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256" r:id="rId2"/>
    <p:sldId id="260" r:id="rId3"/>
    <p:sldId id="280" r:id="rId4"/>
    <p:sldId id="262" r:id="rId5"/>
    <p:sldId id="279" r:id="rId6"/>
    <p:sldId id="258" r:id="rId7"/>
    <p:sldId id="281" r:id="rId8"/>
    <p:sldId id="261" r:id="rId9"/>
    <p:sldId id="284" r:id="rId10"/>
    <p:sldId id="270" r:id="rId11"/>
    <p:sldId id="271" r:id="rId12"/>
    <p:sldId id="269" r:id="rId13"/>
    <p:sldId id="282" r:id="rId14"/>
    <p:sldId id="283" r:id="rId15"/>
    <p:sldId id="285" r:id="rId16"/>
    <p:sldId id="286" r:id="rId17"/>
    <p:sldId id="267" r:id="rId18"/>
    <p:sldId id="274" r:id="rId19"/>
    <p:sldId id="28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D4F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69" autoAdjust="0"/>
    <p:restoredTop sz="94660"/>
  </p:normalViewPr>
  <p:slideViewPr>
    <p:cSldViewPr>
      <p:cViewPr varScale="1">
        <p:scale>
          <a:sx n="68" d="100"/>
          <a:sy n="68" d="100"/>
        </p:scale>
        <p:origin x="-5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76E809-00DB-482D-B16B-6D2F7D970E58}" type="datetimeFigureOut">
              <a:rPr lang="en-US" smtClean="0"/>
              <a:pPr/>
              <a:t>12/28/2010</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3FFE1-B454-4CC9-9759-B6EE969EC1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a:p>
        </p:txBody>
      </p:sp>
      <p:sp>
        <p:nvSpPr>
          <p:cNvPr id="4" name="عنصر نائب لرقم الشريحة 3"/>
          <p:cNvSpPr>
            <a:spLocks noGrp="1"/>
          </p:cNvSpPr>
          <p:nvPr>
            <p:ph type="sldNum" sz="quarter" idx="10"/>
          </p:nvPr>
        </p:nvSpPr>
        <p:spPr/>
        <p:txBody>
          <a:bodyPr/>
          <a:lstStyle/>
          <a:p>
            <a:fld id="{42A3FFE1-B454-4CC9-9759-B6EE969EC1A8}"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F23057C-9A4D-42CA-9175-935FF9ED00EF}" type="datetimeFigureOut">
              <a:rPr lang="en-US" smtClean="0"/>
              <a:pPr/>
              <a:t>12/28/2010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EEFA724-D848-4A14-92F3-8458B9CD7BE6}" type="slidenum">
              <a:rPr lang="en-US" smtClean="0"/>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3057C-9A4D-42CA-9175-935FF9ED00EF}" type="datetimeFigureOut">
              <a:rPr lang="en-US" smtClean="0"/>
              <a:pPr/>
              <a:t>12/28/2010</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FA724-D848-4A14-92F3-8458B9CD7B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ext Box 7"/>
          <p:cNvSpPr txBox="1">
            <a:spLocks noChangeArrowheads="1"/>
          </p:cNvSpPr>
          <p:nvPr/>
        </p:nvSpPr>
        <p:spPr bwMode="auto">
          <a:xfrm>
            <a:off x="863600" y="38100"/>
            <a:ext cx="7759700" cy="40010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ctr" fontAlgn="base">
              <a:spcBef>
                <a:spcPct val="0"/>
              </a:spcBef>
              <a:spcAft>
                <a:spcPct val="0"/>
              </a:spcAft>
            </a:pPr>
            <a:r>
              <a:rPr kumimoji="0" lang="en-US" sz="4400" b="1" i="0" u="none" strike="noStrike" cap="none" normalizeH="0" baseline="0" dirty="0" smtClean="0">
                <a:ln>
                  <a:noFill/>
                </a:ln>
                <a:solidFill>
                  <a:schemeClr val="tx2">
                    <a:lumMod val="60000"/>
                    <a:lumOff val="40000"/>
                  </a:schemeClr>
                </a:solidFill>
                <a:effectLst/>
                <a:latin typeface="Arial" pitchFamily="34" charset="0"/>
                <a:ea typeface="Arial" pitchFamily="34" charset="0"/>
                <a:cs typeface="Arial" pitchFamily="34" charset="0"/>
              </a:rPr>
              <a:t>An-</a:t>
            </a:r>
            <a:r>
              <a:rPr kumimoji="0" lang="en-US" sz="4400" b="1" i="0" u="none" strike="noStrike" cap="none" normalizeH="0" baseline="0" dirty="0" err="1" smtClean="0">
                <a:ln>
                  <a:noFill/>
                </a:ln>
                <a:solidFill>
                  <a:schemeClr val="tx2">
                    <a:lumMod val="60000"/>
                    <a:lumOff val="40000"/>
                  </a:schemeClr>
                </a:solidFill>
                <a:effectLst/>
                <a:latin typeface="Arial" pitchFamily="34" charset="0"/>
                <a:ea typeface="Arial" pitchFamily="34" charset="0"/>
                <a:cs typeface="Arial" pitchFamily="34" charset="0"/>
              </a:rPr>
              <a:t>Najah</a:t>
            </a:r>
            <a:r>
              <a:rPr kumimoji="0" lang="en-US" sz="4400" b="1" i="0" u="none" strike="noStrike" cap="none" normalizeH="0" dirty="0" smtClean="0">
                <a:ln>
                  <a:noFill/>
                </a:ln>
                <a:solidFill>
                  <a:schemeClr val="tx2">
                    <a:lumMod val="60000"/>
                    <a:lumOff val="40000"/>
                  </a:schemeClr>
                </a:solidFill>
                <a:effectLst/>
                <a:latin typeface="Arial" pitchFamily="34" charset="0"/>
                <a:ea typeface="Arial" pitchFamily="34" charset="0"/>
                <a:cs typeface="Arial" pitchFamily="34" charset="0"/>
              </a:rPr>
              <a:t> National University</a:t>
            </a:r>
            <a:endParaRPr kumimoji="0" lang="en-US" sz="4400" b="1" i="0" u="none" strike="noStrike" cap="none" normalizeH="0" baseline="0" dirty="0" smtClean="0">
              <a:ln>
                <a:noFill/>
              </a:ln>
              <a:solidFill>
                <a:schemeClr val="tx2">
                  <a:lumMod val="60000"/>
                  <a:lumOff val="40000"/>
                </a:schemeClr>
              </a:solidFill>
              <a:effectLst/>
              <a:latin typeface="Arial" pitchFamily="34" charset="0"/>
              <a:ea typeface="Arial" pitchFamily="34" charset="0"/>
              <a:cs typeface="Arial" pitchFamily="34" charset="0"/>
            </a:endParaRPr>
          </a:p>
          <a:p>
            <a:pPr algn="ctr" fontAlgn="base">
              <a:spcBef>
                <a:spcPct val="0"/>
              </a:spcBef>
              <a:spcAft>
                <a:spcPct val="0"/>
              </a:spcAft>
            </a:pPr>
            <a:endParaRPr kumimoji="0" lang="en-US" sz="4400" b="1" i="0" u="none" strike="noStrike" cap="none" normalizeH="0" baseline="0" dirty="0" smtClean="0">
              <a:ln>
                <a:noFill/>
              </a:ln>
              <a:effectLst/>
              <a:latin typeface="Arial" pitchFamily="34" charset="0"/>
              <a:ea typeface="Arial" pitchFamily="34" charset="0"/>
              <a:cs typeface="Arial" pitchFamily="34" charset="0"/>
            </a:endParaRPr>
          </a:p>
          <a:p>
            <a:pPr algn="ctr" fontAlgn="base">
              <a:spcBef>
                <a:spcPct val="0"/>
              </a:spcBef>
              <a:spcAft>
                <a:spcPct val="0"/>
              </a:spcAft>
            </a:pPr>
            <a:r>
              <a:rPr kumimoji="0" lang="en-US" sz="4400" b="1" i="0" u="none" strike="noStrike" cap="none" normalizeH="0" baseline="0" dirty="0" smtClean="0">
                <a:ln>
                  <a:noFill/>
                </a:ln>
                <a:effectLst/>
                <a:latin typeface="Arial" pitchFamily="34" charset="0"/>
                <a:ea typeface="Arial" pitchFamily="34" charset="0"/>
                <a:cs typeface="Arial" pitchFamily="34" charset="0"/>
              </a:rPr>
              <a:t>Far’un station to sewage Collection,</a:t>
            </a:r>
            <a:r>
              <a:rPr kumimoji="0" lang="en-US" sz="4400" b="1" i="0" u="none" strike="noStrike" cap="none" normalizeH="0" dirty="0" smtClean="0">
                <a:ln>
                  <a:noFill/>
                </a:ln>
                <a:effectLst/>
                <a:latin typeface="Arial" pitchFamily="34" charset="0"/>
                <a:ea typeface="Arial" pitchFamily="34" charset="0"/>
                <a:cs typeface="Arial" pitchFamily="34" charset="0"/>
              </a:rPr>
              <a:t> Treatment and Reuse system</a:t>
            </a:r>
            <a:endParaRPr kumimoji="0" lang="en-US" sz="4400" b="1" i="0" u="none" strike="noStrike" cap="none" normalizeH="0" baseline="0" dirty="0" smtClean="0">
              <a:ln>
                <a:noFill/>
              </a:ln>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4000" b="1" i="0" u="none" strike="noStrike" cap="none" normalizeH="0" baseline="0" dirty="0" smtClean="0">
                <a:ln>
                  <a:noFill/>
                </a:ln>
                <a:effectLst/>
                <a:latin typeface="Arial" pitchFamily="34" charset="0"/>
                <a:ea typeface="Arial" pitchFamily="34" charset="0"/>
                <a:cs typeface="Arial" pitchFamily="34" charset="0"/>
              </a:rPr>
              <a:t> </a:t>
            </a:r>
            <a:endParaRPr kumimoji="0" lang="en-US" sz="1800" b="0" i="0" u="none" strike="noStrike" cap="none" normalizeH="0" baseline="0" dirty="0" smtClean="0">
              <a:ln>
                <a:noFill/>
              </a:ln>
              <a:effectLst/>
              <a:latin typeface="Arial" pitchFamily="34" charset="0"/>
              <a:cs typeface="Arial" pitchFamily="34" charset="0"/>
            </a:endParaRPr>
          </a:p>
        </p:txBody>
      </p:sp>
      <p:sp>
        <p:nvSpPr>
          <p:cNvPr id="5" name="مربع نص 4"/>
          <p:cNvSpPr txBox="1"/>
          <p:nvPr/>
        </p:nvSpPr>
        <p:spPr>
          <a:xfrm>
            <a:off x="714348" y="3473611"/>
            <a:ext cx="8572528" cy="3170099"/>
          </a:xfrm>
          <a:prstGeom prst="rect">
            <a:avLst/>
          </a:prstGeom>
          <a:noFill/>
        </p:spPr>
        <p:txBody>
          <a:bodyPr wrap="square" rtlCol="0">
            <a:spAutoFit/>
          </a:bodyPr>
          <a:lstStyle/>
          <a:p>
            <a:endParaRPr lang="en-US" sz="4000" b="1" dirty="0" smtClean="0"/>
          </a:p>
          <a:p>
            <a:r>
              <a:rPr lang="en-US" sz="4000" b="1" dirty="0" smtClean="0"/>
              <a:t>Presented </a:t>
            </a:r>
            <a:r>
              <a:rPr lang="en-US" sz="4000" b="1" dirty="0" smtClean="0"/>
              <a:t>By : </a:t>
            </a:r>
          </a:p>
          <a:p>
            <a:pPr algn="ctr"/>
            <a:r>
              <a:rPr lang="en-US" sz="4000" b="1" dirty="0" err="1" smtClean="0"/>
              <a:t>Mahmoud</a:t>
            </a:r>
            <a:r>
              <a:rPr lang="en-US" sz="4000" b="1" dirty="0" smtClean="0"/>
              <a:t> </a:t>
            </a:r>
            <a:r>
              <a:rPr lang="en-US" sz="4000" b="1" dirty="0" err="1" smtClean="0"/>
              <a:t>Hmad</a:t>
            </a:r>
            <a:endParaRPr lang="en-US" sz="4000" b="1" dirty="0" smtClean="0"/>
          </a:p>
          <a:p>
            <a:pPr algn="ctr"/>
            <a:r>
              <a:rPr lang="en-US" sz="4000" b="1" dirty="0" smtClean="0"/>
              <a:t>And </a:t>
            </a:r>
            <a:endParaRPr lang="en-US" sz="4000" b="1" dirty="0" smtClean="0"/>
          </a:p>
          <a:p>
            <a:pPr algn="ctr"/>
            <a:r>
              <a:rPr lang="en-US" sz="4000" b="1" dirty="0" smtClean="0"/>
              <a:t>Ala’ </a:t>
            </a:r>
            <a:r>
              <a:rPr lang="en-US" sz="4000" b="1" dirty="0" err="1" smtClean="0"/>
              <a:t>Oter</a:t>
            </a:r>
            <a:endParaRPr lang="en-US" sz="4000" b="1" dirty="0" smtClean="0"/>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1"/>
          <p:cNvSpPr>
            <a:spLocks noGrp="1"/>
          </p:cNvSpPr>
          <p:nvPr>
            <p:ph type="title"/>
          </p:nvPr>
        </p:nvSpPr>
        <p:spPr>
          <a:xfrm>
            <a:off x="457200" y="274638"/>
            <a:ext cx="8229600" cy="1143000"/>
          </a:xfrm>
        </p:spPr>
        <p:txBody>
          <a:bodyPr>
            <a:noAutofit/>
          </a:bodyPr>
          <a:lstStyle/>
          <a:p>
            <a:pPr marL="342900" indent="-342900">
              <a:lnSpc>
                <a:spcPct val="80000"/>
              </a:lnSpc>
              <a:spcBef>
                <a:spcPct val="20000"/>
              </a:spcBef>
            </a:pPr>
            <a:r>
              <a:rPr lang="en-US" sz="3600" b="1" dirty="0">
                <a:latin typeface="+mn-lt"/>
                <a:ea typeface="+mn-ea"/>
                <a:cs typeface="+mn-cs"/>
              </a:rPr>
              <a:t>Overview of Basic Wastewater Treatment Process</a:t>
            </a:r>
          </a:p>
        </p:txBody>
      </p:sp>
      <p:sp>
        <p:nvSpPr>
          <p:cNvPr id="10" name="عنصر نائب للمحتوى 2"/>
          <p:cNvSpPr>
            <a:spLocks noGrp="1"/>
          </p:cNvSpPr>
          <p:nvPr>
            <p:ph idx="1"/>
          </p:nvPr>
        </p:nvSpPr>
        <p:spPr>
          <a:xfrm>
            <a:off x="285720" y="1643050"/>
            <a:ext cx="8229600" cy="4740277"/>
          </a:xfrm>
        </p:spPr>
        <p:txBody>
          <a:bodyPr>
            <a:normAutofit fontScale="92500" lnSpcReduction="20000"/>
          </a:bodyPr>
          <a:lstStyle/>
          <a:p>
            <a:r>
              <a:rPr lang="en-US" sz="3600" b="1" dirty="0" smtClean="0"/>
              <a:t>Upon </a:t>
            </a:r>
            <a:r>
              <a:rPr lang="en-US" sz="3600" b="1" dirty="0"/>
              <a:t>arrival via the sewer system, the wastewater is sent through a bar screen, which removes large solid objects such as sticks and rags. </a:t>
            </a:r>
            <a:endParaRPr lang="en-US" sz="3600" b="1" dirty="0" smtClean="0"/>
          </a:p>
          <a:p>
            <a:endParaRPr lang="en-US" sz="3600" b="1" dirty="0" smtClean="0"/>
          </a:p>
          <a:p>
            <a:r>
              <a:rPr lang="en-US" sz="3600" b="1" dirty="0" smtClean="0"/>
              <a:t>Leaving </a:t>
            </a:r>
            <a:r>
              <a:rPr lang="en-US" sz="3600" b="1" dirty="0"/>
              <a:t>the bar screen, the wastewater flow is slowed down entering </a:t>
            </a:r>
            <a:r>
              <a:rPr lang="en-US" sz="3600" b="1" dirty="0" smtClean="0"/>
              <a:t>the </a:t>
            </a:r>
            <a:r>
              <a:rPr lang="en-US" sz="3600" b="1" dirty="0" smtClean="0"/>
              <a:t>S</a:t>
            </a:r>
            <a:r>
              <a:rPr lang="en-US" sz="3600" b="1" dirty="0" smtClean="0"/>
              <a:t>eptic tank. This allows sand, gravel, and other heavy material that was small enough not to be caught by the bar screen to settle to the bottom. </a:t>
            </a:r>
            <a:endParaRPr lang="en-US" sz="3600" b="1" dirty="0"/>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عنصر نائب للمحتوى 15"/>
          <p:cNvSpPr>
            <a:spLocks noGrp="1"/>
          </p:cNvSpPr>
          <p:nvPr>
            <p:ph idx="1"/>
          </p:nvPr>
        </p:nvSpPr>
        <p:spPr>
          <a:xfrm>
            <a:off x="0" y="0"/>
            <a:ext cx="8229600" cy="3785652"/>
          </a:xfrm>
          <a:prstGeom prst="rect">
            <a:avLst/>
          </a:prstGeom>
        </p:spPr>
        <p:txBody>
          <a:bodyPr wrap="square">
            <a:spAutoFit/>
          </a:bodyPr>
          <a:lstStyle/>
          <a:p>
            <a:pPr>
              <a:buFont typeface="Arial" pitchFamily="34" charset="0"/>
              <a:buChar char="•"/>
            </a:pPr>
            <a:r>
              <a:rPr lang="en-US" sz="4000" b="1" dirty="0" smtClean="0">
                <a:solidFill>
                  <a:schemeClr val="bg1"/>
                </a:solidFill>
              </a:rPr>
              <a:t> The screened wastewater flows into a primary </a:t>
            </a:r>
            <a:r>
              <a:rPr lang="en-US" sz="4000" b="1" dirty="0" smtClean="0">
                <a:solidFill>
                  <a:schemeClr val="bg1"/>
                </a:solidFill>
              </a:rPr>
              <a:t>Septic </a:t>
            </a:r>
            <a:r>
              <a:rPr lang="en-US" sz="4000" b="1" dirty="0" smtClean="0">
                <a:solidFill>
                  <a:schemeClr val="bg1"/>
                </a:solidFill>
              </a:rPr>
              <a:t>tank where it is held for several hours. This allows solid particles to settle to the bottom of the tank and oils and greases to float to the top.</a:t>
            </a:r>
          </a:p>
        </p:txBody>
      </p:sp>
      <p:sp>
        <p:nvSpPr>
          <p:cNvPr id="9" name="مستطيل 8"/>
          <p:cNvSpPr/>
          <p:nvPr/>
        </p:nvSpPr>
        <p:spPr>
          <a:xfrm>
            <a:off x="0" y="3687901"/>
            <a:ext cx="9144000" cy="3170099"/>
          </a:xfrm>
          <a:prstGeom prst="rect">
            <a:avLst/>
          </a:prstGeom>
        </p:spPr>
        <p:txBody>
          <a:bodyPr wrap="square">
            <a:spAutoFit/>
          </a:bodyPr>
          <a:lstStyle/>
          <a:p>
            <a:pPr>
              <a:buFont typeface="Arial" pitchFamily="34" charset="0"/>
              <a:buChar char="•"/>
            </a:pPr>
            <a:r>
              <a:rPr lang="en-US" sz="4000" b="1" dirty="0" smtClean="0">
                <a:solidFill>
                  <a:schemeClr val="bg1"/>
                </a:solidFill>
              </a:rPr>
              <a:t> In biological treatment process which removes dissolved organic material from wastewater. The partially treated wastewater from the </a:t>
            </a:r>
            <a:r>
              <a:rPr lang="en-US" sz="4000" b="1" dirty="0" smtClean="0">
                <a:solidFill>
                  <a:schemeClr val="bg1"/>
                </a:solidFill>
              </a:rPr>
              <a:t>Septic </a:t>
            </a:r>
            <a:r>
              <a:rPr lang="en-US" sz="4000" b="1" dirty="0" smtClean="0">
                <a:solidFill>
                  <a:schemeClr val="bg1"/>
                </a:solidFill>
              </a:rPr>
              <a:t>tank flows by gravity into an aeration tank. </a:t>
            </a:r>
            <a:endParaRPr lang="en-US" sz="4000" b="1" dirty="0">
              <a:solidFill>
                <a:schemeClr val="bg1"/>
              </a:solidFill>
            </a:endParaRP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waterref.jpg"/>
          <p:cNvPicPr>
            <a:picLocks noChangeAspect="1"/>
          </p:cNvPicPr>
          <p:nvPr/>
        </p:nvPicPr>
        <p:blipFill>
          <a:blip r:embed="rId3"/>
          <a:stretch>
            <a:fillRect/>
          </a:stretch>
        </p:blipFill>
        <p:spPr>
          <a:xfrm>
            <a:off x="0" y="1"/>
            <a:ext cx="9144000" cy="6857999"/>
          </a:xfrm>
          <a:prstGeom prst="rect">
            <a:avLst/>
          </a:prstGeom>
        </p:spPr>
      </p:pic>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7.jpg"/>
          <p:cNvPicPr>
            <a:picLocks noChangeAspect="1"/>
          </p:cNvPicPr>
          <p:nvPr/>
        </p:nvPicPr>
        <p:blipFill>
          <a:blip r:embed="rId2"/>
          <a:stretch>
            <a:fillRect/>
          </a:stretch>
        </p:blipFill>
        <p:spPr>
          <a:xfrm>
            <a:off x="142844" y="1714488"/>
            <a:ext cx="8929718" cy="3500438"/>
          </a:xfrm>
          <a:prstGeom prst="rect">
            <a:avLst/>
          </a:prstGeom>
        </p:spPr>
      </p:pic>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lstStyle/>
          <a:p>
            <a:pPr>
              <a:buNone/>
            </a:pPr>
            <a:r>
              <a:rPr lang="en-US" dirty="0" smtClean="0"/>
              <a:t>Then the water came’s from </a:t>
            </a:r>
            <a:r>
              <a:rPr lang="en-US" dirty="0" smtClean="0"/>
              <a:t>S</a:t>
            </a:r>
            <a:r>
              <a:rPr lang="en-US" dirty="0" smtClean="0"/>
              <a:t>eptic tanks enters the Anaerobic Rock filter.</a:t>
            </a:r>
          </a:p>
          <a:p>
            <a:pPr>
              <a:buNone/>
            </a:pPr>
            <a:r>
              <a:rPr lang="en-US" dirty="0" smtClean="0"/>
              <a:t> </a:t>
            </a:r>
            <a:r>
              <a:rPr lang="en-US" dirty="0" smtClean="0"/>
              <a:t>The anaerobic rock filter is a column filled with solid media (rocks) used for the treatment of the carbonaceous organic matter in wastewater. The wastewater flows upward through the column contacting the media on which anaerobic bacteria grow and are retained.</a:t>
            </a:r>
          </a:p>
          <a:p>
            <a:pPr>
              <a:buNone/>
            </a:pPr>
            <a:endParaRPr lang="ar-SY" dirty="0"/>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85852" y="2571742"/>
          <a:ext cx="6643734" cy="3929094"/>
        </p:xfrm>
        <a:graphic>
          <a:graphicData uri="http://schemas.openxmlformats.org/drawingml/2006/table">
            <a:tbl>
              <a:tblPr/>
              <a:tblGrid>
                <a:gridCol w="1851922"/>
                <a:gridCol w="1805847"/>
                <a:gridCol w="2985965"/>
              </a:tblGrid>
              <a:tr h="382397">
                <a:tc>
                  <a:txBody>
                    <a:bodyPr/>
                    <a:lstStyle/>
                    <a:p>
                      <a:pPr algn="ctr">
                        <a:lnSpc>
                          <a:spcPct val="115000"/>
                        </a:lnSpc>
                        <a:spcAft>
                          <a:spcPts val="1000"/>
                        </a:spcAft>
                      </a:pPr>
                      <a:r>
                        <a:rPr lang="en-US" sz="2000" b="1" dirty="0">
                          <a:latin typeface="Arial"/>
                          <a:ea typeface="Calibri"/>
                          <a:cs typeface="Arial"/>
                        </a:rPr>
                        <a:t>Item</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1" dirty="0">
                          <a:latin typeface="Arial"/>
                          <a:ea typeface="Calibri"/>
                          <a:cs typeface="Arial"/>
                        </a:rPr>
                        <a:t>Unit</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1">
                          <a:latin typeface="Arial"/>
                          <a:ea typeface="Calibri"/>
                          <a:cs typeface="Arial"/>
                        </a:rPr>
                        <a:t>Specifications</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397">
                <a:tc>
                  <a:txBody>
                    <a:bodyPr/>
                    <a:lstStyle/>
                    <a:p>
                      <a:pPr algn="ctr">
                        <a:lnSpc>
                          <a:spcPct val="115000"/>
                        </a:lnSpc>
                        <a:spcAft>
                          <a:spcPts val="1000"/>
                        </a:spcAft>
                      </a:pPr>
                      <a:r>
                        <a:rPr lang="en-US" sz="2000" dirty="0">
                          <a:latin typeface="Arial"/>
                          <a:ea typeface="Calibri"/>
                          <a:cs typeface="Arial"/>
                        </a:rPr>
                        <a:t>Rock Type</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en-US" sz="20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Porous Rock</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075">
                <a:tc>
                  <a:txBody>
                    <a:bodyPr/>
                    <a:lstStyle/>
                    <a:p>
                      <a:pPr algn="ctr">
                        <a:lnSpc>
                          <a:spcPct val="115000"/>
                        </a:lnSpc>
                        <a:spcAft>
                          <a:spcPts val="1000"/>
                        </a:spcAft>
                      </a:pPr>
                      <a:r>
                        <a:rPr lang="en-US" sz="2000">
                          <a:latin typeface="Arial"/>
                          <a:ea typeface="Calibri"/>
                          <a:cs typeface="Arial"/>
                        </a:rPr>
                        <a:t>Nominal Size</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Mm</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70-100</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075">
                <a:tc>
                  <a:txBody>
                    <a:bodyPr/>
                    <a:lstStyle/>
                    <a:p>
                      <a:pPr algn="ctr">
                        <a:lnSpc>
                          <a:spcPct val="115000"/>
                        </a:lnSpc>
                        <a:spcAft>
                          <a:spcPts val="1000"/>
                        </a:spcAft>
                      </a:pPr>
                      <a:r>
                        <a:rPr lang="en-US" sz="2000">
                          <a:latin typeface="Arial"/>
                          <a:ea typeface="Calibri"/>
                          <a:cs typeface="Arial"/>
                        </a:rPr>
                        <a:t>Mass Per Unit Volume</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a:latin typeface="Arial"/>
                          <a:ea typeface="Calibri"/>
                          <a:cs typeface="Arial"/>
                        </a:rPr>
                        <a:t>Kg/m3</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800-995</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9753">
                <a:tc>
                  <a:txBody>
                    <a:bodyPr/>
                    <a:lstStyle/>
                    <a:p>
                      <a:pPr algn="ctr">
                        <a:lnSpc>
                          <a:spcPct val="115000"/>
                        </a:lnSpc>
                        <a:spcAft>
                          <a:spcPts val="1000"/>
                        </a:spcAft>
                      </a:pPr>
                      <a:r>
                        <a:rPr lang="en-US" sz="2000">
                          <a:latin typeface="Arial"/>
                          <a:ea typeface="Calibri"/>
                          <a:cs typeface="Arial"/>
                        </a:rPr>
                        <a:t>Specific Surface Area</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m2/m3</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40-165</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397">
                <a:tc>
                  <a:txBody>
                    <a:bodyPr/>
                    <a:lstStyle/>
                    <a:p>
                      <a:pPr algn="ctr">
                        <a:lnSpc>
                          <a:spcPct val="115000"/>
                        </a:lnSpc>
                        <a:spcAft>
                          <a:spcPts val="1000"/>
                        </a:spcAft>
                      </a:pPr>
                      <a:r>
                        <a:rPr lang="en-US" sz="2000">
                          <a:latin typeface="Arial"/>
                          <a:ea typeface="Calibri"/>
                          <a:cs typeface="Arial"/>
                        </a:rPr>
                        <a:t>Void Space</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a:latin typeface="Arial"/>
                          <a:ea typeface="Calibri"/>
                          <a:cs typeface="Arial"/>
                        </a:rPr>
                        <a:t>%</a:t>
                      </a:r>
                      <a:endParaRPr lang="en-US"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a:latin typeface="Arial"/>
                          <a:ea typeface="Calibri"/>
                          <a:cs typeface="Arial"/>
                        </a:rPr>
                        <a:t>50-60</a:t>
                      </a:r>
                      <a:endParaRPr lang="en-US"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357166"/>
            <a:ext cx="9144000" cy="2062103"/>
          </a:xfrm>
          <a:prstGeom prst="rect">
            <a:avLst/>
          </a:prstGeom>
          <a:noFill/>
          <a:ln w="9525">
            <a:noFill/>
            <a:miter lim="800000"/>
            <a:headEnd/>
            <a:tailEnd/>
          </a:ln>
          <a:effectLst/>
        </p:spPr>
        <p:txBody>
          <a:bodyPr vert="horz" wrap="square" lIns="457056" tIns="45720" rIns="91440" bIns="45720" numCol="1" anchor="ctr" anchorCtr="0" compatLnSpc="1">
            <a:prstTxWarp prst="textNoShape">
              <a:avLst/>
            </a:prstTxWarp>
            <a:spAutoFit/>
          </a:bodyPr>
          <a:lstStyle/>
          <a:p>
            <a:pPr algn="ctr" rtl="1" fontAlgn="base">
              <a:spcBef>
                <a:spcPct val="0"/>
              </a:spcBef>
              <a:spcAft>
                <a:spcPct val="0"/>
              </a:spcAft>
            </a:pPr>
            <a:r>
              <a:rPr kumimoji="0" lang="en-US" sz="3200" b="0" i="0" u="none" strike="noStrike" cap="none" normalizeH="0" baseline="0" dirty="0" smtClean="0">
                <a:ln>
                  <a:noFill/>
                </a:ln>
                <a:solidFill>
                  <a:srgbClr val="000000"/>
                </a:solidFill>
                <a:effectLst/>
                <a:latin typeface="Calibri" pitchFamily="34" charset="0"/>
                <a:ea typeface="Calibri" pitchFamily="34" charset="0"/>
                <a:cs typeface="Arial" pitchFamily="34" charset="0"/>
              </a:rPr>
              <a:t>The specifications of the rock media used for Far'un village wastewater are illustrated in Table (3).</a:t>
            </a:r>
            <a:endParaRPr kumimoji="0" lang="en-US"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Table 3:</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Specifications of the Rock Filter Far'un</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285728"/>
            <a:ext cx="7929586" cy="6124754"/>
          </a:xfrm>
          <a:prstGeom prst="rect">
            <a:avLst/>
          </a:prstGeom>
          <a:noFill/>
        </p:spPr>
        <p:txBody>
          <a:bodyPr wrap="square" rtlCol="1">
            <a:spAutoFit/>
          </a:bodyPr>
          <a:lstStyle/>
          <a:p>
            <a:pPr>
              <a:buFont typeface="Arial" pitchFamily="34" charset="0"/>
              <a:buChar char="•"/>
            </a:pPr>
            <a:r>
              <a:rPr lang="en-US" sz="2800" dirty="0" smtClean="0"/>
              <a:t>Then the water came's from the rock filter goes to the sand filter which Is the last process. But the flow needed in the sand filter has to be a regular flow, </a:t>
            </a:r>
          </a:p>
          <a:p>
            <a:r>
              <a:rPr lang="en-US" sz="2800" dirty="0" smtClean="0"/>
              <a:t>but the flow came’s from the rock filter is irregular so we have to put a siphon which regulates the flow.</a:t>
            </a:r>
          </a:p>
          <a:p>
            <a:pPr>
              <a:buFont typeface="Arial" pitchFamily="34" charset="0"/>
              <a:buChar char="•"/>
            </a:pPr>
            <a:endParaRPr lang="en-US" sz="2800" dirty="0" smtClean="0"/>
          </a:p>
          <a:p>
            <a:pPr>
              <a:buFont typeface="Arial" pitchFamily="34" charset="0"/>
              <a:buChar char="•"/>
            </a:pPr>
            <a:r>
              <a:rPr lang="en-US" sz="2800" dirty="0" smtClean="0"/>
              <a:t>Sand </a:t>
            </a:r>
            <a:r>
              <a:rPr lang="en-US" sz="2800" dirty="0" smtClean="0"/>
              <a:t>filters are beds of granular material, or sand, drained from underneath so that pretreated wastewater can be treated, collected and distributed to the land application system. They are normally used to polish effluent from septic tanks or other treatment processes before it is distributed on the </a:t>
            </a:r>
            <a:r>
              <a:rPr lang="en-US" sz="2800" dirty="0" smtClean="0"/>
              <a:t>land.</a:t>
            </a:r>
          </a:p>
          <a:p>
            <a:pPr>
              <a:buFont typeface="Wingdings" pitchFamily="2" charset="2"/>
              <a:buChar char="v"/>
            </a:pPr>
            <a:r>
              <a:rPr lang="en-US" sz="2800" dirty="0" smtClean="0"/>
              <a:t>Then the water goes out can be used for irrigation. </a:t>
            </a: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1"/>
          <p:cNvSpPr>
            <a:spLocks noGrp="1"/>
          </p:cNvSpPr>
          <p:nvPr>
            <p:ph type="title"/>
          </p:nvPr>
        </p:nvSpPr>
        <p:spPr>
          <a:xfrm>
            <a:off x="457200" y="274638"/>
            <a:ext cx="8229600" cy="1143000"/>
          </a:xfrm>
        </p:spPr>
        <p:txBody>
          <a:bodyPr/>
          <a:lstStyle/>
          <a:p>
            <a:r>
              <a:rPr lang="en-US" b="1" dirty="0" smtClean="0"/>
              <a:t>Far’un </a:t>
            </a:r>
            <a:r>
              <a:rPr lang="en-US" b="1" dirty="0" smtClean="0"/>
              <a:t>Plant Design</a:t>
            </a:r>
            <a:endParaRPr lang="en-US" b="1" dirty="0"/>
          </a:p>
        </p:txBody>
      </p:sp>
      <p:sp>
        <p:nvSpPr>
          <p:cNvPr id="10" name="عنصر نائب للمحتوى 22"/>
          <p:cNvSpPr>
            <a:spLocks noGrp="1"/>
          </p:cNvSpPr>
          <p:nvPr>
            <p:ph idx="1"/>
          </p:nvPr>
        </p:nvSpPr>
        <p:spPr>
          <a:xfrm>
            <a:off x="200052" y="1226119"/>
            <a:ext cx="8229600" cy="1345625"/>
          </a:xfrm>
          <a:prstGeom prst="rect">
            <a:avLst/>
          </a:prstGeom>
        </p:spPr>
        <p:txBody>
          <a:bodyPr wrap="square">
            <a:spAutoFit/>
          </a:bodyPr>
          <a:lstStyle/>
          <a:p>
            <a:pPr>
              <a:buFont typeface="Arial" pitchFamily="34" charset="0"/>
              <a:buChar char="•"/>
            </a:pPr>
            <a:endParaRPr lang="en-US" sz="3200" b="1" dirty="0" smtClean="0">
              <a:solidFill>
                <a:schemeClr val="bg1"/>
              </a:solidFill>
            </a:endParaRPr>
          </a:p>
          <a:p>
            <a:pPr>
              <a:lnSpc>
                <a:spcPct val="150000"/>
              </a:lnSpc>
              <a:buNone/>
            </a:pPr>
            <a:endParaRPr lang="en-US" sz="3200" b="1" dirty="0" smtClean="0">
              <a:solidFill>
                <a:schemeClr val="bg1"/>
              </a:solidFill>
            </a:endParaRPr>
          </a:p>
        </p:txBody>
      </p:sp>
      <p:graphicFrame>
        <p:nvGraphicFramePr>
          <p:cNvPr id="5" name="Table 4"/>
          <p:cNvGraphicFramePr>
            <a:graphicFrameLocks noGrp="1"/>
          </p:cNvGraphicFramePr>
          <p:nvPr/>
        </p:nvGraphicFramePr>
        <p:xfrm>
          <a:off x="285720" y="2357430"/>
          <a:ext cx="8501121" cy="3429025"/>
        </p:xfrm>
        <a:graphic>
          <a:graphicData uri="http://schemas.openxmlformats.org/drawingml/2006/table">
            <a:tbl>
              <a:tblPr/>
              <a:tblGrid>
                <a:gridCol w="2833707"/>
                <a:gridCol w="2833707"/>
                <a:gridCol w="2833707"/>
              </a:tblGrid>
              <a:tr h="685805">
                <a:tc>
                  <a:txBody>
                    <a:bodyPr/>
                    <a:lstStyle/>
                    <a:p>
                      <a:pPr algn="ctr">
                        <a:lnSpc>
                          <a:spcPct val="115000"/>
                        </a:lnSpc>
                        <a:spcAft>
                          <a:spcPts val="0"/>
                        </a:spcAft>
                      </a:pPr>
                      <a:r>
                        <a:rPr lang="en-US" sz="1800" b="1" dirty="0">
                          <a:solidFill>
                            <a:schemeClr val="tx1"/>
                          </a:solidFill>
                          <a:latin typeface="Arial"/>
                          <a:ea typeface="Calibri"/>
                          <a:cs typeface="Arial"/>
                        </a:rPr>
                        <a:t>Raw sewage BOD(mg/l)</a:t>
                      </a:r>
                      <a:endParaRPr lang="en-US" sz="1600" dirty="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US" sz="1800" b="1">
                          <a:solidFill>
                            <a:schemeClr val="tx1"/>
                          </a:solidFill>
                          <a:latin typeface="Arial"/>
                          <a:ea typeface="Calibri"/>
                          <a:cs typeface="Arial"/>
                        </a:rPr>
                        <a:t>1190</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Y"/>
                    </a:p>
                  </a:txBody>
                  <a:tcPr/>
                </a:tc>
              </a:tr>
              <a:tr h="685805">
                <a:tc>
                  <a:txBody>
                    <a:bodyPr/>
                    <a:lstStyle/>
                    <a:p>
                      <a:pPr algn="ctr">
                        <a:lnSpc>
                          <a:spcPct val="115000"/>
                        </a:lnSpc>
                        <a:spcAft>
                          <a:spcPts val="0"/>
                        </a:spcAft>
                      </a:pPr>
                      <a:r>
                        <a:rPr lang="en-US" sz="1800">
                          <a:solidFill>
                            <a:schemeClr val="tx1"/>
                          </a:solidFill>
                          <a:latin typeface="Arial"/>
                          <a:ea typeface="Calibri"/>
                          <a:cs typeface="Arial"/>
                        </a:rPr>
                        <a:t>Treatment facility</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chemeClr val="tx1"/>
                          </a:solidFill>
                          <a:latin typeface="Arial"/>
                          <a:ea typeface="Calibri"/>
                          <a:cs typeface="Arial"/>
                        </a:rPr>
                        <a:t>Expected BOD</a:t>
                      </a:r>
                      <a:r>
                        <a:rPr lang="en-US" sz="1800" baseline="-25000" dirty="0">
                          <a:solidFill>
                            <a:schemeClr val="tx1"/>
                          </a:solidFill>
                          <a:latin typeface="Arial"/>
                          <a:ea typeface="Times New Roman"/>
                          <a:cs typeface="Arial"/>
                        </a:rPr>
                        <a:t>5</a:t>
                      </a:r>
                      <a:r>
                        <a:rPr lang="en-US" sz="1800" dirty="0">
                          <a:solidFill>
                            <a:schemeClr val="tx1"/>
                          </a:solidFill>
                          <a:latin typeface="Arial"/>
                          <a:ea typeface="Calibri"/>
                          <a:cs typeface="Arial"/>
                        </a:rPr>
                        <a:t> reduction</a:t>
                      </a:r>
                      <a:endParaRPr lang="en-US" sz="1600" dirty="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chemeClr val="tx1"/>
                          </a:solidFill>
                          <a:latin typeface="Arial"/>
                          <a:ea typeface="Calibri"/>
                          <a:cs typeface="Arial"/>
                        </a:rPr>
                        <a:t>Effluent BOD</a:t>
                      </a:r>
                      <a:r>
                        <a:rPr lang="en-US" sz="1800" baseline="-25000">
                          <a:solidFill>
                            <a:schemeClr val="tx1"/>
                          </a:solidFill>
                          <a:latin typeface="Arial"/>
                          <a:ea typeface="Times New Roman"/>
                          <a:cs typeface="Arial"/>
                        </a:rPr>
                        <a:t>5</a:t>
                      </a:r>
                      <a:r>
                        <a:rPr lang="en-US" sz="1800">
                          <a:solidFill>
                            <a:schemeClr val="tx1"/>
                          </a:solidFill>
                          <a:latin typeface="Arial"/>
                          <a:ea typeface="Calibri"/>
                          <a:cs typeface="Arial"/>
                        </a:rPr>
                        <a:t> (mg/l)</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5">
                <a:tc>
                  <a:txBody>
                    <a:bodyPr/>
                    <a:lstStyle/>
                    <a:p>
                      <a:pPr algn="ctr">
                        <a:lnSpc>
                          <a:spcPct val="115000"/>
                        </a:lnSpc>
                        <a:spcAft>
                          <a:spcPts val="0"/>
                        </a:spcAft>
                      </a:pPr>
                      <a:r>
                        <a:rPr lang="en-US" sz="1800">
                          <a:solidFill>
                            <a:schemeClr val="tx1"/>
                          </a:solidFill>
                          <a:latin typeface="Arial"/>
                          <a:ea typeface="Calibri"/>
                          <a:cs typeface="Arial"/>
                        </a:rPr>
                        <a:t>Interceptor(septic tank)</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chemeClr val="tx1"/>
                          </a:solidFill>
                          <a:latin typeface="Arial"/>
                          <a:ea typeface="Calibri"/>
                          <a:cs typeface="Arial"/>
                        </a:rPr>
                        <a:t>60%</a:t>
                      </a:r>
                      <a:endParaRPr lang="en-US" sz="1600" dirty="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chemeClr val="tx1"/>
                          </a:solidFill>
                          <a:latin typeface="Arial"/>
                          <a:ea typeface="Calibri"/>
                          <a:cs typeface="Arial"/>
                        </a:rPr>
                        <a:t>100</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5">
                <a:tc>
                  <a:txBody>
                    <a:bodyPr/>
                    <a:lstStyle/>
                    <a:p>
                      <a:pPr algn="ctr">
                        <a:lnSpc>
                          <a:spcPct val="115000"/>
                        </a:lnSpc>
                        <a:spcAft>
                          <a:spcPts val="0"/>
                        </a:spcAft>
                      </a:pPr>
                      <a:r>
                        <a:rPr lang="en-US" sz="1800">
                          <a:solidFill>
                            <a:schemeClr val="tx1"/>
                          </a:solidFill>
                          <a:latin typeface="Arial"/>
                          <a:ea typeface="Calibri"/>
                          <a:cs typeface="Arial"/>
                        </a:rPr>
                        <a:t>Anaerobic rock filter</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chemeClr val="tx1"/>
                          </a:solidFill>
                          <a:latin typeface="Arial"/>
                          <a:ea typeface="Calibri"/>
                          <a:cs typeface="Arial"/>
                        </a:rPr>
                        <a:t>80%</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chemeClr val="tx1"/>
                          </a:solidFill>
                          <a:latin typeface="Arial"/>
                          <a:ea typeface="Calibri"/>
                          <a:cs typeface="Arial"/>
                        </a:rPr>
                        <a:t>50</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5">
                <a:tc>
                  <a:txBody>
                    <a:bodyPr/>
                    <a:lstStyle/>
                    <a:p>
                      <a:pPr algn="ctr">
                        <a:lnSpc>
                          <a:spcPct val="115000"/>
                        </a:lnSpc>
                        <a:spcAft>
                          <a:spcPts val="0"/>
                        </a:spcAft>
                      </a:pPr>
                      <a:r>
                        <a:rPr lang="en-US" sz="1800">
                          <a:solidFill>
                            <a:schemeClr val="tx1"/>
                          </a:solidFill>
                          <a:latin typeface="Arial"/>
                          <a:ea typeface="Calibri"/>
                          <a:cs typeface="Arial"/>
                        </a:rPr>
                        <a:t>Intermittent sand filter</a:t>
                      </a:r>
                      <a:endParaRPr lang="en-US" sz="160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chemeClr val="tx1"/>
                          </a:solidFill>
                          <a:latin typeface="Arial"/>
                          <a:ea typeface="Calibri"/>
                          <a:cs typeface="Arial"/>
                        </a:rPr>
                        <a:t>95%</a:t>
                      </a:r>
                      <a:endParaRPr lang="en-US" sz="1600" dirty="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chemeClr val="tx1"/>
                          </a:solidFill>
                          <a:latin typeface="Arial"/>
                          <a:ea typeface="Calibri"/>
                          <a:cs typeface="Arial"/>
                        </a:rPr>
                        <a:t>12.5</a:t>
                      </a:r>
                      <a:endParaRPr lang="en-US" sz="1600" dirty="0">
                        <a:solidFill>
                          <a:schemeClr val="tx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334139" y="1285860"/>
            <a:ext cx="6738191" cy="523220"/>
          </a:xfrm>
          <a:prstGeom prst="rect">
            <a:avLst/>
          </a:prstGeom>
          <a:noFill/>
        </p:spPr>
        <p:txBody>
          <a:bodyPr wrap="none" rtlCol="1">
            <a:spAutoFit/>
          </a:bodyPr>
          <a:lstStyle/>
          <a:p>
            <a:pPr algn="ctr"/>
            <a:r>
              <a:rPr lang="en-US" sz="2800" b="1" dirty="0" smtClean="0"/>
              <a:t>Plant design was chosen to </a:t>
            </a:r>
            <a:r>
              <a:rPr lang="en-US" sz="2800" b="1" dirty="0" smtClean="0"/>
              <a:t>meet this figure:</a:t>
            </a:r>
            <a:endParaRPr lang="ar-SY" sz="2800" dirty="0"/>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42909" y="285728"/>
          <a:ext cx="7786744" cy="6286543"/>
        </p:xfrm>
        <a:graphic>
          <a:graphicData uri="http://schemas.openxmlformats.org/drawingml/2006/table">
            <a:tbl>
              <a:tblPr/>
              <a:tblGrid>
                <a:gridCol w="1092074"/>
                <a:gridCol w="3388506"/>
                <a:gridCol w="3306164"/>
              </a:tblGrid>
              <a:tr h="279683">
                <a:tc>
                  <a:txBody>
                    <a:bodyPr/>
                    <a:lstStyle/>
                    <a:p>
                      <a:pPr>
                        <a:lnSpc>
                          <a:spcPct val="115000"/>
                        </a:lnSpc>
                        <a:spcAft>
                          <a:spcPts val="1000"/>
                        </a:spcAft>
                      </a:pPr>
                      <a:r>
                        <a:rPr lang="en-US" sz="1400" b="1" dirty="0">
                          <a:solidFill>
                            <a:schemeClr val="tx1"/>
                          </a:solidFill>
                          <a:latin typeface="Arial"/>
                          <a:ea typeface="Calibri"/>
                          <a:cs typeface="Arial"/>
                        </a:rPr>
                        <a:t>Station</a:t>
                      </a:r>
                      <a:endParaRPr lang="en-US" sz="1400" dirty="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nSpc>
                          <a:spcPct val="115000"/>
                        </a:lnSpc>
                        <a:spcAft>
                          <a:spcPts val="1000"/>
                        </a:spcAft>
                      </a:pPr>
                      <a:r>
                        <a:rPr lang="en-US" sz="1400" b="1">
                          <a:solidFill>
                            <a:schemeClr val="tx1"/>
                          </a:solidFill>
                          <a:latin typeface="Arial"/>
                          <a:ea typeface="Calibri"/>
                          <a:cs typeface="Arial"/>
                        </a:rPr>
                        <a:t>First Station</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b="1">
                          <a:solidFill>
                            <a:schemeClr val="tx1"/>
                          </a:solidFill>
                          <a:latin typeface="Arial"/>
                          <a:ea typeface="Calibri"/>
                          <a:cs typeface="Arial"/>
                        </a:rPr>
                        <a:t>Second Station</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2555">
                <a:tc>
                  <a:txBody>
                    <a:bodyPr/>
                    <a:lstStyle/>
                    <a:p>
                      <a:pPr>
                        <a:lnSpc>
                          <a:spcPct val="115000"/>
                        </a:lnSpc>
                        <a:spcAft>
                          <a:spcPts val="1000"/>
                        </a:spcAft>
                      </a:pPr>
                      <a:r>
                        <a:rPr lang="en-US" sz="1400" b="1">
                          <a:solidFill>
                            <a:schemeClr val="tx1"/>
                          </a:solidFill>
                          <a:latin typeface="Arial"/>
                          <a:ea typeface="Calibri"/>
                          <a:cs typeface="Arial"/>
                        </a:rPr>
                        <a:t>Septic tank </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a:solidFill>
                            <a:schemeClr val="tx1"/>
                          </a:solidFill>
                          <a:latin typeface="Arial"/>
                          <a:ea typeface="Times New Roman"/>
                          <a:cs typeface="Arial"/>
                        </a:rPr>
                        <a:t>Basins#1           V=(8.5m×3m×3.5m).</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Basins#2           V=(8.5m×5.5m×3.5m).</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Basins#3           V=(8.5m×3m×3.5m).</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a:solidFill>
                            <a:schemeClr val="tx1"/>
                          </a:solidFill>
                          <a:latin typeface="Arial"/>
                          <a:ea typeface="Times New Roman"/>
                          <a:cs typeface="Arial"/>
                        </a:rPr>
                        <a:t>Basins#1           V=(9m×2.5m×3m).</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Basins#2           V=(9m×5m×3m).</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Basins#3           V=(9m×2.5m×3m).</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1278">
                <a:tc>
                  <a:txBody>
                    <a:bodyPr/>
                    <a:lstStyle/>
                    <a:p>
                      <a:pPr>
                        <a:lnSpc>
                          <a:spcPct val="115000"/>
                        </a:lnSpc>
                        <a:spcAft>
                          <a:spcPts val="1000"/>
                        </a:spcAft>
                      </a:pPr>
                      <a:r>
                        <a:rPr lang="en-US" sz="1400" b="1">
                          <a:solidFill>
                            <a:schemeClr val="tx1"/>
                          </a:solidFill>
                          <a:latin typeface="Arial"/>
                          <a:ea typeface="Calibri"/>
                          <a:cs typeface="Arial"/>
                        </a:rPr>
                        <a:t>Rock Filter</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indent="-457200">
                        <a:lnSpc>
                          <a:spcPct val="115000"/>
                        </a:lnSpc>
                        <a:spcAft>
                          <a:spcPts val="1000"/>
                        </a:spcAft>
                      </a:pPr>
                      <a:r>
                        <a:rPr lang="en-US" sz="1400">
                          <a:solidFill>
                            <a:schemeClr val="tx1"/>
                          </a:solidFill>
                          <a:latin typeface="Arial"/>
                          <a:ea typeface="Times New Roman"/>
                          <a:cs typeface="Arial"/>
                        </a:rPr>
                        <a:t>the depth of the Rock filter=5m </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R=3.5m</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a:solidFill>
                            <a:schemeClr val="tx1"/>
                          </a:solidFill>
                          <a:latin typeface="Arial"/>
                          <a:ea typeface="Times New Roman"/>
                          <a:cs typeface="Arial"/>
                        </a:rPr>
                        <a:t>the depth of the Rock filter=5m </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Times New Roman"/>
                          <a:cs typeface="Arial"/>
                        </a:rPr>
                        <a:t>R=3m  </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6640">
                <a:tc>
                  <a:txBody>
                    <a:bodyPr/>
                    <a:lstStyle/>
                    <a:p>
                      <a:pPr>
                        <a:lnSpc>
                          <a:spcPct val="115000"/>
                        </a:lnSpc>
                        <a:spcAft>
                          <a:spcPts val="1000"/>
                        </a:spcAft>
                      </a:pPr>
                      <a:r>
                        <a:rPr lang="en-US" sz="1400" b="1">
                          <a:solidFill>
                            <a:schemeClr val="tx1"/>
                          </a:solidFill>
                          <a:latin typeface="Arial"/>
                          <a:ea typeface="Calibri"/>
                          <a:cs typeface="Arial"/>
                        </a:rPr>
                        <a:t>Siphon</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a:solidFill>
                            <a:schemeClr val="tx1"/>
                          </a:solidFill>
                          <a:latin typeface="Arial"/>
                          <a:ea typeface="Calibri"/>
                          <a:cs typeface="Arial"/>
                        </a:rPr>
                        <a:t>So every 48 minutes, it is one splash</a:t>
                      </a:r>
                      <a:endParaRPr lang="en-US" sz="1400">
                        <a:solidFill>
                          <a:schemeClr val="tx1"/>
                        </a:solidFill>
                        <a:latin typeface="Calibri"/>
                        <a:ea typeface="Calibri"/>
                        <a:cs typeface="Arial"/>
                      </a:endParaRPr>
                    </a:p>
                    <a:p>
                      <a:pPr algn="l" rtl="1">
                        <a:lnSpc>
                          <a:spcPct val="115000"/>
                        </a:lnSpc>
                        <a:spcAft>
                          <a:spcPts val="1000"/>
                        </a:spcAft>
                      </a:pPr>
                      <a:r>
                        <a:rPr lang="en-US" sz="1400">
                          <a:solidFill>
                            <a:schemeClr val="tx1"/>
                          </a:solidFill>
                          <a:latin typeface="Arial"/>
                          <a:ea typeface="Calibri"/>
                          <a:cs typeface="Arial"/>
                        </a:rPr>
                        <a:t>V= 5.43 m</a:t>
                      </a:r>
                      <a:r>
                        <a:rPr lang="en-US" sz="1400" baseline="30000">
                          <a:solidFill>
                            <a:schemeClr val="tx1"/>
                          </a:solidFill>
                          <a:latin typeface="Arial"/>
                          <a:ea typeface="Calibri"/>
                          <a:cs typeface="Arial"/>
                        </a:rPr>
                        <a:t>3</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a:solidFill>
                            <a:schemeClr val="tx1"/>
                          </a:solidFill>
                          <a:latin typeface="Arial"/>
                          <a:ea typeface="Calibri"/>
                          <a:cs typeface="Arial"/>
                        </a:rPr>
                        <a:t>`So every 48 minutes, it is one splash</a:t>
                      </a:r>
                      <a:endParaRPr lang="en-US" sz="1400">
                        <a:solidFill>
                          <a:schemeClr val="tx1"/>
                        </a:solidFill>
                        <a:latin typeface="Calibri"/>
                        <a:ea typeface="Calibri"/>
                        <a:cs typeface="Arial"/>
                      </a:endParaRPr>
                    </a:p>
                    <a:p>
                      <a:pPr>
                        <a:lnSpc>
                          <a:spcPct val="115000"/>
                        </a:lnSpc>
                        <a:spcAft>
                          <a:spcPts val="1000"/>
                        </a:spcAft>
                      </a:pPr>
                      <a:r>
                        <a:rPr lang="en-US" sz="1400">
                          <a:solidFill>
                            <a:schemeClr val="tx1"/>
                          </a:solidFill>
                          <a:latin typeface="Arial"/>
                          <a:ea typeface="Calibri"/>
                          <a:cs typeface="Arial"/>
                        </a:rPr>
                        <a:t>V= 4.47m</a:t>
                      </a:r>
                      <a:r>
                        <a:rPr lang="en-US" sz="1400" baseline="30000">
                          <a:solidFill>
                            <a:schemeClr val="tx1"/>
                          </a:solidFill>
                          <a:latin typeface="Arial"/>
                          <a:ea typeface="Calibri"/>
                          <a:cs typeface="Arial"/>
                        </a:rPr>
                        <a:t>3</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6387">
                <a:tc>
                  <a:txBody>
                    <a:bodyPr/>
                    <a:lstStyle/>
                    <a:p>
                      <a:pPr>
                        <a:lnSpc>
                          <a:spcPct val="115000"/>
                        </a:lnSpc>
                        <a:spcAft>
                          <a:spcPts val="1000"/>
                        </a:spcAft>
                      </a:pPr>
                      <a:r>
                        <a:rPr lang="en-US" sz="1400" b="1">
                          <a:solidFill>
                            <a:schemeClr val="tx1"/>
                          </a:solidFill>
                          <a:latin typeface="Arial"/>
                          <a:ea typeface="Calibri"/>
                          <a:cs typeface="Arial"/>
                        </a:rPr>
                        <a:t>Sand Filter </a:t>
                      </a:r>
                      <a:endParaRPr lang="en-US" sz="140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1">
                        <a:lnSpc>
                          <a:spcPct val="115000"/>
                        </a:lnSpc>
                        <a:spcAft>
                          <a:spcPts val="1000"/>
                        </a:spcAft>
                      </a:pPr>
                      <a:r>
                        <a:rPr lang="en-US" sz="1400" dirty="0">
                          <a:solidFill>
                            <a:schemeClr val="tx1"/>
                          </a:solidFill>
                          <a:latin typeface="Arial"/>
                          <a:ea typeface="Calibri"/>
                          <a:cs typeface="Arial"/>
                        </a:rPr>
                        <a:t>Area= 4.6×4.6 m</a:t>
                      </a:r>
                      <a:r>
                        <a:rPr lang="en-US" sz="1400" baseline="30000" dirty="0">
                          <a:solidFill>
                            <a:schemeClr val="tx1"/>
                          </a:solidFill>
                          <a:latin typeface="Arial"/>
                          <a:ea typeface="Calibri"/>
                          <a:cs typeface="Arial"/>
                        </a:rPr>
                        <a:t>2</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Number of nozzles in the sand filter= 543 nozzle in the system</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Number of nozzles of 1m</a:t>
                      </a:r>
                      <a:r>
                        <a:rPr lang="en-US" sz="1400" baseline="30000" dirty="0">
                          <a:solidFill>
                            <a:schemeClr val="tx1"/>
                          </a:solidFill>
                          <a:latin typeface="Arial"/>
                          <a:ea typeface="Calibri"/>
                          <a:cs typeface="Arial"/>
                        </a:rPr>
                        <a:t>2</a:t>
                      </a:r>
                      <a:r>
                        <a:rPr lang="en-US" sz="1400" dirty="0">
                          <a:solidFill>
                            <a:schemeClr val="tx1"/>
                          </a:solidFill>
                          <a:latin typeface="Arial"/>
                          <a:ea typeface="Calibri"/>
                          <a:cs typeface="Arial"/>
                        </a:rPr>
                        <a:t> = </a:t>
                      </a:r>
                      <a:r>
                        <a:rPr lang="en-US" sz="1400" dirty="0">
                          <a:solidFill>
                            <a:schemeClr val="tx1"/>
                          </a:solidFill>
                          <a:latin typeface="Arial"/>
                          <a:ea typeface="Times New Roman"/>
                          <a:cs typeface="Arial"/>
                        </a:rPr>
                        <a:t>29 nozzle in 1m</a:t>
                      </a:r>
                      <a:r>
                        <a:rPr lang="en-US" sz="1400" baseline="30000" dirty="0">
                          <a:solidFill>
                            <a:schemeClr val="tx1"/>
                          </a:solidFill>
                          <a:latin typeface="Arial"/>
                          <a:ea typeface="Times New Roman"/>
                          <a:cs typeface="Arial"/>
                        </a:rPr>
                        <a:t>2</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We use 5 branches lines each line contains 6 nozzles in 1m</a:t>
                      </a:r>
                      <a:r>
                        <a:rPr lang="en-US" sz="1400" baseline="30000" dirty="0">
                          <a:solidFill>
                            <a:schemeClr val="tx1"/>
                          </a:solidFill>
                          <a:latin typeface="Arial"/>
                          <a:ea typeface="Calibri"/>
                          <a:cs typeface="Arial"/>
                        </a:rPr>
                        <a:t>2</a:t>
                      </a:r>
                      <a:r>
                        <a:rPr lang="en-US" sz="1400" dirty="0">
                          <a:solidFill>
                            <a:schemeClr val="tx1"/>
                          </a:solidFill>
                          <a:latin typeface="Arial"/>
                          <a:ea typeface="Calibri"/>
                          <a:cs typeface="Arial"/>
                        </a:rPr>
                        <a:t>. </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Spacing between nozzle = </a:t>
                      </a:r>
                      <a:r>
                        <a:rPr lang="en-US" sz="1400" dirty="0">
                          <a:solidFill>
                            <a:schemeClr val="tx1"/>
                          </a:solidFill>
                          <a:latin typeface="Arial"/>
                          <a:ea typeface="Times New Roman"/>
                          <a:cs typeface="Arial"/>
                        </a:rPr>
                        <a:t>16.67cm.</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Times New Roman"/>
                          <a:cs typeface="Arial"/>
                        </a:rPr>
                        <a:t>Spacing between branches lines= 20cm </a:t>
                      </a:r>
                      <a:endParaRPr lang="en-US" sz="1400" dirty="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400" dirty="0">
                          <a:solidFill>
                            <a:schemeClr val="tx1"/>
                          </a:solidFill>
                          <a:latin typeface="Arial"/>
                          <a:ea typeface="Calibri"/>
                          <a:cs typeface="Arial"/>
                        </a:rPr>
                        <a:t>Area= 4.2×4.2 m</a:t>
                      </a:r>
                      <a:r>
                        <a:rPr lang="en-US" sz="1400" baseline="30000" dirty="0">
                          <a:solidFill>
                            <a:schemeClr val="tx1"/>
                          </a:solidFill>
                          <a:latin typeface="Arial"/>
                          <a:ea typeface="Calibri"/>
                          <a:cs typeface="Arial"/>
                        </a:rPr>
                        <a:t>2</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Number of nozzles in the sand filter= 447 nozzle in the system</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Number of nozzles of 1m</a:t>
                      </a:r>
                      <a:r>
                        <a:rPr lang="en-US" sz="1400" baseline="30000" dirty="0">
                          <a:solidFill>
                            <a:schemeClr val="tx1"/>
                          </a:solidFill>
                          <a:latin typeface="Arial"/>
                          <a:ea typeface="Calibri"/>
                          <a:cs typeface="Arial"/>
                        </a:rPr>
                        <a:t>2</a:t>
                      </a:r>
                      <a:r>
                        <a:rPr lang="en-US" sz="1400" dirty="0">
                          <a:solidFill>
                            <a:schemeClr val="tx1"/>
                          </a:solidFill>
                          <a:latin typeface="Arial"/>
                          <a:ea typeface="Calibri"/>
                          <a:cs typeface="Arial"/>
                        </a:rPr>
                        <a:t> =</a:t>
                      </a:r>
                      <a:r>
                        <a:rPr lang="en-US" sz="1400" dirty="0">
                          <a:solidFill>
                            <a:schemeClr val="tx1"/>
                          </a:solidFill>
                          <a:latin typeface="Arial"/>
                          <a:ea typeface="Times New Roman"/>
                          <a:cs typeface="Arial"/>
                        </a:rPr>
                        <a:t> 26 nozzle in 1m</a:t>
                      </a:r>
                      <a:r>
                        <a:rPr lang="en-US" sz="1400" baseline="30000" dirty="0">
                          <a:solidFill>
                            <a:schemeClr val="tx1"/>
                          </a:solidFill>
                          <a:latin typeface="Arial"/>
                          <a:ea typeface="Times New Roman"/>
                          <a:cs typeface="Arial"/>
                        </a:rPr>
                        <a:t>2</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We use 4 branches lines each line contains 7nozzles in 1m</a:t>
                      </a:r>
                      <a:r>
                        <a:rPr lang="en-US" sz="1400" baseline="30000" dirty="0">
                          <a:solidFill>
                            <a:schemeClr val="tx1"/>
                          </a:solidFill>
                          <a:latin typeface="Arial"/>
                          <a:ea typeface="Calibri"/>
                          <a:cs typeface="Arial"/>
                        </a:rPr>
                        <a:t>2</a:t>
                      </a:r>
                      <a:r>
                        <a:rPr lang="en-US" sz="1400" dirty="0">
                          <a:solidFill>
                            <a:schemeClr val="tx1"/>
                          </a:solidFill>
                          <a:latin typeface="Arial"/>
                          <a:ea typeface="Calibri"/>
                          <a:cs typeface="Arial"/>
                        </a:rPr>
                        <a:t>. </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Calibri"/>
                          <a:cs typeface="Arial"/>
                        </a:rPr>
                        <a:t>Spacing between nozzle = </a:t>
                      </a:r>
                      <a:r>
                        <a:rPr lang="en-US" sz="1400" dirty="0">
                          <a:solidFill>
                            <a:schemeClr val="tx1"/>
                          </a:solidFill>
                          <a:latin typeface="Arial"/>
                          <a:ea typeface="Times New Roman"/>
                          <a:cs typeface="Arial"/>
                        </a:rPr>
                        <a:t>14.3cm.</a:t>
                      </a:r>
                      <a:endParaRPr lang="en-US" sz="1400" dirty="0">
                        <a:solidFill>
                          <a:schemeClr val="tx1"/>
                        </a:solidFill>
                        <a:latin typeface="Calibri"/>
                        <a:ea typeface="Calibri"/>
                        <a:cs typeface="Arial"/>
                      </a:endParaRPr>
                    </a:p>
                    <a:p>
                      <a:pPr>
                        <a:lnSpc>
                          <a:spcPct val="115000"/>
                        </a:lnSpc>
                        <a:spcAft>
                          <a:spcPts val="1000"/>
                        </a:spcAft>
                      </a:pPr>
                      <a:r>
                        <a:rPr lang="en-US" sz="1400" dirty="0">
                          <a:solidFill>
                            <a:schemeClr val="tx1"/>
                          </a:solidFill>
                          <a:latin typeface="Arial"/>
                          <a:ea typeface="Times New Roman"/>
                          <a:cs typeface="Arial"/>
                        </a:rPr>
                        <a:t>Spacing between branches lines= 25cm </a:t>
                      </a:r>
                      <a:endParaRPr lang="en-US" sz="1400" dirty="0">
                        <a:solidFill>
                          <a:schemeClr val="tx1"/>
                        </a:solidFill>
                        <a:latin typeface="Calibri"/>
                        <a:ea typeface="Calibri"/>
                        <a:cs typeface="Arial"/>
                      </a:endParaRPr>
                    </a:p>
                  </a:txBody>
                  <a:tcPr marL="59820" marR="59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342" name="AutoShape 6"/>
          <p:cNvSpPr>
            <a:spLocks noChangeArrowheads="1"/>
          </p:cNvSpPr>
          <p:nvPr/>
        </p:nvSpPr>
        <p:spPr bwMode="auto">
          <a:xfrm>
            <a:off x="2643174" y="1000108"/>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
        <p:nvSpPr>
          <p:cNvPr id="14341" name="AutoShape 5"/>
          <p:cNvSpPr>
            <a:spLocks noChangeArrowheads="1"/>
          </p:cNvSpPr>
          <p:nvPr/>
        </p:nvSpPr>
        <p:spPr bwMode="auto">
          <a:xfrm>
            <a:off x="2643174" y="571480"/>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
        <p:nvSpPr>
          <p:cNvPr id="12" name="AutoShape 6"/>
          <p:cNvSpPr>
            <a:spLocks noChangeArrowheads="1"/>
          </p:cNvSpPr>
          <p:nvPr/>
        </p:nvSpPr>
        <p:spPr bwMode="auto">
          <a:xfrm>
            <a:off x="2647939" y="1304912"/>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
        <p:nvSpPr>
          <p:cNvPr id="13" name="AutoShape 6"/>
          <p:cNvSpPr>
            <a:spLocks noChangeArrowheads="1"/>
          </p:cNvSpPr>
          <p:nvPr/>
        </p:nvSpPr>
        <p:spPr bwMode="auto">
          <a:xfrm>
            <a:off x="6000760" y="571480"/>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
        <p:nvSpPr>
          <p:cNvPr id="14" name="AutoShape 6"/>
          <p:cNvSpPr>
            <a:spLocks noChangeArrowheads="1"/>
          </p:cNvSpPr>
          <p:nvPr/>
        </p:nvSpPr>
        <p:spPr bwMode="auto">
          <a:xfrm>
            <a:off x="6000760" y="947722"/>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
        <p:nvSpPr>
          <p:cNvPr id="16" name="AutoShape 6"/>
          <p:cNvSpPr>
            <a:spLocks noChangeArrowheads="1"/>
          </p:cNvSpPr>
          <p:nvPr/>
        </p:nvSpPr>
        <p:spPr bwMode="auto">
          <a:xfrm>
            <a:off x="6000760" y="1285860"/>
            <a:ext cx="352425" cy="195262"/>
          </a:xfrm>
          <a:prstGeom prst="rightArrow">
            <a:avLst>
              <a:gd name="adj1" fmla="val 50000"/>
              <a:gd name="adj2" fmla="val 650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ar-SY"/>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43240" y="642918"/>
            <a:ext cx="5214974" cy="4500594"/>
          </a:xfrm>
          <a:prstGeom prst="rect">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pPr algn="ctr"/>
            <a:r>
              <a:rPr lang="en-US" sz="287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287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Rectangle 5"/>
          <p:cNvSpPr/>
          <p:nvPr/>
        </p:nvSpPr>
        <p:spPr>
          <a:xfrm>
            <a:off x="0" y="1214422"/>
            <a:ext cx="5500694" cy="243143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7200" b="1" spc="50" dirty="0" smtClean="0">
                <a:ln w="11430"/>
                <a:solidFill>
                  <a:schemeClr val="tx2">
                    <a:lumMod val="60000"/>
                    <a:lumOff val="40000"/>
                  </a:schemeClr>
                </a:solidFill>
                <a:effectLst>
                  <a:outerShdw blurRad="76200" dist="50800" dir="5400000" algn="tl" rotWithShape="0">
                    <a:srgbClr val="000000">
                      <a:alpha val="65000"/>
                    </a:srgbClr>
                  </a:outerShdw>
                </a:effectLst>
              </a:rPr>
              <a:t>Any</a:t>
            </a:r>
            <a:r>
              <a:rPr lang="en-US" sz="5400" b="1" spc="50" dirty="0" smtClean="0">
                <a:ln w="11430"/>
                <a:solidFill>
                  <a:schemeClr val="tx2">
                    <a:lumMod val="60000"/>
                    <a:lumOff val="40000"/>
                  </a:schemeClr>
                </a:solidFill>
                <a:effectLst>
                  <a:outerShdw blurRad="76200" dist="50800" dir="5400000" algn="tl" rotWithShape="0">
                    <a:srgbClr val="000000">
                      <a:alpha val="65000"/>
                    </a:srgbClr>
                  </a:outerShdw>
                </a:effectLst>
              </a:rPr>
              <a:t> </a:t>
            </a:r>
          </a:p>
          <a:p>
            <a:pPr algn="ctr"/>
            <a:r>
              <a:rPr lang="en-US" sz="8000" b="1" spc="50" dirty="0" smtClean="0">
                <a:ln w="11430"/>
                <a:solidFill>
                  <a:schemeClr val="tx2">
                    <a:lumMod val="60000"/>
                    <a:lumOff val="40000"/>
                  </a:schemeClr>
                </a:solidFill>
                <a:effectLst>
                  <a:outerShdw blurRad="76200" dist="50800" dir="5400000" algn="tl" rotWithShape="0">
                    <a:srgbClr val="000000">
                      <a:alpha val="65000"/>
                    </a:srgbClr>
                  </a:outerShdw>
                </a:effectLst>
              </a:rPr>
              <a:t>Questions</a:t>
            </a:r>
            <a:endParaRPr lang="en-US" sz="5400" b="1" cap="none" spc="50" dirty="0">
              <a:ln w="11430"/>
              <a:solidFill>
                <a:schemeClr val="tx2">
                  <a:lumMod val="60000"/>
                  <a:lumOff val="40000"/>
                </a:schemeClr>
              </a:solidFill>
              <a:effectLst>
                <a:outerShdw blurRad="76200" dist="50800" dir="5400000" algn="tl" rotWithShape="0">
                  <a:srgbClr val="000000">
                    <a:alpha val="65000"/>
                  </a:srgbClr>
                </a:outerShdw>
              </a:effectLst>
            </a:endParaRP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4"/>
          <p:cNvSpPr>
            <a:spLocks noGrp="1"/>
          </p:cNvSpPr>
          <p:nvPr>
            <p:ph type="title"/>
          </p:nvPr>
        </p:nvSpPr>
        <p:spPr>
          <a:xfrm>
            <a:off x="1428728" y="214290"/>
            <a:ext cx="5705408" cy="769441"/>
          </a:xfrm>
          <a:prstGeom prst="rect">
            <a:avLst/>
          </a:prstGeom>
        </p:spPr>
        <p:txBody>
          <a:bodyPr wrap="none">
            <a:spAutoFit/>
          </a:bodyPr>
          <a:lstStyle/>
          <a:p>
            <a:r>
              <a:rPr lang="en-US" sz="4400" b="1" dirty="0" smtClean="0">
                <a:latin typeface="Arial" pitchFamily="34" charset="0"/>
                <a:cs typeface="Arial" pitchFamily="34" charset="0"/>
              </a:rPr>
              <a:t>Presentation Outline</a:t>
            </a:r>
            <a:endParaRPr lang="en-US" sz="4400" b="1" dirty="0">
              <a:latin typeface="Arial" pitchFamily="34" charset="0"/>
              <a:cs typeface="Arial" pitchFamily="34" charset="0"/>
            </a:endParaRPr>
          </a:p>
        </p:txBody>
      </p:sp>
      <p:sp>
        <p:nvSpPr>
          <p:cNvPr id="8" name="عنصر نائب للمحتوى 3"/>
          <p:cNvSpPr txBox="1">
            <a:spLocks noGrp="1"/>
          </p:cNvSpPr>
          <p:nvPr>
            <p:ph idx="1"/>
          </p:nvPr>
        </p:nvSpPr>
        <p:spPr>
          <a:xfrm>
            <a:off x="628680" y="1628704"/>
            <a:ext cx="7800972" cy="3514808"/>
          </a:xfrm>
          <a:prstGeom prst="rect">
            <a:avLst/>
          </a:prstGeom>
          <a:noFill/>
        </p:spPr>
        <p:txBody>
          <a:bodyPr wrap="square" rtlCol="0">
            <a:spAutoFit/>
          </a:bodyPr>
          <a:lstStyle/>
          <a:p>
            <a:r>
              <a:rPr lang="en-US" b="1" dirty="0" smtClean="0"/>
              <a:t>Introduction</a:t>
            </a:r>
          </a:p>
          <a:p>
            <a:r>
              <a:rPr lang="en-US" b="1" dirty="0" smtClean="0"/>
              <a:t>Project objectives</a:t>
            </a:r>
            <a:endParaRPr lang="en-US" b="1" dirty="0" smtClean="0"/>
          </a:p>
          <a:p>
            <a:pPr>
              <a:buFont typeface="Arial" pitchFamily="34" charset="0"/>
              <a:buChar char="•"/>
            </a:pPr>
            <a:r>
              <a:rPr lang="en-US" sz="3600" b="1" dirty="0" smtClean="0"/>
              <a:t> </a:t>
            </a:r>
            <a:r>
              <a:rPr lang="en-US" b="1" dirty="0" smtClean="0"/>
              <a:t>Village </a:t>
            </a:r>
            <a:r>
              <a:rPr lang="en-US" b="1" dirty="0" smtClean="0"/>
              <a:t>Definition.</a:t>
            </a:r>
          </a:p>
          <a:p>
            <a:pPr>
              <a:buFont typeface="Arial" pitchFamily="34" charset="0"/>
              <a:buChar char="•"/>
            </a:pPr>
            <a:r>
              <a:rPr lang="en-US" b="1" dirty="0" smtClean="0"/>
              <a:t>Wastewater </a:t>
            </a:r>
            <a:r>
              <a:rPr lang="en-US" b="1" dirty="0" smtClean="0"/>
              <a:t>Definition and Main Sources.</a:t>
            </a:r>
          </a:p>
          <a:p>
            <a:r>
              <a:rPr lang="en-US" b="1" dirty="0" smtClean="0"/>
              <a:t>Overview of Wastewater Plant Design in  Far’un. </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Introduction</a:t>
            </a:r>
            <a:br>
              <a:rPr lang="en-US" b="1" dirty="0" smtClean="0"/>
            </a:br>
            <a:endParaRPr lang="ar-SY" dirty="0"/>
          </a:p>
        </p:txBody>
      </p:sp>
      <p:sp>
        <p:nvSpPr>
          <p:cNvPr id="3" name="Content Placeholder 2"/>
          <p:cNvSpPr>
            <a:spLocks noGrp="1"/>
          </p:cNvSpPr>
          <p:nvPr>
            <p:ph idx="1"/>
          </p:nvPr>
        </p:nvSpPr>
        <p:spPr/>
        <p:txBody>
          <a:bodyPr>
            <a:normAutofit/>
          </a:bodyPr>
          <a:lstStyle/>
          <a:p>
            <a:r>
              <a:rPr lang="en-US" sz="3600" dirty="0" smtClean="0"/>
              <a:t>Water is the main source of living in the world. Without water live cannot be exist. In Palestine and due to the Israeli occupation and control of the water resources, there is a serious scarcity of water and water shortages problems. </a:t>
            </a:r>
            <a:endParaRPr lang="ar-SY" sz="3600" dirty="0"/>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714356"/>
            <a:ext cx="8715404" cy="5078313"/>
          </a:xfrm>
          <a:prstGeom prst="rect">
            <a:avLst/>
          </a:prstGeom>
        </p:spPr>
        <p:txBody>
          <a:bodyPr wrap="square">
            <a:spAutoFit/>
          </a:bodyPr>
          <a:lstStyle/>
          <a:p>
            <a:pPr>
              <a:buFont typeface="Arial" pitchFamily="34" charset="0"/>
              <a:buChar char="•"/>
            </a:pPr>
            <a:r>
              <a:rPr lang="en-US" sz="3200" b="1" dirty="0" smtClean="0"/>
              <a:t> </a:t>
            </a:r>
            <a:r>
              <a:rPr lang="en-US" sz="3600" dirty="0" smtClean="0"/>
              <a:t>Therefore, the Palestinian Authorities started to consider the construction of wastewater treatment plants and reuse treated wastewater to irrigate suitable agricultural crops and woodland</a:t>
            </a:r>
            <a:r>
              <a:rPr lang="en-US" sz="3600" b="1" dirty="0" smtClean="0">
                <a:solidFill>
                  <a:schemeClr val="bg1"/>
                </a:solidFill>
              </a:rPr>
              <a:t>.</a:t>
            </a:r>
            <a:r>
              <a:rPr lang="en-US" sz="3600" dirty="0" smtClean="0"/>
              <a:t>.</a:t>
            </a:r>
          </a:p>
          <a:p>
            <a:pPr lvl="0"/>
            <a:endParaRPr lang="en-US" sz="3600" b="1" dirty="0" smtClean="0"/>
          </a:p>
          <a:p>
            <a:pPr lvl="0">
              <a:buFont typeface="Arial" pitchFamily="34" charset="0"/>
              <a:buChar char="•"/>
            </a:pPr>
            <a:r>
              <a:rPr lang="en-US" sz="3600" dirty="0" smtClean="0"/>
              <a:t>A</a:t>
            </a:r>
            <a:r>
              <a:rPr lang="en-US" sz="3600" dirty="0" smtClean="0"/>
              <a:t>lso It </a:t>
            </a:r>
            <a:r>
              <a:rPr lang="en-US" sz="3600" dirty="0" smtClean="0"/>
              <a:t>contributes to the improvement of environmental conditions and prevents further groundwater pollution. </a:t>
            </a: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4400" b="1" dirty="0">
                <a:cs typeface="+mn-cs"/>
              </a:rPr>
              <a:t>Project objectives</a:t>
            </a:r>
            <a:r>
              <a:rPr lang="en-US" b="1" dirty="0"/>
              <a:t/>
            </a:r>
            <a:br>
              <a:rPr lang="en-US" b="1" dirty="0"/>
            </a:br>
            <a:endParaRPr lang="ar-SY"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The following are the main objectives of this graduation project:</a:t>
            </a:r>
          </a:p>
          <a:p>
            <a:pPr lvl="0"/>
            <a:r>
              <a:rPr lang="en-US" dirty="0" smtClean="0"/>
              <a:t>Review the water and wastewater sanitation system in Far'un</a:t>
            </a:r>
          </a:p>
          <a:p>
            <a:pPr lvl="0"/>
            <a:r>
              <a:rPr lang="en-US" dirty="0" smtClean="0"/>
              <a:t>Apply a questionnaire about water and social aspects of Far'un</a:t>
            </a:r>
          </a:p>
          <a:p>
            <a:pPr lvl="0"/>
            <a:r>
              <a:rPr lang="en-US" dirty="0" smtClean="0"/>
              <a:t>Conceptual design of a wastewater treatment system for Far'un</a:t>
            </a:r>
          </a:p>
          <a:p>
            <a:pPr lvl="0"/>
            <a:r>
              <a:rPr lang="en-US" dirty="0" smtClean="0"/>
              <a:t>Address the reuse potential of the treated wastewater in agriculture in Far'un</a:t>
            </a:r>
          </a:p>
          <a:p>
            <a:pPr>
              <a:buNone/>
            </a:pPr>
            <a:endParaRPr lang="ar-SY" dirty="0"/>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1"/>
          <p:cNvSpPr>
            <a:spLocks noGrp="1"/>
          </p:cNvSpPr>
          <p:nvPr>
            <p:ph type="title"/>
          </p:nvPr>
        </p:nvSpPr>
        <p:spPr>
          <a:xfrm>
            <a:off x="457200" y="274638"/>
            <a:ext cx="8229600" cy="1143000"/>
          </a:xfrm>
        </p:spPr>
        <p:txBody>
          <a:bodyPr/>
          <a:lstStyle/>
          <a:p>
            <a:r>
              <a:rPr lang="en-US" b="1" dirty="0" smtClean="0"/>
              <a:t>Village </a:t>
            </a:r>
            <a:r>
              <a:rPr lang="en-US" b="1" dirty="0" smtClean="0"/>
              <a:t>Definition</a:t>
            </a:r>
            <a:r>
              <a:rPr lang="en-US" b="1" dirty="0" smtClean="0">
                <a:latin typeface="Arial" pitchFamily="34" charset="0"/>
                <a:cs typeface="Arial" pitchFamily="34" charset="0"/>
              </a:rPr>
              <a:t> </a:t>
            </a:r>
            <a:endParaRPr lang="en-US" b="1" dirty="0">
              <a:latin typeface="Arial" pitchFamily="34" charset="0"/>
              <a:cs typeface="Arial" pitchFamily="34" charset="0"/>
            </a:endParaRPr>
          </a:p>
        </p:txBody>
      </p:sp>
      <p:sp>
        <p:nvSpPr>
          <p:cNvPr id="6" name="عنصر نائب للمحتوى 2"/>
          <p:cNvSpPr txBox="1">
            <a:spLocks/>
          </p:cNvSpPr>
          <p:nvPr/>
        </p:nvSpPr>
        <p:spPr>
          <a:xfrm>
            <a:off x="0" y="1357298"/>
            <a:ext cx="9144000" cy="5500702"/>
          </a:xfrm>
          <a:prstGeom prst="rect">
            <a:avLst/>
          </a:prstGeom>
        </p:spPr>
        <p:txBody>
          <a:bodyPr vert="horz" lIns="91440" tIns="45720" rIns="91440" bIns="45720" rtlCol="0">
            <a:noAutofit/>
          </a:bodyPr>
          <a:lstStyle/>
          <a:p>
            <a:pPr marL="342900" lvl="0" indent="-342900">
              <a:spcBef>
                <a:spcPct val="20000"/>
              </a:spcBef>
              <a:buFont typeface="Arial" pitchFamily="34" charset="0"/>
              <a:buChar char="•"/>
              <a:defRPr/>
            </a:pPr>
            <a:r>
              <a:rPr lang="en-US" sz="3600" dirty="0" smtClean="0"/>
              <a:t>Far'un is a Palestinian village located 2 km south of the city of Tulkarem in the West Bank, Palestine</a:t>
            </a:r>
            <a:r>
              <a:rPr lang="en-US" sz="3600" dirty="0" smtClean="0"/>
              <a:t>.</a:t>
            </a:r>
          </a:p>
          <a:p>
            <a:pPr marL="342900" lvl="0" indent="-342900">
              <a:spcBef>
                <a:spcPct val="20000"/>
              </a:spcBef>
              <a:buFont typeface="Arial" pitchFamily="34" charset="0"/>
              <a:buChar char="•"/>
              <a:defRPr/>
            </a:pPr>
            <a:r>
              <a:rPr lang="en-US" sz="3600" dirty="0" smtClean="0"/>
              <a:t> </a:t>
            </a:r>
            <a:r>
              <a:rPr lang="en-US" sz="3600" dirty="0" smtClean="0"/>
              <a:t>Far’un lies on a plateau high in Tulkarem that is 200 m above mean see level</a:t>
            </a:r>
            <a:r>
              <a:rPr lang="en-US" sz="3600" dirty="0" smtClean="0"/>
              <a:t>.</a:t>
            </a:r>
          </a:p>
          <a:p>
            <a:pPr marL="342900" lvl="0" indent="-342900">
              <a:spcBef>
                <a:spcPct val="20000"/>
              </a:spcBef>
              <a:buFont typeface="Arial" pitchFamily="34" charset="0"/>
              <a:buChar char="•"/>
              <a:defRPr/>
            </a:pPr>
            <a:r>
              <a:rPr lang="en-US" sz="3600" dirty="0" smtClean="0"/>
              <a:t> </a:t>
            </a:r>
            <a:r>
              <a:rPr lang="en-US" sz="3600" dirty="0" smtClean="0"/>
              <a:t>The land area of Far'un area </a:t>
            </a:r>
            <a:r>
              <a:rPr lang="en-US" sz="3600" dirty="0" smtClean="0"/>
              <a:t>is approximately </a:t>
            </a:r>
            <a:r>
              <a:rPr lang="en-US" sz="3600" dirty="0" smtClean="0"/>
              <a:t>4000 dunums. It has a population of 4000 as to the 2007 statistic of PCBS</a:t>
            </a:r>
            <a:endParaRPr kumimoji="0" lang="en-US" sz="36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pc corner\Desktop\Picture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Oval 4"/>
          <p:cNvSpPr/>
          <p:nvPr/>
        </p:nvSpPr>
        <p:spPr>
          <a:xfrm>
            <a:off x="5229236" y="2928934"/>
            <a:ext cx="914400"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عنصر نائب للمحتوى 2"/>
          <p:cNvSpPr>
            <a:spLocks noGrp="1"/>
          </p:cNvSpPr>
          <p:nvPr>
            <p:ph idx="1"/>
          </p:nvPr>
        </p:nvSpPr>
        <p:spPr>
          <a:xfrm>
            <a:off x="457200" y="1600200"/>
            <a:ext cx="8229600" cy="4525963"/>
          </a:xfrm>
        </p:spPr>
        <p:txBody>
          <a:bodyPr>
            <a:noAutofit/>
          </a:bodyPr>
          <a:lstStyle/>
          <a:p>
            <a:pPr>
              <a:buFont typeface="Courier New" pitchFamily="49" charset="0"/>
              <a:buChar char="o"/>
            </a:pPr>
            <a:r>
              <a:rPr lang="en-US" b="1" dirty="0" smtClean="0"/>
              <a:t>Wastewater can be defined as :</a:t>
            </a:r>
          </a:p>
          <a:p>
            <a:pPr>
              <a:buNone/>
            </a:pPr>
            <a:r>
              <a:rPr lang="en-US" b="1" dirty="0" smtClean="0"/>
              <a:t>Water </a:t>
            </a:r>
            <a:r>
              <a:rPr lang="en-US" b="1" dirty="0"/>
              <a:t>that has been </a:t>
            </a:r>
            <a:r>
              <a:rPr lang="en-US" b="1" dirty="0" smtClean="0"/>
              <a:t>used, </a:t>
            </a:r>
            <a:r>
              <a:rPr lang="en-US" b="1" dirty="0"/>
              <a:t>Spent </a:t>
            </a:r>
            <a:r>
              <a:rPr lang="en-US" b="1" dirty="0" smtClean="0"/>
              <a:t>containing dissolved or suspended solids.</a:t>
            </a:r>
          </a:p>
          <a:p>
            <a:pPr>
              <a:buFont typeface="Courier New" pitchFamily="49" charset="0"/>
              <a:buChar char="o"/>
            </a:pPr>
            <a:r>
              <a:rPr lang="en-US" b="1" dirty="0" smtClean="0"/>
              <a:t>Main sources :</a:t>
            </a:r>
          </a:p>
          <a:p>
            <a:r>
              <a:rPr lang="en-US" b="1" dirty="0" smtClean="0"/>
              <a:t>Domestic sources/grey water.</a:t>
            </a:r>
          </a:p>
          <a:p>
            <a:r>
              <a:rPr lang="en-US" b="1" dirty="0" smtClean="0"/>
              <a:t>Human excreta.</a:t>
            </a:r>
          </a:p>
          <a:p>
            <a:r>
              <a:rPr lang="en-US" b="1" dirty="0" smtClean="0"/>
              <a:t>Solid waste.</a:t>
            </a:r>
          </a:p>
          <a:p>
            <a:r>
              <a:rPr lang="en-US" b="1" dirty="0" smtClean="0"/>
              <a:t>Industrial wastewater.</a:t>
            </a:r>
          </a:p>
          <a:p>
            <a:r>
              <a:rPr lang="en-US" b="1" dirty="0" smtClean="0"/>
              <a:t>Storm water.</a:t>
            </a:r>
          </a:p>
          <a:p>
            <a:endParaRPr lang="en-US" sz="2800" dirty="0" smtClean="0">
              <a:solidFill>
                <a:schemeClr val="bg1"/>
              </a:solidFill>
            </a:endParaRPr>
          </a:p>
          <a:p>
            <a:endParaRPr lang="en-US" sz="2800" dirty="0" smtClean="0">
              <a:solidFill>
                <a:schemeClr val="bg1"/>
              </a:solidFill>
            </a:endParaRPr>
          </a:p>
          <a:p>
            <a:pPr>
              <a:buNone/>
            </a:pPr>
            <a:r>
              <a:rPr lang="en-US" sz="2800" dirty="0">
                <a:solidFill>
                  <a:schemeClr val="bg1"/>
                </a:solidFill>
              </a:rPr>
              <a:t/>
            </a:r>
            <a:br>
              <a:rPr lang="en-US" sz="2800" dirty="0">
                <a:solidFill>
                  <a:schemeClr val="bg1"/>
                </a:solidFill>
              </a:rPr>
            </a:br>
            <a:endParaRPr lang="en-US" sz="2800" dirty="0">
              <a:solidFill>
                <a:schemeClr val="bg1"/>
              </a:solidFill>
            </a:endParaRPr>
          </a:p>
        </p:txBody>
      </p:sp>
      <p:sp>
        <p:nvSpPr>
          <p:cNvPr id="12" name="عنوان 1"/>
          <p:cNvSpPr>
            <a:spLocks noGrp="1"/>
          </p:cNvSpPr>
          <p:nvPr>
            <p:ph type="title"/>
          </p:nvPr>
        </p:nvSpPr>
        <p:spPr>
          <a:xfrm>
            <a:off x="457200" y="274638"/>
            <a:ext cx="8229600" cy="1143000"/>
          </a:xfrm>
        </p:spPr>
        <p:txBody>
          <a:bodyPr>
            <a:noAutofit/>
          </a:bodyPr>
          <a:lstStyle/>
          <a:p>
            <a:r>
              <a:rPr lang="en-US" b="1" dirty="0" smtClean="0">
                <a:latin typeface="Arial" pitchFamily="34" charset="0"/>
                <a:cs typeface="Arial" pitchFamily="34" charset="0"/>
              </a:rPr>
              <a:t>Wastewater Definition and Sources</a:t>
            </a:r>
            <a:endParaRPr lang="en-US" b="1" dirty="0">
              <a:latin typeface="Arial" pitchFamily="34" charset="0"/>
              <a:cs typeface="Arial" pitchFamily="34" charset="0"/>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waterref.jpg"/>
          <p:cNvPicPr>
            <a:picLocks noChangeAspect="1"/>
          </p:cNvPicPr>
          <p:nvPr/>
        </p:nvPicPr>
        <p:blipFill>
          <a:blip r:embed="rId3"/>
          <a:stretch>
            <a:fillRect/>
          </a:stretch>
        </p:blipFill>
        <p:spPr>
          <a:xfrm>
            <a:off x="0" y="1"/>
            <a:ext cx="9144000" cy="6857999"/>
          </a:xfrm>
          <a:prstGeom prst="rect">
            <a:avLst/>
          </a:prstGeom>
        </p:spPr>
      </p:pic>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917</Words>
  <Application>Microsoft Office PowerPoint</Application>
  <PresentationFormat>On-screen Show (4:3)</PresentationFormat>
  <Paragraphs>138</Paragraphs>
  <Slides>19</Slides>
  <Notes>11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سمة Office</vt:lpstr>
      <vt:lpstr>Slide 1</vt:lpstr>
      <vt:lpstr>Presentation Outline</vt:lpstr>
      <vt:lpstr>Introduction </vt:lpstr>
      <vt:lpstr>Slide 4</vt:lpstr>
      <vt:lpstr>Project objectives </vt:lpstr>
      <vt:lpstr>Village Definition </vt:lpstr>
      <vt:lpstr>Slide 7</vt:lpstr>
      <vt:lpstr>Wastewater Definition and Sources</vt:lpstr>
      <vt:lpstr>Slide 9</vt:lpstr>
      <vt:lpstr>Overview of Basic Wastewater Treatment Process</vt:lpstr>
      <vt:lpstr>Slide 11</vt:lpstr>
      <vt:lpstr>Slide 12</vt:lpstr>
      <vt:lpstr>Slide 13</vt:lpstr>
      <vt:lpstr>Slide 14</vt:lpstr>
      <vt:lpstr>Slide 15</vt:lpstr>
      <vt:lpstr>Slide 16</vt:lpstr>
      <vt:lpstr>Far’un Plant Design</vt:lpstr>
      <vt:lpstr>Slide 18</vt:lpstr>
      <vt:lpstr>Slide 19</vt:lpstr>
    </vt:vector>
  </TitlesOfParts>
  <Company>أبـو عـمــيــد</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مـحـمود سُــرَدي</dc:creator>
  <cp:lastModifiedBy>pc corner</cp:lastModifiedBy>
  <cp:revision>51</cp:revision>
  <dcterms:created xsi:type="dcterms:W3CDTF">2010-09-19T19:48:20Z</dcterms:created>
  <dcterms:modified xsi:type="dcterms:W3CDTF">2010-12-28T13:47:52Z</dcterms:modified>
</cp:coreProperties>
</file>