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sldIdLst>
    <p:sldId id="256" r:id="rId2"/>
    <p:sldId id="352" r:id="rId3"/>
    <p:sldId id="259" r:id="rId4"/>
    <p:sldId id="258" r:id="rId5"/>
    <p:sldId id="260" r:id="rId6"/>
    <p:sldId id="262" r:id="rId7"/>
    <p:sldId id="350" r:id="rId8"/>
    <p:sldId id="351" r:id="rId9"/>
    <p:sldId id="266" r:id="rId10"/>
    <p:sldId id="269" r:id="rId11"/>
    <p:sldId id="349" r:id="rId12"/>
    <p:sldId id="271" r:id="rId13"/>
    <p:sldId id="272" r:id="rId14"/>
    <p:sldId id="344" r:id="rId15"/>
    <p:sldId id="276" r:id="rId16"/>
    <p:sldId id="353" r:id="rId17"/>
    <p:sldId id="355" r:id="rId18"/>
    <p:sldId id="279" r:id="rId19"/>
    <p:sldId id="280" r:id="rId20"/>
    <p:sldId id="291" r:id="rId21"/>
    <p:sldId id="354" r:id="rId22"/>
    <p:sldId id="282" r:id="rId23"/>
    <p:sldId id="356" r:id="rId24"/>
    <p:sldId id="283" r:id="rId25"/>
    <p:sldId id="287" r:id="rId26"/>
    <p:sldId id="294" r:id="rId27"/>
    <p:sldId id="300" r:id="rId28"/>
    <p:sldId id="357" r:id="rId29"/>
    <p:sldId id="304" r:id="rId30"/>
    <p:sldId id="306" r:id="rId31"/>
    <p:sldId id="358" r:id="rId32"/>
    <p:sldId id="307" r:id="rId33"/>
    <p:sldId id="309" r:id="rId34"/>
    <p:sldId id="310" r:id="rId35"/>
    <p:sldId id="311" r:id="rId36"/>
    <p:sldId id="312" r:id="rId37"/>
    <p:sldId id="313" r:id="rId38"/>
    <p:sldId id="362" r:id="rId39"/>
    <p:sldId id="372" r:id="rId40"/>
    <p:sldId id="317" r:id="rId41"/>
    <p:sldId id="315" r:id="rId42"/>
    <p:sldId id="318" r:id="rId43"/>
    <p:sldId id="320" r:id="rId44"/>
    <p:sldId id="321" r:id="rId45"/>
    <p:sldId id="332" r:id="rId46"/>
    <p:sldId id="359" r:id="rId47"/>
    <p:sldId id="360" r:id="rId48"/>
    <p:sldId id="361" r:id="rId49"/>
    <p:sldId id="334" r:id="rId50"/>
    <p:sldId id="335" r:id="rId51"/>
    <p:sldId id="337" r:id="rId52"/>
    <p:sldId id="339" r:id="rId53"/>
    <p:sldId id="363" r:id="rId54"/>
    <p:sldId id="364" r:id="rId55"/>
    <p:sldId id="340" r:id="rId56"/>
    <p:sldId id="365" r:id="rId57"/>
    <p:sldId id="338" r:id="rId58"/>
    <p:sldId id="368" r:id="rId59"/>
    <p:sldId id="369" r:id="rId60"/>
    <p:sldId id="370" r:id="rId61"/>
    <p:sldId id="371" r:id="rId62"/>
    <p:sldId id="343" r:id="rId63"/>
    <p:sldId id="373" r:id="rId64"/>
    <p:sldId id="367" r:id="rId65"/>
    <p:sldId id="374" r:id="rId66"/>
    <p:sldId id="37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1D10F"/>
  </p:clrMru>
</p:presentationPr>
</file>

<file path=ppt/tableStyles.xml><?xml version="1.0" encoding="utf-8"?>
<a:tblStyleLst xmlns:a="http://schemas.openxmlformats.org/drawingml/2006/main" def="{5C22544A-7EE6-4342-B048-85BDC9FD1C3A}">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4624" autoAdjust="0"/>
  </p:normalViewPr>
  <p:slideViewPr>
    <p:cSldViewPr>
      <p:cViewPr>
        <p:scale>
          <a:sx n="73" d="100"/>
          <a:sy n="73" d="100"/>
        </p:scale>
        <p:origin x="-1062" y="-72"/>
      </p:cViewPr>
      <p:guideLst>
        <p:guide orient="horz" pos="2160"/>
        <p:guide pos="2880"/>
      </p:guideLst>
    </p:cSldViewPr>
  </p:slideViewPr>
  <p:outlineViewPr>
    <p:cViewPr>
      <p:scale>
        <a:sx n="33" d="100"/>
        <a:sy n="33" d="100"/>
      </p:scale>
      <p:origin x="48" y="444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25DDD-5FB9-4C42-97B0-367C41283172}" type="datetimeFigureOut">
              <a:rPr lang="en-US" smtClean="0"/>
              <a:pPr/>
              <a:t>5/22/2012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A4E15-C347-461B-9E7C-042C5D6BB5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6AEA4E15-C347-461B-9E7C-042C5D6BB585}"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64FC951-AE99-4F81-AEA5-809BD230693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4FC951-AE99-4F81-AEA5-809BD230693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64FC951-AE99-4F81-AEA5-809BD230693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4FC951-AE99-4F81-AEA5-809BD2306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9826A67-C4A5-48A0-94D7-428E21229F8D}" type="datetimeFigureOut">
              <a:rPr lang="en-US" smtClean="0"/>
              <a:pPr/>
              <a:t>5/22/2012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4FC951-AE99-4F81-AEA5-809BD230693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alpha val="67000"/>
              </a:schemeClr>
            </a:gs>
            <a:gs pos="39999">
              <a:srgbClr val="85C2FF"/>
            </a:gs>
            <a:gs pos="70000">
              <a:srgbClr val="C4D6EB"/>
            </a:gs>
            <a:gs pos="100000">
              <a:srgbClr val="FFEBFA"/>
            </a:gs>
          </a:gsLst>
          <a:lin ang="42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9826A67-C4A5-48A0-94D7-428E21229F8D}" type="datetimeFigureOut">
              <a:rPr lang="en-US" smtClean="0"/>
              <a:pPr/>
              <a:t>5/22/2012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64FC951-AE99-4F81-AEA5-809BD230693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0"/>
            <a:ext cx="7010400" cy="41148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t/>
            </a:r>
            <a:b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br>
            <a: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t/>
            </a:r>
            <a:b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br>
            <a: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t/>
            </a:r>
            <a:b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br>
            <a: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t/>
            </a:r>
            <a:b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br>
            <a:r>
              <a:rPr lang="en-US" sz="31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Al-Najah National University </a:t>
            </a:r>
            <a:br>
              <a:rPr lang="en-US" sz="31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br>
            <a:r>
              <a:rPr lang="en-US" sz="31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Engineering Faculty</a:t>
            </a:r>
            <a:br>
              <a:rPr lang="en-US" sz="31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br>
            <a:r>
              <a:rPr lang="en-US" sz="3100"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Civil Engineering Department</a:t>
            </a:r>
            <a:r>
              <a:rPr lang="en-US"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
            </a:r>
            <a:br>
              <a:rPr lang="en-US"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br>
            <a:r>
              <a:rPr lang="en-US"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
            </a:r>
            <a:br>
              <a:rPr lang="en-US" b="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br>
            <a:r>
              <a:rPr lang="en-US" sz="3100" b="1" i="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Graduation Project:</a:t>
            </a:r>
            <a:br>
              <a:rPr lang="en-US" sz="3100" b="1" i="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br>
            <a:r>
              <a:rPr lang="en-US" sz="3100" b="1" i="1" spc="50" dirty="0" smtClean="0">
                <a:ln w="13500">
                  <a:solidFill>
                    <a:schemeClr val="accent1">
                      <a:shade val="2500"/>
                      <a:alpha val="6500"/>
                    </a:schemeClr>
                  </a:solidFill>
                  <a:prstDash val="solid"/>
                </a:ln>
                <a:solidFill>
                  <a:schemeClr val="accent1">
                    <a:tint val="3000"/>
                    <a:alpha val="95000"/>
                  </a:schemeClr>
                </a:solidFill>
                <a:effectLst>
                  <a:glow rad="101600">
                    <a:schemeClr val="accent3">
                      <a:lumMod val="75000"/>
                      <a:alpha val="60000"/>
                    </a:schemeClr>
                  </a:glow>
                  <a:innerShdw blurRad="50900" dist="38500" dir="13500000">
                    <a:srgbClr val="000000">
                      <a:alpha val="60000"/>
                    </a:srgbClr>
                  </a:innerShdw>
                </a:effectLst>
              </a:rPr>
              <a:t>Analysis &amp; Design of  Warehouses in     Jaba’-Jenin</a:t>
            </a:r>
            <a: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t/>
            </a:r>
            <a:br>
              <a:rPr lang="en-US" dirty="0" smtClean="0">
                <a:effectLst>
                  <a:glow rad="101600">
                    <a:schemeClr val="accent3">
                      <a:lumMod val="60000"/>
                      <a:lumOff val="40000"/>
                      <a:alpha val="60000"/>
                    </a:schemeClr>
                  </a:glow>
                  <a:outerShdw blurRad="50000" dist="30000" dir="5400000" algn="tl" rotWithShape="0">
                    <a:srgbClr val="000000">
                      <a:alpha val="30000"/>
                    </a:srgbClr>
                  </a:outerShdw>
                </a:effectLst>
              </a:rPr>
            </a:br>
            <a:endParaRPr lang="en-US" dirty="0">
              <a:effectLst>
                <a:glow rad="101600">
                  <a:schemeClr val="accent3">
                    <a:lumMod val="60000"/>
                    <a:lumOff val="40000"/>
                    <a:alpha val="60000"/>
                  </a:schemeClr>
                </a:glow>
                <a:outerShdw blurRad="50000" dist="30000" dir="5400000" algn="tl" rotWithShape="0">
                  <a:srgbClr val="000000">
                    <a:alpha val="30000"/>
                  </a:srgbClr>
                </a:outerShdw>
              </a:effectLst>
            </a:endParaRPr>
          </a:p>
        </p:txBody>
      </p:sp>
      <p:pic>
        <p:nvPicPr>
          <p:cNvPr id="4" name="Picture 2" descr="C:\Users\Abu Shmais\Desktop\primavera\nnu-seal-logo-300x297.jpg"/>
          <p:cNvPicPr>
            <a:picLocks noChangeAspect="1" noChangeArrowheads="1"/>
          </p:cNvPicPr>
          <p:nvPr/>
        </p:nvPicPr>
        <p:blipFill>
          <a:blip r:embed="rId2" cstate="print"/>
          <a:srcRect/>
          <a:stretch>
            <a:fillRect/>
          </a:stretch>
        </p:blipFill>
        <p:spPr bwMode="auto">
          <a:xfrm>
            <a:off x="4343400" y="304800"/>
            <a:ext cx="1066800" cy="990600"/>
          </a:xfrm>
          <a:prstGeom prst="rect">
            <a:avLst/>
          </a:prstGeom>
          <a:noFill/>
        </p:spPr>
      </p:pic>
      <p:sp>
        <p:nvSpPr>
          <p:cNvPr id="5" name="Subtitle 4"/>
          <p:cNvSpPr>
            <a:spLocks noGrp="1"/>
          </p:cNvSpPr>
          <p:nvPr>
            <p:ph type="subTitle" idx="1"/>
          </p:nvPr>
        </p:nvSpPr>
        <p:spPr/>
        <p:txBody>
          <a:bodyPr/>
          <a:lstStyle/>
          <a:p>
            <a:endParaRPr lang="ar-JO"/>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128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Building Structural  System </a:t>
            </a:r>
            <a:endParaRPr lang="en-US" sz="3200" cap="all" dirty="0" smtClean="0">
              <a:ln w="500">
                <a:solidFill>
                  <a:schemeClr val="tx2">
                    <a:shade val="20000"/>
                    <a:satMod val="120000"/>
                  </a:schemeClr>
                </a:solidFill>
              </a:ln>
              <a:solidFill>
                <a:schemeClr val="accent3">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435608" y="1752600"/>
            <a:ext cx="7498080" cy="4495800"/>
          </a:xfrm>
        </p:spPr>
        <p:txBody>
          <a:bodyPr>
            <a:normAutofit/>
          </a:bodyPr>
          <a:lstStyle/>
          <a:p>
            <a:pPr>
              <a:defRPr/>
            </a:pPr>
            <a:r>
              <a:rPr lang="en-US" sz="2400" dirty="0" smtClean="0">
                <a:latin typeface="Times New Roman" pitchFamily="18" charset="0"/>
                <a:cs typeface="Times New Roman" pitchFamily="18" charset="0"/>
              </a:rPr>
              <a:t>The main structural system of buildings is moment resisting frame(columns, beams) in addition to that, the shear walls are used at the staircase and for other locations in the building. Thus, the lateral forces can be resisted by the shear walls and the moment resisting frames .</a:t>
            </a:r>
          </a:p>
          <a:p>
            <a:pPr>
              <a:buNone/>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The slab of the floors are two-way solid slabs with drop beams between columns. </a:t>
            </a:r>
          </a:p>
          <a:p>
            <a:endParaRPr lang="en-US" dirty="0"/>
          </a:p>
        </p:txBody>
      </p:sp>
      <p:sp>
        <p:nvSpPr>
          <p:cNvPr id="4" name="Rectangle 3"/>
          <p:cNvSpPr/>
          <p:nvPr/>
        </p:nvSpPr>
        <p:spPr>
          <a:xfrm>
            <a:off x="457200" y="61722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One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914400"/>
            <a:ext cx="7162800" cy="4800600"/>
          </a:xfrm>
          <a:gradFill flip="none" rotWithShape="0">
            <a:gsLst>
              <a:gs pos="0">
                <a:schemeClr val="accent3">
                  <a:lumMod val="75000"/>
                  <a:alpha val="67000"/>
                </a:schemeClr>
              </a:gs>
              <a:gs pos="39999">
                <a:srgbClr val="85C2FF"/>
              </a:gs>
              <a:gs pos="70000">
                <a:srgbClr val="C4D6EB"/>
              </a:gs>
              <a:gs pos="100000">
                <a:srgbClr val="FFEBFA"/>
              </a:gs>
            </a:gsLst>
            <a:lin ang="4200000" scaled="0"/>
            <a:tileRect l="-18293" t="-22222" r="-3659" b="-20635"/>
          </a:gra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buClr>
                <a:schemeClr val="accent1"/>
              </a:buClr>
              <a:buSzPct val="80000"/>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Chapter Two :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Preliminary Analysis And Design</a:t>
            </a:r>
            <a:r>
              <a:rPr lang="en-US" sz="4000" cap="all" dirty="0" smtClean="0">
                <a:ln w="500">
                  <a:solidFill>
                    <a:schemeClr val="tx2">
                      <a:shade val="20000"/>
                      <a:satMod val="120000"/>
                    </a:schemeClr>
                  </a:solidFill>
                </a:ln>
                <a:solidFill>
                  <a:schemeClr val="accent6">
                    <a:lumMod val="75000"/>
                  </a:schemeClr>
                </a:solidFill>
              </a:rPr>
              <a:t/>
            </a:r>
            <a:br>
              <a:rPr lang="en-US" sz="4000" cap="all" dirty="0" smtClean="0">
                <a:ln w="500">
                  <a:solidFill>
                    <a:schemeClr val="tx2">
                      <a:shade val="20000"/>
                      <a:satMod val="120000"/>
                    </a:schemeClr>
                  </a:solidFill>
                </a:ln>
                <a:solidFill>
                  <a:schemeClr val="accent6">
                    <a:lumMod val="75000"/>
                  </a:schemeClr>
                </a:solidFill>
              </a:rPr>
            </a:br>
            <a:r>
              <a:rPr lang="en-US" sz="4000" cap="all" dirty="0" smtClean="0">
                <a:ln w="500">
                  <a:solidFill>
                    <a:schemeClr val="tx2">
                      <a:shade val="20000"/>
                      <a:satMod val="120000"/>
                    </a:schemeClr>
                  </a:solidFill>
                </a:ln>
                <a:solidFill>
                  <a:schemeClr val="accent6">
                    <a:lumMod val="75000"/>
                  </a:schemeClr>
                </a:solidFill>
              </a:rPr>
              <a:t/>
            </a:r>
            <a:br>
              <a:rPr lang="en-US" sz="4000" cap="all" dirty="0" smtClean="0">
                <a:ln w="500">
                  <a:solidFill>
                    <a:schemeClr val="tx2">
                      <a:shade val="20000"/>
                      <a:satMod val="120000"/>
                    </a:schemeClr>
                  </a:solidFill>
                </a:ln>
                <a:solidFill>
                  <a:schemeClr val="accent6">
                    <a:lumMod val="75000"/>
                  </a:schemeClr>
                </a:solidFill>
              </a:rPr>
            </a:br>
            <a:endParaRPr lang="en-US" sz="4000" cap="all" dirty="0" smtClean="0">
              <a:ln w="500">
                <a:solidFill>
                  <a:schemeClr val="tx2">
                    <a:shade val="20000"/>
                    <a:satMod val="120000"/>
                  </a:schemeClr>
                </a:solidFill>
              </a:ln>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9" name="صورة 8" descr="etejah e t7meel.png"/>
          <p:cNvPicPr/>
          <p:nvPr/>
        </p:nvPicPr>
        <p:blipFill>
          <a:blip r:embed="rId2" cstate="print"/>
          <a:stretch>
            <a:fillRect/>
          </a:stretch>
        </p:blipFill>
        <p:spPr>
          <a:xfrm>
            <a:off x="1447800" y="228600"/>
            <a:ext cx="6858000" cy="5638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381000" y="61722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
        <p:nvSpPr>
          <p:cNvPr id="8" name="TextBox 7"/>
          <p:cNvSpPr txBox="1"/>
          <p:nvPr/>
        </p:nvSpPr>
        <p:spPr>
          <a:xfrm>
            <a:off x="6324600" y="5638800"/>
            <a:ext cx="1752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  Slab System</a:t>
            </a:r>
            <a:endParaRPr lang="en-US"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153400" cy="762000"/>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Thickness  Determination</a:t>
            </a:r>
          </a:p>
        </p:txBody>
      </p:sp>
      <p:sp>
        <p:nvSpPr>
          <p:cNvPr id="3" name="Content Placeholder 2"/>
          <p:cNvSpPr>
            <a:spLocks noGrp="1"/>
          </p:cNvSpPr>
          <p:nvPr>
            <p:ph idx="1"/>
          </p:nvPr>
        </p:nvSpPr>
        <p:spPr/>
        <p:txBody>
          <a:bodyPr>
            <a:normAutofit/>
          </a:bodyPr>
          <a:lstStyle/>
          <a:p>
            <a:pPr>
              <a:buNone/>
            </a:pPr>
            <a:r>
              <a:rPr lang="en-US" i="1" dirty="0" smtClean="0"/>
              <a:t>     </a:t>
            </a:r>
            <a:r>
              <a:rPr lang="en-US" sz="2400" i="1" dirty="0" smtClean="0">
                <a:latin typeface="Times New Roman" pitchFamily="18" charset="0"/>
                <a:cs typeface="Times New Roman" pitchFamily="18" charset="0"/>
              </a:rPr>
              <a:t>assuming </a:t>
            </a:r>
            <a:r>
              <a:rPr lang="en-US" sz="2400" i="1" dirty="0" err="1" smtClean="0">
                <a:latin typeface="Times New Roman" pitchFamily="18" charset="0"/>
                <a:cs typeface="Times New Roman" pitchFamily="18" charset="0"/>
              </a:rPr>
              <a:t>α</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2   then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Using (9.13 ACI-08 equation)</a:t>
            </a:r>
            <a:endParaRPr lang="en-US" sz="2400" i="1" dirty="0" smtClean="0">
              <a:latin typeface="Times New Roman" pitchFamily="18" charset="0"/>
              <a:cs typeface="Times New Roman" pitchFamily="18" charset="0"/>
            </a:endParaRPr>
          </a:p>
          <a:p>
            <a:pPr>
              <a:buNone/>
            </a:pPr>
            <a:endParaRPr lang="en-US" i="1" dirty="0" smtClean="0"/>
          </a:p>
          <a:p>
            <a:pPr>
              <a:buNone/>
            </a:pPr>
            <a:endParaRPr lang="en-US" i="1" dirty="0" smtClean="0"/>
          </a:p>
          <a:p>
            <a:pPr>
              <a:buNone/>
            </a:pPr>
            <a:endParaRPr lang="en-US" i="1" dirty="0" smtClean="0"/>
          </a:p>
          <a:p>
            <a:pPr>
              <a:buNone/>
            </a:pPr>
            <a:endParaRPr lang="en-US" dirty="0" smtClean="0">
              <a:solidFill>
                <a:srgbClr val="FF0000"/>
              </a:solidFill>
            </a:endParaRPr>
          </a:p>
          <a:p>
            <a:pPr>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ln”long</a:t>
            </a:r>
            <a:r>
              <a:rPr lang="en-US" sz="2400" dirty="0" smtClean="0">
                <a:latin typeface="Times New Roman" pitchFamily="18" charset="0"/>
                <a:cs typeface="Times New Roman" pitchFamily="18" charset="0"/>
              </a:rPr>
              <a:t> span”/</a:t>
            </a:r>
            <a:r>
              <a:rPr lang="en-US" sz="2400" dirty="0" err="1" smtClean="0">
                <a:latin typeface="Times New Roman" pitchFamily="18" charset="0"/>
                <a:cs typeface="Times New Roman" pitchFamily="18" charset="0"/>
              </a:rPr>
              <a:t>ln”short</a:t>
            </a:r>
            <a:r>
              <a:rPr lang="en-US" sz="2400" dirty="0" smtClean="0">
                <a:latin typeface="Times New Roman" pitchFamily="18" charset="0"/>
                <a:cs typeface="Times New Roman" pitchFamily="18" charset="0"/>
              </a:rPr>
              <a:t> span”= 6.9/6.8=1.03</a:t>
            </a:r>
          </a:p>
          <a:p>
            <a:pPr>
              <a:buNone/>
            </a:pPr>
            <a:r>
              <a:rPr lang="en-US" sz="2400" dirty="0" smtClean="0">
                <a:latin typeface="Times New Roman" pitchFamily="18" charset="0"/>
                <a:cs typeface="Times New Roman" pitchFamily="18" charset="0"/>
              </a:rPr>
              <a:t> h</a:t>
            </a:r>
            <a:r>
              <a:rPr lang="en-US" sz="2400" baseline="-25000" dirty="0" smtClean="0">
                <a:latin typeface="Times New Roman" pitchFamily="18" charset="0"/>
                <a:cs typeface="Times New Roman" pitchFamily="18" charset="0"/>
              </a:rPr>
              <a:t>min</a:t>
            </a:r>
            <a:r>
              <a:rPr lang="en-US" sz="2400" dirty="0" smtClean="0">
                <a:latin typeface="Times New Roman" pitchFamily="18" charset="0"/>
                <a:cs typeface="Times New Roman" pitchFamily="18" charset="0"/>
              </a:rPr>
              <a:t>= 0.175 m</a:t>
            </a:r>
          </a:p>
          <a:p>
            <a:pPr>
              <a:buNone/>
            </a:pPr>
            <a:r>
              <a:rPr lang="en-US" sz="2400" dirty="0" smtClean="0">
                <a:latin typeface="Times New Roman" pitchFamily="18" charset="0"/>
                <a:cs typeface="Times New Roman" pitchFamily="18" charset="0"/>
              </a:rPr>
              <a:t>Use h= 0.2 m</a:t>
            </a:r>
          </a:p>
          <a:p>
            <a:endParaRPr lang="en-US" sz="2400" dirty="0">
              <a:latin typeface="Times New Roman" pitchFamily="18" charset="0"/>
              <a:cs typeface="Times New Roman" pitchFamily="18"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1200" y="2667000"/>
            <a:ext cx="4733114" cy="1285875"/>
          </a:xfrm>
          <a:prstGeom prst="rect">
            <a:avLst/>
          </a:prstGeom>
          <a:noFill/>
        </p:spPr>
      </p:pic>
      <p:sp>
        <p:nvSpPr>
          <p:cNvPr id="6" name="Rectangle 5"/>
          <p:cNvSpPr/>
          <p:nvPr/>
        </p:nvSpPr>
        <p:spPr>
          <a:xfrm>
            <a:off x="381000" y="61722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638800" y="3200400"/>
            <a:ext cx="914400" cy="838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عنصر نائب للمحتوى 12" descr="alphaaaaaaaaaaaaaaaaaaaaa.png"/>
          <p:cNvPicPr>
            <a:picLocks noGrp="1" noChangeAspect="1"/>
          </p:cNvPicPr>
          <p:nvPr>
            <p:ph idx="1"/>
          </p:nvPr>
        </p:nvPicPr>
        <p:blipFill>
          <a:blip r:embed="rId2" cstate="print"/>
          <a:stretch>
            <a:fillRect/>
          </a:stretch>
        </p:blipFill>
        <p:spPr>
          <a:xfrm>
            <a:off x="990600" y="1066800"/>
            <a:ext cx="5867400" cy="3962400"/>
          </a:xfrm>
        </p:spPr>
      </p:pic>
      <p:sp>
        <p:nvSpPr>
          <p:cNvPr id="5" name="Title 1"/>
          <p:cNvSpPr>
            <a:spLocks noGrp="1"/>
          </p:cNvSpPr>
          <p:nvPr>
            <p:ph type="title"/>
          </p:nvPr>
        </p:nvSpPr>
        <p:spPr>
          <a:xfrm>
            <a:off x="990600" y="304800"/>
            <a:ext cx="4191000" cy="838200"/>
          </a:xfrm>
          <a:solidFill>
            <a:schemeClr val="accent3">
              <a:lumMod val="20000"/>
              <a:lumOff val="80000"/>
            </a:schemeClr>
          </a:solidFill>
        </p:spPr>
        <p:txBody>
          <a:bodyPr>
            <a:normAutofit fontScale="90000"/>
          </a:bodyPr>
          <a:lstStyle/>
          <a:p>
            <a:r>
              <a:rPr lang="en-US" sz="4000" dirty="0" err="1" smtClean="0">
                <a:solidFill>
                  <a:schemeClr val="accent3">
                    <a:lumMod val="50000"/>
                  </a:schemeClr>
                </a:solidFill>
                <a:latin typeface="Cambria" pitchFamily="18" charset="0"/>
                <a:cs typeface="Times New Roman" pitchFamily="18" charset="0"/>
              </a:rPr>
              <a:t>α</a:t>
            </a:r>
            <a:r>
              <a:rPr lang="en-US" sz="4000" baseline="-25000" dirty="0" err="1" smtClean="0">
                <a:solidFill>
                  <a:schemeClr val="accent3">
                    <a:lumMod val="50000"/>
                  </a:schemeClr>
                </a:solidFill>
              </a:rPr>
              <a:t>m</a:t>
            </a:r>
            <a:r>
              <a:rPr lang="en-US" sz="4000" dirty="0" err="1" smtClean="0">
                <a:solidFill>
                  <a:schemeClr val="accent6">
                    <a:lumMod val="75000"/>
                  </a:schemeClr>
                </a:solidFill>
              </a:rPr>
              <a:t>for</a:t>
            </a:r>
            <a:r>
              <a:rPr lang="en-US" sz="4000" dirty="0" smtClean="0">
                <a:solidFill>
                  <a:schemeClr val="accent6">
                    <a:lumMod val="75000"/>
                  </a:schemeClr>
                </a:solidFill>
              </a:rPr>
              <a:t> smallest panel</a:t>
            </a:r>
            <a:endParaRPr lang="en-US" dirty="0"/>
          </a:p>
        </p:txBody>
      </p:sp>
      <p:pic>
        <p:nvPicPr>
          <p:cNvPr id="15" name="صورة 14" descr="123.png"/>
          <p:cNvPicPr>
            <a:picLocks noChangeAspect="1"/>
          </p:cNvPicPr>
          <p:nvPr/>
        </p:nvPicPr>
        <p:blipFill>
          <a:blip r:embed="rId3" cstate="print"/>
          <a:stretch>
            <a:fillRect/>
          </a:stretch>
        </p:blipFill>
        <p:spPr>
          <a:xfrm>
            <a:off x="1905000" y="5029200"/>
            <a:ext cx="5638800" cy="1676400"/>
          </a:xfrm>
          <a:prstGeom prst="rect">
            <a:avLst/>
          </a:prstGeom>
        </p:spPr>
      </p:pic>
      <p:sp>
        <p:nvSpPr>
          <p:cNvPr id="9" name="Rectangle 8"/>
          <p:cNvSpPr/>
          <p:nvPr/>
        </p:nvSpPr>
        <p:spPr>
          <a:xfrm>
            <a:off x="6781800" y="1981200"/>
            <a:ext cx="2133600" cy="2031325"/>
          </a:xfrm>
          <a:prstGeom prst="rect">
            <a:avLst/>
          </a:prstGeom>
          <a:solidFill>
            <a:schemeClr val="accent3">
              <a:lumMod val="20000"/>
              <a:lumOff val="80000"/>
            </a:schemeClr>
          </a:solidFill>
        </p:spPr>
        <p:txBody>
          <a:bodyPr wrap="square">
            <a:spAutoFit/>
          </a:bodyPr>
          <a:lstStyle/>
          <a:p>
            <a:pPr eaLnBrk="0" hangingPunct="0"/>
            <a:r>
              <a:rPr lang="en-US" dirty="0" smtClean="0">
                <a:solidFill>
                  <a:srgbClr val="7030A0"/>
                </a:solidFill>
                <a:latin typeface="Cambria" pitchFamily="18" charset="0"/>
                <a:cs typeface="Times New Roman" pitchFamily="18" charset="0"/>
              </a:rPr>
              <a:t>α</a:t>
            </a:r>
            <a:r>
              <a:rPr lang="en-US" baseline="-30000" dirty="0" smtClean="0">
                <a:solidFill>
                  <a:srgbClr val="7030A0"/>
                </a:solidFill>
                <a:latin typeface="Cambria" pitchFamily="18" charset="0"/>
                <a:cs typeface="Times New Roman" pitchFamily="18" charset="0"/>
              </a:rPr>
              <a:t>12</a:t>
            </a:r>
            <a:r>
              <a:rPr lang="en-US" dirty="0" smtClean="0">
                <a:solidFill>
                  <a:srgbClr val="7030A0"/>
                </a:solidFill>
                <a:latin typeface="Cambria" pitchFamily="18" charset="0"/>
                <a:cs typeface="Times New Roman" pitchFamily="18" charset="0"/>
              </a:rPr>
              <a:t> =1.86</a:t>
            </a:r>
            <a:endParaRPr lang="en-US" dirty="0" smtClean="0">
              <a:solidFill>
                <a:srgbClr val="7030A0"/>
              </a:solidFill>
            </a:endParaRPr>
          </a:p>
          <a:p>
            <a:pPr eaLnBrk="0" hangingPunct="0"/>
            <a:r>
              <a:rPr lang="en-US" dirty="0" smtClean="0">
                <a:solidFill>
                  <a:srgbClr val="7030A0"/>
                </a:solidFill>
                <a:latin typeface="Cambria" pitchFamily="18" charset="0"/>
                <a:cs typeface="Times New Roman" pitchFamily="18" charset="0"/>
              </a:rPr>
              <a:t>α</a:t>
            </a:r>
            <a:r>
              <a:rPr lang="en-US" baseline="-30000" dirty="0" smtClean="0">
                <a:solidFill>
                  <a:srgbClr val="7030A0"/>
                </a:solidFill>
                <a:latin typeface="Cambria" pitchFamily="18" charset="0"/>
                <a:cs typeface="Times New Roman" pitchFamily="18" charset="0"/>
              </a:rPr>
              <a:t>17= </a:t>
            </a:r>
            <a:r>
              <a:rPr lang="en-US" dirty="0" smtClean="0">
                <a:solidFill>
                  <a:srgbClr val="7030A0"/>
                </a:solidFill>
                <a:latin typeface="Cambria" pitchFamily="18" charset="0"/>
                <a:cs typeface="Times New Roman" pitchFamily="18" charset="0"/>
              </a:rPr>
              <a:t>1.87</a:t>
            </a:r>
            <a:endParaRPr lang="en-US" dirty="0" smtClean="0">
              <a:solidFill>
                <a:srgbClr val="7030A0"/>
              </a:solidFill>
            </a:endParaRPr>
          </a:p>
          <a:p>
            <a:pPr eaLnBrk="0" hangingPunct="0"/>
            <a:r>
              <a:rPr lang="en-US" dirty="0" smtClean="0">
                <a:solidFill>
                  <a:srgbClr val="7030A0"/>
                </a:solidFill>
                <a:latin typeface="Cambria" pitchFamily="18" charset="0"/>
                <a:cs typeface="Times New Roman" pitchFamily="18" charset="0"/>
              </a:rPr>
              <a:t>α</a:t>
            </a:r>
            <a:r>
              <a:rPr lang="en-US" baseline="-30000" dirty="0" smtClean="0">
                <a:solidFill>
                  <a:srgbClr val="7030A0"/>
                </a:solidFill>
                <a:latin typeface="Cambria" pitchFamily="18" charset="0"/>
                <a:cs typeface="Times New Roman" pitchFamily="18" charset="0"/>
              </a:rPr>
              <a:t>16= </a:t>
            </a:r>
            <a:r>
              <a:rPr lang="en-US" dirty="0" smtClean="0">
                <a:solidFill>
                  <a:srgbClr val="7030A0"/>
                </a:solidFill>
                <a:latin typeface="Cambria" pitchFamily="18" charset="0"/>
                <a:cs typeface="Times New Roman" pitchFamily="18" charset="0"/>
              </a:rPr>
              <a:t>1.87</a:t>
            </a:r>
            <a:endParaRPr lang="en-US" dirty="0" smtClean="0">
              <a:solidFill>
                <a:srgbClr val="7030A0"/>
              </a:solidFill>
            </a:endParaRPr>
          </a:p>
          <a:p>
            <a:pPr eaLnBrk="0" hangingPunct="0"/>
            <a:r>
              <a:rPr lang="en-US" dirty="0" smtClean="0">
                <a:solidFill>
                  <a:srgbClr val="7030A0"/>
                </a:solidFill>
                <a:latin typeface="Cambria" pitchFamily="18" charset="0"/>
                <a:cs typeface="Times New Roman" pitchFamily="18" charset="0"/>
              </a:rPr>
              <a:t>α</a:t>
            </a:r>
            <a:r>
              <a:rPr lang="en-US" baseline="-30000" dirty="0" smtClean="0">
                <a:solidFill>
                  <a:srgbClr val="7030A0"/>
                </a:solidFill>
                <a:latin typeface="Cambria" pitchFamily="18" charset="0"/>
                <a:cs typeface="Times New Roman" pitchFamily="18" charset="0"/>
              </a:rPr>
              <a:t>21= </a:t>
            </a:r>
            <a:r>
              <a:rPr lang="en-US" dirty="0" smtClean="0">
                <a:solidFill>
                  <a:srgbClr val="7030A0"/>
                </a:solidFill>
                <a:latin typeface="Cambria" pitchFamily="18" charset="0"/>
                <a:cs typeface="Times New Roman" pitchFamily="18" charset="0"/>
              </a:rPr>
              <a:t>1.85</a:t>
            </a:r>
            <a:endParaRPr lang="en-US" dirty="0" smtClean="0">
              <a:solidFill>
                <a:srgbClr val="7030A0"/>
              </a:solidFill>
            </a:endParaRPr>
          </a:p>
          <a:p>
            <a:pPr eaLnBrk="0" hangingPunct="0"/>
            <a:endParaRPr lang="en-US" i="1" dirty="0" smtClean="0">
              <a:solidFill>
                <a:srgbClr val="7030A0"/>
              </a:solidFill>
              <a:latin typeface="Cambria" pitchFamily="18" charset="0"/>
              <a:cs typeface="Times New Roman" pitchFamily="18" charset="0"/>
            </a:endParaRPr>
          </a:p>
          <a:p>
            <a:pPr eaLnBrk="0" hangingPunct="0"/>
            <a:r>
              <a:rPr lang="en-US" dirty="0" err="1" smtClean="0">
                <a:solidFill>
                  <a:srgbClr val="7030A0"/>
                </a:solidFill>
                <a:latin typeface="Cambria" pitchFamily="18" charset="0"/>
                <a:cs typeface="Times New Roman" pitchFamily="18" charset="0"/>
              </a:rPr>
              <a:t>α</a:t>
            </a:r>
            <a:r>
              <a:rPr lang="en-US" i="1" baseline="-30000" dirty="0" err="1" smtClean="0">
                <a:solidFill>
                  <a:srgbClr val="7030A0"/>
                </a:solidFill>
                <a:latin typeface="Cambria" pitchFamily="18" charset="0"/>
                <a:cs typeface="Times New Roman" pitchFamily="18" charset="0"/>
              </a:rPr>
              <a:t>mean</a:t>
            </a:r>
            <a:r>
              <a:rPr lang="en-US" i="1" baseline="-30000" dirty="0" smtClean="0">
                <a:solidFill>
                  <a:srgbClr val="7030A0"/>
                </a:solidFill>
                <a:latin typeface="Cambria" pitchFamily="18" charset="0"/>
                <a:cs typeface="Times New Roman" pitchFamily="18" charset="0"/>
              </a:rPr>
              <a:t>  </a:t>
            </a:r>
            <a:r>
              <a:rPr lang="en-US" i="1" dirty="0" smtClean="0">
                <a:solidFill>
                  <a:srgbClr val="7030A0"/>
                </a:solidFill>
                <a:latin typeface="Cambria" pitchFamily="18" charset="0"/>
                <a:cs typeface="Times New Roman" pitchFamily="18" charset="0"/>
              </a:rPr>
              <a:t>for the panel : 1.86&lt; 2 </a:t>
            </a:r>
            <a:endParaRPr lang="en-US" dirty="0">
              <a:solidFill>
                <a:srgbClr val="7030A0"/>
              </a:solidFill>
            </a:endParaRPr>
          </a:p>
        </p:txBody>
      </p:sp>
      <p:sp>
        <p:nvSpPr>
          <p:cNvPr id="7" name="Rectangle 5"/>
          <p:cNvSpPr/>
          <p:nvPr/>
        </p:nvSpPr>
        <p:spPr>
          <a:xfrm>
            <a:off x="381000" y="61722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iterate type="lt">
                                    <p:tmPct val="5000"/>
                                  </p:iterate>
                                  <p:childTnLst>
                                    <p:anim calcmode="lin" valueType="num">
                                      <p:cBhvr>
                                        <p:cTn id="11" dur="1000"/>
                                        <p:tgtEl>
                                          <p:spTgt spid="8"/>
                                        </p:tgtEl>
                                        <p:attrNameLst>
                                          <p:attrName>ppt_w</p:attrName>
                                        </p:attrNameLst>
                                      </p:cBhvr>
                                      <p:tavLst>
                                        <p:tav tm="0">
                                          <p:val>
                                            <p:strVal val="ppt_w"/>
                                          </p:val>
                                        </p:tav>
                                        <p:tav tm="100000">
                                          <p:val>
                                            <p:fltVal val="0"/>
                                          </p:val>
                                        </p:tav>
                                      </p:tavLst>
                                    </p:anim>
                                    <p:anim calcmode="lin" valueType="num">
                                      <p:cBhvr>
                                        <p:cTn id="12" dur="1000"/>
                                        <p:tgtEl>
                                          <p:spTgt spid="8"/>
                                        </p:tgtEl>
                                        <p:attrNameLst>
                                          <p:attrName>ppt_h</p:attrName>
                                        </p:attrNameLst>
                                      </p:cBhvr>
                                      <p:tavLst>
                                        <p:tav tm="0">
                                          <p:val>
                                            <p:strVal val="ppt_h"/>
                                          </p:val>
                                        </p:tav>
                                        <p:tav tm="100000">
                                          <p:val>
                                            <p:fltVal val="0"/>
                                          </p:val>
                                        </p:tav>
                                      </p:tavLst>
                                    </p:anim>
                                    <p:anim calcmode="lin" valueType="num">
                                      <p:cBhvr>
                                        <p:cTn id="13" dur="1000"/>
                                        <p:tgtEl>
                                          <p:spTgt spid="8"/>
                                        </p:tgtEl>
                                        <p:attrNameLst>
                                          <p:attrName>style.rotation</p:attrName>
                                        </p:attrNameLst>
                                      </p:cBhvr>
                                      <p:tavLst>
                                        <p:tav tm="0">
                                          <p:val>
                                            <p:fltVal val="0"/>
                                          </p:val>
                                        </p:tav>
                                        <p:tav tm="100000">
                                          <p:val>
                                            <p:fltVal val="90"/>
                                          </p:val>
                                        </p:tav>
                                      </p:tavLst>
                                    </p:anim>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7318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Frame Design</a:t>
            </a:r>
          </a:p>
        </p:txBody>
      </p:sp>
      <p:sp>
        <p:nvSpPr>
          <p:cNvPr id="7" name="Rectangle 6"/>
          <p:cNvSpPr/>
          <p:nvPr/>
        </p:nvSpPr>
        <p:spPr>
          <a:xfrm>
            <a:off x="4876800" y="5181600"/>
            <a:ext cx="6096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276600"/>
            <a:ext cx="3810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24400" y="3048000"/>
            <a:ext cx="7620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عنصر نائب للمحتوى 10" descr="frames.png"/>
          <p:cNvPicPr>
            <a:picLocks noGrp="1" noChangeAspect="1"/>
          </p:cNvPicPr>
          <p:nvPr>
            <p:ph idx="1"/>
          </p:nvPr>
        </p:nvPicPr>
        <p:blipFill>
          <a:blip r:embed="rId2" cstate="print"/>
          <a:stretch>
            <a:fillRect/>
          </a:stretch>
        </p:blipFill>
        <p:spPr>
          <a:xfrm>
            <a:off x="1676400" y="1219200"/>
            <a:ext cx="6858000"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6934200" y="5791200"/>
            <a:ext cx="1905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Building Frames</a:t>
            </a:r>
            <a:endParaRPr lang="en-US" dirty="0">
              <a:solidFill>
                <a:schemeClr val="accent3">
                  <a:lumMod val="50000"/>
                </a:schemeClr>
              </a:solidFill>
              <a:effectLst>
                <a:glow rad="139700">
                  <a:schemeClr val="accent3">
                    <a:satMod val="175000"/>
                    <a:alpha val="40000"/>
                  </a:schemeClr>
                </a:glow>
              </a:effectLst>
            </a:endParaRPr>
          </a:p>
        </p:txBody>
      </p:sp>
      <p:sp>
        <p:nvSpPr>
          <p:cNvPr id="5" name="Rectangle 4"/>
          <p:cNvSpPr/>
          <p:nvPr/>
        </p:nvSpPr>
        <p:spPr>
          <a:xfrm>
            <a:off x="304800" y="61722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381000"/>
            <a:ext cx="8153400" cy="944562"/>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Envelope  Moments</a:t>
            </a:r>
            <a:endParaRPr lang="en-US" sz="3600" cap="all" dirty="0">
              <a:ln w="500">
                <a:solidFill>
                  <a:schemeClr val="tx2">
                    <a:shade val="20000"/>
                    <a:satMod val="120000"/>
                  </a:schemeClr>
                </a:solidFill>
              </a:ln>
              <a:solidFill>
                <a:schemeClr val="accent6">
                  <a:lumMod val="75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143000" y="1524000"/>
            <a:ext cx="7498080" cy="4800600"/>
          </a:xfrm>
        </p:spPr>
        <p:txBody>
          <a:bodyPr>
            <a:normAutofit/>
          </a:bodyPr>
          <a:lstStyle/>
          <a:p>
            <a:r>
              <a:rPr lang="en-US" sz="2400" dirty="0" smtClean="0">
                <a:latin typeface="Times New Roman" pitchFamily="18" charset="0"/>
                <a:cs typeface="Times New Roman" pitchFamily="18" charset="0"/>
              </a:rPr>
              <a:t>To ensure that the structures with continuity have sufficient strength and stiffness for all possible loading scenarios, moment envelope has been used.</a:t>
            </a:r>
          </a:p>
          <a:p>
            <a:pPr>
              <a:buNone/>
            </a:pPr>
            <a:endParaRPr lang="en-US" dirty="0"/>
          </a:p>
        </p:txBody>
      </p:sp>
      <p:pic>
        <p:nvPicPr>
          <p:cNvPr id="4" name="صورة 3" descr="http://www.bgstructuralengineering.com/BGSMA/ContBeams/Envel06.gif"/>
          <p:cNvPicPr/>
          <p:nvPr/>
        </p:nvPicPr>
        <p:blipFill>
          <a:blip r:embed="rId2" cstate="print"/>
          <a:srcRect/>
          <a:stretch>
            <a:fillRect/>
          </a:stretch>
        </p:blipFill>
        <p:spPr bwMode="auto">
          <a:xfrm>
            <a:off x="1676400" y="2819400"/>
            <a:ext cx="5715000" cy="335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5"/>
          <p:cNvSpPr/>
          <p:nvPr/>
        </p:nvSpPr>
        <p:spPr>
          <a:xfrm>
            <a:off x="6629400" y="5791200"/>
            <a:ext cx="25146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The six critical load cases</a:t>
            </a:r>
            <a:endParaRPr lang="en-US" dirty="0">
              <a:solidFill>
                <a:schemeClr val="accent3">
                  <a:lumMod val="50000"/>
                </a:schemeClr>
              </a:solidFill>
              <a:effectLst>
                <a:glow rad="139700">
                  <a:schemeClr val="accent3">
                    <a:satMod val="175000"/>
                    <a:alpha val="40000"/>
                  </a:schemeClr>
                </a:glow>
              </a:effectLst>
            </a:endParaRPr>
          </a:p>
        </p:txBody>
      </p:sp>
      <p:sp>
        <p:nvSpPr>
          <p:cNvPr id="6" name="Rectangle 4"/>
          <p:cNvSpPr/>
          <p:nvPr/>
        </p:nvSpPr>
        <p:spPr>
          <a:xfrm>
            <a:off x="304800" y="63246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C:\Users\Linda\Desktop\t5roj Linda+Majd\CH2\frame4-4.png"/>
          <p:cNvPicPr>
            <a:picLocks noGrp="1" noChangeAspect="1" noChangeArrowheads="1"/>
          </p:cNvPicPr>
          <p:nvPr>
            <p:ph idx="1"/>
          </p:nvPr>
        </p:nvPicPr>
        <p:blipFill>
          <a:blip r:embed="rId2" cstate="print"/>
          <a:srcRect/>
          <a:stretch>
            <a:fillRect/>
          </a:stretch>
        </p:blipFill>
        <p:spPr bwMode="auto">
          <a:xfrm>
            <a:off x="1524000" y="1524000"/>
            <a:ext cx="7086599"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792168" y="5943600"/>
            <a:ext cx="435183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Column Strip and Middle Strip on the Frame</a:t>
            </a:r>
            <a:endParaRPr lang="en-US" dirty="0">
              <a:solidFill>
                <a:schemeClr val="accent3">
                  <a:lumMod val="50000"/>
                </a:schemeClr>
              </a:solidFill>
              <a:effectLst>
                <a:glow rad="139700">
                  <a:schemeClr val="accent3">
                    <a:satMod val="175000"/>
                    <a:alpha val="40000"/>
                  </a:schemeClr>
                </a:glow>
              </a:effectLst>
            </a:endParaRPr>
          </a:p>
        </p:txBody>
      </p:sp>
      <p:sp>
        <p:nvSpPr>
          <p:cNvPr id="7" name="Content Placeholder 2"/>
          <p:cNvSpPr txBox="1">
            <a:spLocks/>
          </p:cNvSpPr>
          <p:nvPr/>
        </p:nvSpPr>
        <p:spPr>
          <a:xfrm>
            <a:off x="990600" y="304800"/>
            <a:ext cx="8153400" cy="838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marR="0" lvl="0" indent="-283464" defTabSz="914400" fontAlgn="auto">
              <a:lnSpc>
                <a:spcPct val="100000"/>
              </a:lnSpc>
              <a:spcBef>
                <a:spcPct val="0"/>
              </a:spcBef>
              <a:spcAft>
                <a:spcPts val="0"/>
              </a:spcAft>
              <a:buClr>
                <a:schemeClr val="accent1"/>
              </a:buClr>
              <a:buSzPct val="80000"/>
              <a:tabLst/>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Take Frame (4-4) as an example: </a:t>
            </a:r>
            <a:endParaRPr lang="en-US"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6" name="Rectangle 5"/>
          <p:cNvSpPr/>
          <p:nvPr/>
        </p:nvSpPr>
        <p:spPr>
          <a:xfrm>
            <a:off x="2286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graphicFrame>
        <p:nvGraphicFramePr>
          <p:cNvPr id="10" name="جدول 9"/>
          <p:cNvGraphicFramePr>
            <a:graphicFrameLocks noGrp="1"/>
          </p:cNvGraphicFramePr>
          <p:nvPr/>
        </p:nvGraphicFramePr>
        <p:xfrm>
          <a:off x="1600200" y="3581400"/>
          <a:ext cx="6781800" cy="2052014"/>
        </p:xfrm>
        <a:graphic>
          <a:graphicData uri="http://schemas.openxmlformats.org/drawingml/2006/table">
            <a:tbl>
              <a:tblPr/>
              <a:tblGrid>
                <a:gridCol w="1715279"/>
                <a:gridCol w="1718113"/>
                <a:gridCol w="1684827"/>
                <a:gridCol w="1663581"/>
              </a:tblGrid>
              <a:tr h="445362">
                <a:tc gridSpan="4">
                  <a:txBody>
                    <a:bodyPr/>
                    <a:lstStyle/>
                    <a:p>
                      <a:pPr marL="0" marR="0" algn="l">
                        <a:spcBef>
                          <a:spcPts val="0"/>
                        </a:spcBef>
                        <a:spcAft>
                          <a:spcPts val="0"/>
                        </a:spcAft>
                      </a:pPr>
                      <a:r>
                        <a:rPr lang="en-US" sz="1800" b="1" dirty="0">
                          <a:solidFill>
                            <a:srgbClr val="FFFFFF"/>
                          </a:solidFill>
                          <a:latin typeface="Times New Roman"/>
                          <a:ea typeface="Times New Roman"/>
                          <a:cs typeface="Arial"/>
                        </a:rPr>
                        <a:t>Table (13.6.4.1)</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5362">
                <a:tc>
                  <a:txBody>
                    <a:bodyPr/>
                    <a:lstStyle/>
                    <a:p>
                      <a:pPr marL="0" marR="0" algn="l">
                        <a:spcBef>
                          <a:spcPts val="0"/>
                        </a:spcBef>
                        <a:spcAft>
                          <a:spcPts val="0"/>
                        </a:spcAft>
                      </a:pP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2</a:t>
                      </a:r>
                      <a:r>
                        <a:rPr lang="en-US" sz="1800" b="1">
                          <a:solidFill>
                            <a:srgbClr val="FFFFFF"/>
                          </a:solidFill>
                          <a:latin typeface="Times New Roman"/>
                          <a:ea typeface="Times New Roman"/>
                          <a:cs typeface="Arial"/>
                        </a:rPr>
                        <a:t>/</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1</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dirty="0">
                          <a:latin typeface="Times New Roman"/>
                          <a:ea typeface="Times New Roman"/>
                          <a:cs typeface="Arial"/>
                        </a:rPr>
                        <a:t>0.5</a:t>
                      </a:r>
                      <a:endParaRPr lang="en-US" sz="1800" dirty="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1</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2</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480876">
                <a:tc>
                  <a:txBody>
                    <a:bodyPr/>
                    <a:lstStyle/>
                    <a:p>
                      <a:pPr marL="0" marR="0" algn="l">
                        <a:spcBef>
                          <a:spcPts val="0"/>
                        </a:spcBef>
                        <a:spcAft>
                          <a:spcPts val="0"/>
                        </a:spcAft>
                      </a:pPr>
                      <a:r>
                        <a:rPr lang="en-US" sz="1800" b="1" dirty="0">
                          <a:solidFill>
                            <a:srgbClr val="FFFFFF"/>
                          </a:solidFill>
                          <a:latin typeface="Times New Roman"/>
                          <a:ea typeface="Times New Roman"/>
                          <a:cs typeface="Arial"/>
                        </a:rPr>
                        <a:t>(α</a:t>
                      </a:r>
                      <a:r>
                        <a:rPr lang="en-US" sz="1800" b="1" i="1" baseline="-25000" dirty="0">
                          <a:solidFill>
                            <a:srgbClr val="FFFFFF"/>
                          </a:solidFill>
                          <a:latin typeface="Times New Roman"/>
                          <a:ea typeface="Times New Roman"/>
                          <a:cs typeface="Arial"/>
                        </a:rPr>
                        <a:t>f</a:t>
                      </a:r>
                      <a:r>
                        <a:rPr lang="en-US" sz="1800" b="1" baseline="-25000" dirty="0">
                          <a:solidFill>
                            <a:srgbClr val="FFFFFF"/>
                          </a:solidFill>
                          <a:latin typeface="Times New Roman"/>
                          <a:ea typeface="Times New Roman"/>
                          <a:cs typeface="Arial"/>
                        </a:rPr>
                        <a:t>1</a:t>
                      </a:r>
                      <a:r>
                        <a:rPr lang="en-US" sz="1800" b="1" i="1" dirty="0">
                          <a:solidFill>
                            <a:srgbClr val="FFFFFF"/>
                          </a:solidFill>
                          <a:latin typeface="Times New Roman"/>
                          <a:ea typeface="Times New Roman"/>
                          <a:cs typeface="Arial"/>
                        </a:rPr>
                        <a:t>l</a:t>
                      </a:r>
                      <a:r>
                        <a:rPr lang="en-US" sz="1800" b="1" baseline="-25000" dirty="0">
                          <a:solidFill>
                            <a:srgbClr val="FFFFFF"/>
                          </a:solidFill>
                          <a:latin typeface="Times New Roman"/>
                          <a:ea typeface="Times New Roman"/>
                          <a:cs typeface="Arial"/>
                        </a:rPr>
                        <a:t>2</a:t>
                      </a:r>
                      <a:r>
                        <a:rPr lang="en-US" sz="1800" b="1" dirty="0">
                          <a:solidFill>
                            <a:srgbClr val="FFFFFF"/>
                          </a:solidFill>
                          <a:latin typeface="Times New Roman"/>
                          <a:ea typeface="Times New Roman"/>
                          <a:cs typeface="Arial"/>
                        </a:rPr>
                        <a:t>/</a:t>
                      </a:r>
                      <a:r>
                        <a:rPr lang="en-US" sz="1800" b="1" i="1" dirty="0">
                          <a:solidFill>
                            <a:srgbClr val="FFFFFF"/>
                          </a:solidFill>
                          <a:latin typeface="Times New Roman"/>
                          <a:ea typeface="Times New Roman"/>
                          <a:cs typeface="Arial"/>
                        </a:rPr>
                        <a:t>l</a:t>
                      </a:r>
                      <a:r>
                        <a:rPr lang="en-US" sz="1800" b="1" baseline="-25000" dirty="0">
                          <a:solidFill>
                            <a:srgbClr val="FFFFFF"/>
                          </a:solidFill>
                          <a:latin typeface="Times New Roman"/>
                          <a:ea typeface="Times New Roman"/>
                          <a:cs typeface="Arial"/>
                        </a:rPr>
                        <a:t>1</a:t>
                      </a:r>
                      <a:r>
                        <a:rPr lang="en-US" sz="1800" b="1" dirty="0">
                          <a:solidFill>
                            <a:srgbClr val="FFFFFF"/>
                          </a:solidFill>
                          <a:latin typeface="Times New Roman"/>
                          <a:ea typeface="Times New Roman"/>
                          <a:cs typeface="Arial"/>
                        </a:rPr>
                        <a:t>) = 0</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dirty="0">
                          <a:latin typeface="Times New Roman"/>
                          <a:ea typeface="Times New Roman"/>
                          <a:cs typeface="Arial"/>
                        </a:rPr>
                        <a:t>75</a:t>
                      </a:r>
                      <a:endParaRPr lang="en-US" sz="1800" dirty="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680414">
                <a:tc>
                  <a:txBody>
                    <a:bodyPr/>
                    <a:lstStyle/>
                    <a:p>
                      <a:pPr marL="0" marR="0" algn="l">
                        <a:spcBef>
                          <a:spcPts val="0"/>
                        </a:spcBef>
                        <a:spcAft>
                          <a:spcPts val="0"/>
                        </a:spcAft>
                      </a:pPr>
                      <a:r>
                        <a:rPr lang="en-US" sz="1800" b="1">
                          <a:solidFill>
                            <a:srgbClr val="FFFFFF"/>
                          </a:solidFill>
                          <a:latin typeface="Times New Roman"/>
                          <a:ea typeface="Times New Roman"/>
                          <a:cs typeface="Arial"/>
                        </a:rPr>
                        <a:t>(α</a:t>
                      </a:r>
                      <a:r>
                        <a:rPr lang="en-US" sz="1800" b="1" i="1" baseline="-25000">
                          <a:solidFill>
                            <a:srgbClr val="FFFFFF"/>
                          </a:solidFill>
                          <a:latin typeface="Times New Roman"/>
                          <a:ea typeface="Times New Roman"/>
                          <a:cs typeface="Arial"/>
                        </a:rPr>
                        <a:t>f</a:t>
                      </a:r>
                      <a:r>
                        <a:rPr lang="en-US" sz="1800" b="1" baseline="-25000">
                          <a:solidFill>
                            <a:srgbClr val="FFFFFF"/>
                          </a:solidFill>
                          <a:latin typeface="Times New Roman"/>
                          <a:ea typeface="Times New Roman"/>
                          <a:cs typeface="Arial"/>
                        </a:rPr>
                        <a:t>1</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2</a:t>
                      </a:r>
                      <a:r>
                        <a:rPr lang="en-US" sz="1800" b="1">
                          <a:solidFill>
                            <a:srgbClr val="FFFFFF"/>
                          </a:solidFill>
                          <a:latin typeface="Times New Roman"/>
                          <a:ea typeface="Times New Roman"/>
                          <a:cs typeface="Arial"/>
                        </a:rPr>
                        <a:t>/</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1</a:t>
                      </a:r>
                      <a:r>
                        <a:rPr lang="en-US" sz="1800" b="1">
                          <a:solidFill>
                            <a:srgbClr val="FFFFFF"/>
                          </a:solidFill>
                          <a:latin typeface="Times New Roman"/>
                          <a:ea typeface="Times New Roman"/>
                          <a:cs typeface="Arial"/>
                        </a:rPr>
                        <a:t>) </a:t>
                      </a:r>
                      <a:r>
                        <a:rPr lang="en-US" sz="1800" b="1">
                          <a:solidFill>
                            <a:srgbClr val="FFFFFF"/>
                          </a:solidFill>
                          <a:latin typeface="Times New Roman"/>
                          <a:ea typeface="TT171Bo00"/>
                          <a:cs typeface="Arial"/>
                        </a:rPr>
                        <a:t>≥ </a:t>
                      </a:r>
                      <a:r>
                        <a:rPr lang="en-US" sz="1800" b="1">
                          <a:solidFill>
                            <a:srgbClr val="FFFFFF"/>
                          </a:solidFill>
                          <a:latin typeface="Times New Roman"/>
                          <a:ea typeface="Times New Roman"/>
                          <a:cs typeface="Arial"/>
                        </a:rPr>
                        <a:t>1.0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a:latin typeface="Times New Roman"/>
                          <a:ea typeface="Times New Roman"/>
                          <a:cs typeface="Arial"/>
                        </a:rPr>
                        <a:t>90</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dirty="0">
                          <a:latin typeface="Times New Roman"/>
                          <a:ea typeface="Times New Roman"/>
                          <a:cs typeface="Arial"/>
                        </a:rPr>
                        <a:t>75</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dirty="0">
                          <a:latin typeface="Times New Roman"/>
                          <a:ea typeface="Times New Roman"/>
                          <a:cs typeface="Arial"/>
                        </a:rPr>
                        <a:t>45</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bl>
          </a:graphicData>
        </a:graphic>
      </p:graphicFrame>
      <p:pic>
        <p:nvPicPr>
          <p:cNvPr id="11" name="صورة 10" descr="frame4 BMD.png"/>
          <p:cNvPicPr/>
          <p:nvPr/>
        </p:nvPicPr>
        <p:blipFill>
          <a:blip r:embed="rId2" cstate="print"/>
          <a:stretch>
            <a:fillRect/>
          </a:stretch>
        </p:blipFill>
        <p:spPr>
          <a:xfrm>
            <a:off x="1371600" y="533400"/>
            <a:ext cx="71628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61722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graphicFrame>
        <p:nvGraphicFramePr>
          <p:cNvPr id="7" name="جدول 6"/>
          <p:cNvGraphicFramePr>
            <a:graphicFrameLocks noGrp="1"/>
          </p:cNvGraphicFramePr>
          <p:nvPr/>
        </p:nvGraphicFramePr>
        <p:xfrm>
          <a:off x="1447800" y="3657600"/>
          <a:ext cx="7010400" cy="2133600"/>
        </p:xfrm>
        <a:graphic>
          <a:graphicData uri="http://schemas.openxmlformats.org/drawingml/2006/table">
            <a:tbl>
              <a:tblPr/>
              <a:tblGrid>
                <a:gridCol w="1773097"/>
                <a:gridCol w="1776027"/>
                <a:gridCol w="1741619"/>
                <a:gridCol w="1719657"/>
              </a:tblGrid>
              <a:tr h="489820">
                <a:tc gridSpan="4">
                  <a:txBody>
                    <a:bodyPr/>
                    <a:lstStyle/>
                    <a:p>
                      <a:pPr marL="0" marR="0" algn="l">
                        <a:spcBef>
                          <a:spcPts val="0"/>
                        </a:spcBef>
                        <a:spcAft>
                          <a:spcPts val="0"/>
                        </a:spcAft>
                      </a:pPr>
                      <a:r>
                        <a:rPr lang="en-US" sz="1800" b="1" dirty="0">
                          <a:solidFill>
                            <a:srgbClr val="FFFFFF"/>
                          </a:solidFill>
                          <a:latin typeface="Times New Roman"/>
                          <a:ea typeface="Times New Roman"/>
                          <a:cs typeface="Arial"/>
                        </a:rPr>
                        <a:t>Table (13.6.4.4)</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4907">
                <a:tc>
                  <a:txBody>
                    <a:bodyPr/>
                    <a:lstStyle/>
                    <a:p>
                      <a:pPr marL="0" marR="0" algn="ctr">
                        <a:spcBef>
                          <a:spcPts val="0"/>
                        </a:spcBef>
                        <a:spcAft>
                          <a:spcPts val="0"/>
                        </a:spcAft>
                      </a:pP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2</a:t>
                      </a:r>
                      <a:r>
                        <a:rPr lang="en-US" sz="1800" b="1">
                          <a:solidFill>
                            <a:srgbClr val="FFFFFF"/>
                          </a:solidFill>
                          <a:latin typeface="Times New Roman"/>
                          <a:ea typeface="Times New Roman"/>
                          <a:cs typeface="Arial"/>
                        </a:rPr>
                        <a:t>/</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1</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a:latin typeface="Times New Roman"/>
                          <a:ea typeface="Times New Roman"/>
                          <a:cs typeface="Arial"/>
                        </a:rPr>
                        <a:t>0.5</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1</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2</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94988">
                <a:tc>
                  <a:txBody>
                    <a:bodyPr/>
                    <a:lstStyle/>
                    <a:p>
                      <a:pPr marL="0" marR="0" algn="ctr">
                        <a:spcBef>
                          <a:spcPts val="0"/>
                        </a:spcBef>
                        <a:spcAft>
                          <a:spcPts val="0"/>
                        </a:spcAft>
                      </a:pPr>
                      <a:r>
                        <a:rPr lang="en-US" sz="1800" b="1">
                          <a:solidFill>
                            <a:srgbClr val="FFFFFF"/>
                          </a:solidFill>
                          <a:latin typeface="Times New Roman"/>
                          <a:ea typeface="Times New Roman"/>
                          <a:cs typeface="Arial"/>
                        </a:rPr>
                        <a:t>(α</a:t>
                      </a:r>
                      <a:r>
                        <a:rPr lang="en-US" sz="1800" b="1" i="1" baseline="-25000">
                          <a:solidFill>
                            <a:srgbClr val="FFFFFF"/>
                          </a:solidFill>
                          <a:latin typeface="Times New Roman"/>
                          <a:ea typeface="Times New Roman"/>
                          <a:cs typeface="Arial"/>
                        </a:rPr>
                        <a:t>f</a:t>
                      </a:r>
                      <a:r>
                        <a:rPr lang="en-US" sz="1800" b="1" baseline="-25000">
                          <a:solidFill>
                            <a:srgbClr val="FFFFFF"/>
                          </a:solidFill>
                          <a:latin typeface="Times New Roman"/>
                          <a:ea typeface="Times New Roman"/>
                          <a:cs typeface="Arial"/>
                        </a:rPr>
                        <a:t>1</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2</a:t>
                      </a:r>
                      <a:r>
                        <a:rPr lang="en-US" sz="1800" b="1">
                          <a:solidFill>
                            <a:srgbClr val="FFFFFF"/>
                          </a:solidFill>
                          <a:latin typeface="Times New Roman"/>
                          <a:ea typeface="Times New Roman"/>
                          <a:cs typeface="Arial"/>
                        </a:rPr>
                        <a:t>/</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1</a:t>
                      </a:r>
                      <a:r>
                        <a:rPr lang="en-US" sz="1800" b="1">
                          <a:solidFill>
                            <a:srgbClr val="FFFFFF"/>
                          </a:solidFill>
                          <a:latin typeface="Times New Roman"/>
                          <a:ea typeface="Times New Roman"/>
                          <a:cs typeface="Arial"/>
                        </a:rPr>
                        <a:t>) = 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a:latin typeface="Times New Roman"/>
                          <a:ea typeface="Times New Roman"/>
                          <a:cs typeface="Arial"/>
                        </a:rPr>
                        <a:t>60</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60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60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633885">
                <a:tc>
                  <a:txBody>
                    <a:bodyPr/>
                    <a:lstStyle/>
                    <a:p>
                      <a:pPr marL="0" marR="0" algn="ctr">
                        <a:spcBef>
                          <a:spcPts val="0"/>
                        </a:spcBef>
                        <a:spcAft>
                          <a:spcPts val="0"/>
                        </a:spcAft>
                      </a:pPr>
                      <a:r>
                        <a:rPr lang="en-US" sz="1800" b="1">
                          <a:solidFill>
                            <a:srgbClr val="FFFFFF"/>
                          </a:solidFill>
                          <a:latin typeface="Times New Roman"/>
                          <a:ea typeface="Times New Roman"/>
                          <a:cs typeface="Arial"/>
                        </a:rPr>
                        <a:t>(α</a:t>
                      </a:r>
                      <a:r>
                        <a:rPr lang="en-US" sz="1800" b="1" i="1" baseline="-25000">
                          <a:solidFill>
                            <a:srgbClr val="FFFFFF"/>
                          </a:solidFill>
                          <a:latin typeface="Times New Roman"/>
                          <a:ea typeface="Times New Roman"/>
                          <a:cs typeface="Arial"/>
                        </a:rPr>
                        <a:t>f</a:t>
                      </a:r>
                      <a:r>
                        <a:rPr lang="en-US" sz="1800" b="1" baseline="-25000">
                          <a:solidFill>
                            <a:srgbClr val="FFFFFF"/>
                          </a:solidFill>
                          <a:latin typeface="Times New Roman"/>
                          <a:ea typeface="Times New Roman"/>
                          <a:cs typeface="Arial"/>
                        </a:rPr>
                        <a:t>1</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2</a:t>
                      </a:r>
                      <a:r>
                        <a:rPr lang="en-US" sz="1800" b="1">
                          <a:solidFill>
                            <a:srgbClr val="FFFFFF"/>
                          </a:solidFill>
                          <a:latin typeface="Times New Roman"/>
                          <a:ea typeface="Times New Roman"/>
                          <a:cs typeface="Arial"/>
                        </a:rPr>
                        <a:t>/</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1</a:t>
                      </a:r>
                      <a:r>
                        <a:rPr lang="en-US" sz="1800" b="1">
                          <a:solidFill>
                            <a:srgbClr val="FFFFFF"/>
                          </a:solidFill>
                          <a:latin typeface="Times New Roman"/>
                          <a:ea typeface="Times New Roman"/>
                          <a:cs typeface="Arial"/>
                        </a:rPr>
                        <a:t>) </a:t>
                      </a:r>
                      <a:r>
                        <a:rPr lang="en-US" sz="1800" b="1">
                          <a:solidFill>
                            <a:srgbClr val="FFFFFF"/>
                          </a:solidFill>
                          <a:latin typeface="Times New Roman"/>
                          <a:ea typeface="TT171Bo00"/>
                          <a:cs typeface="Arial"/>
                        </a:rPr>
                        <a:t>≥ </a:t>
                      </a:r>
                      <a:r>
                        <a:rPr lang="en-US" sz="1800" b="1">
                          <a:solidFill>
                            <a:srgbClr val="FFFFFF"/>
                          </a:solidFill>
                          <a:latin typeface="Times New Roman"/>
                          <a:ea typeface="Times New Roman"/>
                          <a:cs typeface="Arial"/>
                        </a:rPr>
                        <a:t>1.0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dirty="0">
                          <a:latin typeface="Times New Roman"/>
                          <a:ea typeface="Times New Roman"/>
                          <a:cs typeface="Arial"/>
                        </a:rPr>
                        <a:t>90</a:t>
                      </a:r>
                      <a:endParaRPr lang="en-US" sz="1800" dirty="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dirty="0">
                          <a:latin typeface="Times New Roman"/>
                          <a:ea typeface="Times New Roman"/>
                          <a:cs typeface="Arial"/>
                        </a:rPr>
                        <a:t>45</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bl>
          </a:graphicData>
        </a:graphic>
      </p:graphicFrame>
      <p:graphicFrame>
        <p:nvGraphicFramePr>
          <p:cNvPr id="8" name="جدول 7"/>
          <p:cNvGraphicFramePr>
            <a:graphicFrameLocks noGrp="1"/>
          </p:cNvGraphicFramePr>
          <p:nvPr/>
        </p:nvGraphicFramePr>
        <p:xfrm>
          <a:off x="1447800" y="609600"/>
          <a:ext cx="7010399" cy="2514600"/>
        </p:xfrm>
        <a:graphic>
          <a:graphicData uri="http://schemas.openxmlformats.org/drawingml/2006/table">
            <a:tbl>
              <a:tblPr/>
              <a:tblGrid>
                <a:gridCol w="1401787"/>
                <a:gridCol w="1401787"/>
                <a:gridCol w="1401787"/>
                <a:gridCol w="1402519"/>
                <a:gridCol w="1402519"/>
              </a:tblGrid>
              <a:tr h="459535">
                <a:tc gridSpan="5">
                  <a:txBody>
                    <a:bodyPr/>
                    <a:lstStyle/>
                    <a:p>
                      <a:pPr marL="0" marR="0">
                        <a:spcBef>
                          <a:spcPts val="0"/>
                        </a:spcBef>
                        <a:spcAft>
                          <a:spcPts val="0"/>
                        </a:spcAft>
                      </a:pPr>
                      <a:r>
                        <a:rPr lang="en-US" sz="1800" b="1" dirty="0">
                          <a:solidFill>
                            <a:srgbClr val="FFFFFF"/>
                          </a:solidFill>
                          <a:latin typeface="Times New Roman"/>
                          <a:ea typeface="Times New Roman"/>
                          <a:cs typeface="Arial"/>
                        </a:rPr>
                        <a:t>Table (13.6.4.2)</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013">
                <a:tc>
                  <a:txBody>
                    <a:bodyPr/>
                    <a:lstStyle/>
                    <a:p>
                      <a:pPr marL="0" marR="0" algn="ctr">
                        <a:spcBef>
                          <a:spcPts val="0"/>
                        </a:spcBef>
                        <a:spcAft>
                          <a:spcPts val="0"/>
                        </a:spcAft>
                      </a:pPr>
                      <a:r>
                        <a:rPr lang="en-US" sz="1800" b="1" i="1" dirty="0">
                          <a:solidFill>
                            <a:srgbClr val="FFFFFF"/>
                          </a:solidFill>
                          <a:latin typeface="Times New Roman"/>
                          <a:ea typeface="Times New Roman"/>
                          <a:cs typeface="Arial"/>
                        </a:rPr>
                        <a:t>l</a:t>
                      </a:r>
                      <a:r>
                        <a:rPr lang="en-US" sz="1800" baseline="-25000" dirty="0">
                          <a:solidFill>
                            <a:srgbClr val="FFFFFF"/>
                          </a:solidFill>
                          <a:latin typeface="Times New Roman"/>
                          <a:ea typeface="Times New Roman"/>
                          <a:cs typeface="Arial"/>
                        </a:rPr>
                        <a:t>2</a:t>
                      </a:r>
                      <a:r>
                        <a:rPr lang="en-US" sz="1800" dirty="0">
                          <a:solidFill>
                            <a:srgbClr val="FFFFFF"/>
                          </a:solidFill>
                          <a:latin typeface="Times New Roman"/>
                          <a:ea typeface="Times New Roman"/>
                          <a:cs typeface="Arial"/>
                        </a:rPr>
                        <a:t>/</a:t>
                      </a:r>
                      <a:r>
                        <a:rPr lang="en-US" sz="1800" b="1" i="1" dirty="0">
                          <a:solidFill>
                            <a:srgbClr val="FFFFFF"/>
                          </a:solidFill>
                          <a:latin typeface="Times New Roman"/>
                          <a:ea typeface="Times New Roman"/>
                          <a:cs typeface="Arial"/>
                        </a:rPr>
                        <a:t>l</a:t>
                      </a:r>
                      <a:r>
                        <a:rPr lang="en-US" sz="1800" baseline="-25000" dirty="0">
                          <a:solidFill>
                            <a:srgbClr val="FFFFFF"/>
                          </a:solidFill>
                          <a:latin typeface="Times New Roman"/>
                          <a:ea typeface="Times New Roman"/>
                          <a:cs typeface="Arial"/>
                        </a:rPr>
                        <a:t>1</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endParaRPr lang="en-US" sz="1800">
                        <a:latin typeface="Times New Roman"/>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0.5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1</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2</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411013">
                <a:tc rowSpan="2">
                  <a:txBody>
                    <a:bodyPr/>
                    <a:lstStyle/>
                    <a:p>
                      <a:pPr marL="0" marR="0" algn="ctr">
                        <a:spcBef>
                          <a:spcPts val="0"/>
                        </a:spcBef>
                        <a:spcAft>
                          <a:spcPts val="0"/>
                        </a:spcAft>
                      </a:pPr>
                      <a:r>
                        <a:rPr lang="en-US" sz="1800" b="1" dirty="0">
                          <a:solidFill>
                            <a:srgbClr val="FFFFFF"/>
                          </a:solidFill>
                          <a:latin typeface="Times New Roman"/>
                          <a:ea typeface="Times New Roman"/>
                          <a:cs typeface="Arial"/>
                        </a:rPr>
                        <a:t>(α</a:t>
                      </a:r>
                      <a:r>
                        <a:rPr lang="en-US" sz="1800" b="1" i="1" baseline="-25000" dirty="0">
                          <a:solidFill>
                            <a:srgbClr val="FFFFFF"/>
                          </a:solidFill>
                          <a:latin typeface="Times New Roman"/>
                          <a:ea typeface="Times New Roman"/>
                          <a:cs typeface="Arial"/>
                        </a:rPr>
                        <a:t>f</a:t>
                      </a:r>
                      <a:r>
                        <a:rPr lang="en-US" sz="1800" b="1" baseline="-25000" dirty="0">
                          <a:solidFill>
                            <a:srgbClr val="FFFFFF"/>
                          </a:solidFill>
                          <a:latin typeface="Times New Roman"/>
                          <a:ea typeface="Times New Roman"/>
                          <a:cs typeface="Arial"/>
                        </a:rPr>
                        <a:t>1</a:t>
                      </a:r>
                      <a:r>
                        <a:rPr lang="en-US" sz="1800" b="1" i="1" dirty="0">
                          <a:solidFill>
                            <a:srgbClr val="FFFFFF"/>
                          </a:solidFill>
                          <a:latin typeface="Times New Roman"/>
                          <a:ea typeface="Times New Roman"/>
                          <a:cs typeface="Arial"/>
                        </a:rPr>
                        <a:t>l</a:t>
                      </a:r>
                      <a:r>
                        <a:rPr lang="en-US" sz="1800" b="1" baseline="-25000" dirty="0">
                          <a:solidFill>
                            <a:srgbClr val="FFFFFF"/>
                          </a:solidFill>
                          <a:latin typeface="Times New Roman"/>
                          <a:ea typeface="Times New Roman"/>
                          <a:cs typeface="Arial"/>
                        </a:rPr>
                        <a:t>2</a:t>
                      </a:r>
                      <a:r>
                        <a:rPr lang="en-US" sz="1800" b="1" dirty="0">
                          <a:solidFill>
                            <a:srgbClr val="FFFFFF"/>
                          </a:solidFill>
                          <a:latin typeface="Times New Roman"/>
                          <a:ea typeface="Times New Roman"/>
                          <a:cs typeface="Arial"/>
                        </a:rPr>
                        <a:t>/</a:t>
                      </a:r>
                      <a:r>
                        <a:rPr lang="en-US" sz="1800" b="1" i="1" dirty="0">
                          <a:solidFill>
                            <a:srgbClr val="FFFFFF"/>
                          </a:solidFill>
                          <a:latin typeface="Times New Roman"/>
                          <a:ea typeface="Times New Roman"/>
                          <a:cs typeface="Arial"/>
                        </a:rPr>
                        <a:t>l</a:t>
                      </a:r>
                      <a:r>
                        <a:rPr lang="en-US" sz="1800" b="1" baseline="-25000" dirty="0">
                          <a:solidFill>
                            <a:srgbClr val="FFFFFF"/>
                          </a:solidFill>
                          <a:latin typeface="Times New Roman"/>
                          <a:ea typeface="Times New Roman"/>
                          <a:cs typeface="Arial"/>
                        </a:rPr>
                        <a:t>1</a:t>
                      </a:r>
                      <a:r>
                        <a:rPr lang="en-US" sz="1800" b="1" dirty="0">
                          <a:solidFill>
                            <a:srgbClr val="FFFFFF"/>
                          </a:solidFill>
                          <a:latin typeface="Times New Roman"/>
                          <a:ea typeface="Times New Roman"/>
                          <a:cs typeface="Arial"/>
                        </a:rPr>
                        <a:t>) = 0</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a:latin typeface="Times New Roman"/>
                          <a:ea typeface="TT171Bo00"/>
                          <a:cs typeface="Arial"/>
                        </a:rPr>
                        <a:t>β</a:t>
                      </a:r>
                      <a:r>
                        <a:rPr lang="en-US" sz="1800" i="1" baseline="-25000">
                          <a:latin typeface="Times New Roman"/>
                          <a:ea typeface="TT171Bo00"/>
                          <a:cs typeface="Arial"/>
                        </a:rPr>
                        <a:t>t</a:t>
                      </a:r>
                      <a:r>
                        <a:rPr lang="en-US" sz="1800" i="1">
                          <a:latin typeface="Times New Roman"/>
                          <a:ea typeface="TT171Bo00"/>
                          <a:cs typeface="Arial"/>
                        </a:rPr>
                        <a:t> </a:t>
                      </a:r>
                      <a:r>
                        <a:rPr lang="en-US" sz="1800">
                          <a:latin typeface="Times New Roman"/>
                          <a:ea typeface="TT171Bo00"/>
                          <a:cs typeface="Arial"/>
                        </a:rPr>
                        <a:t>= 0</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100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100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100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411013">
                <a:tc vMerge="1">
                  <a:txBody>
                    <a:bodyPr/>
                    <a:lstStyle/>
                    <a:p>
                      <a:endParaRPr lang="en-US"/>
                    </a:p>
                  </a:txBody>
                  <a:tcPr/>
                </a:tc>
                <a:tc>
                  <a:txBody>
                    <a:bodyPr/>
                    <a:lstStyle/>
                    <a:p>
                      <a:pPr marL="0" marR="0" algn="ctr">
                        <a:spcBef>
                          <a:spcPts val="0"/>
                        </a:spcBef>
                        <a:spcAft>
                          <a:spcPts val="0"/>
                        </a:spcAft>
                      </a:pPr>
                      <a:r>
                        <a:rPr lang="en-US" sz="1800">
                          <a:latin typeface="Times New Roman"/>
                          <a:ea typeface="TT171Bo00"/>
                          <a:cs typeface="Arial"/>
                        </a:rPr>
                        <a:t>β</a:t>
                      </a:r>
                      <a:r>
                        <a:rPr lang="en-US" sz="1800" i="1" baseline="-25000">
                          <a:latin typeface="Times New Roman"/>
                          <a:ea typeface="TT171Bo00"/>
                          <a:cs typeface="Arial"/>
                        </a:rPr>
                        <a:t>t</a:t>
                      </a:r>
                      <a:r>
                        <a:rPr lang="en-US" sz="1800" i="1">
                          <a:latin typeface="Times New Roman"/>
                          <a:ea typeface="TT171Bo00"/>
                          <a:cs typeface="Arial"/>
                        </a:rPr>
                        <a:t> </a:t>
                      </a:r>
                      <a:r>
                        <a:rPr lang="en-US" sz="1800">
                          <a:latin typeface="Times New Roman"/>
                          <a:ea typeface="TT171Bo00"/>
                          <a:cs typeface="Arial"/>
                        </a:rPr>
                        <a:t>≥ 2.5</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411013">
                <a:tc rowSpan="2">
                  <a:txBody>
                    <a:bodyPr/>
                    <a:lstStyle/>
                    <a:p>
                      <a:pPr marL="0" marR="0" algn="ctr">
                        <a:spcBef>
                          <a:spcPts val="0"/>
                        </a:spcBef>
                        <a:spcAft>
                          <a:spcPts val="0"/>
                        </a:spcAft>
                      </a:pPr>
                      <a:r>
                        <a:rPr lang="en-US" sz="1800" b="1">
                          <a:solidFill>
                            <a:srgbClr val="FFFFFF"/>
                          </a:solidFill>
                          <a:latin typeface="Times New Roman"/>
                          <a:ea typeface="Times New Roman"/>
                          <a:cs typeface="Arial"/>
                        </a:rPr>
                        <a:t>(α</a:t>
                      </a:r>
                      <a:r>
                        <a:rPr lang="en-US" sz="1800" b="1" i="1" baseline="-25000">
                          <a:solidFill>
                            <a:srgbClr val="FFFFFF"/>
                          </a:solidFill>
                          <a:latin typeface="Times New Roman"/>
                          <a:ea typeface="Times New Roman"/>
                          <a:cs typeface="Arial"/>
                        </a:rPr>
                        <a:t>f</a:t>
                      </a:r>
                      <a:r>
                        <a:rPr lang="en-US" sz="1800" b="1" baseline="-25000">
                          <a:solidFill>
                            <a:srgbClr val="FFFFFF"/>
                          </a:solidFill>
                          <a:latin typeface="Times New Roman"/>
                          <a:ea typeface="Times New Roman"/>
                          <a:cs typeface="Arial"/>
                        </a:rPr>
                        <a:t>1</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2</a:t>
                      </a:r>
                      <a:r>
                        <a:rPr lang="en-US" sz="1800" b="1">
                          <a:solidFill>
                            <a:srgbClr val="FFFFFF"/>
                          </a:solidFill>
                          <a:latin typeface="Times New Roman"/>
                          <a:ea typeface="Times New Roman"/>
                          <a:cs typeface="Arial"/>
                        </a:rPr>
                        <a:t>/</a:t>
                      </a:r>
                      <a:r>
                        <a:rPr lang="en-US" sz="1800" b="1" i="1">
                          <a:solidFill>
                            <a:srgbClr val="FFFFFF"/>
                          </a:solidFill>
                          <a:latin typeface="Times New Roman"/>
                          <a:ea typeface="Times New Roman"/>
                          <a:cs typeface="Arial"/>
                        </a:rPr>
                        <a:t>l</a:t>
                      </a:r>
                      <a:r>
                        <a:rPr lang="en-US" sz="1800" b="1" baseline="-25000">
                          <a:solidFill>
                            <a:srgbClr val="FFFFFF"/>
                          </a:solidFill>
                          <a:latin typeface="Times New Roman"/>
                          <a:ea typeface="Times New Roman"/>
                          <a:cs typeface="Arial"/>
                        </a:rPr>
                        <a:t>1</a:t>
                      </a:r>
                      <a:r>
                        <a:rPr lang="en-US" sz="1800" b="1">
                          <a:solidFill>
                            <a:srgbClr val="FFFFFF"/>
                          </a:solidFill>
                          <a:latin typeface="Times New Roman"/>
                          <a:ea typeface="Times New Roman"/>
                          <a:cs typeface="Arial"/>
                        </a:rPr>
                        <a:t>) </a:t>
                      </a:r>
                      <a:r>
                        <a:rPr lang="en-US" sz="1800" b="1">
                          <a:solidFill>
                            <a:srgbClr val="FFFFFF"/>
                          </a:solidFill>
                          <a:latin typeface="Times New Roman"/>
                          <a:ea typeface="TT171Bo00"/>
                          <a:cs typeface="Arial"/>
                        </a:rPr>
                        <a:t>≥ </a:t>
                      </a:r>
                      <a:r>
                        <a:rPr lang="en-US" sz="1800" b="1">
                          <a:solidFill>
                            <a:srgbClr val="FFFFFF"/>
                          </a:solidFill>
                          <a:latin typeface="Times New Roman"/>
                          <a:ea typeface="Times New Roman"/>
                          <a:cs typeface="Arial"/>
                        </a:rPr>
                        <a:t>1.0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a:latin typeface="Times New Roman"/>
                          <a:ea typeface="TT171Bo00"/>
                          <a:cs typeface="Arial"/>
                        </a:rPr>
                        <a:t>β</a:t>
                      </a:r>
                      <a:r>
                        <a:rPr lang="en-US" sz="1800" i="1" baseline="-25000">
                          <a:latin typeface="Times New Roman"/>
                          <a:ea typeface="TT171Bo00"/>
                          <a:cs typeface="Arial"/>
                        </a:rPr>
                        <a:t>t</a:t>
                      </a:r>
                      <a:r>
                        <a:rPr lang="en-US" sz="1800" i="1">
                          <a:latin typeface="Times New Roman"/>
                          <a:ea typeface="TT171Bo00"/>
                          <a:cs typeface="Arial"/>
                        </a:rPr>
                        <a:t> </a:t>
                      </a:r>
                      <a:r>
                        <a:rPr lang="en-US" sz="1800">
                          <a:latin typeface="Times New Roman"/>
                          <a:ea typeface="TT171Bo00"/>
                          <a:cs typeface="Arial"/>
                        </a:rPr>
                        <a:t>= 0</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100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100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a:latin typeface="Times New Roman"/>
                          <a:ea typeface="Times New Roman"/>
                          <a:cs typeface="Arial"/>
                        </a:rPr>
                        <a:t>100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411013">
                <a:tc vMerge="1">
                  <a:txBody>
                    <a:bodyPr/>
                    <a:lstStyle/>
                    <a:p>
                      <a:endParaRPr lang="en-US"/>
                    </a:p>
                  </a:txBody>
                  <a:tcPr/>
                </a:tc>
                <a:tc>
                  <a:txBody>
                    <a:bodyPr/>
                    <a:lstStyle/>
                    <a:p>
                      <a:pPr marL="0" marR="0" algn="ctr">
                        <a:spcBef>
                          <a:spcPts val="0"/>
                        </a:spcBef>
                        <a:spcAft>
                          <a:spcPts val="0"/>
                        </a:spcAft>
                      </a:pPr>
                      <a:r>
                        <a:rPr lang="en-US" sz="1800">
                          <a:latin typeface="Times New Roman"/>
                          <a:ea typeface="TT171Bo00"/>
                          <a:cs typeface="Arial"/>
                        </a:rPr>
                        <a:t>β</a:t>
                      </a:r>
                      <a:r>
                        <a:rPr lang="en-US" sz="1800" i="1" baseline="-25000">
                          <a:latin typeface="Times New Roman"/>
                          <a:ea typeface="TT171Bo00"/>
                          <a:cs typeface="Arial"/>
                        </a:rPr>
                        <a:t>t</a:t>
                      </a:r>
                      <a:r>
                        <a:rPr lang="en-US" sz="1800" i="1">
                          <a:latin typeface="Times New Roman"/>
                          <a:ea typeface="TT171Bo00"/>
                          <a:cs typeface="Arial"/>
                        </a:rPr>
                        <a:t> </a:t>
                      </a:r>
                      <a:r>
                        <a:rPr lang="en-US" sz="1800">
                          <a:latin typeface="Times New Roman"/>
                          <a:ea typeface="TT171Bo00"/>
                          <a:cs typeface="Arial"/>
                        </a:rPr>
                        <a:t>≥ 2.5</a:t>
                      </a:r>
                      <a:endParaRPr lang="en-US" sz="1800">
                        <a:latin typeface="Calibri"/>
                        <a:ea typeface="Times New Roman"/>
                        <a:cs typeface="Arial"/>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90</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a:latin typeface="Times New Roman"/>
                          <a:ea typeface="Times New Roman"/>
                          <a:cs typeface="Arial"/>
                        </a:rPr>
                        <a:t>75</a:t>
                      </a:r>
                      <a:endParaRPr lang="en-US" sz="180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dirty="0">
                          <a:latin typeface="Times New Roman"/>
                          <a:ea typeface="Times New Roman"/>
                          <a:cs typeface="Arial"/>
                        </a:rPr>
                        <a:t>45</a:t>
                      </a:r>
                      <a:endParaRPr lang="en-US" sz="1800" dirty="0">
                        <a:latin typeface="Calibri"/>
                        <a:ea typeface="Times New Roman"/>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useBgFill="1">
        <p:nvSpPr>
          <p:cNvPr id="4" name="Title 1"/>
          <p:cNvSpPr>
            <a:spLocks noGrp="1"/>
          </p:cNvSpPr>
          <p:nvPr>
            <p:ph idx="1"/>
          </p:nvPr>
        </p:nvSpPr>
        <p:spPr>
          <a:xfrm>
            <a:off x="1371600" y="1066800"/>
            <a:ext cx="7498080" cy="4800600"/>
          </a:xfrm>
          <a:gradFill flip="none" rotWithShape="0">
            <a:gsLst>
              <a:gs pos="0">
                <a:schemeClr val="accent3">
                  <a:lumMod val="75000"/>
                  <a:alpha val="67000"/>
                </a:schemeClr>
              </a:gs>
              <a:gs pos="39999">
                <a:srgbClr val="85C2FF"/>
              </a:gs>
              <a:gs pos="70000">
                <a:srgbClr val="C4D6EB"/>
              </a:gs>
              <a:gs pos="100000">
                <a:srgbClr val="FFEBFA"/>
              </a:gs>
            </a:gsLst>
            <a:lin ang="4200000" scaled="0"/>
            <a:tileRect l="-18293" t="-22222" r="-3659" b="-20635"/>
          </a:gra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a:spcBef>
                <a:spcPct val="0"/>
              </a:spcBef>
              <a:buNone/>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Chapter One :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Introduction</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pic>
        <p:nvPicPr>
          <p:cNvPr id="8" name="صورة 7" descr="C.s frame 4.png"/>
          <p:cNvPicPr/>
          <p:nvPr/>
        </p:nvPicPr>
        <p:blipFill>
          <a:blip r:embed="rId2" cstate="print"/>
          <a:stretch>
            <a:fillRect/>
          </a:stretch>
        </p:blipFill>
        <p:spPr>
          <a:xfrm>
            <a:off x="1600200" y="3657600"/>
            <a:ext cx="693420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6" name="جدول 5"/>
          <p:cNvGraphicFramePr>
            <a:graphicFrameLocks noGrp="1"/>
          </p:cNvGraphicFramePr>
          <p:nvPr/>
        </p:nvGraphicFramePr>
        <p:xfrm>
          <a:off x="1219200" y="381000"/>
          <a:ext cx="7571719" cy="2717036"/>
        </p:xfrm>
        <a:graphic>
          <a:graphicData uri="http://schemas.openxmlformats.org/drawingml/2006/table">
            <a:tbl>
              <a:tblPr/>
              <a:tblGrid>
                <a:gridCol w="1165683"/>
                <a:gridCol w="1243590"/>
                <a:gridCol w="1243347"/>
                <a:gridCol w="1243713"/>
                <a:gridCol w="1337571"/>
                <a:gridCol w="1337815"/>
              </a:tblGrid>
              <a:tr h="457197">
                <a:tc rowSpan="2">
                  <a:txBody>
                    <a:bodyPr/>
                    <a:lstStyle/>
                    <a:p>
                      <a:pPr marL="0" marR="0">
                        <a:spcBef>
                          <a:spcPts val="0"/>
                        </a:spcBef>
                        <a:spcAft>
                          <a:spcPts val="0"/>
                        </a:spcAft>
                      </a:pPr>
                      <a:r>
                        <a:rPr kumimoji="0" lang="en-US" sz="1800" b="1" kern="1200" dirty="0" smtClean="0">
                          <a:solidFill>
                            <a:srgbClr val="FFFFFF"/>
                          </a:solidFill>
                          <a:latin typeface="Times New Roman" pitchFamily="18" charset="0"/>
                          <a:ea typeface="Times New Roman"/>
                          <a:cs typeface="Times New Roman" pitchFamily="18" charset="0"/>
                        </a:rPr>
                        <a:t>Span length(m)</a:t>
                      </a:r>
                      <a:endParaRPr kumimoji="0" lang="en-US" sz="1800" b="1" kern="1200" dirty="0">
                        <a:solidFill>
                          <a:srgbClr val="FFFFFF"/>
                        </a:solidFill>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 </a:t>
                      </a:r>
                      <a:r>
                        <a:rPr lang="en-US" sz="1800" b="1" i="1" dirty="0" smtClean="0">
                          <a:solidFill>
                            <a:srgbClr val="FFFFFF"/>
                          </a:solidFill>
                          <a:latin typeface="Times New Roman" pitchFamily="18" charset="0"/>
                          <a:ea typeface="Times New Roman"/>
                          <a:cs typeface="Times New Roman" pitchFamily="18" charset="0"/>
                        </a:rPr>
                        <a:t>l</a:t>
                      </a:r>
                      <a:r>
                        <a:rPr lang="en-US" sz="1800" baseline="-25000" dirty="0" smtClean="0">
                          <a:solidFill>
                            <a:srgbClr val="FFFFFF"/>
                          </a:solidFill>
                          <a:latin typeface="Times New Roman" pitchFamily="18" charset="0"/>
                          <a:ea typeface="Times New Roman"/>
                          <a:cs typeface="Times New Roman" pitchFamily="18" charset="0"/>
                        </a:rPr>
                        <a:t>2</a:t>
                      </a:r>
                      <a:r>
                        <a:rPr lang="en-US" sz="1800" dirty="0" smtClean="0">
                          <a:solidFill>
                            <a:srgbClr val="FFFFFF"/>
                          </a:solidFill>
                          <a:latin typeface="Times New Roman" pitchFamily="18" charset="0"/>
                          <a:ea typeface="Times New Roman"/>
                          <a:cs typeface="Times New Roman" pitchFamily="18" charset="0"/>
                        </a:rPr>
                        <a:t>/</a:t>
                      </a:r>
                      <a:r>
                        <a:rPr lang="en-US" sz="1800" b="1" i="1" dirty="0" smtClean="0">
                          <a:solidFill>
                            <a:srgbClr val="FFFFFF"/>
                          </a:solidFill>
                          <a:latin typeface="Times New Roman" pitchFamily="18" charset="0"/>
                          <a:ea typeface="Times New Roman"/>
                          <a:cs typeface="Times New Roman" pitchFamily="18" charset="0"/>
                        </a:rPr>
                        <a:t>l</a:t>
                      </a:r>
                      <a:r>
                        <a:rPr lang="en-US" sz="1800" baseline="-25000" dirty="0" smtClean="0">
                          <a:solidFill>
                            <a:srgbClr val="FFFFFF"/>
                          </a:solidFill>
                          <a:latin typeface="Times New Roman" pitchFamily="18" charset="0"/>
                          <a:ea typeface="Times New Roman"/>
                          <a:cs typeface="Times New Roman" pitchFamily="18" charset="0"/>
                        </a:rPr>
                        <a:t>1</a:t>
                      </a:r>
                      <a:endParaRPr lang="en-US" sz="1800" dirty="0" smtClean="0">
                        <a:latin typeface="Times New Roman" pitchFamily="18" charset="0"/>
                        <a:ea typeface="Times New Roman"/>
                        <a:cs typeface="Times New Roman" pitchFamily="18" charset="0"/>
                      </a:endParaRPr>
                    </a:p>
                    <a:p>
                      <a:endParaRPr lang="en-US" dirty="0">
                        <a:latin typeface="Times New Roman" pitchFamily="18" charset="0"/>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rowSpan="2">
                  <a:txBody>
                    <a:bodyPr/>
                    <a:lstStyle/>
                    <a:p>
                      <a:r>
                        <a:rPr lang="en-US" sz="1800" b="1" dirty="0" smtClean="0">
                          <a:solidFill>
                            <a:srgbClr val="FFFFFF"/>
                          </a:solidFill>
                          <a:latin typeface="Times New Roman" pitchFamily="18" charset="0"/>
                          <a:ea typeface="Times New Roman"/>
                          <a:cs typeface="Times New Roman" pitchFamily="18" charset="0"/>
                        </a:rPr>
                        <a:t>α</a:t>
                      </a:r>
                      <a:r>
                        <a:rPr lang="en-US" sz="1800" b="1" i="1" baseline="-25000" dirty="0" smtClean="0">
                          <a:solidFill>
                            <a:srgbClr val="FFFFFF"/>
                          </a:solidFill>
                          <a:latin typeface="Times New Roman" pitchFamily="18" charset="0"/>
                          <a:ea typeface="Times New Roman"/>
                          <a:cs typeface="Times New Roman" pitchFamily="18" charset="0"/>
                        </a:rPr>
                        <a:t>f</a:t>
                      </a:r>
                      <a:r>
                        <a:rPr lang="en-US" sz="1800" b="1" baseline="-25000" dirty="0" smtClean="0">
                          <a:solidFill>
                            <a:srgbClr val="FFFFFF"/>
                          </a:solidFill>
                          <a:latin typeface="Times New Roman" pitchFamily="18" charset="0"/>
                          <a:ea typeface="Times New Roman"/>
                          <a:cs typeface="Times New Roman" pitchFamily="18" charset="0"/>
                        </a:rPr>
                        <a:t>1</a:t>
                      </a:r>
                      <a:r>
                        <a:rPr lang="en-US" sz="1800" b="1" i="1" dirty="0" smtClean="0">
                          <a:solidFill>
                            <a:srgbClr val="FFFFFF"/>
                          </a:solidFill>
                          <a:latin typeface="Times New Roman" pitchFamily="18" charset="0"/>
                          <a:ea typeface="Times New Roman"/>
                          <a:cs typeface="Times New Roman" pitchFamily="18" charset="0"/>
                        </a:rPr>
                        <a:t>l</a:t>
                      </a:r>
                      <a:r>
                        <a:rPr lang="en-US" sz="1800" b="1" baseline="-25000" dirty="0" smtClean="0">
                          <a:solidFill>
                            <a:srgbClr val="FFFFFF"/>
                          </a:solidFill>
                          <a:latin typeface="Times New Roman" pitchFamily="18" charset="0"/>
                          <a:ea typeface="Times New Roman"/>
                          <a:cs typeface="Times New Roman" pitchFamily="18" charset="0"/>
                        </a:rPr>
                        <a:t>2</a:t>
                      </a:r>
                      <a:r>
                        <a:rPr lang="en-US" sz="1800" b="1" dirty="0" smtClean="0">
                          <a:solidFill>
                            <a:srgbClr val="FFFFFF"/>
                          </a:solidFill>
                          <a:latin typeface="Times New Roman" pitchFamily="18" charset="0"/>
                          <a:ea typeface="Times New Roman"/>
                          <a:cs typeface="Times New Roman" pitchFamily="18" charset="0"/>
                        </a:rPr>
                        <a:t>/</a:t>
                      </a:r>
                      <a:r>
                        <a:rPr lang="en-US" sz="1800" b="1" i="1" dirty="0" smtClean="0">
                          <a:solidFill>
                            <a:srgbClr val="FFFFFF"/>
                          </a:solidFill>
                          <a:latin typeface="Times New Roman" pitchFamily="18" charset="0"/>
                          <a:ea typeface="Times New Roman"/>
                          <a:cs typeface="Times New Roman" pitchFamily="18" charset="0"/>
                        </a:rPr>
                        <a:t>l</a:t>
                      </a:r>
                      <a:r>
                        <a:rPr lang="en-US" sz="1800" b="1" baseline="-25000" dirty="0" smtClean="0">
                          <a:solidFill>
                            <a:srgbClr val="FFFFFF"/>
                          </a:solidFill>
                          <a:latin typeface="Times New Roman" pitchFamily="18" charset="0"/>
                          <a:ea typeface="Times New Roman"/>
                          <a:cs typeface="Times New Roman" pitchFamily="18" charset="0"/>
                        </a:rPr>
                        <a:t>1</a:t>
                      </a:r>
                      <a:endParaRPr lang="en-US" dirty="0">
                        <a:latin typeface="Times New Roman" pitchFamily="18" charset="0"/>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gridSpan="3">
                  <a:txBody>
                    <a:bodyPr/>
                    <a:lstStyle/>
                    <a:p>
                      <a:r>
                        <a:rPr kumimoji="0" lang="en-US" sz="2400" b="1" i="0" kern="1200" baseline="-25000" dirty="0" smtClean="0">
                          <a:solidFill>
                            <a:srgbClr val="FFFFFF"/>
                          </a:solidFill>
                          <a:latin typeface="Times New Roman" pitchFamily="18" charset="0"/>
                          <a:ea typeface="Times New Roman"/>
                          <a:cs typeface="Times New Roman" pitchFamily="18" charset="0"/>
                        </a:rPr>
                        <a:t>% -ve &amp; +ve moment of column strip</a:t>
                      </a:r>
                      <a:endParaRPr kumimoji="0" lang="en-US" sz="2400" b="1" i="0" kern="1200" baseline="-25000" dirty="0">
                        <a:solidFill>
                          <a:srgbClr val="FFFFFF"/>
                        </a:solidFill>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dirty="0"/>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dirty="0"/>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6096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kumimoji="0" lang="en-US" sz="2400" b="1" kern="1200" baseline="-25000" dirty="0" smtClean="0">
                          <a:solidFill>
                            <a:srgbClr val="FFFFFF"/>
                          </a:solidFill>
                          <a:latin typeface="Times New Roman" pitchFamily="18" charset="0"/>
                          <a:ea typeface="Times New Roman"/>
                          <a:cs typeface="Times New Roman" pitchFamily="18" charset="0"/>
                        </a:rPr>
                        <a:t>% +ve</a:t>
                      </a:r>
                      <a:endParaRPr kumimoji="0" lang="en-US" sz="2400" b="1" kern="1200" baseline="-25000" dirty="0">
                        <a:solidFill>
                          <a:srgbClr val="FFFFFF"/>
                        </a:solidFill>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25000" dirty="0" smtClean="0">
                          <a:solidFill>
                            <a:srgbClr val="FFFFFF"/>
                          </a:solidFill>
                          <a:latin typeface="Times New Roman" pitchFamily="18" charset="0"/>
                          <a:ea typeface="Times New Roman"/>
                          <a:cs typeface="Times New Roman" pitchFamily="18" charset="0"/>
                        </a:rPr>
                        <a:t>% -ve</a:t>
                      </a:r>
                    </a:p>
                    <a:p>
                      <a:r>
                        <a:rPr kumimoji="0" lang="en-US" sz="2000" b="1" kern="1200" baseline="-25000" dirty="0" smtClean="0">
                          <a:solidFill>
                            <a:srgbClr val="FFFFFF"/>
                          </a:solidFill>
                          <a:latin typeface="Times New Roman" pitchFamily="18" charset="0"/>
                          <a:ea typeface="Times New Roman"/>
                          <a:cs typeface="Times New Roman" pitchFamily="18" charset="0"/>
                        </a:rPr>
                        <a:t>interior</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r>
                        <a:rPr kumimoji="0" lang="en-US" sz="2000" b="1" kern="1200" baseline="-25000" dirty="0" smtClean="0">
                          <a:solidFill>
                            <a:srgbClr val="FFFFFF"/>
                          </a:solidFill>
                          <a:latin typeface="Times New Roman" pitchFamily="18" charset="0"/>
                          <a:ea typeface="Times New Roman"/>
                          <a:cs typeface="Times New Roman" pitchFamily="18" charset="0"/>
                        </a:rPr>
                        <a:t>% -ve exterior</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451222">
                <a:tc>
                  <a:txBody>
                    <a:bodyPr/>
                    <a:lstStyle/>
                    <a:p>
                      <a:pPr marL="0" marR="0" algn="ctr">
                        <a:spcBef>
                          <a:spcPts val="0"/>
                        </a:spcBef>
                        <a:spcAft>
                          <a:spcPts val="0"/>
                        </a:spcAft>
                      </a:pPr>
                      <a:r>
                        <a:rPr lang="en-US" sz="1800" b="1" i="1" dirty="0" smtClean="0">
                          <a:solidFill>
                            <a:srgbClr val="FFFFFF"/>
                          </a:solidFill>
                          <a:latin typeface="Times New Roman" pitchFamily="18" charset="0"/>
                          <a:ea typeface="Times New Roman"/>
                          <a:cs typeface="Times New Roman" pitchFamily="18" charset="0"/>
                        </a:rPr>
                        <a:t>7.65</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0.97</a:t>
                      </a:r>
                      <a:endParaRPr lang="en-US" sz="1800" dirty="0">
                        <a:latin typeface="Times New Roman" pitchFamily="18" charset="0"/>
                        <a:ea typeface="Times New Roman"/>
                        <a:cs typeface="Times New Roman"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1.82</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r>
                        <a:rPr lang="en-US" dirty="0" smtClean="0">
                          <a:latin typeface="Times New Roman" pitchFamily="18" charset="0"/>
                          <a:cs typeface="Times New Roman" pitchFamily="18" charset="0"/>
                        </a:rPr>
                        <a:t>75.3</a:t>
                      </a:r>
                      <a:endParaRPr lang="en-US" dirty="0">
                        <a:latin typeface="Times New Roman" pitchFamily="18" charset="0"/>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kumimoji="0" lang="en-US" sz="1800" kern="1200" dirty="0" smtClean="0">
                          <a:solidFill>
                            <a:schemeClr val="tx1"/>
                          </a:solidFill>
                          <a:latin typeface="Times New Roman" pitchFamily="18" charset="0"/>
                          <a:ea typeface="Times New Roman"/>
                          <a:cs typeface="Times New Roman" pitchFamily="18" charset="0"/>
                        </a:rPr>
                        <a:t>75.4</a:t>
                      </a:r>
                      <a:endParaRPr kumimoji="0" lang="en-US" sz="1800" kern="1200"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95.6</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47262">
                <a:tc>
                  <a:txBody>
                    <a:bodyPr/>
                    <a:lstStyle/>
                    <a:p>
                      <a:pPr marL="0" marR="0" algn="ctr">
                        <a:spcBef>
                          <a:spcPts val="0"/>
                        </a:spcBef>
                        <a:spcAft>
                          <a:spcPts val="0"/>
                        </a:spcAft>
                      </a:pPr>
                      <a:r>
                        <a:rPr lang="en-US" sz="1800" b="1" dirty="0" smtClean="0">
                          <a:solidFill>
                            <a:srgbClr val="FFFFFF"/>
                          </a:solidFill>
                          <a:latin typeface="Times New Roman" pitchFamily="18" charset="0"/>
                          <a:ea typeface="Times New Roman"/>
                          <a:cs typeface="Times New Roman" pitchFamily="18" charset="0"/>
                        </a:rPr>
                        <a:t>7.5</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dirty="0" smtClean="0">
                          <a:latin typeface="Times New Roman" pitchFamily="18" charset="0"/>
                          <a:ea typeface="TT171Bo00"/>
                          <a:cs typeface="Times New Roman" pitchFamily="18" charset="0"/>
                        </a:rPr>
                        <a:t>0.993</a:t>
                      </a:r>
                      <a:endParaRPr lang="en-US" sz="1800" dirty="0">
                        <a:latin typeface="Times New Roman" pitchFamily="18" charset="0"/>
                        <a:ea typeface="Times New Roman"/>
                        <a:cs typeface="Times New Roman"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1.87</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r>
                        <a:rPr lang="en-US" dirty="0" smtClean="0">
                          <a:latin typeface="Times New Roman" pitchFamily="18" charset="0"/>
                          <a:cs typeface="Times New Roman" pitchFamily="18" charset="0"/>
                        </a:rPr>
                        <a:t>75.9</a:t>
                      </a:r>
                      <a:endParaRPr lang="en-US" dirty="0">
                        <a:latin typeface="Times New Roman" pitchFamily="18" charset="0"/>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75.3</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651755">
                <a:tc>
                  <a:txBody>
                    <a:bodyPr/>
                    <a:lstStyle/>
                    <a:p>
                      <a:pPr marL="0" marR="0" algn="ctr">
                        <a:spcBef>
                          <a:spcPts val="0"/>
                        </a:spcBef>
                        <a:spcAft>
                          <a:spcPts val="0"/>
                        </a:spcAft>
                      </a:pPr>
                      <a:r>
                        <a:rPr lang="en-US" sz="1800" b="1" dirty="0" smtClean="0">
                          <a:solidFill>
                            <a:srgbClr val="FFFFFF"/>
                          </a:solidFill>
                          <a:latin typeface="Times New Roman" pitchFamily="18" charset="0"/>
                          <a:ea typeface="Times New Roman"/>
                          <a:cs typeface="Times New Roman" pitchFamily="18" charset="0"/>
                        </a:rPr>
                        <a:t>7.55</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1800" dirty="0" smtClean="0">
                          <a:latin typeface="Times New Roman" pitchFamily="18" charset="0"/>
                          <a:ea typeface="TT171Bo00"/>
                          <a:cs typeface="Times New Roman" pitchFamily="18" charset="0"/>
                        </a:rPr>
                        <a:t>0.987</a:t>
                      </a:r>
                      <a:endParaRPr lang="en-US" sz="1800" dirty="0">
                        <a:latin typeface="Times New Roman" pitchFamily="18" charset="0"/>
                        <a:ea typeface="Times New Roman"/>
                        <a:cs typeface="Times New Roman" pitchFamily="18" charset="0"/>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1.88</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r>
                        <a:rPr lang="en-US" dirty="0" smtClean="0">
                          <a:latin typeface="Times New Roman" pitchFamily="18" charset="0"/>
                          <a:cs typeface="Times New Roman" pitchFamily="18" charset="0"/>
                        </a:rPr>
                        <a:t>75.4</a:t>
                      </a:r>
                      <a:endParaRPr lang="en-US" dirty="0">
                        <a:latin typeface="Times New Roman" pitchFamily="18" charset="0"/>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75.9</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marL="0" marR="0" algn="ctr">
                        <a:spcBef>
                          <a:spcPts val="0"/>
                        </a:spcBef>
                        <a:spcAft>
                          <a:spcPts val="0"/>
                        </a:spcAft>
                      </a:pPr>
                      <a:r>
                        <a:rPr lang="en-US" sz="1800" dirty="0" smtClean="0">
                          <a:latin typeface="Times New Roman" pitchFamily="18" charset="0"/>
                          <a:ea typeface="Times New Roman"/>
                          <a:cs typeface="Times New Roman" pitchFamily="18" charset="0"/>
                        </a:rPr>
                        <a:t>95.6</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4" name="TextBox 5"/>
          <p:cNvSpPr txBox="1">
            <a:spLocks noGrp="1"/>
          </p:cNvSpPr>
          <p:nvPr>
            <p:ph idx="1"/>
          </p:nvPr>
        </p:nvSpPr>
        <p:spPr>
          <a:xfrm>
            <a:off x="1371600" y="304800"/>
            <a:ext cx="7499350" cy="1277273"/>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Since α &gt;1, 85% of the moment in column strip goes to beam.</a:t>
            </a:r>
          </a:p>
          <a:p>
            <a:pPr>
              <a:buFont typeface="Arial" pitchFamily="34" charset="0"/>
              <a:buChar char="•"/>
            </a:pPr>
            <a:endParaRPr lang="en-US" sz="2400" i="1" dirty="0" smtClean="0"/>
          </a:p>
        </p:txBody>
      </p:sp>
      <p:pic>
        <p:nvPicPr>
          <p:cNvPr id="5" name="صورة 4" descr="beam frame 4.png"/>
          <p:cNvPicPr/>
          <p:nvPr/>
        </p:nvPicPr>
        <p:blipFill>
          <a:blip r:embed="rId2" cstate="print"/>
          <a:stretch>
            <a:fillRect/>
          </a:stretch>
        </p:blipFill>
        <p:spPr>
          <a:xfrm>
            <a:off x="1524000" y="1295400"/>
            <a:ext cx="70866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0114" name="Rectangle 2"/>
          <p:cNvSpPr>
            <a:spLocks noChangeArrowheads="1"/>
          </p:cNvSpPr>
          <p:nvPr/>
        </p:nvSpPr>
        <p:spPr bwMode="auto">
          <a:xfrm>
            <a:off x="1219200" y="3810000"/>
            <a:ext cx="7924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moment for column strip (slab) = moment of column strip – moment of the beam</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صورة 8" descr="slab BMD frame4.png"/>
          <p:cNvPicPr/>
          <p:nvPr/>
        </p:nvPicPr>
        <p:blipFill>
          <a:blip r:embed="rId3" cstate="print"/>
          <a:stretch>
            <a:fillRect/>
          </a:stretch>
        </p:blipFill>
        <p:spPr>
          <a:xfrm>
            <a:off x="1524000" y="4419600"/>
            <a:ext cx="7010400" cy="18066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3048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descr="M.s frame 4.png"/>
          <p:cNvPicPr/>
          <p:nvPr/>
        </p:nvPicPr>
        <p:blipFill>
          <a:blip r:embed="rId2" cstate="print"/>
          <a:stretch>
            <a:fillRect/>
          </a:stretch>
        </p:blipFill>
        <p:spPr>
          <a:xfrm>
            <a:off x="1524000" y="762000"/>
            <a:ext cx="70866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6"/>
          <p:cNvSpPr/>
          <p:nvPr/>
        </p:nvSpPr>
        <p:spPr>
          <a:xfrm>
            <a:off x="3048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447800" y="1371598"/>
          <a:ext cx="7315200" cy="4663642"/>
        </p:xfrm>
        <a:graphic>
          <a:graphicData uri="http://schemas.openxmlformats.org/drawingml/2006/table">
            <a:tbl>
              <a:tblPr/>
              <a:tblGrid>
                <a:gridCol w="2438400"/>
                <a:gridCol w="2438400"/>
                <a:gridCol w="2438400"/>
              </a:tblGrid>
              <a:tr h="382656">
                <a:tc gridSpan="3">
                  <a:txBody>
                    <a:bodyPr/>
                    <a:lstStyle/>
                    <a:p>
                      <a:pPr marL="0" marR="0" algn="ctr">
                        <a:lnSpc>
                          <a:spcPct val="115000"/>
                        </a:lnSpc>
                        <a:spcBef>
                          <a:spcPts val="0"/>
                        </a:spcBef>
                        <a:spcAft>
                          <a:spcPts val="0"/>
                        </a:spcAft>
                      </a:pPr>
                      <a:r>
                        <a:rPr lang="en-US" sz="1800" b="1" i="1" dirty="0" smtClean="0">
                          <a:solidFill>
                            <a:srgbClr val="FFFFFF"/>
                          </a:solidFill>
                          <a:latin typeface="Times New Roman"/>
                          <a:ea typeface="Calibri"/>
                          <a:cs typeface="Arial"/>
                        </a:rPr>
                        <a:t>Frame 4-4</a:t>
                      </a:r>
                      <a:endParaRPr lang="en-US" sz="18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r>
              <a:tr h="655982">
                <a:tc>
                  <a:txBody>
                    <a:bodyPr/>
                    <a:lstStyle/>
                    <a:p>
                      <a:pPr marL="0" marR="0" algn="ctr">
                        <a:lnSpc>
                          <a:spcPct val="115000"/>
                        </a:lnSpc>
                        <a:spcBef>
                          <a:spcPts val="0"/>
                        </a:spcBef>
                        <a:spcAft>
                          <a:spcPts val="0"/>
                        </a:spcAft>
                      </a:pPr>
                      <a:r>
                        <a:rPr lang="en-US" sz="1800" b="1" dirty="0">
                          <a:latin typeface="Times New Roman"/>
                          <a:ea typeface="Calibri"/>
                          <a:cs typeface="Arial"/>
                        </a:rPr>
                        <a:t>Span#</a:t>
                      </a:r>
                      <a:endParaRPr lang="en-US" sz="18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b="1">
                          <a:latin typeface="Times New Roman"/>
                          <a:ea typeface="Calibri"/>
                          <a:cs typeface="Arial"/>
                        </a:rPr>
                        <a:t>Positive moment(hand calculations) KN.m</a:t>
                      </a:r>
                      <a:endParaRPr lang="en-US" sz="180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b="1">
                          <a:latin typeface="Times New Roman"/>
                          <a:ea typeface="Calibri"/>
                          <a:cs typeface="Arial"/>
                        </a:rPr>
                        <a:t>Positive moment from SAP KN.m</a:t>
                      </a:r>
                      <a:endParaRPr lang="en-US" sz="180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27992">
                <a:tc>
                  <a:txBody>
                    <a:bodyPr/>
                    <a:lstStyle/>
                    <a:p>
                      <a:pPr marL="0" marR="0" algn="ctr">
                        <a:lnSpc>
                          <a:spcPct val="115000"/>
                        </a:lnSpc>
                        <a:spcBef>
                          <a:spcPts val="0"/>
                        </a:spcBef>
                        <a:spcAft>
                          <a:spcPts val="0"/>
                        </a:spcAft>
                      </a:pPr>
                      <a:r>
                        <a:rPr lang="en-US" sz="1800">
                          <a:latin typeface="Times New Roman"/>
                          <a:ea typeface="Calibri"/>
                          <a:cs typeface="Arial"/>
                        </a:rPr>
                        <a:t>1</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789.2</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660.8</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27992">
                <a:tc>
                  <a:txBody>
                    <a:bodyPr/>
                    <a:lstStyle/>
                    <a:p>
                      <a:pPr marL="0" marR="0" algn="ctr">
                        <a:lnSpc>
                          <a:spcPct val="115000"/>
                        </a:lnSpc>
                        <a:spcBef>
                          <a:spcPts val="0"/>
                        </a:spcBef>
                        <a:spcAft>
                          <a:spcPts val="0"/>
                        </a:spcAft>
                      </a:pPr>
                      <a:r>
                        <a:rPr lang="en-US" sz="1800">
                          <a:latin typeface="Times New Roman"/>
                          <a:ea typeface="Calibri"/>
                          <a:cs typeface="Arial"/>
                        </a:rPr>
                        <a:t>2</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451.3</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452.2</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27992">
                <a:tc>
                  <a:txBody>
                    <a:bodyPr/>
                    <a:lstStyle/>
                    <a:p>
                      <a:pPr marL="0" marR="0" algn="ctr">
                        <a:lnSpc>
                          <a:spcPct val="115000"/>
                        </a:lnSpc>
                        <a:spcBef>
                          <a:spcPts val="0"/>
                        </a:spcBef>
                        <a:spcAft>
                          <a:spcPts val="0"/>
                        </a:spcAft>
                      </a:pPr>
                      <a:r>
                        <a:rPr lang="en-US" sz="1800">
                          <a:latin typeface="Times New Roman"/>
                          <a:ea typeface="Calibri"/>
                          <a:cs typeface="Arial"/>
                        </a:rPr>
                        <a:t>3</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811.3</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643.7</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82656">
                <a:tc gridSpan="3">
                  <a:txBody>
                    <a:bodyPr/>
                    <a:lstStyle/>
                    <a:p>
                      <a:pPr marL="0" marR="0" algn="ctr">
                        <a:lnSpc>
                          <a:spcPct val="115000"/>
                        </a:lnSpc>
                        <a:spcBef>
                          <a:spcPts val="0"/>
                        </a:spcBef>
                        <a:spcAft>
                          <a:spcPts val="0"/>
                        </a:spcAft>
                      </a:pPr>
                      <a:r>
                        <a:rPr lang="en-US" sz="1800" b="1" i="1" dirty="0" smtClean="0">
                          <a:solidFill>
                            <a:srgbClr val="FFFFFF"/>
                          </a:solidFill>
                          <a:latin typeface="Times New Roman"/>
                          <a:ea typeface="Calibri"/>
                          <a:cs typeface="Arial"/>
                        </a:rPr>
                        <a:t>Frame 4-4</a:t>
                      </a:r>
                      <a:endParaRPr lang="en-US" sz="18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r h="655982">
                <a:tc>
                  <a:txBody>
                    <a:bodyPr/>
                    <a:lstStyle/>
                    <a:p>
                      <a:pPr marL="0" marR="0" algn="ctr">
                        <a:lnSpc>
                          <a:spcPct val="115000"/>
                        </a:lnSpc>
                        <a:spcBef>
                          <a:spcPts val="0"/>
                        </a:spcBef>
                        <a:spcAft>
                          <a:spcPts val="0"/>
                        </a:spcAft>
                      </a:pPr>
                      <a:r>
                        <a:rPr lang="en-US" sz="1800" b="1">
                          <a:latin typeface="Times New Roman"/>
                          <a:ea typeface="Calibri"/>
                          <a:cs typeface="Arial"/>
                        </a:rPr>
                        <a:t>Support#</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b="1">
                          <a:latin typeface="Times New Roman"/>
                          <a:ea typeface="Calibri"/>
                          <a:cs typeface="Arial"/>
                        </a:rPr>
                        <a:t>Negative  moment(hand calculations) KN.m</a:t>
                      </a:r>
                      <a:endParaRPr lang="en-US" sz="180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b="1" dirty="0">
                          <a:latin typeface="Times New Roman"/>
                          <a:ea typeface="Calibri"/>
                          <a:cs typeface="Arial"/>
                        </a:rPr>
                        <a:t>Negative moment from SAP KN.m</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27992">
                <a:tc>
                  <a:txBody>
                    <a:bodyPr/>
                    <a:lstStyle/>
                    <a:p>
                      <a:pPr marL="0" marR="0" algn="ctr">
                        <a:lnSpc>
                          <a:spcPct val="115000"/>
                        </a:lnSpc>
                        <a:spcBef>
                          <a:spcPts val="0"/>
                        </a:spcBef>
                        <a:spcAft>
                          <a:spcPts val="0"/>
                        </a:spcAft>
                      </a:pPr>
                      <a:r>
                        <a:rPr lang="en-US" sz="1800">
                          <a:latin typeface="Times New Roman"/>
                          <a:ea typeface="Calibri"/>
                          <a:cs typeface="Arial"/>
                        </a:rPr>
                        <a:t>1</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221.5</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509</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27992">
                <a:tc>
                  <a:txBody>
                    <a:bodyPr/>
                    <a:lstStyle/>
                    <a:p>
                      <a:pPr marL="0" marR="0" algn="ctr">
                        <a:lnSpc>
                          <a:spcPct val="115000"/>
                        </a:lnSpc>
                        <a:spcBef>
                          <a:spcPts val="0"/>
                        </a:spcBef>
                        <a:spcAft>
                          <a:spcPts val="0"/>
                        </a:spcAft>
                      </a:pPr>
                      <a:r>
                        <a:rPr lang="en-US" sz="1800">
                          <a:latin typeface="Times New Roman"/>
                          <a:ea typeface="Calibri"/>
                          <a:cs typeface="Arial"/>
                        </a:rPr>
                        <a:t>2</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969.2</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958.4</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27992">
                <a:tc>
                  <a:txBody>
                    <a:bodyPr/>
                    <a:lstStyle/>
                    <a:p>
                      <a:pPr marL="0" marR="0" algn="ctr">
                        <a:lnSpc>
                          <a:spcPct val="115000"/>
                        </a:lnSpc>
                        <a:spcBef>
                          <a:spcPts val="0"/>
                        </a:spcBef>
                        <a:spcAft>
                          <a:spcPts val="0"/>
                        </a:spcAft>
                      </a:pPr>
                      <a:r>
                        <a:rPr lang="en-US" sz="1800">
                          <a:latin typeface="Times New Roman"/>
                          <a:ea typeface="Calibri"/>
                          <a:cs typeface="Arial"/>
                        </a:rPr>
                        <a:t>3</a:t>
                      </a:r>
                      <a:endParaRPr lang="en-US" sz="18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996.5</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936.6</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27992">
                <a:tc>
                  <a:txBody>
                    <a:bodyPr/>
                    <a:lstStyle/>
                    <a:p>
                      <a:pPr marL="0" marR="0" algn="ctr">
                        <a:lnSpc>
                          <a:spcPct val="115000"/>
                        </a:lnSpc>
                        <a:spcBef>
                          <a:spcPts val="0"/>
                        </a:spcBef>
                        <a:spcAft>
                          <a:spcPts val="0"/>
                        </a:spcAft>
                      </a:pPr>
                      <a:r>
                        <a:rPr lang="en-US" sz="1800" dirty="0">
                          <a:latin typeface="Times New Roman"/>
                          <a:ea typeface="Calibri"/>
                          <a:cs typeface="Arial"/>
                        </a:rPr>
                        <a:t>4</a:t>
                      </a:r>
                      <a:endParaRPr lang="en-US" sz="18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227.8</a:t>
                      </a:r>
                      <a:endParaRPr lang="en-US" sz="1800" dirty="0">
                        <a:latin typeface="Calibri"/>
                        <a:ea typeface="Calibri"/>
                        <a:cs typeface="Arial"/>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800" dirty="0" smtClean="0">
                          <a:latin typeface="Times New Roman"/>
                          <a:ea typeface="Calibri"/>
                          <a:cs typeface="Arial"/>
                        </a:rPr>
                        <a:t>489.5</a:t>
                      </a:r>
                      <a:endParaRPr lang="en-US" sz="1800" dirty="0">
                        <a:latin typeface="Calibri"/>
                        <a:ea typeface="Calibri"/>
                        <a:cs typeface="Arial"/>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5" name="مربع نص 4"/>
          <p:cNvSpPr txBox="1"/>
          <p:nvPr/>
        </p:nvSpPr>
        <p:spPr>
          <a:xfrm>
            <a:off x="1371600" y="457200"/>
            <a:ext cx="6324600" cy="707886"/>
          </a:xfrm>
          <a:prstGeom prst="rect">
            <a:avLst/>
          </a:prstGeom>
          <a:noFill/>
        </p:spPr>
        <p:txBody>
          <a:bodyPr wrap="square" rtlCol="0">
            <a:spAutoFit/>
          </a:bodyPr>
          <a:lstStyle/>
          <a:p>
            <a:r>
              <a:rPr lang="en-US" sz="2000" b="1" i="1" dirty="0" smtClean="0">
                <a:solidFill>
                  <a:schemeClr val="accent3">
                    <a:lumMod val="50000"/>
                  </a:schemeClr>
                </a:solidFill>
                <a:latin typeface="Times New Roman" pitchFamily="18" charset="0"/>
                <a:cs typeface="Times New Roman" pitchFamily="18" charset="0"/>
              </a:rPr>
              <a:t>Comparison between hand calculation &amp; sap results of moments.</a:t>
            </a:r>
            <a:endParaRPr lang="en-US" sz="2000" b="1" i="1" dirty="0">
              <a:solidFill>
                <a:schemeClr val="accent3">
                  <a:lumMod val="50000"/>
                </a:schemeClr>
              </a:solidFill>
              <a:latin typeface="Times New Roman" pitchFamily="18" charset="0"/>
              <a:cs typeface="Times New Roman" pitchFamily="18" charset="0"/>
            </a:endParaRPr>
          </a:p>
        </p:txBody>
      </p:sp>
      <p:sp>
        <p:nvSpPr>
          <p:cNvPr id="6" name="Rectangle 6"/>
          <p:cNvSpPr/>
          <p:nvPr/>
        </p:nvSpPr>
        <p:spPr>
          <a:xfrm>
            <a:off x="3048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6556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Design  Results</a:t>
            </a:r>
          </a:p>
        </p:txBody>
      </p:sp>
      <p:graphicFrame>
        <p:nvGraphicFramePr>
          <p:cNvPr id="15" name="Table 14"/>
          <p:cNvGraphicFramePr>
            <a:graphicFrameLocks noGrp="1"/>
          </p:cNvGraphicFramePr>
          <p:nvPr/>
        </p:nvGraphicFramePr>
        <p:xfrm>
          <a:off x="1066799" y="1066800"/>
          <a:ext cx="7772401" cy="5757564"/>
        </p:xfrm>
        <a:graphic>
          <a:graphicData uri="http://schemas.openxmlformats.org/drawingml/2006/table">
            <a:tbl>
              <a:tblPr rtl="1">
                <a:tableStyleId>{8799B23B-EC83-4686-B30A-512413B5E67A}</a:tableStyleId>
              </a:tblPr>
              <a:tblGrid>
                <a:gridCol w="1644941"/>
                <a:gridCol w="964841"/>
                <a:gridCol w="1165258"/>
                <a:gridCol w="1333914"/>
                <a:gridCol w="764426"/>
                <a:gridCol w="1165258"/>
                <a:gridCol w="733763"/>
              </a:tblGrid>
              <a:tr h="412558">
                <a:tc gridSpan="7">
                  <a:txBody>
                    <a:bodyPr/>
                    <a:lstStyle/>
                    <a:p>
                      <a:pPr marL="0" marR="0" algn="l" rtl="0">
                        <a:spcBef>
                          <a:spcPts val="0"/>
                        </a:spcBef>
                        <a:spcAft>
                          <a:spcPts val="0"/>
                        </a:spcAft>
                      </a:pPr>
                      <a:r>
                        <a:rPr lang="en-US" sz="1800" b="1" i="1" dirty="0" smtClean="0">
                          <a:latin typeface="Times New Roman" pitchFamily="18" charset="0"/>
                          <a:cs typeface="Times New Roman" pitchFamily="18" charset="0"/>
                        </a:rPr>
                        <a:t>Reinforcement </a:t>
                      </a:r>
                      <a:r>
                        <a:rPr lang="en-US" sz="1800" b="1" i="1" dirty="0">
                          <a:latin typeface="Times New Roman" pitchFamily="18" charset="0"/>
                          <a:cs typeface="Times New Roman" pitchFamily="18" charset="0"/>
                        </a:rPr>
                        <a:t>for column strip and middle strip</a:t>
                      </a:r>
                      <a:endParaRPr lang="en-US" sz="1800" b="1" i="1" dirty="0">
                        <a:latin typeface="Times New Roman" pitchFamily="18" charset="0"/>
                        <a:ea typeface="Times New Roman"/>
                        <a:cs typeface="Times New Roman" pitchFamily="18" charset="0"/>
                      </a:endParaRPr>
                    </a:p>
                  </a:txBody>
                  <a:tcPr marL="40344" marR="403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042">
                <a:tc>
                  <a:txBody>
                    <a:bodyPr/>
                    <a:lstStyle/>
                    <a:p>
                      <a:pPr marL="0" marR="0" algn="ctr" rtl="0">
                        <a:spcBef>
                          <a:spcPts val="0"/>
                        </a:spcBef>
                        <a:spcAft>
                          <a:spcPts val="0"/>
                        </a:spcAft>
                      </a:pPr>
                      <a:r>
                        <a:rPr lang="en-US" sz="1600">
                          <a:latin typeface="Times New Roman" pitchFamily="18" charset="0"/>
                          <a:cs typeface="Times New Roman" pitchFamily="18" charset="0"/>
                        </a:rPr>
                        <a:t>Slab</a:t>
                      </a:r>
                    </a:p>
                    <a:p>
                      <a:pPr marL="0" marR="0" algn="ctr" rtl="0">
                        <a:spcBef>
                          <a:spcPts val="0"/>
                        </a:spcBef>
                        <a:spcAft>
                          <a:spcPts val="0"/>
                        </a:spcAft>
                      </a:pPr>
                      <a:r>
                        <a:rPr lang="en-US" sz="1600">
                          <a:latin typeface="Times New Roman" pitchFamily="18" charset="0"/>
                          <a:cs typeface="Times New Roman" pitchFamily="18" charset="0"/>
                        </a:rPr>
                        <a:t>Column strip</a:t>
                      </a:r>
                    </a:p>
                    <a:p>
                      <a:pPr marL="0" marR="0" algn="ctr" rtl="0">
                        <a:spcBef>
                          <a:spcPts val="0"/>
                        </a:spcBef>
                        <a:spcAft>
                          <a:spcPts val="0"/>
                        </a:spcAft>
                      </a:pPr>
                      <a:r>
                        <a:rPr lang="en-US" sz="1600">
                          <a:latin typeface="Times New Roman" pitchFamily="18" charset="0"/>
                          <a:cs typeface="Times New Roman" pitchFamily="18" charset="0"/>
                        </a:rPr>
                        <a:t>reinforcement</a:t>
                      </a:r>
                      <a:endParaRPr lang="en-US" sz="160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cs typeface="Times New Roman" pitchFamily="18" charset="0"/>
                        </a:rPr>
                        <a:t>Area </a:t>
                      </a:r>
                      <a:r>
                        <a:rPr lang="en-US" sz="1600" dirty="0">
                          <a:latin typeface="Times New Roman" pitchFamily="18" charset="0"/>
                          <a:cs typeface="Times New Roman" pitchFamily="18" charset="0"/>
                        </a:rPr>
                        <a:t>of steel</a:t>
                      </a:r>
                    </a:p>
                    <a:p>
                      <a:pPr marL="0" marR="0" algn="ctr" rtl="0">
                        <a:spcBef>
                          <a:spcPts val="0"/>
                        </a:spcBef>
                        <a:spcAft>
                          <a:spcPts val="0"/>
                        </a:spcAft>
                      </a:pPr>
                      <a:r>
                        <a:rPr lang="en-US" sz="1600" dirty="0">
                          <a:latin typeface="Times New Roman" pitchFamily="18" charset="0"/>
                          <a:cs typeface="Times New Roman" pitchFamily="18" charset="0"/>
                        </a:rPr>
                        <a:t>(mm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a:latin typeface="Times New Roman" pitchFamily="18" charset="0"/>
                          <a:cs typeface="Times New Roman" pitchFamily="18" charset="0"/>
                        </a:rPr>
                        <a:t>Moment </a:t>
                      </a:r>
                      <a:r>
                        <a:rPr lang="en-US" sz="1600" dirty="0" smtClean="0">
                          <a:latin typeface="Times New Roman" pitchFamily="18" charset="0"/>
                          <a:cs typeface="Times New Roman" pitchFamily="18" charset="0"/>
                        </a:rPr>
                        <a:t>Middle </a:t>
                      </a:r>
                      <a:r>
                        <a:rPr lang="en-US" sz="1600" dirty="0">
                          <a:latin typeface="Times New Roman" pitchFamily="18" charset="0"/>
                          <a:cs typeface="Times New Roman" pitchFamily="18" charset="0"/>
                        </a:rPr>
                        <a:t>strip</a:t>
                      </a:r>
                    </a:p>
                    <a:p>
                      <a:pPr marL="0" marR="0" algn="ctr" rtl="0">
                        <a:spcBef>
                          <a:spcPts val="0"/>
                        </a:spcBef>
                        <a:spcAft>
                          <a:spcPts val="0"/>
                        </a:spcAft>
                      </a:pPr>
                      <a:r>
                        <a:rPr lang="en-US" sz="1600" dirty="0">
                          <a:latin typeface="Times New Roman" pitchFamily="18" charset="0"/>
                          <a:cs typeface="Times New Roman" pitchFamily="18" charset="0"/>
                        </a:rPr>
                        <a:t>(KN.m</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marL="40344" marR="40344" marT="0" marB="0"/>
                </a:tc>
                <a:tc>
                  <a:txBody>
                    <a:bodyPr/>
                    <a:lstStyle/>
                    <a:p>
                      <a:pPr marL="0" marR="0" algn="ctr" rtl="0">
                        <a:spcBef>
                          <a:spcPts val="0"/>
                        </a:spcBef>
                        <a:spcAft>
                          <a:spcPts val="0"/>
                        </a:spcAft>
                      </a:pPr>
                      <a:r>
                        <a:rPr lang="en-US" sz="1600" dirty="0">
                          <a:latin typeface="Times New Roman" pitchFamily="18" charset="0"/>
                          <a:cs typeface="Times New Roman" pitchFamily="18" charset="0"/>
                        </a:rPr>
                        <a:t>Slab</a:t>
                      </a:r>
                    </a:p>
                    <a:p>
                      <a:pPr marL="0" marR="0" algn="ctr" rtl="0">
                        <a:spcBef>
                          <a:spcPts val="0"/>
                        </a:spcBef>
                        <a:spcAft>
                          <a:spcPts val="0"/>
                        </a:spcAft>
                      </a:pPr>
                      <a:r>
                        <a:rPr lang="en-US" sz="1600" dirty="0">
                          <a:latin typeface="Times New Roman" pitchFamily="18" charset="0"/>
                          <a:cs typeface="Times New Roman" pitchFamily="18" charset="0"/>
                        </a:rPr>
                        <a:t>Middle strip reinforcement</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cs typeface="Times New Roman" pitchFamily="18" charset="0"/>
                        </a:rPr>
                        <a:t>Area </a:t>
                      </a:r>
                      <a:r>
                        <a:rPr lang="en-US" sz="1600" dirty="0">
                          <a:latin typeface="Times New Roman" pitchFamily="18" charset="0"/>
                          <a:cs typeface="Times New Roman" pitchFamily="18" charset="0"/>
                        </a:rPr>
                        <a:t>of steel</a:t>
                      </a:r>
                    </a:p>
                    <a:p>
                      <a:pPr marL="0" marR="0" algn="ctr" rtl="0">
                        <a:spcBef>
                          <a:spcPts val="0"/>
                        </a:spcBef>
                        <a:spcAft>
                          <a:spcPts val="0"/>
                        </a:spcAft>
                      </a:pPr>
                      <a:r>
                        <a:rPr lang="en-US" sz="1600" dirty="0">
                          <a:latin typeface="Times New Roman" pitchFamily="18" charset="0"/>
                          <a:cs typeface="Times New Roman" pitchFamily="18" charset="0"/>
                        </a:rPr>
                        <a:t>(mm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a:latin typeface="Times New Roman" pitchFamily="18" charset="0"/>
                          <a:cs typeface="Times New Roman" pitchFamily="18" charset="0"/>
                        </a:rPr>
                        <a:t>Moment </a:t>
                      </a:r>
                      <a:r>
                        <a:rPr lang="en-US" sz="1600" dirty="0" smtClean="0">
                          <a:latin typeface="Times New Roman" pitchFamily="18" charset="0"/>
                          <a:cs typeface="Times New Roman" pitchFamily="18" charset="0"/>
                        </a:rPr>
                        <a:t>Column </a:t>
                      </a:r>
                      <a:r>
                        <a:rPr lang="en-US" sz="1600" dirty="0">
                          <a:latin typeface="Times New Roman" pitchFamily="18" charset="0"/>
                          <a:cs typeface="Times New Roman" pitchFamily="18" charset="0"/>
                        </a:rPr>
                        <a:t>strip </a:t>
                      </a:r>
                      <a:r>
                        <a:rPr lang="en-US" sz="1600" dirty="0" smtClean="0">
                          <a:latin typeface="Times New Roman" pitchFamily="18" charset="0"/>
                          <a:cs typeface="Times New Roman" pitchFamily="18" charset="0"/>
                        </a:rPr>
                        <a:t>(slab) </a:t>
                      </a:r>
                    </a:p>
                    <a:p>
                      <a:pPr marL="0" marR="0" algn="ctr" rtl="0">
                        <a:spcBef>
                          <a:spcPts val="0"/>
                        </a:spcBef>
                        <a:spcAft>
                          <a:spcPts val="0"/>
                        </a:spcAft>
                      </a:pPr>
                      <a:r>
                        <a:rPr lang="en-US" sz="1600" dirty="0" smtClean="0">
                          <a:latin typeface="Times New Roman" pitchFamily="18" charset="0"/>
                          <a:cs typeface="Times New Roman" pitchFamily="18" charset="0"/>
                        </a:rPr>
                        <a:t>(KN.m)</a:t>
                      </a:r>
                      <a:endParaRPr lang="en-US" sz="1600" dirty="0">
                        <a:latin typeface="Times New Roman" pitchFamily="18" charset="0"/>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cs typeface="Times New Roman" pitchFamily="18" charset="0"/>
                        </a:rPr>
                        <a:t>Span length (m</a:t>
                      </a:r>
                      <a:r>
                        <a:rPr lang="en-US" sz="1600" dirty="0">
                          <a:latin typeface="Times New Roman" pitchFamily="18" charset="0"/>
                          <a:cs typeface="Times New Roman" pitchFamily="18" charset="0"/>
                        </a:rPr>
                        <a:t>)</a:t>
                      </a:r>
                      <a:endParaRPr lang="en-US" sz="1600" dirty="0">
                        <a:latin typeface="Times New Roman" pitchFamily="18" charset="0"/>
                        <a:ea typeface="Times New Roman"/>
                        <a:cs typeface="Times New Roman" pitchFamily="18" charset="0"/>
                      </a:endParaRPr>
                    </a:p>
                  </a:txBody>
                  <a:tcPr marL="40344" marR="40344" marT="0" marB="0"/>
                </a:tc>
              </a:tr>
              <a:tr h="384860">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a:t>
                      </a:r>
                      <a:r>
                        <a:rPr lang="en-US" sz="1600" dirty="0">
                          <a:latin typeface="Times New Roman" pitchFamily="18" charset="0"/>
                          <a:cs typeface="Times New Roman" pitchFamily="18" charset="0"/>
                        </a:rPr>
                        <a:t>Ø </a:t>
                      </a:r>
                      <a:r>
                        <a:rPr lang="en-US" sz="1600" dirty="0" smtClean="0">
                          <a:latin typeface="Times New Roman" pitchFamily="18" charset="0"/>
                          <a:cs typeface="Times New Roman" pitchFamily="18" charset="0"/>
                        </a:rPr>
                        <a:t>12/250mm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cs typeface="Times New Roman" pitchFamily="18" charset="0"/>
                        </a:rPr>
                        <a:t>373.3</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cs typeface="Times New Roman" pitchFamily="18" charset="0"/>
                        </a:rPr>
                        <a:t>-22.5</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a:t>
                      </a:r>
                      <a:r>
                        <a:rPr lang="en-US" sz="1600" dirty="0">
                          <a:latin typeface="Times New Roman" pitchFamily="18" charset="0"/>
                          <a:cs typeface="Times New Roman" pitchFamily="18" charset="0"/>
                        </a:rPr>
                        <a:t>Ø </a:t>
                      </a:r>
                      <a:r>
                        <a:rPr lang="en-US" sz="1600" dirty="0" smtClean="0">
                          <a:latin typeface="Times New Roman" pitchFamily="18" charset="0"/>
                          <a:cs typeface="Times New Roman" pitchFamily="18" charset="0"/>
                        </a:rPr>
                        <a:t>12/200mm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cs typeface="Times New Roman" pitchFamily="18" charset="0"/>
                        </a:rPr>
                        <a:t>1235</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eaLnBrk="1" latinLnBrk="0" hangingPunct="1">
                        <a:lnSpc>
                          <a:spcPct val="115000"/>
                        </a:lnSpc>
                        <a:spcBef>
                          <a:spcPts val="0"/>
                        </a:spcBef>
                        <a:spcAft>
                          <a:spcPts val="1000"/>
                        </a:spcAft>
                      </a:pPr>
                      <a:r>
                        <a:rPr kumimoji="0" lang="en-US" sz="1600" kern="1200" dirty="0" smtClean="0">
                          <a:solidFill>
                            <a:schemeClr val="tx1"/>
                          </a:solidFill>
                          <a:latin typeface="Times New Roman" pitchFamily="18" charset="0"/>
                          <a:ea typeface="+mn-ea"/>
                          <a:cs typeface="Times New Roman" pitchFamily="18" charset="0"/>
                        </a:rPr>
                        <a:t>-73</a:t>
                      </a:r>
                    </a:p>
                  </a:txBody>
                  <a:tcPr marL="40344" marR="40344" marT="0" marB="0"/>
                </a:tc>
                <a:tc rowSpan="3">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7.65</a:t>
                      </a:r>
                      <a:endParaRPr lang="en-US" sz="1600" dirty="0">
                        <a:latin typeface="Times New Roman" pitchFamily="18" charset="0"/>
                        <a:ea typeface="Times New Roman"/>
                        <a:cs typeface="Times New Roman" pitchFamily="18" charset="0"/>
                      </a:endParaRPr>
                    </a:p>
                  </a:txBody>
                  <a:tcPr marL="40344" marR="40344" marT="0" marB="0"/>
                </a:tc>
              </a:tr>
              <a:tr h="393478">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12/250mm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0"/>
                        </a:spcAft>
                      </a:pPr>
                      <a:r>
                        <a:rPr lang="en-US" sz="1600" dirty="0" smtClean="0">
                          <a:latin typeface="Times New Roman" pitchFamily="18" charset="0"/>
                          <a:cs typeface="Times New Roman" pitchFamily="18" charset="0"/>
                        </a:rPr>
                        <a:t>1019</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+60.85</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0"/>
                        </a:spcAft>
                      </a:pPr>
                      <a:r>
                        <a:rPr lang="en-US" sz="1600" dirty="0" smtClean="0">
                          <a:latin typeface="Times New Roman" pitchFamily="18" charset="0"/>
                          <a:cs typeface="Times New Roman" pitchFamily="18" charset="0"/>
                        </a:rPr>
                        <a:t>1531.6</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eaLnBrk="1" latinLnBrk="0" hangingPunct="1">
                        <a:lnSpc>
                          <a:spcPct val="115000"/>
                        </a:lnSpc>
                        <a:spcBef>
                          <a:spcPts val="0"/>
                        </a:spcBef>
                        <a:spcAft>
                          <a:spcPts val="1000"/>
                        </a:spcAft>
                      </a:pPr>
                      <a:r>
                        <a:rPr kumimoji="0" lang="en-US" sz="1600" kern="1200" dirty="0" smtClean="0">
                          <a:solidFill>
                            <a:schemeClr val="tx1"/>
                          </a:solidFill>
                          <a:latin typeface="Times New Roman" pitchFamily="18" charset="0"/>
                          <a:ea typeface="+mn-ea"/>
                          <a:cs typeface="Times New Roman" pitchFamily="18" charset="0"/>
                        </a:rPr>
                        <a:t>+90</a:t>
                      </a:r>
                    </a:p>
                  </a:txBody>
                  <a:tcPr marL="40344" marR="40344" marT="0" marB="0"/>
                </a:tc>
                <a:tc vMerge="1">
                  <a:txBody>
                    <a:bodyPr/>
                    <a:lstStyle/>
                    <a:p>
                      <a:endParaRPr lang="en-US"/>
                    </a:p>
                  </a:txBody>
                  <a:tcPr/>
                </a:tc>
              </a:tr>
              <a:tr h="318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1 Ø 18/200mm</a:t>
                      </a:r>
                      <a:endParaRPr lang="en-US" sz="1600" dirty="0" smtClean="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0"/>
                        </a:spcAft>
                      </a:pPr>
                      <a:r>
                        <a:rPr lang="en-US" sz="1600" dirty="0" smtClean="0">
                          <a:latin typeface="Times New Roman" pitchFamily="18" charset="0"/>
                          <a:ea typeface="Times New Roman"/>
                          <a:cs typeface="Times New Roman" pitchFamily="18" charset="0"/>
                        </a:rPr>
                        <a:t>1431</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ea typeface="Times New Roman"/>
                          <a:cs typeface="Times New Roman" pitchFamily="18" charset="0"/>
                        </a:rPr>
                        <a:t>-236</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1 Ø 14/200mm</a:t>
                      </a:r>
                      <a:endParaRPr lang="en-US" sz="1600" dirty="0" smtClean="0">
                        <a:latin typeface="Times New Roman" pitchFamily="18" charset="0"/>
                        <a:ea typeface="Times New Roman"/>
                        <a:cs typeface="Times New Roman" pitchFamily="18" charset="0"/>
                      </a:endParaRPr>
                    </a:p>
                    <a:p>
                      <a:pPr marL="0" marR="0" algn="ctr" rtl="0">
                        <a:spcBef>
                          <a:spcPts val="0"/>
                        </a:spcBef>
                        <a:spcAft>
                          <a:spcPts val="0"/>
                        </a:spcAft>
                      </a:pP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0"/>
                        </a:spcAft>
                      </a:pPr>
                      <a:r>
                        <a:rPr lang="en-US" sz="1600" dirty="0" smtClean="0">
                          <a:latin typeface="Times New Roman" pitchFamily="18" charset="0"/>
                          <a:ea typeface="Times New Roman"/>
                          <a:cs typeface="Times New Roman" pitchFamily="18" charset="0"/>
                        </a:rPr>
                        <a:t>1857</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600" dirty="0" smtClean="0">
                          <a:latin typeface="Times New Roman" pitchFamily="18" charset="0"/>
                          <a:cs typeface="Times New Roman" pitchFamily="18" charset="0"/>
                        </a:rPr>
                        <a:t>-108.4</a:t>
                      </a:r>
                      <a:endParaRPr lang="en-US" sz="1600" dirty="0" smtClean="0">
                        <a:latin typeface="Times New Roman" pitchFamily="18" charset="0"/>
                        <a:ea typeface="Times New Roman"/>
                        <a:cs typeface="Times New Roman" pitchFamily="18" charset="0"/>
                      </a:endParaRPr>
                    </a:p>
                    <a:p>
                      <a:pPr marL="0" marR="0" algn="ctr" rtl="0" eaLnBrk="1" latinLnBrk="0" hangingPunct="1">
                        <a:lnSpc>
                          <a:spcPct val="115000"/>
                        </a:lnSpc>
                        <a:spcBef>
                          <a:spcPts val="0"/>
                        </a:spcBef>
                        <a:spcAft>
                          <a:spcPts val="1000"/>
                        </a:spcAft>
                      </a:pPr>
                      <a:endParaRPr kumimoji="0" lang="en-US" sz="1600" kern="1200" dirty="0" smtClean="0">
                        <a:solidFill>
                          <a:schemeClr val="tx1"/>
                        </a:solidFill>
                        <a:latin typeface="Times New Roman" pitchFamily="18" charset="0"/>
                        <a:ea typeface="+mn-ea"/>
                        <a:cs typeface="Times New Roman" pitchFamily="18" charset="0"/>
                      </a:endParaRPr>
                    </a:p>
                  </a:txBody>
                  <a:tcPr marL="40344" marR="40344" marT="0" marB="0"/>
                </a:tc>
                <a:tc vMerge="1">
                  <a:txBody>
                    <a:bodyPr/>
                    <a:lstStyle/>
                    <a:p>
                      <a:pPr marL="0" marR="0" algn="ctr" rtl="0">
                        <a:spcBef>
                          <a:spcPts val="0"/>
                        </a:spcBef>
                        <a:spcAft>
                          <a:spcPts val="0"/>
                        </a:spcAft>
                      </a:pPr>
                      <a:endParaRPr lang="en-US" sz="1000" dirty="0">
                        <a:latin typeface="Calibri"/>
                        <a:ea typeface="Times New Roman"/>
                        <a:cs typeface="Arial"/>
                      </a:endParaRPr>
                    </a:p>
                  </a:txBody>
                  <a:tcPr marL="40344" marR="40344" marT="0" marB="0"/>
                </a:tc>
              </a:tr>
              <a:tr h="465076">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18/200mm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1431</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r>
                        <a:rPr lang="en-US" sz="1600" dirty="0" smtClean="0">
                          <a:latin typeface="Times New Roman" pitchFamily="18" charset="0"/>
                          <a:ea typeface="Times New Roman"/>
                          <a:cs typeface="Times New Roman" pitchFamily="18" charset="0"/>
                        </a:rPr>
                        <a:t>-236</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1857</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-108.4</a:t>
                      </a:r>
                      <a:endParaRPr lang="en-US" sz="1600" dirty="0">
                        <a:latin typeface="Times New Roman" pitchFamily="18" charset="0"/>
                        <a:ea typeface="Times New Roman"/>
                        <a:cs typeface="Times New Roman" pitchFamily="18" charset="0"/>
                      </a:endParaRPr>
                    </a:p>
                  </a:txBody>
                  <a:tcPr marL="40344" marR="40344" marT="0" marB="0"/>
                </a:tc>
                <a:tc rowSpan="3">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7.5</a:t>
                      </a:r>
                      <a:endParaRPr lang="en-US" sz="1600" dirty="0">
                        <a:latin typeface="Times New Roman" pitchFamily="18" charset="0"/>
                        <a:ea typeface="Times New Roman"/>
                        <a:cs typeface="Times New Roman" pitchFamily="18" charset="0"/>
                      </a:endParaRPr>
                    </a:p>
                  </a:txBody>
                  <a:tcPr marL="40344" marR="40344" marT="0" marB="0"/>
                </a:tc>
              </a:tr>
              <a:tr h="431419">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1895</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+111.8</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14/300mm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858</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+51.1</a:t>
                      </a:r>
                      <a:endParaRPr lang="en-US" sz="1600" dirty="0">
                        <a:latin typeface="Times New Roman" pitchFamily="18" charset="0"/>
                        <a:ea typeface="Times New Roman"/>
                        <a:cs typeface="Times New Roman" pitchFamily="18" charset="0"/>
                      </a:endParaRPr>
                    </a:p>
                  </a:txBody>
                  <a:tcPr marL="40344" marR="40344" marT="0" marB="0"/>
                </a:tc>
                <a:tc vMerge="1">
                  <a:txBody>
                    <a:bodyPr/>
                    <a:lstStyle/>
                    <a:p>
                      <a:endParaRPr lang="en-US"/>
                    </a:p>
                  </a:txBody>
                  <a:tcPr/>
                </a:tc>
              </a:tr>
              <a:tr h="431419">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18/200mm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ea typeface="Times New Roman"/>
                          <a:cs typeface="Times New Roman" pitchFamily="18" charset="0"/>
                        </a:rPr>
                        <a:t>3940</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-225.7</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1825</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-106.6</a:t>
                      </a:r>
                      <a:endParaRPr lang="en-US" sz="1600" dirty="0">
                        <a:latin typeface="Times New Roman" pitchFamily="18" charset="0"/>
                        <a:ea typeface="Times New Roman"/>
                        <a:cs typeface="Times New Roman" pitchFamily="18" charset="0"/>
                      </a:endParaRPr>
                    </a:p>
                  </a:txBody>
                  <a:tcPr marL="40344" marR="40344" marT="0" marB="0"/>
                </a:tc>
                <a:tc vMerge="1">
                  <a:txBody>
                    <a:bodyPr/>
                    <a:lstStyle/>
                    <a:p>
                      <a:endParaRPr lang="en-US"/>
                    </a:p>
                  </a:txBody>
                  <a:tcPr/>
                </a:tc>
              </a:tr>
              <a:tr h="439374">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18/200mm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3940</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-225.7</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14/200mm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1825</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-106.6</a:t>
                      </a:r>
                      <a:endParaRPr lang="en-US" sz="1600" dirty="0">
                        <a:latin typeface="Times New Roman" pitchFamily="18" charset="0"/>
                        <a:ea typeface="Times New Roman"/>
                        <a:cs typeface="Times New Roman" pitchFamily="18" charset="0"/>
                      </a:endParaRPr>
                    </a:p>
                  </a:txBody>
                  <a:tcPr marL="40344" marR="40344" marT="0" marB="0"/>
                </a:tc>
                <a:tc rowSpan="3">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7.55</a:t>
                      </a:r>
                      <a:endParaRPr lang="en-US" sz="1600" dirty="0">
                        <a:latin typeface="Times New Roman" pitchFamily="18" charset="0"/>
                        <a:ea typeface="Times New Roman"/>
                        <a:cs typeface="Times New Roman" pitchFamily="18" charset="0"/>
                      </a:endParaRPr>
                    </a:p>
                  </a:txBody>
                  <a:tcPr marL="40344" marR="40344" marT="0" marB="0"/>
                </a:tc>
              </a:tr>
              <a:tr h="455897">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2660</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+155.2</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14/300mm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1240</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+73.3</a:t>
                      </a:r>
                      <a:endParaRPr lang="en-US" sz="1600" dirty="0">
                        <a:latin typeface="Times New Roman" pitchFamily="18" charset="0"/>
                        <a:ea typeface="Times New Roman"/>
                        <a:cs typeface="Times New Roman" pitchFamily="18" charset="0"/>
                      </a:endParaRPr>
                    </a:p>
                  </a:txBody>
                  <a:tcPr marL="40344" marR="40344" marT="0" marB="0"/>
                </a:tc>
                <a:tc vMerge="1">
                  <a:txBody>
                    <a:bodyPr/>
                    <a:lstStyle/>
                    <a:p>
                      <a:endParaRPr lang="en-US"/>
                    </a:p>
                  </a:txBody>
                  <a:tcPr/>
                </a:tc>
              </a:tr>
              <a:tr h="457734">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12/250mm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358.3</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-21.6</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 Ø 12/250mm</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lnSpc>
                          <a:spcPct val="115000"/>
                        </a:lnSpc>
                        <a:spcBef>
                          <a:spcPts val="0"/>
                        </a:spcBef>
                        <a:spcAft>
                          <a:spcPts val="1000"/>
                        </a:spcAft>
                      </a:pPr>
                      <a:r>
                        <a:rPr lang="en-US" sz="1600" dirty="0" smtClean="0">
                          <a:latin typeface="Times New Roman" pitchFamily="18" charset="0"/>
                          <a:cs typeface="Times New Roman" pitchFamily="18" charset="0"/>
                        </a:rPr>
                        <a:t>1186.4</a:t>
                      </a:r>
                      <a:endParaRPr lang="en-US" sz="1600" dirty="0">
                        <a:latin typeface="Times New Roman" pitchFamily="18" charset="0"/>
                        <a:ea typeface="Times New Roman"/>
                        <a:cs typeface="Times New Roman" pitchFamily="18" charset="0"/>
                      </a:endParaRPr>
                    </a:p>
                  </a:txBody>
                  <a:tcPr marL="40344" marR="40344" marT="0" marB="0"/>
                </a:tc>
                <a:tc>
                  <a:txBody>
                    <a:bodyPr/>
                    <a:lstStyle/>
                    <a:p>
                      <a:pPr marL="0" marR="0" algn="ctr" rtl="0">
                        <a:spcBef>
                          <a:spcPts val="0"/>
                        </a:spcBef>
                        <a:spcAft>
                          <a:spcPts val="0"/>
                        </a:spcAft>
                      </a:pPr>
                      <a:endParaRPr lang="en-US" sz="1600" dirty="0">
                        <a:latin typeface="Times New Roman" pitchFamily="18" charset="0"/>
                        <a:cs typeface="Times New Roman" pitchFamily="18" charset="0"/>
                      </a:endParaRPr>
                    </a:p>
                    <a:p>
                      <a:pPr marL="0" marR="0" algn="ctr" rtl="0">
                        <a:spcBef>
                          <a:spcPts val="0"/>
                        </a:spcBef>
                        <a:spcAft>
                          <a:spcPts val="0"/>
                        </a:spcAft>
                      </a:pPr>
                      <a:r>
                        <a:rPr lang="en-US" sz="1600" dirty="0" smtClean="0">
                          <a:latin typeface="Times New Roman" pitchFamily="18" charset="0"/>
                          <a:cs typeface="Times New Roman" pitchFamily="18" charset="0"/>
                        </a:rPr>
                        <a:t>-70.2</a:t>
                      </a:r>
                      <a:endParaRPr lang="en-US" sz="1600" dirty="0">
                        <a:latin typeface="Times New Roman" pitchFamily="18" charset="0"/>
                        <a:ea typeface="Times New Roman"/>
                        <a:cs typeface="Times New Roman" pitchFamily="18" charset="0"/>
                      </a:endParaRPr>
                    </a:p>
                  </a:txBody>
                  <a:tcPr marL="40344" marR="40344" marT="0" marB="0"/>
                </a:tc>
                <a:tc vMerge="1">
                  <a:txBody>
                    <a:bodyPr/>
                    <a:lstStyle/>
                    <a:p>
                      <a:endParaRPr lang="en-US"/>
                    </a:p>
                  </a:txBody>
                  <a:tcPr/>
                </a:tc>
              </a:tr>
            </a:tbl>
          </a:graphicData>
        </a:graphic>
      </p:graphicFrame>
      <p:sp>
        <p:nvSpPr>
          <p:cNvPr id="18" name="Rectangle 17"/>
          <p:cNvSpPr/>
          <p:nvPr/>
        </p:nvSpPr>
        <p:spPr>
          <a:xfrm>
            <a:off x="0" y="6488668"/>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990600" y="2286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Check  Shear  for slab </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pic>
        <p:nvPicPr>
          <p:cNvPr id="12" name="صورة 11" descr="shear slaaab.png"/>
          <p:cNvPicPr>
            <a:picLocks noChangeAspect="1"/>
          </p:cNvPicPr>
          <p:nvPr/>
        </p:nvPicPr>
        <p:blipFill>
          <a:blip r:embed="rId2" cstate="print"/>
          <a:stretch>
            <a:fillRect/>
          </a:stretch>
        </p:blipFill>
        <p:spPr>
          <a:xfrm>
            <a:off x="990600" y="990599"/>
            <a:ext cx="3886791" cy="3505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3429000" y="990600"/>
            <a:ext cx="1371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V13  Max</a:t>
            </a:r>
            <a:endParaRPr lang="en-US" dirty="0">
              <a:solidFill>
                <a:schemeClr val="accent3">
                  <a:lumMod val="50000"/>
                </a:schemeClr>
              </a:solidFill>
              <a:effectLst>
                <a:glow rad="139700">
                  <a:schemeClr val="accent3">
                    <a:satMod val="175000"/>
                    <a:alpha val="40000"/>
                  </a:schemeClr>
                </a:glow>
              </a:effectLst>
            </a:endParaRPr>
          </a:p>
        </p:txBody>
      </p:sp>
      <p:pic>
        <p:nvPicPr>
          <p:cNvPr id="13" name="صورة 12" descr="shear slaab v23.png"/>
          <p:cNvPicPr>
            <a:picLocks noChangeAspect="1"/>
          </p:cNvPicPr>
          <p:nvPr/>
        </p:nvPicPr>
        <p:blipFill>
          <a:blip r:embed="rId3" cstate="print"/>
          <a:stretch>
            <a:fillRect/>
          </a:stretch>
        </p:blipFill>
        <p:spPr>
          <a:xfrm>
            <a:off x="4648200" y="3124200"/>
            <a:ext cx="4343400" cy="35332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7345" name="Picture 1"/>
          <p:cNvPicPr>
            <a:picLocks noChangeAspect="1" noChangeArrowheads="1"/>
          </p:cNvPicPr>
          <p:nvPr/>
        </p:nvPicPr>
        <p:blipFill>
          <a:blip r:embed="rId4" cstate="print"/>
          <a:srcRect/>
          <a:stretch>
            <a:fillRect/>
          </a:stretch>
        </p:blipFill>
        <p:spPr bwMode="auto">
          <a:xfrm>
            <a:off x="1066800" y="4800600"/>
            <a:ext cx="3303608" cy="990600"/>
          </a:xfrm>
          <a:prstGeom prst="rect">
            <a:avLst/>
          </a:prstGeom>
          <a:noFill/>
          <a:ln w="9525">
            <a:noFill/>
            <a:miter lim="800000"/>
            <a:headEnd/>
            <a:tailEnd/>
          </a:ln>
          <a:effectLst/>
        </p:spPr>
      </p:pic>
      <p:pic>
        <p:nvPicPr>
          <p:cNvPr id="57346" name="Picture 2"/>
          <p:cNvPicPr>
            <a:picLocks noChangeAspect="1" noChangeArrowheads="1"/>
          </p:cNvPicPr>
          <p:nvPr/>
        </p:nvPicPr>
        <p:blipFill>
          <a:blip r:embed="rId5" cstate="print"/>
          <a:srcRect/>
          <a:stretch>
            <a:fillRect/>
          </a:stretch>
        </p:blipFill>
        <p:spPr bwMode="auto">
          <a:xfrm>
            <a:off x="5181600" y="1600200"/>
            <a:ext cx="3007822" cy="685800"/>
          </a:xfrm>
          <a:prstGeom prst="rect">
            <a:avLst/>
          </a:prstGeom>
          <a:noFill/>
          <a:ln w="9525">
            <a:noFill/>
            <a:miter lim="800000"/>
            <a:headEnd/>
            <a:tailEnd/>
          </a:ln>
          <a:effectLst/>
        </p:spPr>
      </p:pic>
      <p:sp>
        <p:nvSpPr>
          <p:cNvPr id="14" name="مربع نص 13"/>
          <p:cNvSpPr txBox="1"/>
          <p:nvPr/>
        </p:nvSpPr>
        <p:spPr>
          <a:xfrm>
            <a:off x="5334000" y="1143000"/>
            <a:ext cx="2133600" cy="369332"/>
          </a:xfrm>
          <a:prstGeom prst="rect">
            <a:avLst/>
          </a:prstGeom>
          <a:noFill/>
        </p:spPr>
        <p:txBody>
          <a:bodyPr wrap="square" rtlCol="0">
            <a:spAutoFit/>
          </a:bodyPr>
          <a:lstStyle/>
          <a:p>
            <a:r>
              <a:rPr lang="en-US" dirty="0" smtClean="0"/>
              <a:t>Vu= 95.9KN</a:t>
            </a:r>
            <a:endParaRPr lang="en-US" dirty="0"/>
          </a:p>
        </p:txBody>
      </p:sp>
      <p:sp>
        <p:nvSpPr>
          <p:cNvPr id="10" name="Rectangle 9"/>
          <p:cNvSpPr/>
          <p:nvPr/>
        </p:nvSpPr>
        <p:spPr>
          <a:xfrm>
            <a:off x="7543800" y="3200400"/>
            <a:ext cx="1219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V23  Max</a:t>
            </a:r>
            <a:endParaRPr lang="en-US" dirty="0">
              <a:solidFill>
                <a:schemeClr val="accent3">
                  <a:lumMod val="50000"/>
                </a:schemeClr>
              </a:solidFill>
              <a:effectLst>
                <a:glow rad="139700">
                  <a:schemeClr val="accent3">
                    <a:satMod val="175000"/>
                    <a:alpha val="40000"/>
                  </a:schemeClr>
                </a:glow>
              </a:effectLst>
            </a:endParaRPr>
          </a:p>
        </p:txBody>
      </p:sp>
      <p:sp>
        <p:nvSpPr>
          <p:cNvPr id="11" name="Rectangle 17"/>
          <p:cNvSpPr/>
          <p:nvPr/>
        </p:nvSpPr>
        <p:spPr>
          <a:xfrm>
            <a:off x="3048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beam frame 4.png"/>
          <p:cNvPicPr/>
          <p:nvPr/>
        </p:nvPicPr>
        <p:blipFill>
          <a:blip r:embed="rId2" cstate="print"/>
          <a:stretch>
            <a:fillRect/>
          </a:stretch>
        </p:blipFill>
        <p:spPr>
          <a:xfrm>
            <a:off x="1066800" y="914400"/>
            <a:ext cx="41910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17"/>
          <p:cNvSpPr/>
          <p:nvPr/>
        </p:nvSpPr>
        <p:spPr>
          <a:xfrm>
            <a:off x="304800" y="62484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
        <p:nvSpPr>
          <p:cNvPr id="9" name="مربع نص 8"/>
          <p:cNvSpPr txBox="1"/>
          <p:nvPr/>
        </p:nvSpPr>
        <p:spPr>
          <a:xfrm>
            <a:off x="990600" y="228601"/>
            <a:ext cx="8153400" cy="457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Beam Design</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graphicFrame>
        <p:nvGraphicFramePr>
          <p:cNvPr id="11" name="Table 14"/>
          <p:cNvGraphicFramePr>
            <a:graphicFrameLocks noGrp="1"/>
          </p:cNvGraphicFramePr>
          <p:nvPr/>
        </p:nvGraphicFramePr>
        <p:xfrm>
          <a:off x="5379492" y="2472501"/>
          <a:ext cx="3764508" cy="4399659"/>
        </p:xfrm>
        <a:graphic>
          <a:graphicData uri="http://schemas.openxmlformats.org/drawingml/2006/table">
            <a:tbl>
              <a:tblPr rtl="1">
                <a:tableStyleId>{8799B23B-EC83-4686-B30A-512413B5E67A}</a:tableStyleId>
              </a:tblPr>
              <a:tblGrid>
                <a:gridCol w="1040642"/>
                <a:gridCol w="974678"/>
                <a:gridCol w="963304"/>
                <a:gridCol w="785884"/>
              </a:tblGrid>
              <a:tr h="362007">
                <a:tc gridSpan="4">
                  <a:txBody>
                    <a:bodyPr/>
                    <a:lstStyle/>
                    <a:p>
                      <a:pPr marL="0" marR="0" algn="l" rtl="0">
                        <a:spcBef>
                          <a:spcPts val="0"/>
                        </a:spcBef>
                        <a:spcAft>
                          <a:spcPts val="0"/>
                        </a:spcAft>
                      </a:pPr>
                      <a:r>
                        <a:rPr lang="en-US" sz="1800" b="1" dirty="0" smtClean="0"/>
                        <a:t>Reinforcement of  beams</a:t>
                      </a:r>
                      <a:endParaRPr lang="en-US" sz="1800" b="1" dirty="0">
                        <a:latin typeface="Calibri"/>
                        <a:ea typeface="Times New Roman"/>
                        <a:cs typeface="Arial"/>
                      </a:endParaRPr>
                    </a:p>
                  </a:txBody>
                  <a:tcPr marL="40344" marR="40344" marT="0" marB="0"/>
                </a:tc>
                <a:tc hMerge="1">
                  <a:txBody>
                    <a:bodyPr/>
                    <a:lstStyle/>
                    <a:p>
                      <a:endParaRPr lang="en-US"/>
                    </a:p>
                  </a:txBody>
                  <a:tcPr/>
                </a:tc>
                <a:tc hMerge="1">
                  <a:txBody>
                    <a:bodyPr/>
                    <a:lstStyle/>
                    <a:p>
                      <a:endParaRPr lang="en-US"/>
                    </a:p>
                  </a:txBody>
                  <a:tcPr/>
                </a:tc>
                <a:tc hMerge="1">
                  <a:txBody>
                    <a:bodyPr/>
                    <a:lstStyle/>
                    <a:p>
                      <a:endParaRPr lang="en-US"/>
                    </a:p>
                  </a:txBody>
                  <a:tcPr/>
                </a:tc>
              </a:tr>
              <a:tr h="507214">
                <a:tc>
                  <a:txBody>
                    <a:bodyPr/>
                    <a:lstStyle/>
                    <a:p>
                      <a:pPr marL="0" marR="0" algn="ctr" rtl="0">
                        <a:spcBef>
                          <a:spcPts val="0"/>
                        </a:spcBef>
                        <a:spcAft>
                          <a:spcPts val="0"/>
                        </a:spcAft>
                      </a:pPr>
                      <a:r>
                        <a:rPr lang="en-US" sz="1050" b="1" dirty="0" smtClean="0"/>
                        <a:t>Beams reinforcement</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a:t>Area of steel</a:t>
                      </a:r>
                    </a:p>
                    <a:p>
                      <a:pPr marL="0" marR="0" algn="ctr" rtl="0">
                        <a:spcBef>
                          <a:spcPts val="0"/>
                        </a:spcBef>
                        <a:spcAft>
                          <a:spcPts val="0"/>
                        </a:spcAft>
                      </a:pPr>
                      <a:r>
                        <a:rPr lang="en-US" sz="1050" b="1" dirty="0"/>
                        <a:t>(mm</a:t>
                      </a:r>
                      <a:r>
                        <a:rPr lang="en-US" sz="1050" b="1" baseline="30000" dirty="0"/>
                        <a:t>2</a:t>
                      </a:r>
                      <a:r>
                        <a:rPr lang="en-US" sz="1050" b="1" dirty="0"/>
                        <a:t>)</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r>
                        <a:rPr lang="en-US" sz="1050" b="1" dirty="0" smtClean="0"/>
                        <a:t>Beam Moments</a:t>
                      </a:r>
                    </a:p>
                    <a:p>
                      <a:pPr marL="0" marR="0" algn="ctr" rtl="0">
                        <a:spcBef>
                          <a:spcPts val="0"/>
                        </a:spcBef>
                        <a:spcAft>
                          <a:spcPts val="0"/>
                        </a:spcAft>
                      </a:pPr>
                      <a:r>
                        <a:rPr lang="en-US" sz="1050" b="1" dirty="0" smtClean="0"/>
                        <a:t>(KN.m)</a:t>
                      </a:r>
                      <a:endParaRPr lang="en-US" sz="1050" b="1" dirty="0"/>
                    </a:p>
                  </a:txBody>
                  <a:tcPr marL="40344" marR="40344" marT="0" marB="0"/>
                </a:tc>
                <a:tc>
                  <a:txBody>
                    <a:bodyPr/>
                    <a:lstStyle/>
                    <a:p>
                      <a:pPr marL="0" marR="0" algn="ctr" rtl="0">
                        <a:spcBef>
                          <a:spcPts val="0"/>
                        </a:spcBef>
                        <a:spcAft>
                          <a:spcPts val="0"/>
                        </a:spcAft>
                      </a:pPr>
                      <a:r>
                        <a:rPr lang="en-US" sz="1050" b="1" dirty="0"/>
                        <a:t>Length of Span(m)</a:t>
                      </a:r>
                      <a:endParaRPr lang="en-US" sz="1050" b="1" dirty="0">
                        <a:latin typeface="Calibri"/>
                        <a:ea typeface="Times New Roman"/>
                        <a:cs typeface="Arial"/>
                      </a:endParaRPr>
                    </a:p>
                  </a:txBody>
                  <a:tcPr marL="40344" marR="40344" marT="0" marB="0"/>
                </a:tc>
              </a:tr>
              <a:tr h="337703">
                <a:tc>
                  <a:txBody>
                    <a:bodyPr/>
                    <a:lstStyle/>
                    <a:p>
                      <a:pPr marL="0" marR="0" algn="ctr" rtl="0">
                        <a:lnSpc>
                          <a:spcPct val="115000"/>
                        </a:lnSpc>
                        <a:spcBef>
                          <a:spcPts val="0"/>
                        </a:spcBef>
                        <a:spcAft>
                          <a:spcPts val="1000"/>
                        </a:spcAft>
                      </a:pPr>
                      <a:r>
                        <a:rPr lang="en-US" sz="1050" b="1" dirty="0" smtClean="0"/>
                        <a:t>8Ø 20</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r>
                        <a:rPr lang="en-US" sz="1050" b="1" dirty="0" smtClean="0">
                          <a:latin typeface="Calibri"/>
                          <a:ea typeface="Times New Roman"/>
                          <a:cs typeface="Arial"/>
                        </a:rPr>
                        <a:t>2235</a:t>
                      </a:r>
                      <a:endParaRPr lang="en-US" sz="1050" b="1" dirty="0">
                        <a:latin typeface="Calibri"/>
                        <a:ea typeface="Times New Roman"/>
                        <a:cs typeface="Arial"/>
                      </a:endParaRPr>
                    </a:p>
                  </a:txBody>
                  <a:tcPr marL="40344" marR="40344" marT="0" marB="0"/>
                </a:tc>
                <a:tc>
                  <a:txBody>
                    <a:bodyPr/>
                    <a:lstStyle/>
                    <a:p>
                      <a:pPr marL="0" marR="0" algn="ctr" rtl="0" eaLnBrk="1" latinLnBrk="0" hangingPunct="1">
                        <a:lnSpc>
                          <a:spcPct val="115000"/>
                        </a:lnSpc>
                        <a:spcBef>
                          <a:spcPts val="0"/>
                        </a:spcBef>
                        <a:spcAft>
                          <a:spcPts val="1000"/>
                        </a:spcAft>
                      </a:pPr>
                      <a:r>
                        <a:rPr kumimoji="0" lang="en-US" sz="1050" b="1" kern="1200" dirty="0" smtClean="0">
                          <a:solidFill>
                            <a:schemeClr val="tx1"/>
                          </a:solidFill>
                          <a:latin typeface="+mn-lt"/>
                          <a:ea typeface="+mn-ea"/>
                          <a:cs typeface="+mn-cs"/>
                        </a:rPr>
                        <a:t>-413.5</a:t>
                      </a:r>
                    </a:p>
                  </a:txBody>
                  <a:tcPr marL="40344" marR="40344" marT="0" marB="0"/>
                </a:tc>
                <a:tc rowSpan="3">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7.65</a:t>
                      </a:r>
                      <a:endParaRPr lang="en-US" sz="1050" b="1" dirty="0">
                        <a:latin typeface="Calibri"/>
                        <a:ea typeface="Times New Roman"/>
                        <a:cs typeface="Arial"/>
                      </a:endParaRPr>
                    </a:p>
                  </a:txBody>
                  <a:tcPr marL="40344" marR="40344" marT="0" marB="0"/>
                </a:tc>
              </a:tr>
              <a:tr h="345265">
                <a:tc>
                  <a:txBody>
                    <a:bodyPr/>
                    <a:lstStyle/>
                    <a:p>
                      <a:pPr marL="0" marR="0" algn="ctr" rtl="0">
                        <a:lnSpc>
                          <a:spcPct val="115000"/>
                        </a:lnSpc>
                        <a:spcBef>
                          <a:spcPts val="0"/>
                        </a:spcBef>
                        <a:spcAft>
                          <a:spcPts val="1000"/>
                        </a:spcAft>
                      </a:pPr>
                      <a:r>
                        <a:rPr lang="en-US" sz="1050" b="1" dirty="0" smtClean="0"/>
                        <a:t>8 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0"/>
                        </a:spcAft>
                      </a:pPr>
                      <a:r>
                        <a:rPr lang="en-US" sz="1050" b="1" dirty="0" smtClean="0">
                          <a:latin typeface="Calibri"/>
                          <a:ea typeface="Times New Roman"/>
                          <a:cs typeface="Arial"/>
                        </a:rPr>
                        <a:t>2535</a:t>
                      </a:r>
                      <a:endParaRPr lang="en-US" sz="1050" b="1" dirty="0">
                        <a:latin typeface="Calibri"/>
                        <a:ea typeface="Times New Roman"/>
                        <a:cs typeface="Arial"/>
                      </a:endParaRPr>
                    </a:p>
                  </a:txBody>
                  <a:tcPr marL="40344" marR="40344" marT="0" marB="0"/>
                </a:tc>
                <a:tc>
                  <a:txBody>
                    <a:bodyPr/>
                    <a:lstStyle/>
                    <a:p>
                      <a:pPr marL="0" marR="0" algn="ctr" rtl="0" eaLnBrk="1" latinLnBrk="0" hangingPunct="1">
                        <a:lnSpc>
                          <a:spcPct val="115000"/>
                        </a:lnSpc>
                        <a:spcBef>
                          <a:spcPts val="0"/>
                        </a:spcBef>
                        <a:spcAft>
                          <a:spcPts val="1000"/>
                        </a:spcAft>
                      </a:pPr>
                      <a:r>
                        <a:rPr kumimoji="0" lang="en-US" sz="1050" b="1" kern="1200" dirty="0" smtClean="0">
                          <a:solidFill>
                            <a:schemeClr val="tx1"/>
                          </a:solidFill>
                          <a:latin typeface="+mn-lt"/>
                          <a:ea typeface="+mn-ea"/>
                          <a:cs typeface="+mn-cs"/>
                        </a:rPr>
                        <a:t>+510</a:t>
                      </a:r>
                    </a:p>
                  </a:txBody>
                  <a:tcPr marL="40344" marR="40344" marT="0" marB="0"/>
                </a:tc>
                <a:tc vMerge="1">
                  <a:txBody>
                    <a:bodyPr/>
                    <a:lstStyle/>
                    <a:p>
                      <a:endParaRPr lang="en-US"/>
                    </a:p>
                  </a:txBody>
                  <a:tcPr/>
                </a:tc>
              </a:tr>
              <a:tr h="438788">
                <a:tc>
                  <a:txBody>
                    <a:bodyPr/>
                    <a:lstStyle/>
                    <a:p>
                      <a:pPr marL="0" marR="0" algn="ctr" rtl="0">
                        <a:lnSpc>
                          <a:spcPct val="115000"/>
                        </a:lnSpc>
                        <a:spcBef>
                          <a:spcPts val="0"/>
                        </a:spcBef>
                        <a:spcAft>
                          <a:spcPts val="1000"/>
                        </a:spcAft>
                      </a:pPr>
                      <a:r>
                        <a:rPr lang="en-US" sz="1050" b="1" dirty="0" smtClean="0"/>
                        <a:t>12 Ø 20</a:t>
                      </a:r>
                      <a:endParaRPr lang="en-US" sz="1050" b="1" dirty="0" smtClean="0">
                        <a:latin typeface="Calibri"/>
                        <a:ea typeface="Times New Roman"/>
                        <a:cs typeface="Arial"/>
                      </a:endParaRPr>
                    </a:p>
                    <a:p>
                      <a:pPr marL="0" marR="0" algn="ctr" rtl="0">
                        <a:spcBef>
                          <a:spcPts val="0"/>
                        </a:spcBef>
                        <a:spcAft>
                          <a:spcPts val="0"/>
                        </a:spcAft>
                      </a:pP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0"/>
                        </a:spcAft>
                      </a:pPr>
                      <a:r>
                        <a:rPr lang="en-US" sz="1050" b="1" dirty="0" smtClean="0">
                          <a:latin typeface="Calibri"/>
                          <a:ea typeface="Times New Roman"/>
                          <a:cs typeface="Arial"/>
                        </a:rPr>
                        <a:t>3595</a:t>
                      </a:r>
                      <a:endParaRPr lang="en-US" sz="1050" b="1" dirty="0">
                        <a:latin typeface="Calibri"/>
                        <a:ea typeface="Times New Roman"/>
                        <a:cs typeface="Arial"/>
                      </a:endParaRPr>
                    </a:p>
                  </a:txBody>
                  <a:tcPr marL="40344" marR="40344"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050" b="1" dirty="0" smtClean="0"/>
                        <a:t>-614.3</a:t>
                      </a:r>
                      <a:endParaRPr lang="en-US" sz="1050" b="1" dirty="0" smtClean="0">
                        <a:latin typeface="Calibri"/>
                        <a:ea typeface="Times New Roman"/>
                        <a:cs typeface="Arial"/>
                      </a:endParaRPr>
                    </a:p>
                    <a:p>
                      <a:pPr marL="0" marR="0" algn="ctr" rtl="0" eaLnBrk="1" latinLnBrk="0" hangingPunct="1">
                        <a:lnSpc>
                          <a:spcPct val="115000"/>
                        </a:lnSpc>
                        <a:spcBef>
                          <a:spcPts val="0"/>
                        </a:spcBef>
                        <a:spcAft>
                          <a:spcPts val="1000"/>
                        </a:spcAft>
                      </a:pPr>
                      <a:endParaRPr kumimoji="0" lang="en-US" sz="1050" b="1" kern="1200" dirty="0" smtClean="0">
                        <a:solidFill>
                          <a:schemeClr val="tx1"/>
                        </a:solidFill>
                        <a:latin typeface="+mn-lt"/>
                        <a:ea typeface="+mn-ea"/>
                        <a:cs typeface="+mn-cs"/>
                      </a:endParaRPr>
                    </a:p>
                  </a:txBody>
                  <a:tcPr marL="40344" marR="40344" marT="0" marB="0"/>
                </a:tc>
                <a:tc vMerge="1">
                  <a:txBody>
                    <a:bodyPr/>
                    <a:lstStyle/>
                    <a:p>
                      <a:pPr marL="0" marR="0" algn="ctr" rtl="0">
                        <a:spcBef>
                          <a:spcPts val="0"/>
                        </a:spcBef>
                        <a:spcAft>
                          <a:spcPts val="0"/>
                        </a:spcAft>
                      </a:pPr>
                      <a:endParaRPr lang="en-US" sz="1000" dirty="0">
                        <a:latin typeface="Calibri"/>
                        <a:ea typeface="Times New Roman"/>
                        <a:cs typeface="Arial"/>
                      </a:endParaRPr>
                    </a:p>
                  </a:txBody>
                  <a:tcPr marL="40344" marR="40344" marT="0" marB="0"/>
                </a:tc>
              </a:tr>
              <a:tr h="408090">
                <a:tc>
                  <a:txBody>
                    <a:bodyPr/>
                    <a:lstStyle/>
                    <a:p>
                      <a:pPr marL="0" marR="0" algn="ctr" rtl="0">
                        <a:lnSpc>
                          <a:spcPct val="115000"/>
                        </a:lnSpc>
                        <a:spcBef>
                          <a:spcPts val="0"/>
                        </a:spcBef>
                        <a:spcAft>
                          <a:spcPts val="1000"/>
                        </a:spcAft>
                      </a:pPr>
                      <a:r>
                        <a:rPr lang="en-US" sz="1050" b="1" dirty="0" smtClean="0"/>
                        <a:t>12 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0"/>
                        </a:spcAft>
                      </a:pPr>
                      <a:r>
                        <a:rPr lang="en-US" sz="1050" b="1" dirty="0" smtClean="0">
                          <a:latin typeface="Calibri"/>
                          <a:ea typeface="Times New Roman"/>
                          <a:cs typeface="Arial"/>
                        </a:rPr>
                        <a:t>3595</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1000"/>
                        </a:spcAft>
                      </a:pPr>
                      <a:r>
                        <a:rPr lang="en-US" sz="1050" b="1" dirty="0" smtClean="0"/>
                        <a:t>-614.3</a:t>
                      </a:r>
                      <a:endParaRPr lang="en-US" sz="1050" b="1" dirty="0">
                        <a:latin typeface="Calibri"/>
                        <a:ea typeface="Times New Roman"/>
                        <a:cs typeface="Arial"/>
                      </a:endParaRPr>
                    </a:p>
                  </a:txBody>
                  <a:tcPr marL="40344" marR="40344" marT="0" marB="0"/>
                </a:tc>
                <a:tc rowSpan="3">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7.5</a:t>
                      </a:r>
                      <a:endParaRPr lang="en-US" sz="1050" b="1" dirty="0">
                        <a:latin typeface="Calibri"/>
                        <a:ea typeface="Times New Roman"/>
                        <a:cs typeface="Arial"/>
                      </a:endParaRPr>
                    </a:p>
                  </a:txBody>
                  <a:tcPr marL="40344" marR="40344" marT="0" marB="0"/>
                </a:tc>
              </a:tr>
              <a:tr h="378557">
                <a:tc>
                  <a:txBody>
                    <a:bodyPr/>
                    <a:lstStyle/>
                    <a:p>
                      <a:pPr marL="0" marR="0" algn="ctr" rtl="0">
                        <a:lnSpc>
                          <a:spcPct val="115000"/>
                        </a:lnSpc>
                        <a:spcBef>
                          <a:spcPts val="0"/>
                        </a:spcBef>
                        <a:spcAft>
                          <a:spcPts val="1000"/>
                        </a:spcAft>
                      </a:pPr>
                      <a:r>
                        <a:rPr lang="en-US" sz="1050" b="1" dirty="0" smtClean="0"/>
                        <a:t>5 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1000"/>
                        </a:spcAft>
                      </a:pPr>
                      <a:r>
                        <a:rPr lang="en-US" sz="1050" b="1" dirty="0" smtClean="0"/>
                        <a:t>1417</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+289.4</a:t>
                      </a:r>
                      <a:endParaRPr lang="en-US" sz="1050" b="1" dirty="0">
                        <a:latin typeface="Calibri"/>
                        <a:ea typeface="Times New Roman"/>
                        <a:cs typeface="Arial"/>
                      </a:endParaRPr>
                    </a:p>
                  </a:txBody>
                  <a:tcPr marL="40344" marR="40344" marT="0" marB="0"/>
                </a:tc>
                <a:tc vMerge="1">
                  <a:txBody>
                    <a:bodyPr/>
                    <a:lstStyle/>
                    <a:p>
                      <a:endParaRPr lang="en-US"/>
                    </a:p>
                  </a:txBody>
                  <a:tcPr/>
                </a:tc>
              </a:tr>
              <a:tr h="378557">
                <a:tc>
                  <a:txBody>
                    <a:bodyPr/>
                    <a:lstStyle/>
                    <a:p>
                      <a:pPr marL="0" marR="0" algn="ctr" rtl="0">
                        <a:lnSpc>
                          <a:spcPct val="115000"/>
                        </a:lnSpc>
                        <a:spcBef>
                          <a:spcPts val="0"/>
                        </a:spcBef>
                        <a:spcAft>
                          <a:spcPts val="1000"/>
                        </a:spcAft>
                      </a:pPr>
                      <a:r>
                        <a:rPr lang="en-US" sz="1050" b="1" dirty="0" smtClean="0"/>
                        <a:t>12 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1000"/>
                        </a:spcAft>
                      </a:pPr>
                      <a:r>
                        <a:rPr lang="en-US" sz="1050" b="1" dirty="0" smtClean="0"/>
                        <a:t>3521</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-604.4</a:t>
                      </a:r>
                      <a:endParaRPr lang="en-US" sz="1050" b="1" dirty="0">
                        <a:latin typeface="Calibri"/>
                        <a:ea typeface="Times New Roman"/>
                        <a:cs typeface="Arial"/>
                      </a:endParaRPr>
                    </a:p>
                  </a:txBody>
                  <a:tcPr marL="40344" marR="40344" marT="0" marB="0"/>
                </a:tc>
                <a:tc vMerge="1">
                  <a:txBody>
                    <a:bodyPr/>
                    <a:lstStyle/>
                    <a:p>
                      <a:endParaRPr lang="en-US"/>
                    </a:p>
                  </a:txBody>
                  <a:tcPr/>
                </a:tc>
              </a:tr>
              <a:tr h="385537">
                <a:tc>
                  <a:txBody>
                    <a:bodyPr/>
                    <a:lstStyle/>
                    <a:p>
                      <a:pPr marL="0" marR="0" algn="ctr" rtl="0">
                        <a:lnSpc>
                          <a:spcPct val="115000"/>
                        </a:lnSpc>
                        <a:spcBef>
                          <a:spcPts val="0"/>
                        </a:spcBef>
                        <a:spcAft>
                          <a:spcPts val="1000"/>
                        </a:spcAft>
                      </a:pPr>
                      <a:r>
                        <a:rPr lang="en-US" sz="1050" b="1" dirty="0" smtClean="0"/>
                        <a:t>12 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1000"/>
                        </a:spcAft>
                      </a:pPr>
                      <a:r>
                        <a:rPr lang="en-US" sz="1050" b="1" dirty="0" smtClean="0"/>
                        <a:t>3521</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-604.4</a:t>
                      </a:r>
                      <a:endParaRPr lang="en-US" sz="1050" b="1" dirty="0">
                        <a:latin typeface="Calibri"/>
                        <a:ea typeface="Times New Roman"/>
                        <a:cs typeface="Arial"/>
                      </a:endParaRPr>
                    </a:p>
                  </a:txBody>
                  <a:tcPr marL="40344" marR="40344" marT="0" marB="0"/>
                </a:tc>
                <a:tc rowSpan="3">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7.55</a:t>
                      </a:r>
                      <a:endParaRPr lang="en-US" sz="1050" b="1" dirty="0">
                        <a:latin typeface="Calibri"/>
                        <a:ea typeface="Times New Roman"/>
                        <a:cs typeface="Arial"/>
                      </a:endParaRPr>
                    </a:p>
                  </a:txBody>
                  <a:tcPr marL="40344" marR="40344" marT="0" marB="0"/>
                </a:tc>
              </a:tr>
              <a:tr h="400035">
                <a:tc>
                  <a:txBody>
                    <a:bodyPr/>
                    <a:lstStyle/>
                    <a:p>
                      <a:pPr marL="0" marR="0" algn="ctr" rtl="0">
                        <a:lnSpc>
                          <a:spcPct val="115000"/>
                        </a:lnSpc>
                        <a:spcBef>
                          <a:spcPts val="0"/>
                        </a:spcBef>
                        <a:spcAft>
                          <a:spcPts val="1000"/>
                        </a:spcAft>
                      </a:pPr>
                      <a:r>
                        <a:rPr lang="en-US" sz="1050" b="1" dirty="0" smtClean="0"/>
                        <a:t>7</a:t>
                      </a:r>
                      <a:r>
                        <a:rPr lang="en-US" sz="1050" b="1" baseline="0" dirty="0" smtClean="0"/>
                        <a:t> </a:t>
                      </a:r>
                      <a:r>
                        <a:rPr lang="en-US" sz="1050" b="1" dirty="0" smtClean="0"/>
                        <a:t>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1000"/>
                        </a:spcAft>
                      </a:pPr>
                      <a:r>
                        <a:rPr lang="en-US" sz="1050" b="1" dirty="0" smtClean="0"/>
                        <a:t>2051</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+415.2</a:t>
                      </a:r>
                      <a:endParaRPr lang="en-US" sz="1050" b="1" dirty="0">
                        <a:latin typeface="Calibri"/>
                        <a:ea typeface="Times New Roman"/>
                        <a:cs typeface="Arial"/>
                      </a:endParaRPr>
                    </a:p>
                  </a:txBody>
                  <a:tcPr marL="40344" marR="40344" marT="0" marB="0"/>
                </a:tc>
                <a:tc vMerge="1">
                  <a:txBody>
                    <a:bodyPr/>
                    <a:lstStyle/>
                    <a:p>
                      <a:endParaRPr lang="en-US"/>
                    </a:p>
                  </a:txBody>
                  <a:tcPr/>
                </a:tc>
              </a:tr>
              <a:tr h="401648">
                <a:tc>
                  <a:txBody>
                    <a:bodyPr/>
                    <a:lstStyle/>
                    <a:p>
                      <a:pPr marL="0" marR="0" algn="ctr" rtl="0">
                        <a:lnSpc>
                          <a:spcPct val="115000"/>
                        </a:lnSpc>
                        <a:spcBef>
                          <a:spcPts val="0"/>
                        </a:spcBef>
                        <a:spcAft>
                          <a:spcPts val="1000"/>
                        </a:spcAft>
                      </a:pPr>
                      <a:r>
                        <a:rPr lang="en-US" sz="1050" b="1" dirty="0" smtClean="0"/>
                        <a:t>7 Ø 20</a:t>
                      </a:r>
                      <a:endParaRPr lang="en-US" sz="1050" b="1" dirty="0">
                        <a:latin typeface="Calibri"/>
                        <a:ea typeface="Times New Roman"/>
                        <a:cs typeface="Arial"/>
                      </a:endParaRPr>
                    </a:p>
                  </a:txBody>
                  <a:tcPr marL="40344" marR="40344" marT="0" marB="0"/>
                </a:tc>
                <a:tc>
                  <a:txBody>
                    <a:bodyPr/>
                    <a:lstStyle/>
                    <a:p>
                      <a:pPr marL="0" marR="0" algn="ctr" rtl="0">
                        <a:lnSpc>
                          <a:spcPct val="115000"/>
                        </a:lnSpc>
                        <a:spcBef>
                          <a:spcPts val="0"/>
                        </a:spcBef>
                        <a:spcAft>
                          <a:spcPts val="1000"/>
                        </a:spcAft>
                      </a:pPr>
                      <a:r>
                        <a:rPr lang="en-US" sz="1050" b="1" dirty="0" smtClean="0"/>
                        <a:t>2138</a:t>
                      </a:r>
                      <a:endParaRPr lang="en-US" sz="1050" b="1" dirty="0">
                        <a:latin typeface="Calibri"/>
                        <a:ea typeface="Times New Roman"/>
                        <a:cs typeface="Arial"/>
                      </a:endParaRPr>
                    </a:p>
                  </a:txBody>
                  <a:tcPr marL="40344" marR="40344" marT="0" marB="0"/>
                </a:tc>
                <a:tc>
                  <a:txBody>
                    <a:bodyPr/>
                    <a:lstStyle/>
                    <a:p>
                      <a:pPr marL="0" marR="0" algn="ctr" rtl="0">
                        <a:spcBef>
                          <a:spcPts val="0"/>
                        </a:spcBef>
                        <a:spcAft>
                          <a:spcPts val="0"/>
                        </a:spcAft>
                      </a:pPr>
                      <a:endParaRPr lang="en-US" sz="1050" b="1" dirty="0"/>
                    </a:p>
                    <a:p>
                      <a:pPr marL="0" marR="0" algn="ctr" rtl="0">
                        <a:spcBef>
                          <a:spcPts val="0"/>
                        </a:spcBef>
                        <a:spcAft>
                          <a:spcPts val="0"/>
                        </a:spcAft>
                      </a:pPr>
                      <a:r>
                        <a:rPr lang="en-US" sz="1050" b="1" dirty="0" smtClean="0"/>
                        <a:t>-697.8</a:t>
                      </a:r>
                      <a:endParaRPr lang="en-US" sz="1050" b="1" dirty="0">
                        <a:latin typeface="Calibri"/>
                        <a:ea typeface="Times New Roman"/>
                        <a:cs typeface="Arial"/>
                      </a:endParaRPr>
                    </a:p>
                  </a:txBody>
                  <a:tcPr marL="40344" marR="40344" marT="0" marB="0"/>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228600"/>
            <a:ext cx="8153400" cy="685800"/>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Design of Columns</a:t>
            </a:r>
            <a:endParaRPr lang="ar-SA" sz="3600" cap="all" dirty="0">
              <a:ln w="500">
                <a:solidFill>
                  <a:schemeClr val="tx2">
                    <a:shade val="20000"/>
                    <a:satMod val="120000"/>
                  </a:schemeClr>
                </a:solidFill>
              </a:ln>
              <a:solidFill>
                <a:schemeClr val="accent6">
                  <a:lumMod val="75000"/>
                </a:schemeClr>
              </a:solidFill>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2" cstate="print"/>
          <a:srcRect/>
          <a:stretch>
            <a:fillRect/>
          </a:stretch>
        </p:blipFill>
        <p:spPr bwMode="auto">
          <a:xfrm>
            <a:off x="1524000" y="1295400"/>
            <a:ext cx="7190536" cy="5029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7010400" y="6019800"/>
            <a:ext cx="190944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Columns Layout </a:t>
            </a:r>
            <a:endParaRPr lang="en-US" dirty="0">
              <a:solidFill>
                <a:schemeClr val="accent3">
                  <a:lumMod val="50000"/>
                </a:schemeClr>
              </a:solidFill>
              <a:effectLst>
                <a:glow rad="139700">
                  <a:schemeClr val="accent3">
                    <a:satMod val="175000"/>
                    <a:alpha val="40000"/>
                  </a:schemeClr>
                </a:glow>
              </a:effectLst>
            </a:endParaRPr>
          </a:p>
        </p:txBody>
      </p:sp>
      <p:sp>
        <p:nvSpPr>
          <p:cNvPr id="5" name="Rectangle 4"/>
          <p:cNvSpPr/>
          <p:nvPr/>
        </p:nvSpPr>
        <p:spPr>
          <a:xfrm>
            <a:off x="304800" y="61722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219200" y="609600"/>
          <a:ext cx="7086600" cy="2264664"/>
        </p:xfrm>
        <a:graphic>
          <a:graphicData uri="http://schemas.openxmlformats.org/drawingml/2006/table">
            <a:tbl>
              <a:tblPr/>
              <a:tblGrid>
                <a:gridCol w="1098215"/>
                <a:gridCol w="1159639"/>
                <a:gridCol w="1226243"/>
                <a:gridCol w="1532261"/>
                <a:gridCol w="1316885"/>
                <a:gridCol w="753357"/>
              </a:tblGrid>
              <a:tr h="762000">
                <a:tc>
                  <a:txBody>
                    <a:bodyPr/>
                    <a:lstStyle/>
                    <a:p>
                      <a:pPr marL="0" marR="0" algn="ctr">
                        <a:lnSpc>
                          <a:spcPct val="115000"/>
                        </a:lnSpc>
                        <a:spcBef>
                          <a:spcPts val="0"/>
                        </a:spcBef>
                        <a:spcAft>
                          <a:spcPts val="0"/>
                        </a:spcAft>
                      </a:pPr>
                      <a:r>
                        <a:rPr lang="en-US" sz="1600" b="1" dirty="0" smtClean="0">
                          <a:solidFill>
                            <a:srgbClr val="FFFFFF"/>
                          </a:solidFill>
                          <a:latin typeface="Times New Roman"/>
                          <a:ea typeface="Calibri"/>
                          <a:cs typeface="Arial"/>
                        </a:rPr>
                        <a:t>Group #</a:t>
                      </a:r>
                      <a:endParaRPr lang="en-US" sz="1400" dirty="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a:solidFill>
                            <a:srgbClr val="FFFFFF"/>
                          </a:solidFill>
                          <a:latin typeface="Times New Roman"/>
                          <a:ea typeface="Calibri"/>
                          <a:cs typeface="Arial"/>
                        </a:rPr>
                        <a:t>Groups load(KN)</a:t>
                      </a:r>
                      <a:endParaRPr lang="en-US" sz="1400" dirty="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a:solidFill>
                            <a:srgbClr val="FFFFFF"/>
                          </a:solidFill>
                          <a:latin typeface="Times New Roman"/>
                          <a:ea typeface="Calibri"/>
                          <a:cs typeface="Arial"/>
                        </a:rPr>
                        <a:t>Maximum load(KN)</a:t>
                      </a:r>
                      <a:endParaRPr lang="en-US" sz="1400" dirty="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a:solidFill>
                            <a:srgbClr val="FFFFFF"/>
                          </a:solidFill>
                          <a:latin typeface="Times New Roman"/>
                          <a:ea typeface="Calibri"/>
                          <a:cs typeface="Arial"/>
                        </a:rPr>
                        <a:t>Column #</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a:solidFill>
                            <a:srgbClr val="FFFFFF"/>
                          </a:solidFill>
                          <a:latin typeface="Times New Roman"/>
                          <a:ea typeface="Calibri"/>
                          <a:cs typeface="Arial"/>
                        </a:rPr>
                        <a:t>Controlling column#</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a:solidFill>
                            <a:srgbClr val="FFFFFF"/>
                          </a:solidFill>
                          <a:latin typeface="Times New Roman"/>
                          <a:ea typeface="Calibri"/>
                          <a:cs typeface="Arial"/>
                        </a:rPr>
                        <a:t>Type of cur.</a:t>
                      </a:r>
                      <a:endParaRPr lang="en-US" sz="1400" dirty="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381000">
                <a:tc>
                  <a:txBody>
                    <a:bodyPr/>
                    <a:lstStyle/>
                    <a:p>
                      <a:pPr marL="0" marR="0" algn="ctr">
                        <a:lnSpc>
                          <a:spcPct val="115000"/>
                        </a:lnSpc>
                        <a:spcBef>
                          <a:spcPts val="0"/>
                        </a:spcBef>
                        <a:spcAft>
                          <a:spcPts val="0"/>
                        </a:spcAft>
                      </a:pPr>
                      <a:r>
                        <a:rPr lang="en-US" sz="1600" b="1">
                          <a:solidFill>
                            <a:srgbClr val="FFFFFF"/>
                          </a:solidFill>
                          <a:latin typeface="Times New Roman"/>
                          <a:ea typeface="Calibri"/>
                          <a:cs typeface="Arial"/>
                        </a:rPr>
                        <a:t>1</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marL="0" marR="0" algn="ctr">
                        <a:lnSpc>
                          <a:spcPct val="115000"/>
                        </a:lnSpc>
                        <a:spcBef>
                          <a:spcPts val="0"/>
                        </a:spcBef>
                        <a:spcAft>
                          <a:spcPts val="0"/>
                        </a:spcAft>
                      </a:pPr>
                      <a:r>
                        <a:rPr lang="en-US" sz="1800" dirty="0">
                          <a:latin typeface="Times New Roman"/>
                          <a:ea typeface="Calibri"/>
                          <a:cs typeface="Arial"/>
                        </a:rPr>
                        <a:t>&lt; 1000</a:t>
                      </a:r>
                      <a:endParaRPr lang="en-US" sz="1600" dirty="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600">
                          <a:latin typeface="Times New Roman"/>
                          <a:ea typeface="Calibri"/>
                          <a:cs typeface="Arial"/>
                        </a:rPr>
                        <a:t>648.2</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600">
                          <a:latin typeface="Times New Roman"/>
                          <a:ea typeface="Calibri"/>
                          <a:cs typeface="Arial"/>
                        </a:rPr>
                        <a:t>1,5,10,16,21</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600">
                          <a:latin typeface="Times New Roman"/>
                          <a:ea typeface="Calibri"/>
                          <a:cs typeface="Arial"/>
                        </a:rPr>
                        <a:t>16</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600">
                          <a:latin typeface="Times New Roman"/>
                          <a:ea typeface="Calibri"/>
                          <a:cs typeface="Arial"/>
                        </a:rPr>
                        <a:t>double</a:t>
                      </a:r>
                      <a:endParaRPr lang="en-US" sz="1400">
                        <a:latin typeface="Calibri"/>
                        <a:ea typeface="Calibri"/>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381000">
                <a:tc>
                  <a:txBody>
                    <a:bodyPr/>
                    <a:lstStyle/>
                    <a:p>
                      <a:pPr marL="0" marR="0" algn="ctr">
                        <a:lnSpc>
                          <a:spcPct val="115000"/>
                        </a:lnSpc>
                        <a:spcBef>
                          <a:spcPts val="0"/>
                        </a:spcBef>
                        <a:spcAft>
                          <a:spcPts val="0"/>
                        </a:spcAft>
                      </a:pPr>
                      <a:r>
                        <a:rPr lang="en-US" sz="1600" b="1" dirty="0">
                          <a:solidFill>
                            <a:srgbClr val="FFFFFF"/>
                          </a:solidFill>
                          <a:latin typeface="Times New Roman"/>
                          <a:ea typeface="Calibri"/>
                          <a:cs typeface="Arial"/>
                        </a:rPr>
                        <a:t>2</a:t>
                      </a:r>
                      <a:endParaRPr lang="en-US" sz="1400" dirty="0">
                        <a:latin typeface="Calibri"/>
                        <a:ea typeface="Calibri"/>
                        <a:cs typeface="Arial"/>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600">
                          <a:latin typeface="Times New Roman"/>
                          <a:ea typeface="Calibri"/>
                          <a:cs typeface="Arial"/>
                        </a:rPr>
                        <a:t>1000-4000</a:t>
                      </a:r>
                      <a:endParaRPr lang="en-US" sz="1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libri"/>
                          <a:cs typeface="Arial"/>
                        </a:rPr>
                        <a:t>3377.1</a:t>
                      </a:r>
                      <a:endParaRPr lang="en-US" sz="1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libri"/>
                          <a:cs typeface="Arial"/>
                        </a:rPr>
                        <a:t>2,4,6,11,15,19,20</a:t>
                      </a:r>
                      <a:endParaRPr lang="en-US" sz="1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libri"/>
                          <a:cs typeface="Arial"/>
                        </a:rPr>
                        <a:t>19</a:t>
                      </a:r>
                      <a:endParaRPr lang="en-US" sz="14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libri"/>
                          <a:cs typeface="Arial"/>
                        </a:rPr>
                        <a:t>double</a:t>
                      </a:r>
                      <a:endParaRPr lang="en-US" sz="1400">
                        <a:latin typeface="Calibri"/>
                        <a:ea typeface="Calibri"/>
                        <a:cs typeface="Arial"/>
                      </a:endParaRPr>
                    </a:p>
                  </a:txBody>
                  <a:tcPr marL="68580" marR="68580" marT="0" marB="0">
                    <a:lnL>
                      <a:noFill/>
                    </a:lnL>
                    <a:lnR>
                      <a:noFill/>
                    </a:lnR>
                    <a:lnT>
                      <a:noFill/>
                    </a:lnT>
                    <a:lnB>
                      <a:noFill/>
                    </a:lnB>
                  </a:tcPr>
                </a:tc>
              </a:tr>
              <a:tr h="381000">
                <a:tc>
                  <a:txBody>
                    <a:bodyPr/>
                    <a:lstStyle/>
                    <a:p>
                      <a:pPr marL="0" marR="0" algn="ctr">
                        <a:lnSpc>
                          <a:spcPct val="115000"/>
                        </a:lnSpc>
                        <a:spcBef>
                          <a:spcPts val="0"/>
                        </a:spcBef>
                        <a:spcAft>
                          <a:spcPts val="0"/>
                        </a:spcAft>
                      </a:pPr>
                      <a:r>
                        <a:rPr lang="en-US" sz="1600" b="1" dirty="0">
                          <a:solidFill>
                            <a:srgbClr val="FFFFFF"/>
                          </a:solidFill>
                          <a:latin typeface="Times New Roman"/>
                          <a:ea typeface="Calibri"/>
                          <a:cs typeface="Arial"/>
                        </a:rPr>
                        <a:t>3</a:t>
                      </a:r>
                      <a:endParaRPr lang="en-US" sz="1400" dirty="0">
                        <a:latin typeface="Calibri"/>
                        <a:ea typeface="Calibri"/>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dirty="0">
                          <a:latin typeface="Times New Roman"/>
                          <a:ea typeface="Calibri"/>
                          <a:cs typeface="Arial"/>
                        </a:rPr>
                        <a:t>4000-7000</a:t>
                      </a:r>
                      <a:endParaRPr lang="en-US" sz="1400" dirty="0">
                        <a:latin typeface="Calibri"/>
                        <a:ea typeface="Calibri"/>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a:latin typeface="Times New Roman"/>
                          <a:ea typeface="Calibri"/>
                          <a:cs typeface="Arial"/>
                        </a:rPr>
                        <a:t>6385.6</a:t>
                      </a:r>
                      <a:endParaRPr lang="en-US" sz="1400" dirty="0">
                        <a:latin typeface="Calibri"/>
                        <a:ea typeface="Calibri"/>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a:latin typeface="Times New Roman"/>
                          <a:ea typeface="Calibri"/>
                          <a:cs typeface="Arial"/>
                        </a:rPr>
                        <a:t>3,7,8,9,12,13,14,17,18</a:t>
                      </a:r>
                      <a:endParaRPr lang="en-US" sz="1400">
                        <a:latin typeface="Calibri"/>
                        <a:ea typeface="Calibri"/>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a:latin typeface="Times New Roman"/>
                          <a:ea typeface="Calibri"/>
                          <a:cs typeface="Arial"/>
                        </a:rPr>
                        <a:t>12</a:t>
                      </a:r>
                      <a:endParaRPr lang="en-US" sz="1400">
                        <a:latin typeface="Calibri"/>
                        <a:ea typeface="Calibri"/>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a:latin typeface="Times New Roman"/>
                          <a:ea typeface="Calibri"/>
                          <a:cs typeface="Arial"/>
                        </a:rPr>
                        <a:t>double</a:t>
                      </a:r>
                      <a:endParaRPr lang="en-US" sz="1400" dirty="0">
                        <a:latin typeface="Calibri"/>
                        <a:ea typeface="Calibri"/>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مربع نص 4"/>
          <p:cNvSpPr txBox="1"/>
          <p:nvPr/>
        </p:nvSpPr>
        <p:spPr>
          <a:xfrm>
            <a:off x="1295400" y="152400"/>
            <a:ext cx="6781800" cy="369332"/>
          </a:xfrm>
          <a:prstGeom prst="rect">
            <a:avLst/>
          </a:prstGeom>
          <a:noFill/>
        </p:spPr>
        <p:txBody>
          <a:bodyPr wrap="square" rtlCol="0">
            <a:spAutoFit/>
          </a:bodyPr>
          <a:lstStyle/>
          <a:p>
            <a:r>
              <a:rPr lang="en-US" b="1" i="1" dirty="0" smtClean="0">
                <a:solidFill>
                  <a:schemeClr val="accent3">
                    <a:lumMod val="50000"/>
                  </a:schemeClr>
                </a:solidFill>
                <a:latin typeface="Times New Roman" pitchFamily="18" charset="0"/>
                <a:cs typeface="Times New Roman" pitchFamily="18" charset="0"/>
              </a:rPr>
              <a:t>Columns Classification according to SAP2000 Results</a:t>
            </a:r>
            <a:r>
              <a:rPr lang="en-US" i="1" dirty="0" smtClean="0">
                <a:solidFill>
                  <a:schemeClr val="accent3">
                    <a:lumMod val="50000"/>
                  </a:schemeClr>
                </a:solidFill>
                <a:latin typeface="Times New Roman" pitchFamily="18" charset="0"/>
                <a:cs typeface="Times New Roman" pitchFamily="18" charset="0"/>
              </a:rPr>
              <a:t>.</a:t>
            </a:r>
            <a:endParaRPr lang="en-US" i="1" dirty="0">
              <a:solidFill>
                <a:schemeClr val="accent3">
                  <a:lumMod val="50000"/>
                </a:schemeClr>
              </a:solidFill>
              <a:latin typeface="Times New Roman" pitchFamily="18" charset="0"/>
              <a:cs typeface="Times New Roman" pitchFamily="18" charset="0"/>
            </a:endParaRPr>
          </a:p>
        </p:txBody>
      </p:sp>
      <p:graphicFrame>
        <p:nvGraphicFramePr>
          <p:cNvPr id="6" name="عنصر نائب للمحتوى 3"/>
          <p:cNvGraphicFramePr>
            <a:graphicFrameLocks/>
          </p:cNvGraphicFramePr>
          <p:nvPr/>
        </p:nvGraphicFramePr>
        <p:xfrm>
          <a:off x="1295400" y="3657600"/>
          <a:ext cx="7239000" cy="2543622"/>
        </p:xfrm>
        <a:graphic>
          <a:graphicData uri="http://schemas.openxmlformats.org/drawingml/2006/table">
            <a:tbl>
              <a:tblPr/>
              <a:tblGrid>
                <a:gridCol w="1302812"/>
                <a:gridCol w="1375680"/>
                <a:gridCol w="962482"/>
                <a:gridCol w="1406740"/>
                <a:gridCol w="1297579"/>
                <a:gridCol w="893707"/>
              </a:tblGrid>
              <a:tr h="624839">
                <a:tc>
                  <a:txBody>
                    <a:bodyPr/>
                    <a:lstStyle/>
                    <a:p>
                      <a:pPr marL="0" marR="0" algn="ctr">
                        <a:lnSpc>
                          <a:spcPct val="115000"/>
                        </a:lnSpc>
                        <a:spcBef>
                          <a:spcPts val="0"/>
                        </a:spcBef>
                        <a:spcAft>
                          <a:spcPts val="0"/>
                        </a:spcAft>
                      </a:pPr>
                      <a:r>
                        <a:rPr lang="en-US" sz="1600" b="1" dirty="0">
                          <a:solidFill>
                            <a:srgbClr val="FFFFFF"/>
                          </a:solidFill>
                          <a:latin typeface="Times New Roman" pitchFamily="18" charset="0"/>
                          <a:ea typeface="Calibri"/>
                          <a:cs typeface="Times New Roman" pitchFamily="18" charset="0"/>
                        </a:rPr>
                        <a:t>Group#</a:t>
                      </a:r>
                      <a:endParaRPr lang="en-US" sz="14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a:solidFill>
                            <a:srgbClr val="FFFFFF"/>
                          </a:solidFill>
                          <a:latin typeface="Times New Roman" pitchFamily="18" charset="0"/>
                          <a:ea typeface="Calibri"/>
                          <a:cs typeface="Times New Roman" pitchFamily="18" charset="0"/>
                        </a:rPr>
                        <a:t>Controlling column#</a:t>
                      </a:r>
                      <a:endParaRPr lang="en-US" sz="14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smtClean="0">
                          <a:solidFill>
                            <a:srgbClr val="FFFFFF"/>
                          </a:solidFill>
                          <a:latin typeface="Times New Roman" pitchFamily="18" charset="0"/>
                          <a:ea typeface="Calibri"/>
                          <a:cs typeface="Times New Roman" pitchFamily="18" charset="0"/>
                        </a:rPr>
                        <a:t>Pu</a:t>
                      </a:r>
                    </a:p>
                    <a:p>
                      <a:pPr marL="0" marR="0" algn="ctr">
                        <a:lnSpc>
                          <a:spcPct val="115000"/>
                        </a:lnSpc>
                        <a:spcBef>
                          <a:spcPts val="0"/>
                        </a:spcBef>
                        <a:spcAft>
                          <a:spcPts val="0"/>
                        </a:spcAft>
                      </a:pPr>
                      <a:r>
                        <a:rPr lang="en-US" sz="1600" b="1" dirty="0" smtClean="0">
                          <a:solidFill>
                            <a:srgbClr val="FFFFFF"/>
                          </a:solidFill>
                          <a:latin typeface="Times New Roman" pitchFamily="18" charset="0"/>
                          <a:ea typeface="Calibri"/>
                          <a:cs typeface="Times New Roman" pitchFamily="18" charset="0"/>
                        </a:rPr>
                        <a:t>(KN)</a:t>
                      </a:r>
                      <a:endParaRPr lang="en-US" sz="14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smtClean="0">
                          <a:solidFill>
                            <a:srgbClr val="FFFFFF"/>
                          </a:solidFill>
                          <a:latin typeface="Times New Roman" pitchFamily="18" charset="0"/>
                          <a:ea typeface="Calibri"/>
                          <a:cs typeface="Times New Roman" pitchFamily="18" charset="0"/>
                        </a:rPr>
                        <a:t>As(mm2)</a:t>
                      </a:r>
                      <a:endParaRPr lang="en-US" sz="14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600" b="1" dirty="0" smtClean="0">
                          <a:solidFill>
                            <a:srgbClr val="FFFFFF"/>
                          </a:solidFill>
                          <a:latin typeface="Times New Roman" pitchFamily="18" charset="0"/>
                          <a:ea typeface="Calibri"/>
                          <a:cs typeface="Times New Roman" pitchFamily="18" charset="0"/>
                        </a:rPr>
                        <a:t>Reinforcements</a:t>
                      </a:r>
                      <a:endParaRPr lang="en-US" sz="14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smtClean="0">
                          <a:solidFill>
                            <a:srgbClr val="FFFFFF"/>
                          </a:solidFill>
                          <a:latin typeface="Times New Roman" pitchFamily="18" charset="0"/>
                          <a:ea typeface="Calibri"/>
                          <a:cs typeface="Times New Roman" pitchFamily="18" charset="0"/>
                        </a:rPr>
                        <a:t>Stirrups</a:t>
                      </a:r>
                      <a:endParaRPr lang="en-US" sz="14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574063">
                <a:tc>
                  <a:txBody>
                    <a:bodyPr/>
                    <a:lstStyle/>
                    <a:p>
                      <a:pPr marL="0" marR="0" algn="ctr">
                        <a:lnSpc>
                          <a:spcPct val="115000"/>
                        </a:lnSpc>
                        <a:spcBef>
                          <a:spcPts val="0"/>
                        </a:spcBef>
                        <a:spcAft>
                          <a:spcPts val="0"/>
                        </a:spcAft>
                      </a:pPr>
                      <a:r>
                        <a:rPr lang="en-US" sz="1400" b="1" dirty="0">
                          <a:solidFill>
                            <a:srgbClr val="FFFFFF"/>
                          </a:solidFill>
                          <a:latin typeface="Times New Roman" pitchFamily="18" charset="0"/>
                          <a:ea typeface="Calibri"/>
                          <a:cs typeface="Times New Roman" pitchFamily="18" charset="0"/>
                        </a:rPr>
                        <a:t>1</a:t>
                      </a:r>
                      <a:endParaRPr lang="en-US" sz="12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marL="0" marR="0" algn="ctr">
                        <a:lnSpc>
                          <a:spcPct val="115000"/>
                        </a:lnSpc>
                        <a:spcBef>
                          <a:spcPts val="0"/>
                        </a:spcBef>
                        <a:spcAft>
                          <a:spcPts val="0"/>
                        </a:spcAft>
                      </a:pPr>
                      <a:r>
                        <a:rPr lang="en-US" sz="1400" b="0" i="0" dirty="0">
                          <a:latin typeface="Times New Roman" pitchFamily="18" charset="0"/>
                          <a:ea typeface="Calibri"/>
                          <a:cs typeface="Times New Roman" pitchFamily="18" charset="0"/>
                        </a:rPr>
                        <a:t>16</a:t>
                      </a:r>
                      <a:endParaRPr lang="en-US" sz="1200" b="0" i="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b="0" i="0" dirty="0" smtClean="0">
                          <a:latin typeface="Times New Roman" pitchFamily="18" charset="0"/>
                          <a:ea typeface="Calibri"/>
                          <a:cs typeface="Times New Roman" pitchFamily="18" charset="0"/>
                        </a:rPr>
                        <a:t>1779.4</a:t>
                      </a:r>
                      <a:endParaRPr lang="en-US" sz="1200" b="0" i="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b="0" i="0" dirty="0" smtClean="0">
                          <a:latin typeface="Times New Roman" pitchFamily="18" charset="0"/>
                          <a:ea typeface="Calibri"/>
                          <a:cs typeface="Times New Roman" pitchFamily="18" charset="0"/>
                        </a:rPr>
                        <a:t>1200</a:t>
                      </a:r>
                      <a:endParaRPr lang="en-US" sz="1200" b="0" i="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b="0" i="0" dirty="0" smtClean="0">
                          <a:latin typeface="Times New Roman" pitchFamily="18" charset="0"/>
                          <a:ea typeface="Calibri"/>
                          <a:cs typeface="Times New Roman" pitchFamily="18" charset="0"/>
                        </a:rPr>
                        <a:t>6ɸ16</a:t>
                      </a:r>
                      <a:endParaRPr lang="en-US" sz="1200" b="0" i="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i="0" dirty="0" smtClean="0">
                          <a:latin typeface="Times New Roman" pitchFamily="18" charset="0"/>
                          <a:ea typeface="Calibri"/>
                          <a:cs typeface="Times New Roman" pitchFamily="18" charset="0"/>
                        </a:rPr>
                        <a:t>1ɸ8/300mm</a:t>
                      </a:r>
                      <a:endParaRPr lang="en-US" sz="1100" b="0" i="0" dirty="0" smtClean="0">
                        <a:latin typeface="Times New Roman" pitchFamily="18" charset="0"/>
                        <a:ea typeface="Calibri"/>
                        <a:cs typeface="Times New Roman" pitchFamily="18" charset="0"/>
                      </a:endParaRPr>
                    </a:p>
                    <a:p>
                      <a:pPr marL="0" marR="0" algn="ctr">
                        <a:lnSpc>
                          <a:spcPct val="115000"/>
                        </a:lnSpc>
                        <a:spcBef>
                          <a:spcPts val="0"/>
                        </a:spcBef>
                        <a:spcAft>
                          <a:spcPts val="0"/>
                        </a:spcAft>
                      </a:pPr>
                      <a:endParaRPr lang="en-US" sz="1200" b="0" i="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574063">
                <a:tc>
                  <a:txBody>
                    <a:bodyPr/>
                    <a:lstStyle/>
                    <a:p>
                      <a:pPr marL="0" marR="0" algn="ctr">
                        <a:lnSpc>
                          <a:spcPct val="115000"/>
                        </a:lnSpc>
                        <a:spcBef>
                          <a:spcPts val="0"/>
                        </a:spcBef>
                        <a:spcAft>
                          <a:spcPts val="0"/>
                        </a:spcAft>
                      </a:pPr>
                      <a:r>
                        <a:rPr lang="en-US" sz="1400" b="1" dirty="0">
                          <a:solidFill>
                            <a:srgbClr val="FFFFFF"/>
                          </a:solidFill>
                          <a:latin typeface="Times New Roman" pitchFamily="18" charset="0"/>
                          <a:ea typeface="Calibri"/>
                          <a:cs typeface="Times New Roman" pitchFamily="18" charset="0"/>
                        </a:rPr>
                        <a:t>2</a:t>
                      </a:r>
                      <a:endParaRPr lang="en-US" sz="1200" dirty="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b="0" i="0" dirty="0">
                          <a:latin typeface="Times New Roman" pitchFamily="18" charset="0"/>
                          <a:ea typeface="Calibri"/>
                          <a:cs typeface="Times New Roman" pitchFamily="18" charset="0"/>
                        </a:rPr>
                        <a:t>19</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0" i="0" dirty="0" smtClean="0">
                          <a:latin typeface="Times New Roman" pitchFamily="18" charset="0"/>
                          <a:ea typeface="Calibri"/>
                          <a:cs typeface="Times New Roman" pitchFamily="18" charset="0"/>
                        </a:rPr>
                        <a:t>3507.7</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200" b="0" i="0" dirty="0" smtClean="0">
                          <a:latin typeface="Times New Roman" pitchFamily="18" charset="0"/>
                          <a:ea typeface="Calibri"/>
                          <a:cs typeface="Times New Roman" pitchFamily="18" charset="0"/>
                        </a:rPr>
                        <a:t>2800</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0" i="0" dirty="0" smtClean="0">
                          <a:latin typeface="Times New Roman" pitchFamily="18" charset="0"/>
                          <a:ea typeface="Calibri"/>
                          <a:cs typeface="Times New Roman" pitchFamily="18" charset="0"/>
                        </a:rPr>
                        <a:t>14ɸ16</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i="0" dirty="0" smtClean="0">
                          <a:latin typeface="Times New Roman" pitchFamily="18" charset="0"/>
                          <a:ea typeface="Calibri"/>
                          <a:cs typeface="Times New Roman" pitchFamily="18" charset="0"/>
                        </a:rPr>
                        <a:t>1ɸ8/300mm</a:t>
                      </a:r>
                    </a:p>
                    <a:p>
                      <a:pPr marL="0" marR="0" algn="ctr">
                        <a:lnSpc>
                          <a:spcPct val="115000"/>
                        </a:lnSpc>
                        <a:spcBef>
                          <a:spcPts val="0"/>
                        </a:spcBef>
                        <a:spcAft>
                          <a:spcPts val="0"/>
                        </a:spcAft>
                      </a:pP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770657">
                <a:tc>
                  <a:txBody>
                    <a:bodyPr/>
                    <a:lstStyle/>
                    <a:p>
                      <a:pPr marL="0" marR="0" algn="ctr">
                        <a:lnSpc>
                          <a:spcPct val="115000"/>
                        </a:lnSpc>
                        <a:spcBef>
                          <a:spcPts val="0"/>
                        </a:spcBef>
                        <a:spcAft>
                          <a:spcPts val="0"/>
                        </a:spcAft>
                      </a:pPr>
                      <a:r>
                        <a:rPr lang="en-US" sz="1400" b="1" dirty="0">
                          <a:solidFill>
                            <a:srgbClr val="FFFFFF"/>
                          </a:solidFill>
                          <a:latin typeface="Times New Roman" pitchFamily="18" charset="0"/>
                          <a:ea typeface="Calibri"/>
                          <a:cs typeface="Times New Roman" pitchFamily="18" charset="0"/>
                        </a:rPr>
                        <a:t>3</a:t>
                      </a:r>
                      <a:endParaRPr lang="en-US" sz="120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0" i="0" dirty="0">
                          <a:latin typeface="Times New Roman" pitchFamily="18" charset="0"/>
                          <a:ea typeface="Calibri"/>
                          <a:cs typeface="Times New Roman" pitchFamily="18" charset="0"/>
                        </a:rPr>
                        <a:t>12</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b="0" i="0" dirty="0" smtClean="0">
                          <a:latin typeface="Times New Roman" pitchFamily="18" charset="0"/>
                          <a:ea typeface="Calibri"/>
                          <a:cs typeface="Times New Roman" pitchFamily="18" charset="0"/>
                        </a:rPr>
                        <a:t>5528</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b="0" i="0" dirty="0" smtClean="0">
                          <a:latin typeface="Times New Roman" pitchFamily="18" charset="0"/>
                          <a:ea typeface="Calibri"/>
                          <a:cs typeface="Times New Roman" pitchFamily="18" charset="0"/>
                        </a:rPr>
                        <a:t>3846.5</a:t>
                      </a: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i="0" dirty="0" smtClean="0">
                          <a:latin typeface="Times New Roman" pitchFamily="18" charset="0"/>
                          <a:ea typeface="Calibri"/>
                          <a:cs typeface="Times New Roman" pitchFamily="18" charset="0"/>
                        </a:rPr>
                        <a:t>16ɸ18</a:t>
                      </a:r>
                      <a:endParaRPr lang="en-US" sz="1100" b="0" i="0" dirty="0" smtClean="0">
                        <a:latin typeface="Times New Roman" pitchFamily="18" charset="0"/>
                        <a:ea typeface="Calibri"/>
                        <a:cs typeface="Times New Roman" pitchFamily="18" charset="0"/>
                      </a:endParaRPr>
                    </a:p>
                    <a:p>
                      <a:pPr marL="0" marR="0" algn="ctr">
                        <a:lnSpc>
                          <a:spcPct val="115000"/>
                        </a:lnSpc>
                        <a:spcBef>
                          <a:spcPts val="0"/>
                        </a:spcBef>
                        <a:spcAft>
                          <a:spcPts val="0"/>
                        </a:spcAft>
                      </a:pP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i="0" dirty="0" smtClean="0">
                          <a:latin typeface="Times New Roman" pitchFamily="18" charset="0"/>
                          <a:ea typeface="Calibri"/>
                          <a:cs typeface="Times New Roman" pitchFamily="18" charset="0"/>
                        </a:rPr>
                        <a:t>1ɸ8/300mm</a:t>
                      </a:r>
                      <a:endParaRPr lang="en-US" sz="1100" b="0" i="0" dirty="0" smtClean="0">
                        <a:latin typeface="Times New Roman" pitchFamily="18" charset="0"/>
                        <a:ea typeface="Calibri"/>
                        <a:cs typeface="Times New Roman" pitchFamily="18" charset="0"/>
                      </a:endParaRPr>
                    </a:p>
                    <a:p>
                      <a:pPr marL="0" marR="0" algn="ctr">
                        <a:lnSpc>
                          <a:spcPct val="115000"/>
                        </a:lnSpc>
                        <a:spcBef>
                          <a:spcPts val="0"/>
                        </a:spcBef>
                        <a:spcAft>
                          <a:spcPts val="0"/>
                        </a:spcAft>
                      </a:pPr>
                      <a:endParaRPr lang="en-US" sz="1200" b="0" i="0" dirty="0" smtClean="0">
                        <a:latin typeface="Times New Roman" pitchFamily="18" charset="0"/>
                        <a:ea typeface="Calibri"/>
                        <a:cs typeface="Times New Roman" pitchFamily="18" charset="0"/>
                      </a:endParaRPr>
                    </a:p>
                    <a:p>
                      <a:pPr marL="0" marR="0" algn="ctr">
                        <a:lnSpc>
                          <a:spcPct val="115000"/>
                        </a:lnSpc>
                        <a:spcBef>
                          <a:spcPts val="0"/>
                        </a:spcBef>
                        <a:spcAft>
                          <a:spcPts val="0"/>
                        </a:spcAft>
                      </a:pPr>
                      <a:endParaRPr lang="en-US" sz="1200" b="0" i="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7" name="مربع نص 6"/>
          <p:cNvSpPr txBox="1"/>
          <p:nvPr/>
        </p:nvSpPr>
        <p:spPr>
          <a:xfrm>
            <a:off x="1371600" y="3200400"/>
            <a:ext cx="6781800" cy="369332"/>
          </a:xfrm>
          <a:prstGeom prst="rect">
            <a:avLst/>
          </a:prstGeom>
          <a:noFill/>
        </p:spPr>
        <p:txBody>
          <a:bodyPr wrap="square" rtlCol="0">
            <a:spAutoFit/>
          </a:bodyPr>
          <a:lstStyle/>
          <a:p>
            <a:r>
              <a:rPr lang="en-US" b="1" i="1" dirty="0" smtClean="0">
                <a:solidFill>
                  <a:schemeClr val="accent3">
                    <a:lumMod val="50000"/>
                  </a:schemeClr>
                </a:solidFill>
                <a:latin typeface="Times New Roman" pitchFamily="18" charset="0"/>
                <a:cs typeface="Times New Roman" pitchFamily="18" charset="0"/>
              </a:rPr>
              <a:t>Columns Reinforcement Results (Hand Calculations).</a:t>
            </a:r>
            <a:endParaRPr lang="en-US" b="1" i="1" dirty="0">
              <a:solidFill>
                <a:schemeClr val="accent3">
                  <a:lumMod val="50000"/>
                </a:schemeClr>
              </a:solidFill>
              <a:latin typeface="Times New Roman" pitchFamily="18" charset="0"/>
              <a:cs typeface="Times New Roman" pitchFamily="18" charset="0"/>
            </a:endParaRPr>
          </a:p>
        </p:txBody>
      </p:sp>
      <p:sp>
        <p:nvSpPr>
          <p:cNvPr id="8" name="Rectangle 17"/>
          <p:cNvSpPr/>
          <p:nvPr/>
        </p:nvSpPr>
        <p:spPr>
          <a:xfrm>
            <a:off x="304800" y="6324600"/>
            <a:ext cx="13823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Two</a:t>
            </a:r>
            <a:endParaRPr lang="en-US" dirty="0">
              <a:solidFill>
                <a:schemeClr val="l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219200"/>
            <a:ext cx="6477000" cy="4267200"/>
          </a:xfrm>
          <a:prstGeom prst="rect">
            <a:avLst/>
          </a:prstGeom>
          <a:gradFill flip="none" rotWithShape="0">
            <a:gsLst>
              <a:gs pos="0">
                <a:schemeClr val="accent3">
                  <a:lumMod val="75000"/>
                  <a:alpha val="67000"/>
                </a:schemeClr>
              </a:gs>
              <a:gs pos="39999">
                <a:srgbClr val="85C2FF"/>
              </a:gs>
              <a:gs pos="70000">
                <a:srgbClr val="C4D6EB"/>
              </a:gs>
              <a:gs pos="100000">
                <a:srgbClr val="FFEBFA"/>
              </a:gs>
            </a:gsLst>
            <a:lin ang="4200000" scaled="0"/>
            <a:tileRect l="-18293" t="-22222" r="-3659" b="-20635"/>
          </a:gra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Chapter Three:</a:t>
            </a:r>
          </a:p>
          <a:p>
            <a:pPr marL="365760" indent="-283464">
              <a:spcBef>
                <a:spcPct val="0"/>
              </a:spcBef>
              <a:buClr>
                <a:schemeClr val="accent1"/>
              </a:buClr>
              <a:buSzPct val="80000"/>
            </a:pP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65760" indent="-283464">
              <a:spcBef>
                <a:spcPct val="0"/>
              </a:spcBef>
              <a:buClr>
                <a:schemeClr val="accent1"/>
              </a:buClr>
              <a:buSzPct val="80000"/>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Three Dimensional Structural Analysis and Design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990600"/>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oAutofit/>
          </a:bodyPr>
          <a:lstStyle/>
          <a:p>
            <a:r>
              <a:rPr lang="en-US" sz="4000" cap="all" dirty="0" smtClean="0">
                <a:ln w="500">
                  <a:solidFill>
                    <a:schemeClr val="tx2">
                      <a:shade val="20000"/>
                      <a:satMod val="120000"/>
                    </a:schemeClr>
                  </a:solidFill>
                </a:ln>
                <a:solidFill>
                  <a:schemeClr val="accent6">
                    <a:lumMod val="75000"/>
                  </a:schemeClr>
                </a:solidFill>
              </a:rPr>
              <a:t> </a:t>
            </a: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Chapter One: Introduction</a:t>
            </a:r>
            <a:endParaRPr lang="en-US" sz="40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endParaRPr>
          </a:p>
        </p:txBody>
      </p:sp>
      <p:pic>
        <p:nvPicPr>
          <p:cNvPr id="7" name="عنصر نائب للمحتوى 6" descr="InsideWarehouse_300.jpg"/>
          <p:cNvPicPr>
            <a:picLocks noGrp="1" noChangeAspect="1"/>
          </p:cNvPicPr>
          <p:nvPr>
            <p:ph idx="1"/>
          </p:nvPr>
        </p:nvPicPr>
        <p:blipFill>
          <a:blip r:embed="rId2" cstate="print"/>
          <a:stretch>
            <a:fillRect/>
          </a:stretch>
        </p:blipFill>
        <p:spPr>
          <a:xfrm>
            <a:off x="1676400" y="1828800"/>
            <a:ext cx="6629400" cy="4343400"/>
          </a:xfrm>
        </p:spPr>
      </p:pic>
      <p:sp>
        <p:nvSpPr>
          <p:cNvPr id="4" name="Rectangle 3"/>
          <p:cNvSpPr/>
          <p:nvPr/>
        </p:nvSpPr>
        <p:spPr>
          <a:xfrm>
            <a:off x="5486400" y="5791200"/>
            <a:ext cx="277813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dirty="0" smtClean="0">
                <a:solidFill>
                  <a:schemeClr val="accent3">
                    <a:lumMod val="50000"/>
                  </a:schemeClr>
                </a:solidFill>
                <a:effectLst>
                  <a:glow rad="139700">
                    <a:schemeClr val="accent3">
                      <a:satMod val="175000"/>
                      <a:alpha val="40000"/>
                    </a:schemeClr>
                  </a:glow>
                </a:effectLst>
                <a:latin typeface="Times New Roman" pitchFamily="18" charset="0"/>
                <a:cs typeface="Times New Roman" pitchFamily="18" charset="0"/>
              </a:rPr>
              <a:t>Inside Warehouses Building</a:t>
            </a:r>
            <a:endParaRPr lang="en-US" dirty="0">
              <a:solidFill>
                <a:schemeClr val="accent3">
                  <a:lumMod val="50000"/>
                </a:schemeClr>
              </a:solidFill>
              <a:effectLst>
                <a:glow rad="139700">
                  <a:schemeClr val="accent3">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 name="عنصر نائب للمحتوى 6" descr="3D-FOUNDATION NEW COL DIMENSIONS(WITH EXTERIOR)-A EITHOUT LL ON FOOTING+BASEMENT WALL.bmp"/>
          <p:cNvPicPr>
            <a:picLocks noGrp="1" noChangeAspect="1"/>
          </p:cNvPicPr>
          <p:nvPr>
            <p:ph idx="1"/>
          </p:nvPr>
        </p:nvPicPr>
        <p:blipFill>
          <a:blip r:embed="rId2" cstate="print"/>
          <a:stretch>
            <a:fillRect/>
          </a:stretch>
        </p:blipFill>
        <p:spPr>
          <a:xfrm>
            <a:off x="1447800" y="304800"/>
            <a:ext cx="7162800" cy="6172200"/>
          </a:xfrm>
        </p:spPr>
      </p:pic>
      <p:sp>
        <p:nvSpPr>
          <p:cNvPr id="6" name="Rectangle 5"/>
          <p:cNvSpPr/>
          <p:nvPr/>
        </p:nvSpPr>
        <p:spPr>
          <a:xfrm>
            <a:off x="5791200" y="6019800"/>
            <a:ext cx="2743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 Warehouse SAP Layout</a:t>
            </a:r>
            <a:endParaRPr lang="en-US" dirty="0">
              <a:solidFill>
                <a:schemeClr val="accent3">
                  <a:lumMod val="50000"/>
                </a:schemeClr>
              </a:solidFill>
              <a:effectLst>
                <a:glow rad="139700">
                  <a:schemeClr val="accent3">
                    <a:satMod val="175000"/>
                    <a:alpha val="40000"/>
                  </a:schemeClr>
                </a:glow>
              </a:effectLst>
            </a:endParaRPr>
          </a:p>
        </p:txBody>
      </p:sp>
      <p:sp>
        <p:nvSpPr>
          <p:cNvPr id="5" name="Rectangle 4"/>
          <p:cNvSpPr/>
          <p:nvPr/>
        </p:nvSpPr>
        <p:spPr>
          <a:xfrm>
            <a:off x="2286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828800" y="3810196"/>
          <a:ext cx="6477000" cy="3047804"/>
        </p:xfrm>
        <a:graphic>
          <a:graphicData uri="http://schemas.openxmlformats.org/drawingml/2006/table">
            <a:tbl>
              <a:tblPr/>
              <a:tblGrid>
                <a:gridCol w="2159000"/>
                <a:gridCol w="2159000"/>
                <a:gridCol w="2159000"/>
              </a:tblGrid>
              <a:tr h="322158">
                <a:tc gridSpan="2">
                  <a:txBody>
                    <a:bodyPr/>
                    <a:lstStyle/>
                    <a:p>
                      <a:pPr marL="0" marR="0" algn="ctr">
                        <a:lnSpc>
                          <a:spcPct val="115000"/>
                        </a:lnSpc>
                        <a:spcBef>
                          <a:spcPts val="0"/>
                        </a:spcBef>
                        <a:spcAft>
                          <a:spcPts val="0"/>
                        </a:spcAft>
                      </a:pPr>
                      <a:r>
                        <a:rPr lang="en-US" sz="1600" b="1" dirty="0">
                          <a:solidFill>
                            <a:srgbClr val="FFFFFF"/>
                          </a:solidFill>
                          <a:latin typeface="Times New Roman" pitchFamily="18" charset="0"/>
                          <a:ea typeface="Calibri"/>
                          <a:cs typeface="Times New Roman" pitchFamily="18" charset="0"/>
                        </a:rPr>
                        <a:t>Element</a:t>
                      </a:r>
                      <a:endParaRPr lang="en-US" sz="1200" dirty="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a:txBody>
                    <a:bodyPr/>
                    <a:lstStyle/>
                    <a:p>
                      <a:pPr marL="0" marR="0" algn="ctr">
                        <a:lnSpc>
                          <a:spcPct val="115000"/>
                        </a:lnSpc>
                        <a:spcBef>
                          <a:spcPts val="0"/>
                        </a:spcBef>
                        <a:spcAft>
                          <a:spcPts val="0"/>
                        </a:spcAft>
                      </a:pPr>
                      <a:r>
                        <a:rPr lang="en-US" sz="1600" b="1">
                          <a:solidFill>
                            <a:srgbClr val="FFFFFF"/>
                          </a:solidFill>
                          <a:latin typeface="Times New Roman" pitchFamily="18" charset="0"/>
                          <a:ea typeface="Calibri"/>
                          <a:cs typeface="Times New Roman" pitchFamily="18" charset="0"/>
                        </a:rPr>
                        <a:t>Section(mm)</a:t>
                      </a:r>
                      <a:endParaRPr lang="en-US" sz="120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516558">
                <a:tc>
                  <a:txBody>
                    <a:bodyPr/>
                    <a:lstStyle/>
                    <a:p>
                      <a:pPr marL="0" marR="0" algn="ctr">
                        <a:lnSpc>
                          <a:spcPct val="115000"/>
                        </a:lnSpc>
                        <a:spcBef>
                          <a:spcPts val="0"/>
                        </a:spcBef>
                        <a:spcAft>
                          <a:spcPts val="0"/>
                        </a:spcAft>
                      </a:pPr>
                      <a:r>
                        <a:rPr lang="en-US" sz="1400" b="1">
                          <a:solidFill>
                            <a:srgbClr val="FFFFFF"/>
                          </a:solidFill>
                          <a:latin typeface="Times New Roman" pitchFamily="18" charset="0"/>
                          <a:ea typeface="Calibri"/>
                          <a:cs typeface="Times New Roman" pitchFamily="18" charset="0"/>
                        </a:rPr>
                        <a:t>Column</a:t>
                      </a:r>
                      <a:endParaRPr lang="en-US" sz="120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C1,C5,C10,C15,C16,C20,C21</a:t>
                      </a:r>
                      <a:endParaRPr lang="en-US" sz="120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300X400</a:t>
                      </a:r>
                      <a:endParaRPr lang="en-US" sz="1200">
                        <a:latin typeface="Times New Roman" pitchFamily="18" charset="0"/>
                        <a:ea typeface="Calibri"/>
                        <a:cs typeface="Times New Roman"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276136">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C2,C3,C4,C17,C18,C19</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400X700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276136">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C6,C11</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600X400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D8D8D8"/>
                    </a:solidFill>
                  </a:tcPr>
                </a:tc>
              </a:tr>
              <a:tr h="276136">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C7,C8,C9,C12,C13,C14</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Dia.=700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276136">
                <a:tc>
                  <a:txBody>
                    <a:bodyPr/>
                    <a:lstStyle/>
                    <a:p>
                      <a:pPr marL="0" marR="0" algn="ctr">
                        <a:lnSpc>
                          <a:spcPct val="115000"/>
                        </a:lnSpc>
                        <a:spcBef>
                          <a:spcPts val="0"/>
                        </a:spcBef>
                        <a:spcAft>
                          <a:spcPts val="0"/>
                        </a:spcAft>
                      </a:pPr>
                      <a:r>
                        <a:rPr lang="en-US" sz="1400" b="1">
                          <a:solidFill>
                            <a:srgbClr val="FFFFFF"/>
                          </a:solidFill>
                          <a:latin typeface="Times New Roman" pitchFamily="18" charset="0"/>
                          <a:ea typeface="Calibri"/>
                          <a:cs typeface="Times New Roman" pitchFamily="18" charset="0"/>
                        </a:rPr>
                        <a:t>Beam</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dirty="0">
                          <a:latin typeface="Times New Roman" pitchFamily="18" charset="0"/>
                          <a:ea typeface="Calibri"/>
                          <a:cs typeface="Times New Roman" pitchFamily="18" charset="0"/>
                        </a:rPr>
                        <a:t>B1</a:t>
                      </a:r>
                      <a:endParaRPr lang="en-US" sz="1200" dirty="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600X300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D8D8D8"/>
                    </a:solidFill>
                  </a:tcPr>
                </a:tc>
              </a:tr>
              <a:tr h="276136">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B2</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1000X400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276136">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B3</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1050X400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D8D8D8"/>
                    </a:solidFill>
                  </a:tcPr>
                </a:tc>
              </a:tr>
              <a:tr h="276136">
                <a:tc>
                  <a:txBody>
                    <a:bodyPr/>
                    <a:lstStyle/>
                    <a:p>
                      <a:pPr marL="0" marR="0" algn="ctr">
                        <a:lnSpc>
                          <a:spcPct val="115000"/>
                        </a:lnSpc>
                        <a:spcBef>
                          <a:spcPts val="0"/>
                        </a:spcBef>
                        <a:spcAft>
                          <a:spcPts val="0"/>
                        </a:spcAft>
                      </a:pPr>
                      <a:r>
                        <a:rPr lang="en-US" sz="1400" b="1">
                          <a:solidFill>
                            <a:srgbClr val="FFFFFF"/>
                          </a:solidFill>
                          <a:latin typeface="Times New Roman" pitchFamily="18" charset="0"/>
                          <a:ea typeface="Calibri"/>
                          <a:cs typeface="Times New Roman" pitchFamily="18" charset="0"/>
                        </a:rPr>
                        <a:t>Shear Wall</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W1</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Thick=250</a:t>
                      </a:r>
                      <a:endParaRPr lang="en-US" sz="1200">
                        <a:latin typeface="Times New Roman" pitchFamily="18" charset="0"/>
                        <a:ea typeface="Calibri"/>
                        <a:cs typeface="Times New Roman" pitchFamily="18" charset="0"/>
                      </a:endParaRPr>
                    </a:p>
                  </a:txBody>
                  <a:tcPr marL="68580" marR="68580" marT="0" marB="0">
                    <a:lnL>
                      <a:noFill/>
                    </a:lnL>
                    <a:lnR>
                      <a:noFill/>
                    </a:lnR>
                    <a:lnT>
                      <a:noFill/>
                    </a:lnT>
                    <a:lnB>
                      <a:noFill/>
                    </a:lnB>
                  </a:tcPr>
                </a:tc>
              </a:tr>
              <a:tr h="276136">
                <a:tc>
                  <a:txBody>
                    <a:bodyPr/>
                    <a:lstStyle/>
                    <a:p>
                      <a:pPr marL="0" marR="0" algn="ctr">
                        <a:lnSpc>
                          <a:spcPct val="115000"/>
                        </a:lnSpc>
                        <a:spcBef>
                          <a:spcPts val="0"/>
                        </a:spcBef>
                        <a:spcAft>
                          <a:spcPts val="0"/>
                        </a:spcAft>
                      </a:pPr>
                      <a:r>
                        <a:rPr lang="en-US" sz="1400" b="1" dirty="0">
                          <a:solidFill>
                            <a:srgbClr val="FFFFFF"/>
                          </a:solidFill>
                          <a:latin typeface="Times New Roman" pitchFamily="18" charset="0"/>
                          <a:ea typeface="Calibri"/>
                          <a:cs typeface="Times New Roman" pitchFamily="18" charset="0"/>
                        </a:rPr>
                        <a:t>Slab</a:t>
                      </a:r>
                      <a:endParaRPr lang="en-US" sz="120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a:latin typeface="Times New Roman" pitchFamily="18" charset="0"/>
                          <a:ea typeface="Calibri"/>
                          <a:cs typeface="Times New Roman" pitchFamily="18" charset="0"/>
                        </a:rPr>
                        <a:t>S1</a:t>
                      </a:r>
                      <a:endParaRPr lang="en-US" sz="120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dirty="0">
                          <a:latin typeface="Times New Roman" pitchFamily="18" charset="0"/>
                          <a:ea typeface="Calibri"/>
                          <a:cs typeface="Times New Roman" pitchFamily="18" charset="0"/>
                        </a:rPr>
                        <a:t>Thick=200</a:t>
                      </a:r>
                      <a:endParaRPr lang="en-US" sz="1200" dirty="0">
                        <a:latin typeface="Times New Roman" pitchFamily="18" charset="0"/>
                        <a:ea typeface="Calibri"/>
                        <a:cs typeface="Times New Roman"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1447800" y="152400"/>
            <a:ext cx="7010400" cy="35758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1722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4" name="Rectangle 3"/>
          <p:cNvSpPr/>
          <p:nvPr/>
        </p:nvSpPr>
        <p:spPr>
          <a:xfrm>
            <a:off x="3962400" y="5257800"/>
            <a:ext cx="199926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Material Definition </a:t>
            </a:r>
            <a:endParaRPr lang="en-US" dirty="0">
              <a:solidFill>
                <a:schemeClr val="accent3">
                  <a:lumMod val="50000"/>
                </a:schemeClr>
              </a:solidFill>
              <a:effectLst>
                <a:glow rad="139700">
                  <a:schemeClr val="accent3">
                    <a:satMod val="175000"/>
                    <a:alpha val="40000"/>
                  </a:schemeClr>
                </a:glow>
              </a:effectLst>
            </a:endParaRPr>
          </a:p>
        </p:txBody>
      </p:sp>
      <p:pic>
        <p:nvPicPr>
          <p:cNvPr id="44033" name="Picture 1"/>
          <p:cNvPicPr>
            <a:picLocks noChangeAspect="1" noChangeArrowheads="1"/>
          </p:cNvPicPr>
          <p:nvPr/>
        </p:nvPicPr>
        <p:blipFill>
          <a:blip r:embed="rId2" cstate="print"/>
          <a:srcRect/>
          <a:stretch>
            <a:fillRect/>
          </a:stretch>
        </p:blipFill>
        <p:spPr bwMode="auto">
          <a:xfrm>
            <a:off x="2057400" y="990600"/>
            <a:ext cx="5638800" cy="4133850"/>
          </a:xfrm>
          <a:prstGeom prst="rect">
            <a:avLst/>
          </a:prstGeom>
          <a:noFill/>
          <a:ln w="9525">
            <a:noFill/>
            <a:miter lim="800000"/>
            <a:headEnd/>
            <a:tailEnd/>
          </a:ln>
          <a:effectLst/>
        </p:spPr>
      </p:pic>
      <p:sp>
        <p:nvSpPr>
          <p:cNvPr id="5" name="مربع نص 4"/>
          <p:cNvSpPr txBox="1"/>
          <p:nvPr/>
        </p:nvSpPr>
        <p:spPr>
          <a:xfrm>
            <a:off x="990600" y="228601"/>
            <a:ext cx="8153400" cy="457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Material  Definitions</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90600" y="3048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Slab  Modification  Factors </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pic>
        <p:nvPicPr>
          <p:cNvPr id="5" name="Picture 3"/>
          <p:cNvPicPr/>
          <p:nvPr/>
        </p:nvPicPr>
        <p:blipFill>
          <a:blip r:embed="rId2" cstate="print"/>
          <a:stretch>
            <a:fillRect/>
          </a:stretch>
        </p:blipFill>
        <p:spPr bwMode="auto">
          <a:xfrm>
            <a:off x="2133600" y="1295400"/>
            <a:ext cx="5181600" cy="4648200"/>
          </a:xfrm>
          <a:prstGeom prst="rect">
            <a:avLst/>
          </a:prstGeom>
          <a:noFill/>
          <a:ln>
            <a:noFill/>
          </a:ln>
        </p:spPr>
      </p:pic>
      <p:sp>
        <p:nvSpPr>
          <p:cNvPr id="6" name="Rectangle 5"/>
          <p:cNvSpPr/>
          <p:nvPr/>
        </p:nvSpPr>
        <p:spPr>
          <a:xfrm>
            <a:off x="4572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7" name="Rectangle 6"/>
          <p:cNvSpPr/>
          <p:nvPr/>
        </p:nvSpPr>
        <p:spPr>
          <a:xfrm>
            <a:off x="3733800" y="6096000"/>
            <a:ext cx="259077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 Slab Modification Factors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6" name="Rectangle 5"/>
          <p:cNvSpPr/>
          <p:nvPr/>
        </p:nvSpPr>
        <p:spPr>
          <a:xfrm>
            <a:off x="990600" y="2286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beam  modification  factors</a:t>
            </a:r>
          </a:p>
        </p:txBody>
      </p:sp>
      <p:pic>
        <p:nvPicPr>
          <p:cNvPr id="39937" name="Picture 1"/>
          <p:cNvPicPr>
            <a:picLocks noChangeAspect="1" noChangeArrowheads="1"/>
          </p:cNvPicPr>
          <p:nvPr/>
        </p:nvPicPr>
        <p:blipFill>
          <a:blip r:embed="rId2" cstate="print"/>
          <a:srcRect/>
          <a:stretch>
            <a:fillRect/>
          </a:stretch>
        </p:blipFill>
        <p:spPr bwMode="auto">
          <a:xfrm>
            <a:off x="1752600" y="1524000"/>
            <a:ext cx="6448161"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D:\hebashqair\مشروع التخرج1\col mod.bmp"/>
          <p:cNvPicPr/>
          <p:nvPr/>
        </p:nvPicPr>
        <p:blipFill>
          <a:blip r:embed="rId2" cstate="print"/>
          <a:srcRect l="801" r="45192" b="17664"/>
          <a:stretch>
            <a:fillRect/>
          </a:stretch>
        </p:blipFill>
        <p:spPr bwMode="auto">
          <a:xfrm>
            <a:off x="4648200" y="1752600"/>
            <a:ext cx="4043363" cy="3586162"/>
          </a:xfrm>
          <a:prstGeom prst="rect">
            <a:avLst/>
          </a:prstGeom>
          <a:noFill/>
          <a:ln w="9525">
            <a:noFill/>
            <a:miter lim="800000"/>
            <a:headEnd/>
            <a:tailEnd/>
          </a:ln>
        </p:spPr>
      </p:pic>
      <p:pic>
        <p:nvPicPr>
          <p:cNvPr id="6" name="Picture 1"/>
          <p:cNvPicPr/>
          <p:nvPr/>
        </p:nvPicPr>
        <p:blipFill>
          <a:blip r:embed="rId3" cstate="print"/>
          <a:srcRect/>
          <a:stretch>
            <a:fillRect/>
          </a:stretch>
        </p:blipFill>
        <p:spPr bwMode="auto">
          <a:xfrm>
            <a:off x="1295400" y="990600"/>
            <a:ext cx="3324225" cy="5629275"/>
          </a:xfrm>
          <a:prstGeom prst="rect">
            <a:avLst/>
          </a:prstGeom>
          <a:noFill/>
          <a:ln w="9525">
            <a:noFill/>
            <a:miter lim="800000"/>
            <a:headEnd/>
            <a:tailEnd/>
          </a:ln>
        </p:spPr>
      </p:pic>
      <p:sp>
        <p:nvSpPr>
          <p:cNvPr id="7" name="Rectangle 6"/>
          <p:cNvSpPr/>
          <p:nvPr/>
        </p:nvSpPr>
        <p:spPr>
          <a:xfrm>
            <a:off x="228600" y="63246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8" name="Rectangle 7"/>
          <p:cNvSpPr/>
          <p:nvPr/>
        </p:nvSpPr>
        <p:spPr>
          <a:xfrm>
            <a:off x="4572000" y="5791200"/>
            <a:ext cx="288572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Reinforcement Column Data</a:t>
            </a:r>
            <a:endParaRPr lang="en-US" dirty="0">
              <a:solidFill>
                <a:schemeClr val="accent3">
                  <a:lumMod val="50000"/>
                </a:schemeClr>
              </a:solidFill>
              <a:effectLst>
                <a:glow rad="139700">
                  <a:schemeClr val="accent3">
                    <a:satMod val="175000"/>
                    <a:alpha val="40000"/>
                  </a:schemeClr>
                </a:glow>
              </a:effectLst>
            </a:endParaRPr>
          </a:p>
        </p:txBody>
      </p:sp>
      <p:sp>
        <p:nvSpPr>
          <p:cNvPr id="10" name="Rectangle 5"/>
          <p:cNvSpPr/>
          <p:nvPr/>
        </p:nvSpPr>
        <p:spPr>
          <a:xfrm>
            <a:off x="990600" y="2286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Column </a:t>
            </a: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modification  factors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2819400" y="1752600"/>
            <a:ext cx="4125881" cy="3990975"/>
          </a:xfrm>
          <a:prstGeom prst="rect">
            <a:avLst/>
          </a:prstGeom>
          <a:noFill/>
          <a:ln w="9525">
            <a:noFill/>
            <a:miter lim="800000"/>
            <a:headEnd/>
            <a:tailEnd/>
          </a:ln>
          <a:effectLst/>
        </p:spPr>
      </p:pic>
      <p:sp>
        <p:nvSpPr>
          <p:cNvPr id="5" name="Rectangle 4"/>
          <p:cNvSpPr/>
          <p:nvPr/>
        </p:nvSpPr>
        <p:spPr>
          <a:xfrm>
            <a:off x="4572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7" name="Rectangle 6"/>
          <p:cNvSpPr/>
          <p:nvPr/>
        </p:nvSpPr>
        <p:spPr>
          <a:xfrm>
            <a:off x="990600" y="304800"/>
            <a:ext cx="8153400" cy="10668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Shear  Walls  modification factors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2971800" y="1905000"/>
            <a:ext cx="4042655" cy="3810000"/>
          </a:xfrm>
          <a:prstGeom prst="rect">
            <a:avLst/>
          </a:prstGeom>
          <a:noFill/>
          <a:ln w="9525">
            <a:noFill/>
            <a:miter lim="800000"/>
            <a:headEnd/>
            <a:tailEnd/>
          </a:ln>
          <a:effectLst/>
        </p:spPr>
      </p:pic>
      <p:sp>
        <p:nvSpPr>
          <p:cNvPr id="5" name="Rectangle 4"/>
          <p:cNvSpPr/>
          <p:nvPr/>
        </p:nvSpPr>
        <p:spPr>
          <a:xfrm>
            <a:off x="457200" y="61722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Chapter Three</a:t>
            </a:r>
          </a:p>
        </p:txBody>
      </p:sp>
      <p:sp>
        <p:nvSpPr>
          <p:cNvPr id="6" name="Rectangle 5"/>
          <p:cNvSpPr/>
          <p:nvPr/>
        </p:nvSpPr>
        <p:spPr>
          <a:xfrm>
            <a:off x="990600" y="381000"/>
            <a:ext cx="8153400" cy="11430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Mat Foundation  modification factors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p:cNvSpPr>
          <p:nvPr>
            <p:ph type="title"/>
          </p:nvPr>
        </p:nvSpPr>
        <p:spPr>
          <a:xfrm>
            <a:off x="990600" y="274638"/>
            <a:ext cx="7943088" cy="944562"/>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Basement  walls modification factors</a:t>
            </a:r>
          </a:p>
        </p:txBody>
      </p:sp>
      <p:pic>
        <p:nvPicPr>
          <p:cNvPr id="5" name="صورة 4" descr="joint pattern.png"/>
          <p:cNvPicPr/>
          <p:nvPr/>
        </p:nvPicPr>
        <p:blipFill>
          <a:blip r:embed="rId2" cstate="print"/>
          <a:stretch>
            <a:fillRect/>
          </a:stretch>
        </p:blipFill>
        <p:spPr>
          <a:xfrm>
            <a:off x="1905000" y="1828800"/>
            <a:ext cx="2590800"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10"/>
          <p:cNvPicPr/>
          <p:nvPr/>
        </p:nvPicPr>
        <p:blipFill>
          <a:blip r:embed="rId3" cstate="print"/>
          <a:srcRect/>
          <a:stretch>
            <a:fillRect/>
          </a:stretch>
        </p:blipFill>
        <p:spPr bwMode="auto">
          <a:xfrm>
            <a:off x="5105400" y="1828800"/>
            <a:ext cx="2438400" cy="3505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4"/>
          <p:cNvSpPr/>
          <p:nvPr/>
        </p:nvSpPr>
        <p:spPr>
          <a:xfrm>
            <a:off x="457200" y="61722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Chapter Three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joint pattern.png"/>
          <p:cNvPicPr/>
          <p:nvPr/>
        </p:nvPicPr>
        <p:blipFill>
          <a:blip r:embed="rId2" cstate="print"/>
          <a:stretch>
            <a:fillRect/>
          </a:stretch>
        </p:blipFill>
        <p:spPr>
          <a:xfrm>
            <a:off x="1676400" y="2057400"/>
            <a:ext cx="27432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صورة 5" descr="pattern data.png"/>
          <p:cNvPicPr/>
          <p:nvPr/>
        </p:nvPicPr>
        <p:blipFill>
          <a:blip r:embed="rId3" cstate="print"/>
          <a:stretch>
            <a:fillRect/>
          </a:stretch>
        </p:blipFill>
        <p:spPr>
          <a:xfrm>
            <a:off x="5029200" y="1676400"/>
            <a:ext cx="30480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4"/>
          <p:cNvSpPr/>
          <p:nvPr/>
        </p:nvSpPr>
        <p:spPr>
          <a:xfrm>
            <a:off x="457200" y="61722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Chapter Three</a:t>
            </a:r>
          </a:p>
        </p:txBody>
      </p:sp>
      <p:sp>
        <p:nvSpPr>
          <p:cNvPr id="9" name="Rectangle 5"/>
          <p:cNvSpPr>
            <a:spLocks noGrp="1"/>
          </p:cNvSpPr>
          <p:nvPr>
            <p:ph type="title"/>
          </p:nvPr>
        </p:nvSpPr>
        <p:spPr>
          <a:xfrm>
            <a:off x="990600" y="274638"/>
            <a:ext cx="7943088" cy="944562"/>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Water tank  modification factors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alpha val="67000"/>
              </a:schemeClr>
            </a:gs>
            <a:gs pos="39999">
              <a:srgbClr val="85C2FF"/>
            </a:gs>
            <a:gs pos="70000">
              <a:srgbClr val="C4D6EB"/>
            </a:gs>
            <a:gs pos="100000">
              <a:srgbClr val="FFEBFA"/>
            </a:gs>
          </a:gsLst>
          <a:lin ang="42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990600" y="304800"/>
            <a:ext cx="8153400" cy="707886"/>
          </a:xfrm>
          <a:prstGeom prst="rect">
            <a:avLst/>
          </a:prstGeom>
          <a:solidFill>
            <a:schemeClr val="accent3">
              <a:lumMod val="60000"/>
              <a:lumOff val="40000"/>
            </a:schemeClr>
          </a:solidFill>
          <a:ln>
            <a:solidFill>
              <a:schemeClr val="accent3">
                <a:lumMod val="75000"/>
              </a:schemeClr>
            </a:solidFill>
          </a:ln>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a:spcBef>
                <a:spcPct val="0"/>
              </a:spcBef>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Points </a:t>
            </a:r>
            <a:r>
              <a:rPr lang="en-US"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of</a:t>
            </a: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Interest </a:t>
            </a:r>
            <a:endParaRPr lang="en-US"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pic>
        <p:nvPicPr>
          <p:cNvPr id="8" name="صورة 7" descr="3d.png"/>
          <p:cNvPicPr>
            <a:picLocks noChangeAspect="1"/>
          </p:cNvPicPr>
          <p:nvPr/>
        </p:nvPicPr>
        <p:blipFill>
          <a:blip r:embed="rId3" cstate="print"/>
          <a:stretch>
            <a:fillRect/>
          </a:stretch>
        </p:blipFill>
        <p:spPr>
          <a:xfrm>
            <a:off x="1066800" y="1219200"/>
            <a:ext cx="7106547" cy="5077470"/>
          </a:xfrm>
          <a:prstGeom prst="round2DiagRect">
            <a:avLst>
              <a:gd name="adj1" fmla="val 16667"/>
              <a:gd name="adj2" fmla="val 0"/>
            </a:avLst>
          </a:prstGeom>
        </p:spPr>
      </p:pic>
      <p:sp>
        <p:nvSpPr>
          <p:cNvPr id="9" name="مربع نص 8"/>
          <p:cNvSpPr txBox="1"/>
          <p:nvPr/>
        </p:nvSpPr>
        <p:spPr>
          <a:xfrm>
            <a:off x="2971800" y="6096000"/>
            <a:ext cx="3429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latin typeface="Times New Roman" pitchFamily="18" charset="0"/>
                <a:cs typeface="Times New Roman" pitchFamily="18" charset="0"/>
              </a:rPr>
              <a:t>3-D View of Warehouses Building</a:t>
            </a:r>
            <a:endParaRPr lang="en-US" dirty="0">
              <a:solidFill>
                <a:schemeClr val="accent3">
                  <a:lumMod val="50000"/>
                </a:schemeClr>
              </a:solidFill>
              <a:effectLst>
                <a:glow rad="139700">
                  <a:schemeClr val="accent3">
                    <a:satMod val="175000"/>
                    <a:alpha val="40000"/>
                  </a:schemeClr>
                </a:glow>
              </a:effectLst>
              <a:latin typeface="Times New Roman" pitchFamily="18" charset="0"/>
              <a:cs typeface="Times New Roman" pitchFamily="18" charset="0"/>
            </a:endParaRPr>
          </a:p>
        </p:txBody>
      </p:sp>
      <p:sp>
        <p:nvSpPr>
          <p:cNvPr id="7" name="Rectangle 6"/>
          <p:cNvSpPr/>
          <p:nvPr/>
        </p:nvSpPr>
        <p:spPr>
          <a:xfrm>
            <a:off x="381000" y="60960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Chapter One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5" name="Rectangle 4"/>
          <p:cNvSpPr/>
          <p:nvPr/>
        </p:nvSpPr>
        <p:spPr>
          <a:xfrm>
            <a:off x="3733800" y="5943600"/>
            <a:ext cx="2569101"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Warehouses SAP Model  </a:t>
            </a:r>
            <a:endParaRPr lang="en-US" dirty="0">
              <a:solidFill>
                <a:schemeClr val="accent3">
                  <a:lumMod val="50000"/>
                </a:schemeClr>
              </a:solidFill>
              <a:effectLst>
                <a:glow rad="139700">
                  <a:schemeClr val="accent3">
                    <a:satMod val="175000"/>
                    <a:alpha val="40000"/>
                  </a:schemeClr>
                </a:glow>
              </a:effectLst>
            </a:endParaRPr>
          </a:p>
        </p:txBody>
      </p:sp>
      <p:sp>
        <p:nvSpPr>
          <p:cNvPr id="6" name="Rectangle 5"/>
          <p:cNvSpPr/>
          <p:nvPr/>
        </p:nvSpPr>
        <p:spPr>
          <a:xfrm>
            <a:off x="990600" y="3810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SAP Model</a:t>
            </a:r>
          </a:p>
        </p:txBody>
      </p:sp>
      <p:pic>
        <p:nvPicPr>
          <p:cNvPr id="7" name="صورة 6" descr="3D.bmp"/>
          <p:cNvPicPr/>
          <p:nvPr/>
        </p:nvPicPr>
        <p:blipFill>
          <a:blip r:embed="rId3" cstate="print"/>
          <a:stretch>
            <a:fillRect/>
          </a:stretch>
        </p:blipFill>
        <p:spPr>
          <a:xfrm>
            <a:off x="1752600" y="1533524"/>
            <a:ext cx="6172200" cy="4105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جدول 10"/>
          <p:cNvGraphicFramePr>
            <a:graphicFrameLocks noGrp="1"/>
          </p:cNvGraphicFramePr>
          <p:nvPr/>
        </p:nvGraphicFramePr>
        <p:xfrm>
          <a:off x="838200" y="1219200"/>
          <a:ext cx="4495800" cy="5233935"/>
        </p:xfrm>
        <a:graphic>
          <a:graphicData uri="http://schemas.openxmlformats.org/drawingml/2006/table">
            <a:tbl>
              <a:tblPr/>
              <a:tblGrid>
                <a:gridCol w="620372"/>
                <a:gridCol w="853012"/>
                <a:gridCol w="1163198"/>
                <a:gridCol w="697918"/>
                <a:gridCol w="1088073"/>
                <a:gridCol w="73227"/>
              </a:tblGrid>
              <a:tr h="1134139">
                <a:tc>
                  <a:txBody>
                    <a:bodyPr/>
                    <a:lstStyle/>
                    <a:p>
                      <a:pPr marL="0" marR="0" algn="ctr">
                        <a:lnSpc>
                          <a:spcPct val="115000"/>
                        </a:lnSpc>
                        <a:spcBef>
                          <a:spcPts val="0"/>
                        </a:spcBef>
                        <a:spcAft>
                          <a:spcPts val="0"/>
                        </a:spcAft>
                      </a:pPr>
                      <a:r>
                        <a:rPr lang="en-US" sz="1200" b="1" dirty="0">
                          <a:solidFill>
                            <a:srgbClr val="FFFFFF"/>
                          </a:solidFill>
                          <a:latin typeface="Times New Roman"/>
                          <a:ea typeface="Calibri"/>
                          <a:cs typeface="Arial"/>
                        </a:rPr>
                        <a:t>Element</a:t>
                      </a:r>
                      <a:endParaRPr lang="en-US" sz="1200" dirty="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Name</a:t>
                      </a:r>
                      <a:endParaRPr lang="en-US" sz="120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200" b="1" dirty="0">
                          <a:solidFill>
                            <a:srgbClr val="FFFFFF"/>
                          </a:solidFill>
                          <a:latin typeface="Times New Roman"/>
                          <a:ea typeface="Calibri"/>
                          <a:cs typeface="Arial"/>
                        </a:rPr>
                        <a:t>Section (m)</a:t>
                      </a:r>
                      <a:endParaRPr lang="en-US" sz="1200" dirty="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200" b="1" dirty="0">
                          <a:solidFill>
                            <a:srgbClr val="FFFFFF"/>
                          </a:solidFill>
                          <a:latin typeface="Times New Roman"/>
                          <a:ea typeface="Calibri"/>
                          <a:cs typeface="Arial"/>
                        </a:rPr>
                        <a:t>Unit weight</a:t>
                      </a:r>
                      <a:endParaRPr lang="en-US" sz="1200" dirty="0">
                        <a:latin typeface="Calibri"/>
                        <a:ea typeface="Calibri"/>
                        <a:cs typeface="Arial"/>
                      </a:endParaRPr>
                    </a:p>
                    <a:p>
                      <a:pPr marL="0" marR="0" algn="ctr">
                        <a:lnSpc>
                          <a:spcPct val="115000"/>
                        </a:lnSpc>
                        <a:spcBef>
                          <a:spcPts val="0"/>
                        </a:spcBef>
                        <a:spcAft>
                          <a:spcPts val="0"/>
                        </a:spcAft>
                      </a:pPr>
                      <a:r>
                        <a:rPr lang="en-US" sz="1200" b="1" dirty="0">
                          <a:solidFill>
                            <a:srgbClr val="FFFFFF"/>
                          </a:solidFill>
                          <a:latin typeface="Times New Roman"/>
                          <a:ea typeface="Calibri"/>
                          <a:cs typeface="Arial"/>
                        </a:rPr>
                        <a:t>(KN/m</a:t>
                      </a:r>
                      <a:r>
                        <a:rPr lang="en-US" sz="1200" b="1" baseline="30000" dirty="0">
                          <a:solidFill>
                            <a:srgbClr val="FFFFFF"/>
                          </a:solidFill>
                          <a:latin typeface="Times New Roman"/>
                          <a:ea typeface="Calibri"/>
                          <a:cs typeface="Arial"/>
                        </a:rPr>
                        <a:t>3</a:t>
                      </a:r>
                      <a:r>
                        <a:rPr lang="en-US" sz="1200" b="1" dirty="0">
                          <a:solidFill>
                            <a:srgbClr val="FFFFFF"/>
                          </a:solidFill>
                          <a:latin typeface="Times New Roman"/>
                          <a:ea typeface="Calibri"/>
                          <a:cs typeface="Arial"/>
                        </a:rPr>
                        <a:t>)</a:t>
                      </a:r>
                      <a:endParaRPr lang="en-US" sz="1200" dirty="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gridSpan="2">
                  <a:txBody>
                    <a:bodyPr/>
                    <a:lstStyle/>
                    <a:p>
                      <a:pPr marL="0" marR="0" algn="ctr">
                        <a:lnSpc>
                          <a:spcPct val="115000"/>
                        </a:lnSpc>
                        <a:spcBef>
                          <a:spcPts val="0"/>
                        </a:spcBef>
                        <a:spcAft>
                          <a:spcPts val="0"/>
                        </a:spcAft>
                      </a:pPr>
                      <a:r>
                        <a:rPr lang="en-US" sz="1200" b="1" dirty="0">
                          <a:solidFill>
                            <a:srgbClr val="FFFFFF"/>
                          </a:solidFill>
                          <a:latin typeface="Times New Roman"/>
                          <a:ea typeface="Calibri"/>
                          <a:cs typeface="Arial"/>
                        </a:rPr>
                        <a:t>Dead load (KN)</a:t>
                      </a:r>
                      <a:endParaRPr lang="en-US" sz="1200" dirty="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r>
              <a:tr h="189023">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Column</a:t>
                      </a:r>
                      <a:endParaRPr lang="en-US" sz="120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C1,C5,C10,C15,C16,C20,C21</a:t>
                      </a:r>
                      <a:endParaRPr lang="en-US" sz="120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0.3X0.4</a:t>
                      </a:r>
                      <a:endParaRPr lang="en-US" sz="120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dirty="0">
                          <a:latin typeface="Times New Roman"/>
                          <a:ea typeface="Calibri"/>
                          <a:cs typeface="Arial"/>
                        </a:rPr>
                        <a:t>25</a:t>
                      </a:r>
                      <a:endParaRPr lang="en-US" sz="1200" dirty="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dirty="0">
                          <a:latin typeface="Times New Roman"/>
                          <a:ea typeface="Calibri"/>
                          <a:cs typeface="Arial"/>
                        </a:rPr>
                        <a:t>336</a:t>
                      </a:r>
                      <a:endParaRPr lang="en-US" sz="1200" dirty="0">
                        <a:latin typeface="Calibri"/>
                        <a:ea typeface="Calibri"/>
                        <a:cs typeface="Arial"/>
                      </a:endParaRPr>
                    </a:p>
                  </a:txBody>
                  <a:tcPr marL="30819" marR="3081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r>
              <a:tr h="189023">
                <a:tc>
                  <a:txBody>
                    <a:bodyPr/>
                    <a:lstStyle/>
                    <a:p>
                      <a:pPr marL="0" marR="0" algn="ctr">
                        <a:lnSpc>
                          <a:spcPct val="115000"/>
                        </a:lnSpc>
                        <a:spcBef>
                          <a:spcPts val="0"/>
                        </a:spcBef>
                        <a:spcAft>
                          <a:spcPts val="0"/>
                        </a:spcAft>
                      </a:pP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C2,C3,C4,C17,C18,C19</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0.4X0.7</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Calibri"/>
                          <a:cs typeface="Arial"/>
                        </a:rPr>
                        <a:t>672</a:t>
                      </a:r>
                      <a:endParaRPr lang="en-US" sz="1200" dirty="0">
                        <a:latin typeface="Calibri"/>
                        <a:ea typeface="Calibri"/>
                        <a:cs typeface="Arial"/>
                      </a:endParaRPr>
                    </a:p>
                  </a:txBody>
                  <a:tcPr marL="30819" marR="30819" marT="0" marB="0">
                    <a:lnL>
                      <a:noFill/>
                    </a:lnL>
                    <a:lnR>
                      <a:noFill/>
                    </a:lnR>
                    <a:lnT>
                      <a:noFill/>
                    </a:lnT>
                    <a:lnB>
                      <a:noFill/>
                    </a:lnB>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189023">
                <a:tc>
                  <a:txBody>
                    <a:bodyPr/>
                    <a:lstStyle/>
                    <a:p>
                      <a:pPr marL="0" marR="0" algn="ctr">
                        <a:lnSpc>
                          <a:spcPct val="115000"/>
                        </a:lnSpc>
                        <a:spcBef>
                          <a:spcPts val="0"/>
                        </a:spcBef>
                        <a:spcAft>
                          <a:spcPts val="0"/>
                        </a:spcAft>
                      </a:pP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C6,C11</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0.6X0.4</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192</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283535">
                <a:tc>
                  <a:txBody>
                    <a:bodyPr/>
                    <a:lstStyle/>
                    <a:p>
                      <a:pPr marL="0" marR="0" algn="ctr">
                        <a:lnSpc>
                          <a:spcPct val="115000"/>
                        </a:lnSpc>
                        <a:spcBef>
                          <a:spcPts val="0"/>
                        </a:spcBef>
                        <a:spcAft>
                          <a:spcPts val="0"/>
                        </a:spcAft>
                      </a:pP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C7,C8,C9,C12,C13,C14</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Dia.=0.7</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923.6</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283535">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Beam</a:t>
                      </a: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B1</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0.6X0.3</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2418.3</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283535">
                <a:tc>
                  <a:txBody>
                    <a:bodyPr/>
                    <a:lstStyle/>
                    <a:p>
                      <a:pPr marL="0" marR="0" algn="ctr">
                        <a:lnSpc>
                          <a:spcPct val="115000"/>
                        </a:lnSpc>
                        <a:spcBef>
                          <a:spcPts val="0"/>
                        </a:spcBef>
                        <a:spcAft>
                          <a:spcPts val="0"/>
                        </a:spcAft>
                      </a:pP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B2</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1X0.4</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1964.8</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189023">
                <a:tc>
                  <a:txBody>
                    <a:bodyPr/>
                    <a:lstStyle/>
                    <a:p>
                      <a:pPr marL="0" marR="0" algn="ctr">
                        <a:lnSpc>
                          <a:spcPct val="115000"/>
                        </a:lnSpc>
                        <a:spcBef>
                          <a:spcPts val="0"/>
                        </a:spcBef>
                        <a:spcAft>
                          <a:spcPts val="0"/>
                        </a:spcAft>
                      </a:pP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B3</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1.05X0.4</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315</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378046">
                <a:tc>
                  <a:txBody>
                    <a:bodyPr/>
                    <a:lstStyle/>
                    <a:p>
                      <a:pPr marL="0" marR="0" algn="ctr">
                        <a:lnSpc>
                          <a:spcPct val="115000"/>
                        </a:lnSpc>
                        <a:spcBef>
                          <a:spcPts val="0"/>
                        </a:spcBef>
                        <a:spcAft>
                          <a:spcPts val="0"/>
                        </a:spcAft>
                      </a:pP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Exterior beam</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4062.24</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189023">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Shear Wall</a:t>
                      </a: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W1</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Thick=0.25</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6510</a:t>
                      </a:r>
                      <a:endParaRPr lang="en-US" sz="1200">
                        <a:latin typeface="Calibri"/>
                        <a:ea typeface="Calibri"/>
                        <a:cs typeface="Arial"/>
                      </a:endParaRPr>
                    </a:p>
                  </a:txBody>
                  <a:tcPr marL="30819" marR="30819"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378046">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Slab</a:t>
                      </a:r>
                      <a:endParaRPr lang="en-US" sz="1200">
                        <a:latin typeface="Calibri"/>
                        <a:ea typeface="Calibri"/>
                        <a:cs typeface="Arial"/>
                      </a:endParaRPr>
                    </a:p>
                  </a:txBody>
                  <a:tcPr marL="30819" marR="30819"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S1</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Thick=0.25</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25315.2</a:t>
                      </a:r>
                      <a:endParaRPr lang="en-US" sz="1200">
                        <a:latin typeface="Calibri"/>
                        <a:ea typeface="Calibri"/>
                        <a:cs typeface="Arial"/>
                      </a:endParaRPr>
                    </a:p>
                  </a:txBody>
                  <a:tcPr marL="30819" marR="30819" marT="0" marB="0">
                    <a:lnL>
                      <a:noFill/>
                    </a:lnL>
                    <a:lnR>
                      <a:noFill/>
                    </a:lnR>
                    <a:lnT>
                      <a:noFill/>
                    </a:lnT>
                    <a:lnB>
                      <a:noFill/>
                    </a:lnB>
                  </a:tcPr>
                </a:tc>
                <a:tc>
                  <a:txBody>
                    <a:bodyPr/>
                    <a:lstStyle/>
                    <a:p>
                      <a:pPr marL="0" marR="0">
                        <a:lnSpc>
                          <a:spcPct val="115000"/>
                        </a:lnSpc>
                        <a:spcBef>
                          <a:spcPts val="0"/>
                        </a:spcBef>
                        <a:spcAft>
                          <a:spcPts val="1000"/>
                        </a:spcAft>
                      </a:pPr>
                      <a:r>
                        <a:rPr lang="en-US" sz="1200">
                          <a:latin typeface="Calibri"/>
                          <a:ea typeface="Calibri"/>
                          <a:cs typeface="Arial"/>
                        </a:rPr>
                        <a:t> </a:t>
                      </a:r>
                    </a:p>
                  </a:txBody>
                  <a:tcPr marL="0" marR="0" marT="0" marB="0" anchor="ctr">
                    <a:lnL>
                      <a:noFill/>
                    </a:lnL>
                    <a:lnR>
                      <a:noFill/>
                    </a:lnR>
                    <a:lnT>
                      <a:noFill/>
                    </a:lnT>
                    <a:lnB>
                      <a:noFill/>
                    </a:lnB>
                  </a:tcPr>
                </a:tc>
              </a:tr>
              <a:tr h="378046">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Footing</a:t>
                      </a:r>
                      <a:endParaRPr lang="en-US" sz="1200">
                        <a:latin typeface="Calibri"/>
                        <a:ea typeface="Calibri"/>
                        <a:cs typeface="Arial"/>
                      </a:endParaRPr>
                    </a:p>
                  </a:txBody>
                  <a:tcPr marL="30819" marR="30819"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200" dirty="0">
                          <a:latin typeface="Times New Roman"/>
                          <a:ea typeface="Calibri"/>
                          <a:cs typeface="Arial"/>
                        </a:rPr>
                        <a:t>Mat Foundation</a:t>
                      </a:r>
                      <a:endParaRPr lang="en-US" sz="1200" dirty="0">
                        <a:latin typeface="Calibri"/>
                        <a:ea typeface="Calibri"/>
                        <a:cs typeface="Arial"/>
                      </a:endParaRPr>
                    </a:p>
                  </a:txBody>
                  <a:tcPr marL="30819" marR="3081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Thick=1</a:t>
                      </a:r>
                      <a:endParaRPr lang="en-US" sz="1200">
                        <a:latin typeface="Calibri"/>
                        <a:ea typeface="Calibri"/>
                        <a:cs typeface="Arial"/>
                      </a:endParaRPr>
                    </a:p>
                  </a:txBody>
                  <a:tcPr marL="30819" marR="3081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25</a:t>
                      </a:r>
                      <a:endParaRPr lang="en-US" sz="1200">
                        <a:latin typeface="Calibri"/>
                        <a:ea typeface="Calibri"/>
                        <a:cs typeface="Arial"/>
                      </a:endParaRPr>
                    </a:p>
                  </a:txBody>
                  <a:tcPr marL="30819" marR="3081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21013.2</a:t>
                      </a:r>
                      <a:endParaRPr lang="en-US" sz="1200">
                        <a:latin typeface="Calibri"/>
                        <a:ea typeface="Calibri"/>
                        <a:cs typeface="Arial"/>
                      </a:endParaRPr>
                    </a:p>
                  </a:txBody>
                  <a:tcPr marL="30819" marR="3081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1000"/>
                        </a:spcAft>
                      </a:pPr>
                      <a:r>
                        <a:rPr lang="en-US" sz="1200" dirty="0">
                          <a:latin typeface="Calibri"/>
                          <a:ea typeface="Calibri"/>
                          <a:cs typeface="Arial"/>
                        </a:rPr>
                        <a:t> </a:t>
                      </a:r>
                    </a:p>
                  </a:txBody>
                  <a:tcPr marL="0" marR="0" marT="0" marB="0" anchor="ctr">
                    <a:lnL>
                      <a:noFill/>
                    </a:lnL>
                    <a:lnR>
                      <a:noFill/>
                    </a:lnR>
                    <a:lnT>
                      <a:noFill/>
                    </a:lnT>
                    <a:lnB>
                      <a:noFill/>
                    </a:lnB>
                  </a:tcPr>
                </a:tc>
              </a:tr>
            </a:tbl>
          </a:graphicData>
        </a:graphic>
      </p:graphicFrame>
      <p:pic>
        <p:nvPicPr>
          <p:cNvPr id="12" name="صورة 11" descr="names of beams and columns.png"/>
          <p:cNvPicPr/>
          <p:nvPr/>
        </p:nvPicPr>
        <p:blipFill>
          <a:blip r:embed="rId2" cstate="print"/>
          <a:stretch>
            <a:fillRect/>
          </a:stretch>
        </p:blipFill>
        <p:spPr>
          <a:xfrm>
            <a:off x="5334000" y="1524000"/>
            <a:ext cx="381000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5562600" y="5943600"/>
            <a:ext cx="28194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Identification of Structural Elements</a:t>
            </a:r>
            <a:endParaRPr lang="en-US" dirty="0">
              <a:solidFill>
                <a:schemeClr val="accent3">
                  <a:lumMod val="50000"/>
                </a:schemeClr>
              </a:solidFill>
              <a:effectLst>
                <a:glow rad="139700">
                  <a:schemeClr val="accent3">
                    <a:satMod val="175000"/>
                    <a:alpha val="40000"/>
                  </a:schemeClr>
                </a:glow>
              </a:effectLst>
            </a:endParaRPr>
          </a:p>
        </p:txBody>
      </p:sp>
      <p:sp>
        <p:nvSpPr>
          <p:cNvPr id="8" name="مستطيل 7"/>
          <p:cNvSpPr/>
          <p:nvPr/>
        </p:nvSpPr>
        <p:spPr>
          <a:xfrm>
            <a:off x="990600" y="2286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equilibrium  Check:</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72709"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a:ea typeface="Times New Roman" pitchFamily="18" charset="0"/>
                <a:cs typeface="Arial" pitchFamily="34" charset="0"/>
              </a:rPr>
              <a:t/>
            </a:r>
            <a:br>
              <a:rPr kumimoji="0" lang="en-US" sz="1100" b="0" i="0" u="none" strike="noStrike" cap="none" normalizeH="0" baseline="0" smtClean="0">
                <a:ln>
                  <a:noFill/>
                </a:ln>
                <a:solidFill>
                  <a:schemeClr val="tx1"/>
                </a:solidFill>
                <a:effectLst/>
                <a:latin typeface="Calibri"/>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10" name="Rectangle 6"/>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a:ea typeface="Times New Roman" pitchFamily="18" charset="0"/>
                <a:cs typeface="Arial" pitchFamily="34" charset="0"/>
              </a:rPr>
              <a:t/>
            </a:r>
            <a:br>
              <a:rPr kumimoji="0" lang="en-US" sz="1100" b="0" i="0" u="none" strike="noStrike" cap="none" normalizeH="0" baseline="0" smtClean="0">
                <a:ln>
                  <a:noFill/>
                </a:ln>
                <a:solidFill>
                  <a:schemeClr val="tx1"/>
                </a:solidFill>
                <a:effectLst/>
                <a:latin typeface="Calibri"/>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11" name="Rectangle 7"/>
          <p:cNvSpPr>
            <a:spLocks noChangeArrowheads="1"/>
          </p:cNvSpPr>
          <p:nvPr/>
        </p:nvSpPr>
        <p:spPr bwMode="auto">
          <a:xfrm>
            <a:off x="1219200" y="3048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533400" y="61722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pic>
        <p:nvPicPr>
          <p:cNvPr id="13" name="صورة 12" descr="basereaction.png"/>
          <p:cNvPicPr/>
          <p:nvPr/>
        </p:nvPicPr>
        <p:blipFill>
          <a:blip r:embed="rId2" cstate="print"/>
          <a:stretch>
            <a:fillRect/>
          </a:stretch>
        </p:blipFill>
        <p:spPr>
          <a:xfrm>
            <a:off x="1524000" y="914400"/>
            <a:ext cx="66294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11"/>
          <p:cNvSpPr/>
          <p:nvPr/>
        </p:nvSpPr>
        <p:spPr>
          <a:xfrm>
            <a:off x="7086600" y="3657600"/>
            <a:ext cx="18288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Base reaction</a:t>
            </a:r>
            <a:endParaRPr lang="en-US" dirty="0">
              <a:solidFill>
                <a:schemeClr val="accent3">
                  <a:lumMod val="50000"/>
                </a:schemeClr>
              </a:solidFill>
              <a:effectLst>
                <a:glow rad="139700">
                  <a:schemeClr val="accent3">
                    <a:satMod val="175000"/>
                    <a:alpha val="40000"/>
                  </a:schemeClr>
                </a:glow>
              </a:effectLst>
            </a:endParaRPr>
          </a:p>
        </p:txBody>
      </p:sp>
      <p:pic>
        <p:nvPicPr>
          <p:cNvPr id="31750" name="Picture 6"/>
          <p:cNvPicPr>
            <a:picLocks noChangeAspect="1" noChangeArrowheads="1"/>
          </p:cNvPicPr>
          <p:nvPr/>
        </p:nvPicPr>
        <p:blipFill>
          <a:blip r:embed="rId3" cstate="print"/>
          <a:srcRect/>
          <a:stretch>
            <a:fillRect/>
          </a:stretch>
        </p:blipFill>
        <p:spPr bwMode="auto">
          <a:xfrm>
            <a:off x="1828800" y="4343400"/>
            <a:ext cx="597916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90600" y="2286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Compatibility  Check:</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pic>
        <p:nvPicPr>
          <p:cNvPr id="9" name="صورة 8" descr="DEFORMED SHAPE.bmp"/>
          <p:cNvPicPr/>
          <p:nvPr/>
        </p:nvPicPr>
        <p:blipFill>
          <a:blip r:embed="rId2" cstate="print"/>
          <a:stretch>
            <a:fillRect/>
          </a:stretch>
        </p:blipFill>
        <p:spPr>
          <a:xfrm>
            <a:off x="1600201" y="1066800"/>
            <a:ext cx="6248400"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5715000" y="6172200"/>
            <a:ext cx="29173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3-D Model  By SAP2000</a:t>
            </a:r>
            <a:endParaRPr lang="en-US"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990600" y="1371600"/>
            <a:ext cx="6467475" cy="2819400"/>
          </a:xfrm>
          <a:prstGeom prst="rect">
            <a:avLst/>
          </a:prstGeom>
          <a:noFill/>
          <a:ln w="9525">
            <a:noFill/>
            <a:miter lim="800000"/>
            <a:headEnd/>
            <a:tailEnd/>
          </a:ln>
          <a:effectLst/>
        </p:spPr>
      </p:pic>
      <p:pic>
        <p:nvPicPr>
          <p:cNvPr id="11" name="صورة 10" descr="beam section of frame4.png"/>
          <p:cNvPicPr/>
          <p:nvPr/>
        </p:nvPicPr>
        <p:blipFill>
          <a:blip r:embed="rId3" cstate="print"/>
          <a:stretch>
            <a:fillRect/>
          </a:stretch>
        </p:blipFill>
        <p:spPr>
          <a:xfrm>
            <a:off x="5715000" y="1676400"/>
            <a:ext cx="3200400"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مستطيل 5"/>
          <p:cNvSpPr/>
          <p:nvPr/>
        </p:nvSpPr>
        <p:spPr>
          <a:xfrm>
            <a:off x="990600" y="228600"/>
            <a:ext cx="8153400" cy="9906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a:spcBef>
                <a:spcPct val="0"/>
              </a:spcBef>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Stress-strain relationships </a:t>
            </a: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Check:</a:t>
            </a:r>
            <a:endParaRPr lang="ar-SA" sz="3600" cap="all" dirty="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7" name="Rectangle 3"/>
          <p:cNvSpPr>
            <a:spLocks noChangeArrowheads="1"/>
          </p:cNvSpPr>
          <p:nvPr/>
        </p:nvSpPr>
        <p:spPr bwMode="auto">
          <a:xfrm>
            <a:off x="990600" y="4114800"/>
            <a:ext cx="7696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i="1" dirty="0" smtClean="0">
                <a:latin typeface="Times New Roman" pitchFamily="18" charset="0"/>
                <a:ea typeface="Times New Roman" pitchFamily="18" charset="0"/>
                <a:cs typeface="Times New Roman" pitchFamily="18" charset="0"/>
              </a:rPr>
              <a:t>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frame width =7450 mm,</a:t>
            </a:r>
            <a:r>
              <a:rPr kumimoji="0" lang="en-US"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load =</a:t>
            </a:r>
            <a:r>
              <a:rPr kumimoji="0" lang="en-US" b="0" i="1" u="sng"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213.07KN</a:t>
            </a:r>
            <a:endParaRPr kumimoji="0" lang="en-US"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sp>
        <p:nvSpPr>
          <p:cNvPr id="8" name="Rectangle 4"/>
          <p:cNvSpPr>
            <a:spLocks noChangeArrowheads="1"/>
          </p:cNvSpPr>
          <p:nvPr/>
        </p:nvSpPr>
        <p:spPr bwMode="auto">
          <a:xfrm>
            <a:off x="1066800" y="4572000"/>
            <a:ext cx="725423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Mo=Wu L</a:t>
            </a:r>
            <a:r>
              <a:rPr kumimoji="0" lang="en-US" sz="1600" b="0"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lang="en-US" i="1" u="sng" dirty="0" smtClean="0">
                <a:solidFill>
                  <a:schemeClr val="accent3">
                    <a:lumMod val="50000"/>
                  </a:schemeClr>
                </a:solidFill>
                <a:latin typeface="Times New Roman" pitchFamily="18" charset="0"/>
                <a:ea typeface="Times New Roman" pitchFamily="18" charset="0"/>
                <a:cs typeface="Times New Roman" pitchFamily="18" charset="0"/>
              </a:rPr>
              <a:t>1558.6 KN.m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SAP, </a:t>
            </a:r>
            <a:r>
              <a:rPr lang="en-US" sz="1600" i="1" dirty="0" smtClean="0">
                <a:latin typeface="Times New Roman" pitchFamily="18" charset="0"/>
                <a:ea typeface="Times New Roman" pitchFamily="18" charset="0"/>
                <a:cs typeface="Times New Roman" pitchFamily="18" charset="0"/>
              </a:rPr>
              <a:t>t</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 average moment equal to </a:t>
            </a:r>
            <a:r>
              <a:rPr lang="en-US" i="1" u="sng" dirty="0" smtClean="0">
                <a:solidFill>
                  <a:schemeClr val="accent3">
                    <a:lumMod val="50000"/>
                  </a:schemeClr>
                </a:solidFill>
                <a:latin typeface="Times New Roman" pitchFamily="18" charset="0"/>
                <a:ea typeface="Times New Roman" pitchFamily="18" charset="0"/>
                <a:cs typeface="Times New Roman" pitchFamily="18" charset="0"/>
              </a:rPr>
              <a:t>1560.3 KN.m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1"/>
          <p:cNvPicPr>
            <a:picLocks noChangeAspect="1" noChangeArrowheads="1"/>
          </p:cNvPicPr>
          <p:nvPr/>
        </p:nvPicPr>
        <p:blipFill>
          <a:blip r:embed="rId4" cstate="print"/>
          <a:srcRect/>
          <a:stretch>
            <a:fillRect/>
          </a:stretch>
        </p:blipFill>
        <p:spPr bwMode="auto">
          <a:xfrm>
            <a:off x="1143000" y="5410200"/>
            <a:ext cx="5356698" cy="609600"/>
          </a:xfrm>
          <a:prstGeom prst="rect">
            <a:avLst/>
          </a:prstGeom>
          <a:noFill/>
          <a:ln w="9525">
            <a:noFill/>
            <a:miter lim="800000"/>
            <a:headEnd/>
            <a:tailEnd/>
          </a:ln>
          <a:effectLst/>
        </p:spPr>
      </p:pic>
      <p:sp>
        <p:nvSpPr>
          <p:cNvPr id="12" name="Rectangle 5"/>
          <p:cNvSpPr>
            <a:spLocks noChangeArrowheads="1"/>
          </p:cNvSpPr>
          <p:nvPr/>
        </p:nvSpPr>
        <p:spPr bwMode="auto">
          <a:xfrm>
            <a:off x="1371600" y="6019800"/>
            <a:ext cx="28956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1" u="sng" strike="noStrike" cap="none" normalizeH="0" baseline="0" dirty="0" smtClean="0">
                <a:ln>
                  <a:noFill/>
                </a:ln>
                <a:solidFill>
                  <a:schemeClr val="accent3">
                    <a:lumMod val="50000"/>
                  </a:schemeClr>
                </a:solidFill>
                <a:effectLst/>
                <a:latin typeface="Cambria" pitchFamily="18" charset="0"/>
                <a:ea typeface="Times New Roman" pitchFamily="18" charset="0"/>
                <a:cs typeface="Arial" pitchFamily="34" charset="0"/>
              </a:rPr>
              <a:t>Stress strain relation is ok</a:t>
            </a:r>
            <a:endParaRPr kumimoji="0" lang="en-US" sz="16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8600" y="5334000"/>
            <a:ext cx="25908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Beam Reinforcement </a:t>
            </a:r>
            <a:endParaRPr lang="en-US" dirty="0">
              <a:solidFill>
                <a:schemeClr val="accent3">
                  <a:lumMod val="50000"/>
                </a:schemeClr>
              </a:solidFill>
              <a:effectLst>
                <a:glow rad="139700">
                  <a:schemeClr val="accent3">
                    <a:satMod val="175000"/>
                    <a:alpha val="40000"/>
                  </a:schemeClr>
                </a:glow>
              </a:effectLst>
            </a:endParaRPr>
          </a:p>
        </p:txBody>
      </p:sp>
      <p:sp>
        <p:nvSpPr>
          <p:cNvPr id="6" name="مستطيل 3"/>
          <p:cNvSpPr/>
          <p:nvPr/>
        </p:nvSpPr>
        <p:spPr>
          <a:xfrm>
            <a:off x="990600" y="3048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Beams</a:t>
            </a:r>
          </a:p>
        </p:txBody>
      </p:sp>
      <p:pic>
        <p:nvPicPr>
          <p:cNvPr id="16385" name="Picture 1"/>
          <p:cNvPicPr>
            <a:picLocks noChangeAspect="1" noChangeArrowheads="1"/>
          </p:cNvPicPr>
          <p:nvPr/>
        </p:nvPicPr>
        <p:blipFill>
          <a:blip r:embed="rId2" cstate="print"/>
          <a:srcRect/>
          <a:stretch>
            <a:fillRect/>
          </a:stretch>
        </p:blipFill>
        <p:spPr bwMode="auto">
          <a:xfrm>
            <a:off x="990600" y="990600"/>
            <a:ext cx="8153400" cy="4267200"/>
          </a:xfrm>
          <a:prstGeom prst="rect">
            <a:avLst/>
          </a:prstGeom>
          <a:noFill/>
          <a:ln w="9525">
            <a:noFill/>
            <a:miter lim="800000"/>
            <a:headEnd/>
            <a:tailEnd/>
          </a:ln>
          <a:effectLst/>
        </p:spPr>
      </p:pic>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524000" y="914400"/>
          <a:ext cx="6934201" cy="4876800"/>
        </p:xfrm>
        <a:graphic>
          <a:graphicData uri="http://schemas.openxmlformats.org/drawingml/2006/table">
            <a:tbl>
              <a:tblPr/>
              <a:tblGrid>
                <a:gridCol w="902673"/>
                <a:gridCol w="670800"/>
                <a:gridCol w="670800"/>
                <a:gridCol w="633218"/>
                <a:gridCol w="633218"/>
                <a:gridCol w="882109"/>
                <a:gridCol w="882109"/>
                <a:gridCol w="829637"/>
                <a:gridCol w="829637"/>
              </a:tblGrid>
              <a:tr h="243840">
                <a:tc rowSpan="2">
                  <a:txBody>
                    <a:bodyPr/>
                    <a:lstStyle/>
                    <a:p>
                      <a:pPr marL="0" marR="0" algn="ctr">
                        <a:lnSpc>
                          <a:spcPct val="115000"/>
                        </a:lnSpc>
                        <a:spcBef>
                          <a:spcPts val="0"/>
                        </a:spcBef>
                        <a:spcAft>
                          <a:spcPts val="0"/>
                        </a:spcAft>
                      </a:pPr>
                      <a:r>
                        <a:rPr lang="en-US" sz="1200" b="1" dirty="0">
                          <a:solidFill>
                            <a:srgbClr val="FFFFFF"/>
                          </a:solidFill>
                          <a:latin typeface="Times New Roman" pitchFamily="18" charset="0"/>
                          <a:ea typeface="Calibri"/>
                          <a:cs typeface="Times New Roman" pitchFamily="18" charset="0"/>
                        </a:rPr>
                        <a:t>Beam name</a:t>
                      </a:r>
                      <a:endParaRPr lang="en-US" sz="1200" dirty="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rgbClr val="FFFFFF"/>
                          </a:solidFill>
                          <a:latin typeface="Times New Roman" pitchFamily="18" charset="0"/>
                          <a:ea typeface="Calibri"/>
                          <a:cs typeface="Times New Roman" pitchFamily="18" charset="0"/>
                        </a:rPr>
                        <a:t>(X-direction)</a:t>
                      </a:r>
                      <a:endParaRPr lang="en-US" sz="1200" dirty="0">
                        <a:latin typeface="Times New Roman" pitchFamily="18" charset="0"/>
                        <a:ea typeface="Calibri"/>
                        <a:cs typeface="Times New Roman" pitchFamily="18" charset="0"/>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gridSpan="2">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Bottom steel</a:t>
                      </a:r>
                      <a:endParaRPr lang="en-US" sz="1200">
                        <a:latin typeface="Times New Roman" pitchFamily="18" charset="0"/>
                        <a:ea typeface="Calibri"/>
                        <a:cs typeface="Times New Roman" pitchFamily="18" charset="0"/>
                      </a:endParaRPr>
                    </a:p>
                  </a:txBody>
                  <a:tcPr marL="67325" marR="6732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b="1" dirty="0">
                          <a:solidFill>
                            <a:srgbClr val="FFFFFF"/>
                          </a:solidFill>
                          <a:latin typeface="Times New Roman" pitchFamily="18" charset="0"/>
                          <a:ea typeface="Calibri"/>
                          <a:cs typeface="Times New Roman" pitchFamily="18" charset="0"/>
                        </a:rPr>
                        <a:t>Top steel</a:t>
                      </a:r>
                      <a:endParaRPr lang="en-US" sz="1200" dirty="0">
                        <a:latin typeface="Times New Roman" pitchFamily="18" charset="0"/>
                        <a:ea typeface="Calibri"/>
                        <a:cs typeface="Times New Roman" pitchFamily="18" charset="0"/>
                      </a:endParaRPr>
                    </a:p>
                  </a:txBody>
                  <a:tcPr marL="67325" marR="6732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Stirrups</a:t>
                      </a:r>
                      <a:endParaRPr lang="en-US" sz="1200">
                        <a:latin typeface="Times New Roman" pitchFamily="18" charset="0"/>
                        <a:ea typeface="Calibri"/>
                        <a:cs typeface="Times New Roman" pitchFamily="18" charset="0"/>
                      </a:endParaRPr>
                    </a:p>
                  </a:txBody>
                  <a:tcPr marL="67325" marR="6732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r>
              <a:tr h="731520">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A</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B</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C</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dirty="0">
                          <a:latin typeface="Times New Roman" pitchFamily="18" charset="0"/>
                          <a:ea typeface="Calibri"/>
                          <a:cs typeface="Times New Roman" pitchFamily="18" charset="0"/>
                        </a:rPr>
                        <a:t>D</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E</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A</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B</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C</a:t>
                      </a: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B2</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ɸ16</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B3</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ɸ16</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B4</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ɸ10/150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B5</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ɸ10/150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ɸ10/150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B6</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ɸ10/200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B7</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B8</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ɸ14</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B9</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ɸ10/150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B10</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ɸ12</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B11</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ɸ10/150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B12</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B13</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ɸ10/300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B14</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3 ɸ25</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7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ɸ14</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6 ɸ20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ɸ10/150</a:t>
                      </a: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ɸ10/120</a:t>
                      </a:r>
                    </a:p>
                  </a:txBody>
                  <a:tcPr marL="67325" marR="67325" marT="0" marB="0">
                    <a:lnL>
                      <a:noFill/>
                    </a:lnL>
                    <a:lnR>
                      <a:noFill/>
                    </a:lnR>
                    <a:lnT>
                      <a:noFill/>
                    </a:lnT>
                    <a:lnB>
                      <a:noFill/>
                    </a:lnB>
                    <a:solidFill>
                      <a:srgbClr val="D8D8D8"/>
                    </a:solidFill>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B15</a:t>
                      </a:r>
                      <a:endParaRPr lang="en-US" sz="1200">
                        <a:latin typeface="Times New Roman" pitchFamily="18" charset="0"/>
                        <a:ea typeface="Calibri"/>
                        <a:cs typeface="Times New Roman" pitchFamily="18" charset="0"/>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ɸ12</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ɸ16</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ɸ10/250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ɸ10/120</a:t>
                      </a: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a:noFill/>
                    </a:lnB>
                  </a:tcPr>
                </a:tc>
              </a:tr>
              <a:tr h="243840">
                <a:tc>
                  <a:txBody>
                    <a:bodyPr/>
                    <a:lstStyle/>
                    <a:p>
                      <a:pPr marL="0" marR="0" algn="ctr">
                        <a:lnSpc>
                          <a:spcPct val="115000"/>
                        </a:lnSpc>
                        <a:spcBef>
                          <a:spcPts val="0"/>
                        </a:spcBef>
                        <a:spcAft>
                          <a:spcPts val="0"/>
                        </a:spcAft>
                      </a:pPr>
                      <a:r>
                        <a:rPr lang="en-US" sz="1200" b="1">
                          <a:solidFill>
                            <a:srgbClr val="FFFFFF"/>
                          </a:solidFill>
                          <a:latin typeface="Times New Roman" pitchFamily="18" charset="0"/>
                          <a:ea typeface="Calibri"/>
                          <a:cs typeface="Times New Roman" pitchFamily="18" charset="0"/>
                        </a:rPr>
                        <a:t>B16</a:t>
                      </a:r>
                      <a:endParaRPr lang="en-US" sz="1200">
                        <a:latin typeface="Times New Roman" pitchFamily="18" charset="0"/>
                        <a:ea typeface="Calibri"/>
                        <a:cs typeface="Times New Roman" pitchFamily="18" charset="0"/>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2 ɸ20</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ɸ16</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ɸ20</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4 ɸ12</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ɸ10/100</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pitchFamily="18" charset="0"/>
                          <a:ea typeface="Calibri"/>
                          <a:cs typeface="Times New Roman" pitchFamily="18" charset="0"/>
                        </a:rPr>
                        <a:t>1 ɸ10/120</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dirty="0">
                          <a:latin typeface="Times New Roman" pitchFamily="18" charset="0"/>
                          <a:ea typeface="Calibri"/>
                          <a:cs typeface="Times New Roman" pitchFamily="18" charset="0"/>
                        </a:rPr>
                        <a:t>1 ɸ10/100</a:t>
                      </a: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مستطيل 4"/>
          <p:cNvSpPr/>
          <p:nvPr/>
        </p:nvSpPr>
        <p:spPr>
          <a:xfrm>
            <a:off x="1676400" y="228600"/>
            <a:ext cx="4876800" cy="400110"/>
          </a:xfrm>
          <a:prstGeom prst="rect">
            <a:avLst/>
          </a:prstGeom>
        </p:spPr>
        <p:txBody>
          <a:bodyPr wrap="square">
            <a:spAutoFit/>
          </a:bodyPr>
          <a:lstStyle/>
          <a:p>
            <a:r>
              <a:rPr lang="en-US" sz="2000" b="1" i="1" dirty="0" smtClean="0">
                <a:solidFill>
                  <a:schemeClr val="accent3">
                    <a:lumMod val="50000"/>
                  </a:schemeClr>
                </a:solidFill>
                <a:latin typeface="Times New Roman" pitchFamily="18" charset="0"/>
                <a:cs typeface="Times New Roman" pitchFamily="18" charset="0"/>
              </a:rPr>
              <a:t>Beams Reinforcement (X-direction)</a:t>
            </a:r>
            <a:endParaRPr lang="en-US" sz="2000"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524000" y="990596"/>
          <a:ext cx="6857998" cy="4841748"/>
        </p:xfrm>
        <a:graphic>
          <a:graphicData uri="http://schemas.openxmlformats.org/drawingml/2006/table">
            <a:tbl>
              <a:tblPr/>
              <a:tblGrid>
                <a:gridCol w="892752"/>
                <a:gridCol w="663428"/>
                <a:gridCol w="663428"/>
                <a:gridCol w="626259"/>
                <a:gridCol w="626259"/>
                <a:gridCol w="872416"/>
                <a:gridCol w="872416"/>
                <a:gridCol w="820520"/>
                <a:gridCol w="820520"/>
              </a:tblGrid>
              <a:tr h="266700">
                <a:tc rowSpan="2">
                  <a:txBody>
                    <a:bodyPr/>
                    <a:lstStyle/>
                    <a:p>
                      <a:pPr marL="0" marR="0" algn="ctr">
                        <a:lnSpc>
                          <a:spcPct val="115000"/>
                        </a:lnSpc>
                        <a:spcBef>
                          <a:spcPts val="0"/>
                        </a:spcBef>
                        <a:spcAft>
                          <a:spcPts val="0"/>
                        </a:spcAft>
                      </a:pPr>
                      <a:r>
                        <a:rPr lang="en-US" sz="1200" b="1" dirty="0">
                          <a:solidFill>
                            <a:srgbClr val="FFFFFF"/>
                          </a:solidFill>
                          <a:latin typeface="Times New Roman"/>
                          <a:ea typeface="Calibri"/>
                          <a:cs typeface="Arial"/>
                        </a:rPr>
                        <a:t>Beam name</a:t>
                      </a:r>
                      <a:endParaRPr lang="en-US" sz="1200" dirty="0">
                        <a:latin typeface="Calibri"/>
                        <a:ea typeface="Calibri"/>
                        <a:cs typeface="Arial"/>
                      </a:endParaRPr>
                    </a:p>
                    <a:p>
                      <a:pPr marL="0" marR="0" algn="ctr">
                        <a:lnSpc>
                          <a:spcPct val="115000"/>
                        </a:lnSpc>
                        <a:spcBef>
                          <a:spcPts val="0"/>
                        </a:spcBef>
                        <a:spcAft>
                          <a:spcPts val="0"/>
                        </a:spcAft>
                      </a:pPr>
                      <a:r>
                        <a:rPr lang="en-US" sz="1200" b="1" dirty="0">
                          <a:solidFill>
                            <a:srgbClr val="FFFFFF"/>
                          </a:solidFill>
                          <a:latin typeface="Times New Roman"/>
                          <a:ea typeface="Calibri"/>
                          <a:cs typeface="Arial"/>
                        </a:rPr>
                        <a:t>(Y-direction)</a:t>
                      </a:r>
                      <a:endParaRPr lang="en-US" sz="1200" dirty="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gridSpan="2">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Bottom steel</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Top steel</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Stirrups</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r>
              <a:tr h="533400">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A</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B</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C</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D</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E</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A</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B</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C</a:t>
                      </a:r>
                      <a:endParaRPr lang="en-US" sz="1200">
                        <a:latin typeface="Calibri"/>
                        <a:ea typeface="Calibri"/>
                        <a:cs typeface="Arial"/>
                      </a:endParaRPr>
                    </a:p>
                  </a:txBody>
                  <a:tcPr marL="67325" marR="6732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B17</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3ɸ20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B18</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1ɸ10/300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B19</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1ɸ10/200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B20</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1ɸ10/300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B21</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1ɸ10/300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B22</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1ɸ10/200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B23</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6ɸ20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7ɸ20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1ɸ10/300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B24</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6ɸ20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6ɸ20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1ɸ10/150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B25</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6ɸ20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6ɸ20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1ɸ10/150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B26</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2ɸ25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 ɸ25</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6ɸ20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1ɸ10/200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solidFill>
                      <a:srgbClr val="D8D8D8"/>
                    </a:solidFill>
                  </a:tcPr>
                </a:tc>
              </a:tr>
              <a:tr h="2667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B27</a:t>
                      </a:r>
                      <a:endParaRPr lang="en-US" sz="1200">
                        <a:latin typeface="Calibri"/>
                        <a:ea typeface="Calibri"/>
                        <a:cs typeface="Arial"/>
                      </a:endParaRPr>
                    </a:p>
                  </a:txBody>
                  <a:tcPr marL="67325" marR="6732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3ɸ14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3 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4ɸ14</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1ɸ10/100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1ɸ10/250</a:t>
                      </a:r>
                      <a:endParaRPr lang="en-US" sz="1200">
                        <a:latin typeface="Calibri"/>
                        <a:ea typeface="Calibri"/>
                        <a:cs typeface="Arial"/>
                      </a:endParaRPr>
                    </a:p>
                  </a:txBody>
                  <a:tcPr marL="67325" marR="6732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1ɸ10/200</a:t>
                      </a:r>
                      <a:endParaRPr lang="en-US" sz="1200">
                        <a:latin typeface="Calibri"/>
                        <a:ea typeface="Calibri"/>
                        <a:cs typeface="Arial"/>
                      </a:endParaRPr>
                    </a:p>
                  </a:txBody>
                  <a:tcPr marL="67325" marR="67325" marT="0" marB="0">
                    <a:lnL>
                      <a:noFill/>
                    </a:lnL>
                    <a:lnR>
                      <a:noFill/>
                    </a:lnR>
                    <a:lnT>
                      <a:noFill/>
                    </a:lnT>
                    <a:lnB>
                      <a:noFill/>
                    </a:lnB>
                  </a:tcPr>
                </a:tc>
              </a:tr>
              <a:tr h="106680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B28</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3ɸ14</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 ɸ14</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3ɸ12</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5ɸ20</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3ɸ12</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1ɸ10/300</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1ɸ10/150</a:t>
                      </a:r>
                      <a:endParaRPr lang="en-US" sz="120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457200" marR="0" algn="just">
                        <a:lnSpc>
                          <a:spcPct val="115000"/>
                        </a:lnSpc>
                        <a:spcBef>
                          <a:spcPts val="0"/>
                        </a:spcBef>
                        <a:spcAft>
                          <a:spcPts val="0"/>
                        </a:spcAft>
                      </a:pPr>
                      <a:r>
                        <a:rPr lang="en-US" sz="1200" dirty="0" smtClean="0">
                          <a:latin typeface="Times New Roman"/>
                          <a:ea typeface="Calibri"/>
                          <a:cs typeface="Arial"/>
                        </a:rPr>
                        <a:t>1ɸ10/300</a:t>
                      </a:r>
                      <a:endParaRPr lang="en-US" sz="1200" dirty="0">
                        <a:latin typeface="Calibri"/>
                        <a:ea typeface="Calibri"/>
                        <a:cs typeface="Arial"/>
                      </a:endParaRPr>
                    </a:p>
                  </a:txBody>
                  <a:tcPr marL="67325" marR="6732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مستطيل 4"/>
          <p:cNvSpPr/>
          <p:nvPr/>
        </p:nvSpPr>
        <p:spPr>
          <a:xfrm>
            <a:off x="1524000" y="381000"/>
            <a:ext cx="4191000" cy="369332"/>
          </a:xfrm>
          <a:prstGeom prst="rect">
            <a:avLst/>
          </a:prstGeom>
        </p:spPr>
        <p:txBody>
          <a:bodyPr wrap="square">
            <a:spAutoFit/>
          </a:bodyPr>
          <a:lstStyle/>
          <a:p>
            <a:r>
              <a:rPr lang="en-US" b="1" i="1" dirty="0" smtClean="0">
                <a:solidFill>
                  <a:schemeClr val="accent3">
                    <a:lumMod val="50000"/>
                  </a:schemeClr>
                </a:solidFill>
                <a:latin typeface="Times New Roman" pitchFamily="18" charset="0"/>
                <a:cs typeface="Times New Roman" pitchFamily="18" charset="0"/>
              </a:rPr>
              <a:t>Beams Reinforcement (Y-direction)</a:t>
            </a:r>
            <a:endParaRPr lang="en-US"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OULMN IN 3D.bmp"/>
          <p:cNvPicPr/>
          <p:nvPr/>
        </p:nvPicPr>
        <p:blipFill>
          <a:blip r:embed="rId2" cstate="print"/>
          <a:stretch>
            <a:fillRect/>
          </a:stretch>
        </p:blipFill>
        <p:spPr>
          <a:xfrm>
            <a:off x="1524000" y="1143000"/>
            <a:ext cx="7010400" cy="464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مستطيل 3"/>
          <p:cNvSpPr/>
          <p:nvPr/>
        </p:nvSpPr>
        <p:spPr>
          <a:xfrm>
            <a:off x="990600" y="3048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a:t>
            </a: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column</a:t>
            </a: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a:t>
            </a:r>
          </a:p>
        </p:txBody>
      </p:sp>
      <p:sp>
        <p:nvSpPr>
          <p:cNvPr id="5"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22222222222222.bmp"/>
          <p:cNvPicPr>
            <a:picLocks noChangeAspect="1"/>
          </p:cNvPicPr>
          <p:nvPr/>
        </p:nvPicPr>
        <p:blipFill>
          <a:blip r:embed="rId2" cstate="print"/>
          <a:stretch>
            <a:fillRect/>
          </a:stretch>
        </p:blipFill>
        <p:spPr>
          <a:xfrm>
            <a:off x="1600200" y="304800"/>
            <a:ext cx="6572250" cy="5710238"/>
          </a:xfrm>
          <a:prstGeom prst="rect">
            <a:avLst/>
          </a:prstGeom>
        </p:spPr>
      </p:pic>
      <p:sp>
        <p:nvSpPr>
          <p:cNvPr id="5" name="Rectangle 4"/>
          <p:cNvSpPr/>
          <p:nvPr/>
        </p:nvSpPr>
        <p:spPr>
          <a:xfrm>
            <a:off x="3886200" y="6172200"/>
            <a:ext cx="208057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Frame Taken By SAP</a:t>
            </a:r>
            <a:endParaRPr lang="en-US" dirty="0">
              <a:solidFill>
                <a:schemeClr val="accent3">
                  <a:lumMod val="50000"/>
                </a:schemeClr>
              </a:solidFill>
              <a:effectLst>
                <a:glow rad="139700">
                  <a:schemeClr val="accent3">
                    <a:satMod val="175000"/>
                    <a:alpha val="40000"/>
                  </a:schemeClr>
                </a:glow>
              </a:effectLst>
            </a:endParaRPr>
          </a:p>
        </p:txBody>
      </p:sp>
      <p:sp>
        <p:nvSpPr>
          <p:cNvPr id="8"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8080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4000" cap="all" dirty="0" smtClean="0">
                <a:ln w="500">
                  <a:solidFill>
                    <a:schemeClr val="tx2">
                      <a:shade val="20000"/>
                      <a:satMod val="120000"/>
                    </a:schemeClr>
                  </a:solidFill>
                </a:ln>
                <a:solidFill>
                  <a:schemeClr val="accent6">
                    <a:lumMod val="75000"/>
                  </a:schemeClr>
                </a:solidFill>
              </a:rPr>
              <a:t> </a:t>
            </a: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Warehouse building</a:t>
            </a:r>
            <a:endParaRPr lang="en-US" sz="4000" cap="all" dirty="0">
              <a:ln w="500">
                <a:solidFill>
                  <a:schemeClr val="tx2">
                    <a:shade val="20000"/>
                    <a:satMod val="120000"/>
                  </a:schemeClr>
                </a:solidFill>
              </a:ln>
              <a:solidFill>
                <a:schemeClr val="accent6">
                  <a:lumMod val="75000"/>
                </a:schemeClr>
              </a:solidFill>
              <a:latin typeface="Times New Roman" pitchFamily="18" charset="0"/>
              <a:cs typeface="Times New Roman" pitchFamily="18" charset="0"/>
            </a:endParaRPr>
          </a:p>
        </p:txBody>
      </p:sp>
      <p:pic>
        <p:nvPicPr>
          <p:cNvPr id="12" name="عنصر نائب للمحتوى 11" descr="plan.png"/>
          <p:cNvPicPr>
            <a:picLocks noGrp="1" noChangeAspect="1"/>
          </p:cNvPicPr>
          <p:nvPr>
            <p:ph idx="1"/>
          </p:nvPr>
        </p:nvPicPr>
        <p:blipFill>
          <a:blip r:embed="rId2" cstate="print"/>
          <a:stretch>
            <a:fillRect/>
          </a:stretch>
        </p:blipFill>
        <p:spPr>
          <a:xfrm>
            <a:off x="1447800" y="1295400"/>
            <a:ext cx="7239000"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6781800" y="1905000"/>
            <a:ext cx="16764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Typical Plan</a:t>
            </a:r>
          </a:p>
        </p:txBody>
      </p:sp>
      <p:sp>
        <p:nvSpPr>
          <p:cNvPr id="5" name="TextBox 4"/>
          <p:cNvSpPr txBox="1"/>
          <p:nvPr/>
        </p:nvSpPr>
        <p:spPr>
          <a:xfrm>
            <a:off x="152400" y="60960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One</a:t>
            </a:r>
            <a:endParaRPr lang="en-US" dirty="0">
              <a:solidFill>
                <a:schemeClr val="lt1"/>
              </a:solidFill>
            </a:endParaRPr>
          </a:p>
        </p:txBody>
      </p:sp>
      <p:pic>
        <p:nvPicPr>
          <p:cNvPr id="13" name="صورة 12" descr="3D-FOUNDATION NEW COL DIMENSIONS(WITH EXTERIOR)-A EITHOUT LL ON FOOTING+BASEMENT WALL.bmp"/>
          <p:cNvPicPr>
            <a:picLocks noChangeAspect="1"/>
          </p:cNvPicPr>
          <p:nvPr/>
        </p:nvPicPr>
        <p:blipFill>
          <a:blip r:embed="rId3" cstate="print"/>
          <a:stretch>
            <a:fillRect/>
          </a:stretch>
        </p:blipFill>
        <p:spPr>
          <a:xfrm>
            <a:off x="6324600" y="2838450"/>
            <a:ext cx="2638383" cy="4019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10"/>
          <p:cNvSpPr/>
          <p:nvPr/>
        </p:nvSpPr>
        <p:spPr>
          <a:xfrm>
            <a:off x="5410200" y="6248400"/>
            <a:ext cx="1980029"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Building 3D Model </a:t>
            </a:r>
            <a:endParaRPr lang="en-US" dirty="0">
              <a:solidFill>
                <a:schemeClr val="accent3">
                  <a:lumMod val="50000"/>
                </a:schemeClr>
              </a:solidFill>
              <a:effectLst>
                <a:glow rad="139700">
                  <a:schemeClr val="accent3">
                    <a:satMod val="175000"/>
                    <a:alpha val="40000"/>
                  </a:schemeClr>
                </a:glo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5562600"/>
            <a:ext cx="2113079"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Column Reinforcing </a:t>
            </a:r>
            <a:endParaRPr lang="en-US" dirty="0">
              <a:solidFill>
                <a:schemeClr val="accent3">
                  <a:lumMod val="50000"/>
                </a:schemeClr>
              </a:solidFill>
              <a:effectLst>
                <a:glow rad="139700">
                  <a:schemeClr val="accent3">
                    <a:satMod val="175000"/>
                    <a:alpha val="40000"/>
                  </a:schemeClr>
                </a:glow>
              </a:effectLst>
            </a:endParaRPr>
          </a:p>
        </p:txBody>
      </p:sp>
      <p:graphicFrame>
        <p:nvGraphicFramePr>
          <p:cNvPr id="6" name="جدول 5"/>
          <p:cNvGraphicFramePr>
            <a:graphicFrameLocks noGrp="1"/>
          </p:cNvGraphicFramePr>
          <p:nvPr/>
        </p:nvGraphicFramePr>
        <p:xfrm>
          <a:off x="990600" y="381000"/>
          <a:ext cx="8153400" cy="4876800"/>
        </p:xfrm>
        <a:graphic>
          <a:graphicData uri="http://schemas.openxmlformats.org/drawingml/2006/table">
            <a:tbl>
              <a:tblPr/>
              <a:tblGrid>
                <a:gridCol w="978439"/>
                <a:gridCol w="1586675"/>
                <a:gridCol w="916113"/>
                <a:gridCol w="1235947"/>
                <a:gridCol w="1302626"/>
                <a:gridCol w="1266056"/>
                <a:gridCol w="867544"/>
              </a:tblGrid>
              <a:tr h="731520">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Columns group</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Column dimensions(mm)</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Column ID</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As (mm</a:t>
                      </a:r>
                      <a:r>
                        <a:rPr lang="en-US" sz="1400" b="1" baseline="30000" dirty="0">
                          <a:solidFill>
                            <a:srgbClr val="FFFFFF"/>
                          </a:solidFill>
                          <a:latin typeface="Times New Roman"/>
                          <a:ea typeface="Calibri"/>
                          <a:cs typeface="Arial"/>
                        </a:rPr>
                        <a:t>2</a:t>
                      </a:r>
                      <a:r>
                        <a:rPr lang="en-US" sz="1400" b="1" dirty="0">
                          <a:solidFill>
                            <a:srgbClr val="FFFFFF"/>
                          </a:solidFill>
                          <a:latin typeface="Times New Roman"/>
                          <a:ea typeface="Calibri"/>
                          <a:cs typeface="Arial"/>
                        </a:rPr>
                        <a:t>)</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Reinforcement</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Tie reinforcement</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latin typeface="Times New Roman"/>
                          <a:ea typeface="Calibri"/>
                          <a:cs typeface="Arial"/>
                        </a:rPr>
                        <a:t>Remarks</a:t>
                      </a:r>
                      <a:endParaRPr lang="en-US" sz="1400" dirty="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243840">
                <a:tc rowSpan="3">
                  <a:txBody>
                    <a:bodyPr/>
                    <a:lstStyle/>
                    <a:p>
                      <a:pPr marL="0" marR="0" algn="ctr">
                        <a:lnSpc>
                          <a:spcPct val="115000"/>
                        </a:lnSpc>
                        <a:spcBef>
                          <a:spcPts val="0"/>
                        </a:spcBef>
                        <a:spcAft>
                          <a:spcPts val="0"/>
                        </a:spcAft>
                      </a:pPr>
                      <a:endParaRPr lang="en-US" sz="1200">
                        <a:latin typeface="Calibri"/>
                        <a:ea typeface="Calibri"/>
                        <a:cs typeface="Arial"/>
                      </a:endParaRPr>
                    </a:p>
                    <a:p>
                      <a:pPr marL="0" marR="0" algn="ctr">
                        <a:lnSpc>
                          <a:spcPct val="115000"/>
                        </a:lnSpc>
                        <a:spcBef>
                          <a:spcPts val="0"/>
                        </a:spcBef>
                        <a:spcAft>
                          <a:spcPts val="0"/>
                        </a:spcAft>
                      </a:pPr>
                      <a:r>
                        <a:rPr lang="en-US" sz="1200" b="1">
                          <a:solidFill>
                            <a:srgbClr val="FFFFFF"/>
                          </a:solidFill>
                          <a:latin typeface="Times New Roman"/>
                          <a:ea typeface="Calibri"/>
                          <a:cs typeface="Arial"/>
                        </a:rPr>
                        <a:t>1</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4BACC6"/>
                    </a:solidFill>
                  </a:tcPr>
                </a:tc>
                <a:tc rowSpan="3">
                  <a:txBody>
                    <a:bodyPr/>
                    <a:lstStyle/>
                    <a:p>
                      <a:pPr marL="0" marR="0" algn="ctr">
                        <a:lnSpc>
                          <a:spcPct val="115000"/>
                        </a:lnSpc>
                        <a:spcBef>
                          <a:spcPts val="0"/>
                        </a:spcBef>
                        <a:spcAft>
                          <a:spcPts val="0"/>
                        </a:spcAft>
                      </a:pPr>
                      <a:endParaRPr lang="en-US" sz="1200">
                        <a:latin typeface="Times New Roman"/>
                        <a:ea typeface="Calibri"/>
                        <a:cs typeface="Arial"/>
                      </a:endParaRPr>
                    </a:p>
                    <a:p>
                      <a:pPr marL="0" marR="0" algn="ctr">
                        <a:lnSpc>
                          <a:spcPct val="115000"/>
                        </a:lnSpc>
                        <a:spcBef>
                          <a:spcPts val="0"/>
                        </a:spcBef>
                        <a:spcAft>
                          <a:spcPts val="0"/>
                        </a:spcAft>
                      </a:pPr>
                      <a:r>
                        <a:rPr lang="en-US" sz="1200">
                          <a:latin typeface="Times New Roman"/>
                          <a:ea typeface="Calibri"/>
                          <a:cs typeface="Arial"/>
                        </a:rPr>
                        <a:t>300*400</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C10</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1476</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6ɸ18</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ɸ10/250mm</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rowSpan="3">
                  <a:txBody>
                    <a:bodyPr/>
                    <a:lstStyle/>
                    <a:p>
                      <a:pPr marL="0" marR="0" algn="ctr">
                        <a:lnSpc>
                          <a:spcPct val="115000"/>
                        </a:lnSpc>
                        <a:spcBef>
                          <a:spcPts val="0"/>
                        </a:spcBef>
                        <a:spcAft>
                          <a:spcPts val="0"/>
                        </a:spcAft>
                      </a:pPr>
                      <a:r>
                        <a:rPr lang="en-US" sz="1200">
                          <a:latin typeface="Times New Roman"/>
                          <a:ea typeface="Calibri"/>
                          <a:cs typeface="Arial"/>
                        </a:rPr>
                        <a:t>-</a:t>
                      </a:r>
                      <a:endParaRPr lang="en-US" sz="1200">
                        <a:latin typeface="Calibri"/>
                        <a:ea typeface="Calibri"/>
                        <a:cs typeface="Arial"/>
                      </a:endParaRPr>
                    </a:p>
                  </a:txBody>
                  <a:tcPr marL="60915" marR="6091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4876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C1,C5,C21</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1200</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6ɸ16</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ɸ10/250mm</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vMerge="1">
                  <a:txBody>
                    <a:bodyPr/>
                    <a:lstStyle/>
                    <a:p>
                      <a:endParaRPr lang="en-US"/>
                    </a:p>
                  </a:txBody>
                  <a:tcPr/>
                </a:tc>
              </a:tr>
              <a:tr h="24384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C20</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3005</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12ɸ18</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ɸ10/250mm</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vMerge="1">
                  <a:txBody>
                    <a:bodyPr/>
                    <a:lstStyle/>
                    <a:p>
                      <a:endParaRPr lang="en-US"/>
                    </a:p>
                  </a:txBody>
                  <a:tcPr/>
                </a:tc>
              </a:tr>
              <a:tr h="487680">
                <a:tc>
                  <a:txBody>
                    <a:bodyPr/>
                    <a:lstStyle/>
                    <a:p>
                      <a:pPr marL="0" marR="0" algn="ctr">
                        <a:lnSpc>
                          <a:spcPct val="115000"/>
                        </a:lnSpc>
                        <a:spcBef>
                          <a:spcPts val="0"/>
                        </a:spcBef>
                        <a:spcAft>
                          <a:spcPts val="0"/>
                        </a:spcAft>
                      </a:pPr>
                      <a:r>
                        <a:rPr lang="en-US" sz="1200" b="1">
                          <a:solidFill>
                            <a:srgbClr val="FFFFFF"/>
                          </a:solidFill>
                          <a:latin typeface="Times New Roman"/>
                          <a:ea typeface="Calibri"/>
                          <a:cs typeface="Arial"/>
                        </a:rPr>
                        <a:t>2</a:t>
                      </a:r>
                      <a:endParaRPr lang="en-US" sz="1200">
                        <a:latin typeface="Calibri"/>
                        <a:ea typeface="Calibri"/>
                        <a:cs typeface="Arial"/>
                      </a:endParaRPr>
                    </a:p>
                  </a:txBody>
                  <a:tcPr marL="60915" marR="60915" marT="0" marB="0">
                    <a:lnL>
                      <a:noFill/>
                    </a:lnL>
                    <a:lnR>
                      <a:noFill/>
                    </a:lnR>
                    <a:lnT>
                      <a:noFill/>
                    </a:lnT>
                    <a:lnB>
                      <a:noFill/>
                    </a:lnB>
                    <a:solidFill>
                      <a:srgbClr val="4BACC6"/>
                    </a:solidFill>
                  </a:tcPr>
                </a:tc>
                <a:tc>
                  <a:txBody>
                    <a:bodyPr/>
                    <a:lstStyle/>
                    <a:p>
                      <a:pPr marL="0" marR="0" algn="ctr">
                        <a:lnSpc>
                          <a:spcPct val="115000"/>
                        </a:lnSpc>
                        <a:spcBef>
                          <a:spcPts val="0"/>
                        </a:spcBef>
                        <a:spcAft>
                          <a:spcPts val="0"/>
                        </a:spcAft>
                      </a:pPr>
                      <a:r>
                        <a:rPr lang="en-US" sz="1200">
                          <a:latin typeface="Times New Roman"/>
                          <a:ea typeface="Calibri"/>
                          <a:cs typeface="Arial"/>
                        </a:rPr>
                        <a:t>400*600</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C6,C11</a:t>
                      </a:r>
                      <a:endParaRPr lang="en-US" sz="1200">
                        <a:latin typeface="Calibri"/>
                        <a:ea typeface="Calibri"/>
                        <a:cs typeface="Arial"/>
                      </a:endParaRPr>
                    </a:p>
                  </a:txBody>
                  <a:tcPr marL="60915" marR="6091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2400</a:t>
                      </a:r>
                      <a:endParaRPr lang="en-US" sz="1200">
                        <a:latin typeface="Calibri"/>
                        <a:ea typeface="Calibri"/>
                        <a:cs typeface="Arial"/>
                      </a:endParaRPr>
                    </a:p>
                  </a:txBody>
                  <a:tcPr marL="60915" marR="6091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12ɸ16</a:t>
                      </a:r>
                      <a:endParaRPr lang="en-US" sz="1200">
                        <a:latin typeface="Calibri"/>
                        <a:ea typeface="Calibri"/>
                        <a:cs typeface="Arial"/>
                      </a:endParaRPr>
                    </a:p>
                  </a:txBody>
                  <a:tcPr marL="60915" marR="6091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1 ɸ10/250mm</a:t>
                      </a:r>
                      <a:endParaRPr lang="en-US" sz="1200">
                        <a:latin typeface="Calibri"/>
                        <a:ea typeface="Calibri"/>
                        <a:cs typeface="Arial"/>
                      </a:endParaRPr>
                    </a:p>
                  </a:txBody>
                  <a:tcPr marL="60915" marR="60915" marT="0" marB="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Calibri"/>
                          <a:cs typeface="Arial"/>
                        </a:rPr>
                        <a:t>Double Stirrups</a:t>
                      </a:r>
                      <a:endParaRPr lang="en-US" sz="1200">
                        <a:latin typeface="Calibri"/>
                        <a:ea typeface="Calibri"/>
                        <a:cs typeface="Arial"/>
                      </a:endParaRPr>
                    </a:p>
                  </a:txBody>
                  <a:tcPr marL="60915" marR="60915" marT="0" marB="0">
                    <a:lnL>
                      <a:noFill/>
                    </a:lnL>
                    <a:lnR>
                      <a:noFill/>
                    </a:lnR>
                    <a:lnT>
                      <a:noFill/>
                    </a:lnT>
                    <a:lnB>
                      <a:noFill/>
                    </a:lnB>
                  </a:tcPr>
                </a:tc>
              </a:tr>
              <a:tr h="487680">
                <a:tc rowSpan="4">
                  <a:txBody>
                    <a:bodyPr/>
                    <a:lstStyle/>
                    <a:p>
                      <a:pPr marL="0" marR="0" algn="ctr">
                        <a:lnSpc>
                          <a:spcPct val="115000"/>
                        </a:lnSpc>
                        <a:spcBef>
                          <a:spcPts val="0"/>
                        </a:spcBef>
                        <a:spcAft>
                          <a:spcPts val="0"/>
                        </a:spcAft>
                      </a:pPr>
                      <a:endParaRPr lang="en-US" sz="1200">
                        <a:latin typeface="Calibri"/>
                        <a:ea typeface="Calibri"/>
                        <a:cs typeface="Arial"/>
                      </a:endParaRPr>
                    </a:p>
                    <a:p>
                      <a:pPr marL="0" marR="0" algn="ctr">
                        <a:lnSpc>
                          <a:spcPct val="115000"/>
                        </a:lnSpc>
                        <a:spcBef>
                          <a:spcPts val="0"/>
                        </a:spcBef>
                        <a:spcAft>
                          <a:spcPts val="0"/>
                        </a:spcAft>
                      </a:pPr>
                      <a:r>
                        <a:rPr lang="en-US" sz="1200" b="1">
                          <a:solidFill>
                            <a:srgbClr val="FFFFFF"/>
                          </a:solidFill>
                          <a:latin typeface="Times New Roman"/>
                          <a:ea typeface="Calibri"/>
                          <a:cs typeface="Arial"/>
                        </a:rPr>
                        <a:t>3</a:t>
                      </a:r>
                      <a:endParaRPr lang="en-US" sz="1200">
                        <a:latin typeface="Calibri"/>
                        <a:ea typeface="Calibri"/>
                        <a:cs typeface="Arial"/>
                      </a:endParaRPr>
                    </a:p>
                  </a:txBody>
                  <a:tcPr marL="60915" marR="60915" marT="0" marB="0">
                    <a:lnL>
                      <a:noFill/>
                    </a:lnL>
                    <a:lnR>
                      <a:noFill/>
                    </a:lnR>
                    <a:lnT>
                      <a:noFill/>
                    </a:lnT>
                    <a:lnB>
                      <a:noFill/>
                    </a:lnB>
                    <a:solidFill>
                      <a:srgbClr val="4BACC6"/>
                    </a:solidFill>
                  </a:tcPr>
                </a:tc>
                <a:tc rowSpan="4">
                  <a:txBody>
                    <a:bodyPr/>
                    <a:lstStyle/>
                    <a:p>
                      <a:pPr marL="0" marR="0" algn="ctr">
                        <a:lnSpc>
                          <a:spcPct val="115000"/>
                        </a:lnSpc>
                        <a:spcBef>
                          <a:spcPts val="0"/>
                        </a:spcBef>
                        <a:spcAft>
                          <a:spcPts val="0"/>
                        </a:spcAft>
                      </a:pPr>
                      <a:endParaRPr lang="en-US" sz="1200">
                        <a:latin typeface="Times New Roman"/>
                        <a:ea typeface="Calibri"/>
                        <a:cs typeface="Arial"/>
                      </a:endParaRPr>
                    </a:p>
                    <a:p>
                      <a:pPr marL="0" marR="0" algn="ctr">
                        <a:lnSpc>
                          <a:spcPct val="115000"/>
                        </a:lnSpc>
                        <a:spcBef>
                          <a:spcPts val="0"/>
                        </a:spcBef>
                        <a:spcAft>
                          <a:spcPts val="0"/>
                        </a:spcAft>
                      </a:pPr>
                      <a:r>
                        <a:rPr lang="en-US" sz="1200">
                          <a:latin typeface="Times New Roman"/>
                          <a:ea typeface="Calibri"/>
                          <a:cs typeface="Arial"/>
                        </a:rPr>
                        <a:t>400*700</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C2,C4</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2000</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8ɸ18</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200">
                          <a:latin typeface="Times New Roman"/>
                          <a:ea typeface="Calibri"/>
                          <a:cs typeface="Arial"/>
                        </a:rPr>
                        <a:t>1 ɸ 10/250mm</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c rowSpan="4">
                  <a:txBody>
                    <a:bodyPr/>
                    <a:lstStyle/>
                    <a:p>
                      <a:pPr marL="0" marR="0" algn="ctr">
                        <a:lnSpc>
                          <a:spcPct val="115000"/>
                        </a:lnSpc>
                        <a:spcBef>
                          <a:spcPts val="0"/>
                        </a:spcBef>
                        <a:spcAft>
                          <a:spcPts val="0"/>
                        </a:spcAft>
                      </a:pPr>
                      <a:r>
                        <a:rPr lang="en-US" sz="1200">
                          <a:latin typeface="Times New Roman"/>
                          <a:ea typeface="Calibri"/>
                          <a:cs typeface="Arial"/>
                        </a:rPr>
                        <a:t>Double Stirrups</a:t>
                      </a:r>
                      <a:endParaRPr lang="en-US" sz="1200">
                        <a:latin typeface="Calibri"/>
                        <a:ea typeface="Calibri"/>
                        <a:cs typeface="Arial"/>
                      </a:endParaRPr>
                    </a:p>
                  </a:txBody>
                  <a:tcPr marL="60915" marR="60915" marT="0" marB="0">
                    <a:lnL>
                      <a:noFill/>
                    </a:lnL>
                    <a:lnR>
                      <a:noFill/>
                    </a:lnR>
                    <a:lnT>
                      <a:noFill/>
                    </a:lnT>
                    <a:lnB>
                      <a:noFill/>
                    </a:lnB>
                    <a:solidFill>
                      <a:srgbClr val="D8D8D8"/>
                    </a:solidFill>
                  </a:tcPr>
                </a:tc>
              </a:tr>
              <a:tr h="24384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C19</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2800</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12ɸ18</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ɸ10/250mm</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vMerge="1">
                  <a:txBody>
                    <a:bodyPr/>
                    <a:lstStyle/>
                    <a:p>
                      <a:endParaRPr lang="en-US"/>
                    </a:p>
                  </a:txBody>
                  <a:tcPr/>
                </a:tc>
              </a:tr>
              <a:tr h="24384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C3</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4622</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10ɸ25</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ɸ10/300mm</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vMerge="1">
                  <a:txBody>
                    <a:bodyPr/>
                    <a:lstStyle/>
                    <a:p>
                      <a:endParaRPr lang="en-US"/>
                    </a:p>
                  </a:txBody>
                  <a:tcPr/>
                </a:tc>
              </a:tr>
              <a:tr h="24384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C17,C18</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5527</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12ɸ25</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ɸ10/300mm</a:t>
                      </a:r>
                      <a:endParaRPr lang="en-US" sz="1200">
                        <a:latin typeface="Calibri"/>
                        <a:ea typeface="Calibri"/>
                        <a:cs typeface="Arial"/>
                      </a:endParaRPr>
                    </a:p>
                  </a:txBody>
                  <a:tcPr marL="60915" marR="60915" marT="0" marB="0">
                    <a:lnL>
                      <a:noFill/>
                    </a:lnL>
                    <a:lnR>
                      <a:noFill/>
                    </a:lnR>
                    <a:lnT>
                      <a:noFill/>
                    </a:lnT>
                    <a:lnB>
                      <a:noFill/>
                    </a:lnB>
                    <a:solidFill>
                      <a:srgbClr val="D9D9D9"/>
                    </a:solidFill>
                  </a:tcPr>
                </a:tc>
                <a:tc vMerge="1">
                  <a:txBody>
                    <a:bodyPr/>
                    <a:lstStyle/>
                    <a:p>
                      <a:endParaRPr lang="en-US"/>
                    </a:p>
                  </a:txBody>
                  <a:tcPr/>
                </a:tc>
              </a:tr>
              <a:tr h="243840">
                <a:tc rowSpan="4">
                  <a:txBody>
                    <a:bodyPr/>
                    <a:lstStyle/>
                    <a:p>
                      <a:pPr marL="0" marR="0" algn="ctr">
                        <a:lnSpc>
                          <a:spcPct val="115000"/>
                        </a:lnSpc>
                        <a:spcBef>
                          <a:spcPts val="0"/>
                        </a:spcBef>
                        <a:spcAft>
                          <a:spcPts val="0"/>
                        </a:spcAft>
                      </a:pPr>
                      <a:endParaRPr lang="en-US" sz="1200">
                        <a:latin typeface="Calibri"/>
                        <a:ea typeface="Calibri"/>
                        <a:cs typeface="Arial"/>
                      </a:endParaRPr>
                    </a:p>
                    <a:p>
                      <a:pPr marL="0" marR="0" algn="ctr">
                        <a:lnSpc>
                          <a:spcPct val="115000"/>
                        </a:lnSpc>
                        <a:spcBef>
                          <a:spcPts val="0"/>
                        </a:spcBef>
                        <a:spcAft>
                          <a:spcPts val="0"/>
                        </a:spcAft>
                      </a:pPr>
                      <a:r>
                        <a:rPr lang="en-US" sz="1200" b="1">
                          <a:solidFill>
                            <a:srgbClr val="FFFFFF"/>
                          </a:solidFill>
                          <a:latin typeface="Times New Roman"/>
                          <a:ea typeface="Calibri"/>
                          <a:cs typeface="Arial"/>
                        </a:rPr>
                        <a:t>4</a:t>
                      </a:r>
                      <a:endParaRPr lang="en-US" sz="120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solidFill>
                      <a:srgbClr val="4BACC6"/>
                    </a:solidFill>
                  </a:tcPr>
                </a:tc>
                <a:tc rowSpan="4">
                  <a:txBody>
                    <a:bodyPr/>
                    <a:lstStyle/>
                    <a:p>
                      <a:pPr marL="0" marR="0" algn="ctr">
                        <a:lnSpc>
                          <a:spcPct val="115000"/>
                        </a:lnSpc>
                        <a:spcBef>
                          <a:spcPts val="0"/>
                        </a:spcBef>
                        <a:spcAft>
                          <a:spcPts val="0"/>
                        </a:spcAft>
                      </a:pPr>
                      <a:endParaRPr lang="en-US" sz="1200">
                        <a:latin typeface="Times New Roman"/>
                        <a:ea typeface="Calibri"/>
                        <a:cs typeface="Arial"/>
                      </a:endParaRPr>
                    </a:p>
                    <a:p>
                      <a:pPr marL="0" marR="0" algn="ctr">
                        <a:lnSpc>
                          <a:spcPct val="115000"/>
                        </a:lnSpc>
                        <a:spcBef>
                          <a:spcPts val="0"/>
                        </a:spcBef>
                        <a:spcAft>
                          <a:spcPts val="0"/>
                        </a:spcAft>
                      </a:pPr>
                      <a:r>
                        <a:rPr lang="en-US" sz="1200">
                          <a:latin typeface="Times New Roman"/>
                          <a:ea typeface="Calibri"/>
                          <a:cs typeface="Arial"/>
                        </a:rPr>
                        <a:t>Dia.=700</a:t>
                      </a:r>
                      <a:endParaRPr lang="en-US" sz="120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Arial"/>
                        </a:rPr>
                        <a:t>C14</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3448</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16ɸ18</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ɸ10/300mm</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rowSpan="4">
                  <a:txBody>
                    <a:bodyPr/>
                    <a:lstStyle/>
                    <a:p>
                      <a:pPr marL="0" marR="0" algn="ctr">
                        <a:lnSpc>
                          <a:spcPct val="115000"/>
                        </a:lnSpc>
                        <a:spcBef>
                          <a:spcPts val="0"/>
                        </a:spcBef>
                        <a:spcAft>
                          <a:spcPts val="0"/>
                        </a:spcAft>
                      </a:pPr>
                      <a:r>
                        <a:rPr lang="en-US" sz="1200">
                          <a:latin typeface="Times New Roman"/>
                          <a:ea typeface="Calibri"/>
                          <a:cs typeface="Arial"/>
                        </a:rPr>
                        <a:t>-</a:t>
                      </a:r>
                      <a:endParaRPr lang="en-US" sz="120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r>
              <a:tr h="4876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C8</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6761</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14ɸ25</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1 ɸ 10/200mm</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vMerge="1">
                  <a:txBody>
                    <a:bodyPr/>
                    <a:lstStyle/>
                    <a:p>
                      <a:endParaRPr lang="en-US"/>
                    </a:p>
                  </a:txBody>
                  <a:tcPr/>
                </a:tc>
              </a:tr>
              <a:tr h="48768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C7,C9,C15</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7214</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15ɸ25</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latin typeface="Times New Roman"/>
                          <a:ea typeface="Calibri"/>
                          <a:cs typeface="Arial"/>
                        </a:rPr>
                        <a:t>1 ɸ10/250mm</a:t>
                      </a:r>
                      <a:endParaRPr lang="en-US" sz="1200">
                        <a:latin typeface="Calibri"/>
                        <a:ea typeface="Calibri"/>
                        <a:cs typeface="Arial"/>
                      </a:endParaRPr>
                    </a:p>
                  </a:txBody>
                  <a:tcPr marL="60915" marR="60915" marT="0" marB="0">
                    <a:lnL>
                      <a:noFill/>
                    </a:lnL>
                    <a:lnR>
                      <a:noFill/>
                    </a:lnR>
                    <a:lnT>
                      <a:noFill/>
                    </a:lnT>
                    <a:lnB>
                      <a:noFill/>
                    </a:lnB>
                    <a:solidFill>
                      <a:srgbClr val="FFFFFF"/>
                    </a:solidFill>
                  </a:tcPr>
                </a:tc>
                <a:tc vMerge="1">
                  <a:txBody>
                    <a:bodyPr/>
                    <a:lstStyle/>
                    <a:p>
                      <a:endParaRPr lang="en-US"/>
                    </a:p>
                  </a:txBody>
                  <a:tcPr/>
                </a:tc>
              </a:tr>
              <a:tr h="24384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atin typeface="Times New Roman"/>
                          <a:ea typeface="Calibri"/>
                          <a:cs typeface="Arial"/>
                        </a:rPr>
                        <a:t>C12</a:t>
                      </a:r>
                      <a:endParaRPr lang="en-US" sz="120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Arial"/>
                        </a:rPr>
                        <a:t>7783</a:t>
                      </a:r>
                      <a:endParaRPr lang="en-US" sz="120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Arial"/>
                        </a:rPr>
                        <a:t>16ɸ25</a:t>
                      </a:r>
                      <a:endParaRPr lang="en-US" sz="120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Arial"/>
                        </a:rPr>
                        <a:t>1 ɸ10/250mm</a:t>
                      </a:r>
                      <a:endParaRPr lang="en-US" sz="1200" dirty="0">
                        <a:latin typeface="Calibri"/>
                        <a:ea typeface="Calibri"/>
                        <a:cs typeface="Arial"/>
                      </a:endParaRPr>
                    </a:p>
                  </a:txBody>
                  <a:tcPr marL="60915" marR="60915" marT="0" marB="0">
                    <a:lnL>
                      <a:noFill/>
                    </a:lnL>
                    <a:lnR>
                      <a:noFill/>
                    </a:lnR>
                    <a:lnT>
                      <a:noFill/>
                    </a:lnT>
                    <a:lnB w="28575"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1447800" y="1219200"/>
            <a:ext cx="2286000" cy="369332"/>
          </a:xfrm>
          <a:prstGeom prst="rect">
            <a:avLst/>
          </a:prstGeom>
          <a:noFill/>
        </p:spPr>
        <p:txBody>
          <a:bodyPr wrap="square" rtlCol="0">
            <a:spAutoFit/>
          </a:bodyPr>
          <a:lstStyle/>
          <a:p>
            <a:r>
              <a:rPr lang="en-US" b="1" dirty="0" smtClean="0">
                <a:solidFill>
                  <a:schemeClr val="accent3">
                    <a:lumMod val="50000"/>
                  </a:schemeClr>
                </a:solidFill>
                <a:latin typeface="Times New Roman" pitchFamily="18" charset="0"/>
                <a:cs typeface="Times New Roman" pitchFamily="18" charset="0"/>
              </a:rPr>
              <a:t>1.  Shear Walls:</a:t>
            </a:r>
            <a:endParaRPr lang="en-US" b="1" dirty="0">
              <a:solidFill>
                <a:schemeClr val="accent3">
                  <a:lumMod val="50000"/>
                </a:schemeClr>
              </a:solidFill>
              <a:latin typeface="Times New Roman" pitchFamily="18" charset="0"/>
              <a:cs typeface="Times New Roman" pitchFamily="18" charset="0"/>
            </a:endParaRPr>
          </a:p>
        </p:txBody>
      </p:sp>
      <p:sp>
        <p:nvSpPr>
          <p:cNvPr id="11" name="مربع نص 10"/>
          <p:cNvSpPr txBox="1"/>
          <p:nvPr/>
        </p:nvSpPr>
        <p:spPr>
          <a:xfrm>
            <a:off x="1371600" y="1676400"/>
            <a:ext cx="2895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Take wall 1 as an Example: </a:t>
            </a:r>
            <a:endParaRPr lang="en-US" dirty="0">
              <a:latin typeface="Times New Roman" pitchFamily="18" charset="0"/>
              <a:cs typeface="Times New Roman" pitchFamily="18" charset="0"/>
            </a:endParaRPr>
          </a:p>
        </p:txBody>
      </p:sp>
      <p:pic>
        <p:nvPicPr>
          <p:cNvPr id="12" name="صورة 11" descr="shearwall 1.png"/>
          <p:cNvPicPr/>
          <p:nvPr/>
        </p:nvPicPr>
        <p:blipFill>
          <a:blip r:embed="rId2" cstate="print"/>
          <a:stretch>
            <a:fillRect/>
          </a:stretch>
        </p:blipFill>
        <p:spPr>
          <a:xfrm>
            <a:off x="990600" y="2438400"/>
            <a:ext cx="46482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2286000" y="5638800"/>
            <a:ext cx="216495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Section Cut in Wall 1</a:t>
            </a:r>
            <a:endParaRPr lang="en-US" dirty="0">
              <a:solidFill>
                <a:schemeClr val="accent3">
                  <a:lumMod val="50000"/>
                </a:schemeClr>
              </a:solidFill>
              <a:effectLst>
                <a:glow rad="139700">
                  <a:schemeClr val="accent3">
                    <a:satMod val="175000"/>
                    <a:alpha val="40000"/>
                  </a:schemeClr>
                </a:glow>
              </a:effectLst>
            </a:endParaRPr>
          </a:p>
        </p:txBody>
      </p:sp>
      <p:pic>
        <p:nvPicPr>
          <p:cNvPr id="12289" name="Picture 1"/>
          <p:cNvPicPr>
            <a:picLocks noChangeAspect="1" noChangeArrowheads="1"/>
          </p:cNvPicPr>
          <p:nvPr/>
        </p:nvPicPr>
        <p:blipFill>
          <a:blip r:embed="rId3" cstate="print"/>
          <a:srcRect/>
          <a:stretch>
            <a:fillRect/>
          </a:stretch>
        </p:blipFill>
        <p:spPr bwMode="auto">
          <a:xfrm>
            <a:off x="5791200" y="1371600"/>
            <a:ext cx="2996119" cy="609600"/>
          </a:xfrm>
          <a:prstGeom prst="rect">
            <a:avLst/>
          </a:prstGeom>
          <a:noFill/>
          <a:ln w="9525">
            <a:noFill/>
            <a:miter lim="800000"/>
            <a:headEnd/>
            <a:tailEnd/>
          </a:ln>
          <a:effectLst/>
        </p:spPr>
      </p:pic>
      <p:sp>
        <p:nvSpPr>
          <p:cNvPr id="13" name="مربع نص 12"/>
          <p:cNvSpPr txBox="1"/>
          <p:nvPr/>
        </p:nvSpPr>
        <p:spPr>
          <a:xfrm>
            <a:off x="6096000" y="1981200"/>
            <a:ext cx="2133600" cy="923330"/>
          </a:xfrm>
          <a:prstGeom prst="rect">
            <a:avLst/>
          </a:prstGeom>
          <a:noFill/>
        </p:spPr>
        <p:txBody>
          <a:bodyPr wrap="square" rtlCol="0">
            <a:spAutoFit/>
          </a:bodyPr>
          <a:lstStyle/>
          <a:p>
            <a:r>
              <a:rPr lang="en-US" dirty="0" err="1" smtClean="0">
                <a:latin typeface="Arial"/>
                <a:cs typeface="Arial"/>
              </a:rPr>
              <a:t>ɸPn</a:t>
            </a:r>
            <a:r>
              <a:rPr lang="en-US" dirty="0" smtClean="0">
                <a:latin typeface="Arial"/>
                <a:cs typeface="Arial"/>
              </a:rPr>
              <a:t> =2011 KN</a:t>
            </a:r>
          </a:p>
          <a:p>
            <a:r>
              <a:rPr lang="en-US" dirty="0" smtClean="0">
                <a:latin typeface="Arial"/>
                <a:cs typeface="Arial"/>
              </a:rPr>
              <a:t>Pu =452.8 KN</a:t>
            </a:r>
          </a:p>
          <a:p>
            <a:r>
              <a:rPr lang="en-US" dirty="0" smtClean="0">
                <a:latin typeface="Arial"/>
                <a:cs typeface="Arial"/>
              </a:rPr>
              <a:t> </a:t>
            </a:r>
            <a:endParaRPr lang="en-US" dirty="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4" name="Picture 6"/>
          <p:cNvPicPr>
            <a:picLocks noChangeAspect="1" noChangeArrowheads="1"/>
          </p:cNvPicPr>
          <p:nvPr/>
        </p:nvPicPr>
        <p:blipFill>
          <a:blip r:embed="rId4" cstate="print"/>
          <a:srcRect/>
          <a:stretch>
            <a:fillRect/>
          </a:stretch>
        </p:blipFill>
        <p:spPr bwMode="auto">
          <a:xfrm>
            <a:off x="5867400" y="2971800"/>
            <a:ext cx="3124200" cy="3276600"/>
          </a:xfrm>
          <a:prstGeom prst="rect">
            <a:avLst/>
          </a:prstGeom>
          <a:noFill/>
          <a:ln w="9525">
            <a:noFill/>
            <a:miter lim="800000"/>
            <a:headEnd/>
            <a:tailEnd/>
          </a:ln>
          <a:effectLst/>
        </p:spPr>
      </p:pic>
      <p:sp>
        <p:nvSpPr>
          <p:cNvPr id="14" name="مستطيل 3"/>
          <p:cNvSpPr/>
          <p:nvPr/>
        </p:nvSpPr>
        <p:spPr>
          <a:xfrm>
            <a:off x="990600" y="304800"/>
            <a:ext cx="8153400" cy="609599"/>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walls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basement wall.png"/>
          <p:cNvPicPr/>
          <p:nvPr/>
        </p:nvPicPr>
        <p:blipFill>
          <a:blip r:embed="rId2" cstate="print"/>
          <a:stretch>
            <a:fillRect/>
          </a:stretch>
        </p:blipFill>
        <p:spPr>
          <a:xfrm>
            <a:off x="1752600" y="1752600"/>
            <a:ext cx="25146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صورة 10" descr="qu.png"/>
          <p:cNvPicPr/>
          <p:nvPr/>
        </p:nvPicPr>
        <p:blipFill>
          <a:blip r:embed="rId3" cstate="print"/>
          <a:stretch>
            <a:fillRect/>
          </a:stretch>
        </p:blipFill>
        <p:spPr>
          <a:xfrm>
            <a:off x="5257800" y="1676400"/>
            <a:ext cx="2438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8" name="مربع نص 7"/>
          <p:cNvSpPr txBox="1"/>
          <p:nvPr/>
        </p:nvSpPr>
        <p:spPr>
          <a:xfrm>
            <a:off x="1295400" y="1143000"/>
            <a:ext cx="2286000" cy="369332"/>
          </a:xfrm>
          <a:prstGeom prst="rect">
            <a:avLst/>
          </a:prstGeom>
          <a:noFill/>
        </p:spPr>
        <p:txBody>
          <a:bodyPr wrap="square" rtlCol="0">
            <a:spAutoFit/>
          </a:bodyPr>
          <a:lstStyle/>
          <a:p>
            <a:r>
              <a:rPr lang="en-US" b="1" dirty="0" smtClean="0">
                <a:solidFill>
                  <a:schemeClr val="accent3">
                    <a:lumMod val="50000"/>
                  </a:schemeClr>
                </a:solidFill>
                <a:latin typeface="Times New Roman" pitchFamily="18" charset="0"/>
                <a:cs typeface="Times New Roman" pitchFamily="18" charset="0"/>
              </a:rPr>
              <a:t>2.  Basement Wall:</a:t>
            </a:r>
            <a:endParaRPr lang="en-US" b="1" dirty="0">
              <a:solidFill>
                <a:schemeClr val="accent3">
                  <a:lumMod val="50000"/>
                </a:schemeClr>
              </a:solidFill>
              <a:latin typeface="Times New Roman" pitchFamily="18" charset="0"/>
              <a:cs typeface="Times New Roman" pitchFamily="18" charset="0"/>
            </a:endParaRPr>
          </a:p>
        </p:txBody>
      </p:sp>
      <p:sp>
        <p:nvSpPr>
          <p:cNvPr id="12" name="Rectangle 6"/>
          <p:cNvSpPr/>
          <p:nvPr/>
        </p:nvSpPr>
        <p:spPr>
          <a:xfrm>
            <a:off x="3505200" y="5410200"/>
            <a:ext cx="29718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Soil load on basement wall</a:t>
            </a:r>
            <a:endParaRPr lang="en-US" dirty="0">
              <a:solidFill>
                <a:schemeClr val="accent3">
                  <a:lumMod val="50000"/>
                </a:schemeClr>
              </a:solidFill>
              <a:effectLst>
                <a:glow rad="139700">
                  <a:schemeClr val="accent3">
                    <a:satMod val="175000"/>
                    <a:alpha val="40000"/>
                  </a:schemeClr>
                </a:glow>
              </a:effectLst>
            </a:endParaRPr>
          </a:p>
        </p:txBody>
      </p:sp>
      <p:sp>
        <p:nvSpPr>
          <p:cNvPr id="13" name="مستطيل 3"/>
          <p:cNvSpPr/>
          <p:nvPr/>
        </p:nvSpPr>
        <p:spPr>
          <a:xfrm>
            <a:off x="990600" y="304800"/>
            <a:ext cx="8153400" cy="609599"/>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walls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ve moment(top).png"/>
          <p:cNvPicPr/>
          <p:nvPr/>
        </p:nvPicPr>
        <p:blipFill>
          <a:blip r:embed="rId2" cstate="print"/>
          <a:stretch>
            <a:fillRect/>
          </a:stretch>
        </p:blipFill>
        <p:spPr>
          <a:xfrm>
            <a:off x="1066800" y="1143000"/>
            <a:ext cx="2895600" cy="2809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صورة 5" descr="+ve moment.png"/>
          <p:cNvPicPr/>
          <p:nvPr/>
        </p:nvPicPr>
        <p:blipFill>
          <a:blip r:embed="rId3" cstate="print"/>
          <a:stretch>
            <a:fillRect/>
          </a:stretch>
        </p:blipFill>
        <p:spPr>
          <a:xfrm>
            <a:off x="5638800" y="1143000"/>
            <a:ext cx="31242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descr="-ve moment (bottom).png"/>
          <p:cNvPicPr/>
          <p:nvPr/>
        </p:nvPicPr>
        <p:blipFill>
          <a:blip r:embed="rId4" cstate="print"/>
          <a:stretch>
            <a:fillRect/>
          </a:stretch>
        </p:blipFill>
        <p:spPr>
          <a:xfrm>
            <a:off x="3581400" y="4114800"/>
            <a:ext cx="2819400"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9" name="مستطيل 3"/>
          <p:cNvSpPr/>
          <p:nvPr/>
        </p:nvSpPr>
        <p:spPr>
          <a:xfrm>
            <a:off x="990600" y="304800"/>
            <a:ext cx="8153400" cy="457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walls</a:t>
            </a:r>
          </a:p>
        </p:txBody>
      </p:sp>
      <p:sp>
        <p:nvSpPr>
          <p:cNvPr id="10" name="Rectangle 6"/>
          <p:cNvSpPr/>
          <p:nvPr/>
        </p:nvSpPr>
        <p:spPr>
          <a:xfrm>
            <a:off x="4114800" y="2286000"/>
            <a:ext cx="14478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SAP Results of moment</a:t>
            </a:r>
            <a:endParaRPr lang="en-US"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057400" y="1447800"/>
          <a:ext cx="5334000" cy="2667000"/>
        </p:xfrm>
        <a:graphic>
          <a:graphicData uri="http://schemas.openxmlformats.org/drawingml/2006/table">
            <a:tbl>
              <a:tblPr/>
              <a:tblGrid>
                <a:gridCol w="1434800"/>
                <a:gridCol w="1338686"/>
                <a:gridCol w="1299272"/>
                <a:gridCol w="1261242"/>
              </a:tblGrid>
              <a:tr h="889000">
                <a:tc>
                  <a:txBody>
                    <a:bodyPr/>
                    <a:lstStyle/>
                    <a:p>
                      <a:pPr marL="0" marR="0" algn="ctr">
                        <a:lnSpc>
                          <a:spcPct val="115000"/>
                        </a:lnSpc>
                        <a:spcBef>
                          <a:spcPts val="0"/>
                        </a:spcBef>
                        <a:spcAft>
                          <a:spcPts val="0"/>
                        </a:spcAft>
                      </a:pPr>
                      <a:r>
                        <a:rPr lang="en-US" sz="1400" b="1" dirty="0">
                          <a:latin typeface="Times New Roman"/>
                          <a:ea typeface="Calibri"/>
                          <a:cs typeface="Arial"/>
                        </a:rPr>
                        <a:t>Moment values from SAP(KN.m)</a:t>
                      </a:r>
                      <a:endParaRPr lang="en-US" sz="14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dirty="0">
                          <a:latin typeface="Times New Roman"/>
                          <a:ea typeface="Calibri"/>
                          <a:cs typeface="Arial"/>
                        </a:rPr>
                        <a:t>As</a:t>
                      </a:r>
                      <a:r>
                        <a:rPr lang="en-US" sz="1400" b="1" baseline="-25000" dirty="0">
                          <a:latin typeface="Times New Roman"/>
                          <a:ea typeface="Calibri"/>
                          <a:cs typeface="Arial"/>
                        </a:rPr>
                        <a:t>min</a:t>
                      </a:r>
                      <a:r>
                        <a:rPr lang="en-US" sz="1400" b="1" dirty="0">
                          <a:latin typeface="Times New Roman"/>
                          <a:ea typeface="Calibri"/>
                          <a:cs typeface="Arial"/>
                        </a:rPr>
                        <a:t>(</a:t>
                      </a:r>
                      <a:r>
                        <a:rPr lang="en-US" sz="1400" b="1" dirty="0">
                          <a:latin typeface="Times New Roman"/>
                          <a:ea typeface="Times New Roman"/>
                          <a:cs typeface="Arial"/>
                        </a:rPr>
                        <a:t>mm</a:t>
                      </a:r>
                      <a:r>
                        <a:rPr lang="en-US" sz="1400" b="1" baseline="30000" dirty="0">
                          <a:latin typeface="Times New Roman"/>
                          <a:ea typeface="Times New Roman"/>
                          <a:cs typeface="Arial"/>
                        </a:rPr>
                        <a:t>2</a:t>
                      </a:r>
                      <a:r>
                        <a:rPr lang="en-US" sz="1400" b="1" dirty="0">
                          <a:latin typeface="Times New Roman"/>
                          <a:ea typeface="Calibri"/>
                          <a:cs typeface="Arial"/>
                        </a:rPr>
                        <a:t>)</a:t>
                      </a:r>
                      <a:endParaRPr lang="en-US" sz="14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latin typeface="Times New Roman"/>
                          <a:ea typeface="Calibri"/>
                          <a:cs typeface="Arial"/>
                        </a:rPr>
                        <a:t>As(</a:t>
                      </a:r>
                      <a:r>
                        <a:rPr lang="en-US" sz="1400" b="1">
                          <a:latin typeface="Times New Roman"/>
                          <a:ea typeface="Times New Roman"/>
                          <a:cs typeface="Arial"/>
                        </a:rPr>
                        <a:t>mm</a:t>
                      </a:r>
                      <a:r>
                        <a:rPr lang="en-US" sz="1400" b="1" baseline="30000">
                          <a:latin typeface="Times New Roman"/>
                          <a:ea typeface="Times New Roman"/>
                          <a:cs typeface="Arial"/>
                        </a:rPr>
                        <a:t>2</a:t>
                      </a:r>
                      <a:r>
                        <a:rPr lang="en-US" sz="1400" b="1">
                          <a:latin typeface="Times New Roman"/>
                          <a:ea typeface="Calibri"/>
                          <a:cs typeface="Arial"/>
                        </a:rPr>
                        <a:t>)</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latin typeface="Times New Roman"/>
                          <a:ea typeface="Calibri"/>
                          <a:cs typeface="Arial"/>
                        </a:rPr>
                        <a:t>Reinforcement</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44500">
                <a:tc>
                  <a:txBody>
                    <a:bodyPr/>
                    <a:lstStyle/>
                    <a:p>
                      <a:pPr marL="0" marR="0" algn="ctr">
                        <a:lnSpc>
                          <a:spcPct val="115000"/>
                        </a:lnSpc>
                        <a:spcBef>
                          <a:spcPts val="0"/>
                        </a:spcBef>
                        <a:spcAft>
                          <a:spcPts val="0"/>
                        </a:spcAft>
                      </a:pPr>
                      <a:r>
                        <a:rPr lang="en-US" sz="1400" b="1">
                          <a:latin typeface="Times New Roman"/>
                          <a:ea typeface="Calibri"/>
                          <a:cs typeface="Arial"/>
                        </a:rPr>
                        <a:t>11.67</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dirty="0">
                          <a:latin typeface="Times New Roman"/>
                          <a:ea typeface="Calibri"/>
                          <a:cs typeface="Arial"/>
                        </a:rPr>
                        <a:t>450</a:t>
                      </a:r>
                      <a:endParaRPr lang="en-US" sz="14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a:latin typeface="Times New Roman"/>
                          <a:ea typeface="Calibri"/>
                          <a:cs typeface="Arial"/>
                        </a:rPr>
                        <a:t>172.6</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a:latin typeface="Times New Roman"/>
                          <a:ea typeface="Calibri"/>
                          <a:cs typeface="Arial"/>
                        </a:rPr>
                        <a:t>1 ɸ12/250 mm</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44500">
                <a:tc>
                  <a:txBody>
                    <a:bodyPr/>
                    <a:lstStyle/>
                    <a:p>
                      <a:pPr marL="0" marR="0" algn="ctr">
                        <a:lnSpc>
                          <a:spcPct val="115000"/>
                        </a:lnSpc>
                        <a:spcBef>
                          <a:spcPts val="0"/>
                        </a:spcBef>
                        <a:spcAft>
                          <a:spcPts val="0"/>
                        </a:spcAft>
                      </a:pPr>
                      <a:r>
                        <a:rPr lang="en-US" sz="1400" b="1">
                          <a:latin typeface="Times New Roman"/>
                          <a:ea typeface="Calibri"/>
                          <a:cs typeface="Arial"/>
                        </a:rPr>
                        <a:t>17.3</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a:latin typeface="Times New Roman"/>
                          <a:ea typeface="Calibri"/>
                          <a:cs typeface="Arial"/>
                        </a:rPr>
                        <a:t>450</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a:latin typeface="Times New Roman"/>
                          <a:ea typeface="Calibri"/>
                          <a:cs typeface="Arial"/>
                        </a:rPr>
                        <a:t>172.1</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a:latin typeface="Times New Roman"/>
                          <a:ea typeface="Calibri"/>
                          <a:cs typeface="Arial"/>
                        </a:rPr>
                        <a:t>1 ɸ12/250 mm</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889000">
                <a:tc>
                  <a:txBody>
                    <a:bodyPr/>
                    <a:lstStyle/>
                    <a:p>
                      <a:pPr marL="0" marR="0" algn="ctr">
                        <a:lnSpc>
                          <a:spcPct val="115000"/>
                        </a:lnSpc>
                        <a:spcBef>
                          <a:spcPts val="0"/>
                        </a:spcBef>
                        <a:spcAft>
                          <a:spcPts val="0"/>
                        </a:spcAft>
                      </a:pPr>
                      <a:r>
                        <a:rPr lang="en-US" sz="1400" b="1">
                          <a:latin typeface="Times New Roman"/>
                          <a:ea typeface="Calibri"/>
                          <a:cs typeface="Arial"/>
                        </a:rPr>
                        <a:t>39.9</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a:latin typeface="Times New Roman"/>
                          <a:ea typeface="Calibri"/>
                          <a:cs typeface="Arial"/>
                        </a:rPr>
                        <a:t>450</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a:latin typeface="Times New Roman"/>
                          <a:ea typeface="Calibri"/>
                          <a:cs typeface="Arial"/>
                        </a:rPr>
                        <a:t>603.6</a:t>
                      </a:r>
                      <a:endParaRPr lang="en-US" sz="140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342900" marR="0" lvl="0" indent="-342900" algn="ctr" rtl="0">
                        <a:lnSpc>
                          <a:spcPct val="115000"/>
                        </a:lnSpc>
                        <a:spcBef>
                          <a:spcPts val="0"/>
                        </a:spcBef>
                        <a:spcAft>
                          <a:spcPts val="0"/>
                        </a:spcAft>
                        <a:buFont typeface="+mj-lt"/>
                        <a:buNone/>
                      </a:pPr>
                      <a:r>
                        <a:rPr lang="en-US" sz="1400" dirty="0" smtClean="0">
                          <a:latin typeface="Times New Roman"/>
                          <a:ea typeface="Calibri"/>
                          <a:cs typeface="Arial"/>
                        </a:rPr>
                        <a:t>1ɸ12/150 </a:t>
                      </a:r>
                      <a:r>
                        <a:rPr lang="en-US" sz="1400" dirty="0">
                          <a:latin typeface="Times New Roman"/>
                          <a:ea typeface="Calibri"/>
                          <a:cs typeface="Arial"/>
                        </a:rPr>
                        <a:t>mm</a:t>
                      </a:r>
                      <a:endParaRPr lang="en-US" sz="1400" dirty="0">
                        <a:latin typeface="Calibri"/>
                        <a:ea typeface="Calibri"/>
                        <a:cs typeface="Arial"/>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6" name="Rectangle 6"/>
          <p:cNvSpPr/>
          <p:nvPr/>
        </p:nvSpPr>
        <p:spPr>
          <a:xfrm>
            <a:off x="381000" y="6336268"/>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7" name="مستطيل 3"/>
          <p:cNvSpPr/>
          <p:nvPr/>
        </p:nvSpPr>
        <p:spPr>
          <a:xfrm>
            <a:off x="990600" y="304800"/>
            <a:ext cx="8153400" cy="457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walls</a:t>
            </a:r>
          </a:p>
        </p:txBody>
      </p:sp>
      <p:sp>
        <p:nvSpPr>
          <p:cNvPr id="8" name="Rectangle 6"/>
          <p:cNvSpPr/>
          <p:nvPr/>
        </p:nvSpPr>
        <p:spPr>
          <a:xfrm>
            <a:off x="2971800" y="4419600"/>
            <a:ext cx="36576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3">
                    <a:lumMod val="50000"/>
                  </a:schemeClr>
                </a:solidFill>
                <a:effectLst>
                  <a:glow rad="139700">
                    <a:schemeClr val="accent3">
                      <a:satMod val="175000"/>
                      <a:alpha val="40000"/>
                    </a:schemeClr>
                  </a:glow>
                </a:effectLst>
              </a:rPr>
              <a:t>Reinforcement of basement wall</a:t>
            </a:r>
            <a:endParaRPr lang="en-US"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1905000" y="1143000"/>
            <a:ext cx="6248400" cy="2667000"/>
          </a:xfrm>
          <a:prstGeom prst="rect">
            <a:avLst/>
          </a:prstGeom>
        </p:spPr>
      </p:pic>
      <p:sp>
        <p:nvSpPr>
          <p:cNvPr id="6"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8" name="مستطيل 3"/>
          <p:cNvSpPr/>
          <p:nvPr/>
        </p:nvSpPr>
        <p:spPr>
          <a:xfrm>
            <a:off x="990600" y="304800"/>
            <a:ext cx="8153400" cy="457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stairs</a:t>
            </a:r>
          </a:p>
        </p:txBody>
      </p:sp>
      <p:pic>
        <p:nvPicPr>
          <p:cNvPr id="12" name="صورة 11" descr="bending moment.png"/>
          <p:cNvPicPr/>
          <p:nvPr/>
        </p:nvPicPr>
        <p:blipFill>
          <a:blip r:embed="rId3" cstate="print"/>
          <a:stretch>
            <a:fillRect/>
          </a:stretch>
        </p:blipFill>
        <p:spPr>
          <a:xfrm>
            <a:off x="2286000" y="4038600"/>
            <a:ext cx="563880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TAIR-2D REINFORCEMENT.bmp"/>
          <p:cNvPicPr/>
          <p:nvPr/>
        </p:nvPicPr>
        <p:blipFill>
          <a:blip r:embed="rId2" cstate="print"/>
          <a:stretch>
            <a:fillRect/>
          </a:stretch>
        </p:blipFill>
        <p:spPr>
          <a:xfrm>
            <a:off x="1828800" y="1143000"/>
            <a:ext cx="62484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7" name="مستطيل 3"/>
          <p:cNvSpPr/>
          <p:nvPr/>
        </p:nvSpPr>
        <p:spPr>
          <a:xfrm>
            <a:off x="990600" y="304800"/>
            <a:ext cx="8153400" cy="457200"/>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stairs</a:t>
            </a:r>
          </a:p>
        </p:txBody>
      </p:sp>
      <p:graphicFrame>
        <p:nvGraphicFramePr>
          <p:cNvPr id="8" name="جدول 7"/>
          <p:cNvGraphicFramePr>
            <a:graphicFrameLocks noGrp="1"/>
          </p:cNvGraphicFramePr>
          <p:nvPr/>
        </p:nvGraphicFramePr>
        <p:xfrm>
          <a:off x="1752600" y="3962400"/>
          <a:ext cx="6781801" cy="1752600"/>
        </p:xfrm>
        <a:graphic>
          <a:graphicData uri="http://schemas.openxmlformats.org/drawingml/2006/table">
            <a:tbl>
              <a:tblPr rtl="1"/>
              <a:tblGrid>
                <a:gridCol w="1485818"/>
                <a:gridCol w="735553"/>
                <a:gridCol w="735553"/>
                <a:gridCol w="1691773"/>
                <a:gridCol w="956219"/>
                <a:gridCol w="1176885"/>
              </a:tblGrid>
              <a:tr h="876300">
                <a:tc>
                  <a:txBody>
                    <a:bodyPr/>
                    <a:lstStyle/>
                    <a:p>
                      <a:pPr marL="0" marR="0" algn="ctr" rtl="0">
                        <a:lnSpc>
                          <a:spcPct val="115000"/>
                        </a:lnSpc>
                        <a:spcBef>
                          <a:spcPts val="0"/>
                        </a:spcBef>
                        <a:spcAft>
                          <a:spcPts val="0"/>
                        </a:spcAft>
                      </a:pPr>
                      <a:r>
                        <a:rPr lang="en-US" sz="1400" b="1" dirty="0">
                          <a:solidFill>
                            <a:srgbClr val="31849B"/>
                          </a:solidFill>
                          <a:latin typeface="Times New Roman"/>
                          <a:ea typeface="Calibri"/>
                          <a:cs typeface="Arial"/>
                        </a:rPr>
                        <a:t>Reinforcement</a:t>
                      </a:r>
                      <a:endParaRPr lang="en-US" sz="1400" dirty="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As</a:t>
                      </a:r>
                      <a:endParaRPr lang="en-US" sz="1400">
                        <a:solidFill>
                          <a:srgbClr val="31849B"/>
                        </a:solidFill>
                        <a:latin typeface="Calibri"/>
                        <a:ea typeface="Calibri"/>
                        <a:cs typeface="Arial"/>
                      </a:endParaRPr>
                    </a:p>
                    <a:p>
                      <a:pPr marL="0" marR="0" algn="ctr" rtl="0">
                        <a:lnSpc>
                          <a:spcPct val="115000"/>
                        </a:lnSpc>
                        <a:spcBef>
                          <a:spcPts val="0"/>
                        </a:spcBef>
                        <a:spcAft>
                          <a:spcPts val="0"/>
                        </a:spcAft>
                      </a:pPr>
                      <a:r>
                        <a:rPr lang="en-US" sz="1400" b="1">
                          <a:solidFill>
                            <a:srgbClr val="31849B"/>
                          </a:solidFill>
                          <a:latin typeface="Times New Roman"/>
                          <a:ea typeface="Calibri"/>
                          <a:cs typeface="Arial"/>
                        </a:rPr>
                        <a:t>( mm</a:t>
                      </a:r>
                      <a:r>
                        <a:rPr lang="en-US" sz="1400" b="1" baseline="30000">
                          <a:solidFill>
                            <a:srgbClr val="31849B"/>
                          </a:solidFill>
                          <a:latin typeface="Times New Roman"/>
                          <a:ea typeface="Calibri"/>
                          <a:cs typeface="Arial"/>
                        </a:rPr>
                        <a:t>2</a:t>
                      </a:r>
                      <a:r>
                        <a:rPr lang="en-US" sz="1400" b="1">
                          <a:solidFill>
                            <a:srgbClr val="31849B"/>
                          </a:solidFill>
                          <a:latin typeface="Times New Roman"/>
                          <a:ea typeface="Calibri"/>
                          <a:cs typeface="Arial"/>
                        </a:rPr>
                        <a:t>)</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As</a:t>
                      </a:r>
                      <a:r>
                        <a:rPr lang="en-US" sz="1400" b="1" baseline="-25000">
                          <a:solidFill>
                            <a:srgbClr val="31849B"/>
                          </a:solidFill>
                          <a:latin typeface="Times New Roman"/>
                          <a:ea typeface="Calibri"/>
                          <a:cs typeface="Arial"/>
                        </a:rPr>
                        <a:t>min</a:t>
                      </a:r>
                      <a:endParaRPr lang="en-US" sz="1400">
                        <a:solidFill>
                          <a:srgbClr val="31849B"/>
                        </a:solidFill>
                        <a:latin typeface="Calibri"/>
                        <a:ea typeface="Calibri"/>
                        <a:cs typeface="Arial"/>
                      </a:endParaRPr>
                    </a:p>
                    <a:p>
                      <a:pPr marL="0" marR="0" algn="ctr" rtl="0">
                        <a:lnSpc>
                          <a:spcPct val="115000"/>
                        </a:lnSpc>
                        <a:spcBef>
                          <a:spcPts val="0"/>
                        </a:spcBef>
                        <a:spcAft>
                          <a:spcPts val="0"/>
                        </a:spcAft>
                      </a:pPr>
                      <a:r>
                        <a:rPr lang="en-US" sz="1400" b="1">
                          <a:solidFill>
                            <a:srgbClr val="31849B"/>
                          </a:solidFill>
                          <a:latin typeface="Times New Roman"/>
                          <a:ea typeface="Calibri"/>
                          <a:cs typeface="Arial"/>
                        </a:rPr>
                        <a:t>(mm</a:t>
                      </a:r>
                      <a:r>
                        <a:rPr lang="en-US" sz="1400" b="1" baseline="30000">
                          <a:solidFill>
                            <a:srgbClr val="31849B"/>
                          </a:solidFill>
                          <a:latin typeface="Times New Roman"/>
                          <a:ea typeface="Calibri"/>
                          <a:cs typeface="Arial"/>
                        </a:rPr>
                        <a:t>2</a:t>
                      </a:r>
                      <a:r>
                        <a:rPr lang="en-US" sz="1400" b="1">
                          <a:solidFill>
                            <a:srgbClr val="31849B"/>
                          </a:solidFill>
                          <a:latin typeface="Times New Roman"/>
                          <a:ea typeface="Calibri"/>
                          <a:cs typeface="Arial"/>
                        </a:rPr>
                        <a:t>)</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Section dimensions(mm</a:t>
                      </a:r>
                      <a:r>
                        <a:rPr lang="en-US" sz="1400" b="1" baseline="30000">
                          <a:solidFill>
                            <a:srgbClr val="31849B"/>
                          </a:solidFill>
                          <a:latin typeface="Times New Roman"/>
                          <a:ea typeface="Calibri"/>
                          <a:cs typeface="Arial"/>
                        </a:rPr>
                        <a:t>2</a:t>
                      </a:r>
                      <a:r>
                        <a:rPr lang="en-US" sz="1400" b="1">
                          <a:solidFill>
                            <a:srgbClr val="31849B"/>
                          </a:solidFill>
                          <a:latin typeface="Times New Roman"/>
                          <a:ea typeface="Calibri"/>
                          <a:cs typeface="Arial"/>
                        </a:rPr>
                        <a:t>)</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Mu</a:t>
                      </a:r>
                      <a:endParaRPr lang="en-US" sz="1400">
                        <a:solidFill>
                          <a:srgbClr val="31849B"/>
                        </a:solidFill>
                        <a:latin typeface="Calibri"/>
                        <a:ea typeface="Calibri"/>
                        <a:cs typeface="Arial"/>
                      </a:endParaRPr>
                    </a:p>
                    <a:p>
                      <a:pPr marL="0" marR="0" algn="ctr" rtl="0">
                        <a:lnSpc>
                          <a:spcPct val="115000"/>
                        </a:lnSpc>
                        <a:spcBef>
                          <a:spcPts val="0"/>
                        </a:spcBef>
                        <a:spcAft>
                          <a:spcPts val="0"/>
                        </a:spcAft>
                      </a:pPr>
                      <a:r>
                        <a:rPr lang="en-US" sz="1400" b="1">
                          <a:solidFill>
                            <a:srgbClr val="31849B"/>
                          </a:solidFill>
                          <a:latin typeface="Times New Roman"/>
                          <a:ea typeface="Calibri"/>
                          <a:cs typeface="Arial"/>
                        </a:rPr>
                        <a:t>(KN.m)</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Stair section</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2100">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10 ɸ16</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1889</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360</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200*1000</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103.15</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Landing1</a:t>
                      </a:r>
                      <a:endParaRPr lang="en-US" sz="1400">
                        <a:solidFill>
                          <a:srgbClr val="31849B"/>
                        </a:solidFill>
                        <a:latin typeface="Calibri"/>
                        <a:ea typeface="Calibri"/>
                        <a:cs typeface="Arial"/>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292100">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13 ɸ16</a:t>
                      </a:r>
                      <a:endParaRPr lang="en-US" sz="1400">
                        <a:solidFill>
                          <a:srgbClr val="31849B"/>
                        </a:solidFill>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2602</a:t>
                      </a:r>
                      <a:endParaRPr lang="en-US" sz="1400">
                        <a:solidFill>
                          <a:srgbClr val="31849B"/>
                        </a:solidFill>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360</a:t>
                      </a:r>
                      <a:endParaRPr lang="en-US" sz="1400">
                        <a:solidFill>
                          <a:srgbClr val="31849B"/>
                        </a:solidFill>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200*1000</a:t>
                      </a:r>
                      <a:endParaRPr lang="en-US" sz="1400">
                        <a:solidFill>
                          <a:srgbClr val="31849B"/>
                        </a:solidFill>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136.3</a:t>
                      </a:r>
                      <a:endParaRPr lang="en-US" sz="1400">
                        <a:solidFill>
                          <a:srgbClr val="31849B"/>
                        </a:solidFill>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flight</a:t>
                      </a:r>
                      <a:endParaRPr lang="en-US" sz="1400">
                        <a:solidFill>
                          <a:srgbClr val="31849B"/>
                        </a:solidFill>
                        <a:latin typeface="Calibri"/>
                        <a:ea typeface="Calibri"/>
                        <a:cs typeface="Arial"/>
                      </a:endParaRPr>
                    </a:p>
                  </a:txBody>
                  <a:tcPr marL="68580" marR="68580" marT="0" marB="0">
                    <a:lnL>
                      <a:noFill/>
                    </a:lnL>
                    <a:lnR>
                      <a:noFill/>
                    </a:lnR>
                    <a:lnT>
                      <a:noFill/>
                    </a:lnT>
                    <a:lnB>
                      <a:noFill/>
                    </a:lnB>
                  </a:tcPr>
                </a:tc>
              </a:tr>
              <a:tr h="292100">
                <a:tc>
                  <a:txBody>
                    <a:bodyPr/>
                    <a:lstStyle/>
                    <a:p>
                      <a:pPr marL="0" marR="0" algn="ctr" rtl="0">
                        <a:lnSpc>
                          <a:spcPct val="115000"/>
                        </a:lnSpc>
                        <a:spcBef>
                          <a:spcPts val="0"/>
                        </a:spcBef>
                        <a:spcAft>
                          <a:spcPts val="0"/>
                        </a:spcAft>
                      </a:pPr>
                      <a:r>
                        <a:rPr lang="en-US" sz="1400" b="1">
                          <a:solidFill>
                            <a:srgbClr val="31849B"/>
                          </a:solidFill>
                          <a:latin typeface="Times New Roman"/>
                          <a:ea typeface="Calibri"/>
                          <a:cs typeface="Arial"/>
                        </a:rPr>
                        <a:t>12 ɸ16</a:t>
                      </a:r>
                      <a:endParaRPr lang="en-US" sz="1400">
                        <a:solidFill>
                          <a:srgbClr val="31849B"/>
                        </a:solidFill>
                        <a:latin typeface="Calibri"/>
                        <a:ea typeface="Calibri"/>
                        <a:cs typeface="Arial"/>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2338</a:t>
                      </a:r>
                      <a:endParaRPr lang="en-US" sz="1400">
                        <a:solidFill>
                          <a:srgbClr val="31849B"/>
                        </a:solidFill>
                        <a:latin typeface="Calibri"/>
                        <a:ea typeface="Calibri"/>
                        <a:cs typeface="Arial"/>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360</a:t>
                      </a:r>
                      <a:endParaRPr lang="en-US" sz="1400">
                        <a:solidFill>
                          <a:srgbClr val="31849B"/>
                        </a:solidFill>
                        <a:latin typeface="Calibri"/>
                        <a:ea typeface="Calibri"/>
                        <a:cs typeface="Arial"/>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rtl="0">
                        <a:lnSpc>
                          <a:spcPct val="115000"/>
                        </a:lnSpc>
                        <a:spcBef>
                          <a:spcPts val="0"/>
                        </a:spcBef>
                        <a:spcAft>
                          <a:spcPts val="0"/>
                        </a:spcAft>
                      </a:pPr>
                      <a:r>
                        <a:rPr lang="en-US" sz="1400">
                          <a:solidFill>
                            <a:srgbClr val="31849B"/>
                          </a:solidFill>
                          <a:latin typeface="Times New Roman"/>
                          <a:ea typeface="Calibri"/>
                          <a:cs typeface="Arial"/>
                        </a:rPr>
                        <a:t>200*1000</a:t>
                      </a:r>
                      <a:endParaRPr lang="en-US" sz="1400">
                        <a:solidFill>
                          <a:srgbClr val="31849B"/>
                        </a:solidFill>
                        <a:latin typeface="Calibri"/>
                        <a:ea typeface="Calibri"/>
                        <a:cs typeface="Arial"/>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rtl="0">
                        <a:lnSpc>
                          <a:spcPct val="115000"/>
                        </a:lnSpc>
                        <a:spcBef>
                          <a:spcPts val="0"/>
                        </a:spcBef>
                        <a:spcAft>
                          <a:spcPts val="0"/>
                        </a:spcAft>
                      </a:pPr>
                      <a:r>
                        <a:rPr lang="en-US" sz="1400" dirty="0">
                          <a:solidFill>
                            <a:srgbClr val="31849B"/>
                          </a:solidFill>
                          <a:latin typeface="Times New Roman"/>
                          <a:ea typeface="Calibri"/>
                          <a:cs typeface="Arial"/>
                        </a:rPr>
                        <a:t>124.39</a:t>
                      </a:r>
                      <a:endParaRPr lang="en-US" sz="1400" dirty="0">
                        <a:solidFill>
                          <a:srgbClr val="31849B"/>
                        </a:solidFill>
                        <a:latin typeface="Calibri"/>
                        <a:ea typeface="Calibri"/>
                        <a:cs typeface="Arial"/>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rtl="0">
                        <a:lnSpc>
                          <a:spcPct val="115000"/>
                        </a:lnSpc>
                        <a:spcBef>
                          <a:spcPts val="0"/>
                        </a:spcBef>
                        <a:spcAft>
                          <a:spcPts val="0"/>
                        </a:spcAft>
                      </a:pPr>
                      <a:r>
                        <a:rPr lang="en-US" sz="1400" dirty="0">
                          <a:solidFill>
                            <a:srgbClr val="31849B"/>
                          </a:solidFill>
                          <a:latin typeface="Times New Roman"/>
                          <a:ea typeface="Calibri"/>
                          <a:cs typeface="Arial"/>
                        </a:rPr>
                        <a:t>Landing2</a:t>
                      </a:r>
                      <a:endParaRPr lang="en-US" sz="1400" dirty="0">
                        <a:solidFill>
                          <a:srgbClr val="31849B"/>
                        </a:solidFill>
                        <a:latin typeface="Calibri"/>
                        <a:ea typeface="Calibri"/>
                        <a:cs typeface="Arial"/>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3"/>
          <p:cNvSpPr/>
          <p:nvPr/>
        </p:nvSpPr>
        <p:spPr>
          <a:xfrm>
            <a:off x="990600" y="3048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foundation</a:t>
            </a:r>
          </a:p>
        </p:txBody>
      </p:sp>
      <p:pic>
        <p:nvPicPr>
          <p:cNvPr id="9217" name="Picture 1"/>
          <p:cNvPicPr>
            <a:picLocks noChangeAspect="1" noChangeArrowheads="1"/>
          </p:cNvPicPr>
          <p:nvPr/>
        </p:nvPicPr>
        <p:blipFill>
          <a:blip r:embed="rId2" cstate="print"/>
          <a:srcRect/>
          <a:stretch>
            <a:fillRect/>
          </a:stretch>
        </p:blipFill>
        <p:spPr bwMode="auto">
          <a:xfrm>
            <a:off x="1447800" y="1371600"/>
            <a:ext cx="6476999" cy="3984841"/>
          </a:xfrm>
          <a:prstGeom prst="rect">
            <a:avLst/>
          </a:prstGeom>
          <a:noFill/>
          <a:ln w="9525">
            <a:noFill/>
            <a:miter lim="800000"/>
            <a:headEnd/>
            <a:tailEnd/>
          </a:ln>
          <a:effectLst/>
        </p:spPr>
      </p:pic>
      <p:sp>
        <p:nvSpPr>
          <p:cNvPr id="8" name="Rectangle 7"/>
          <p:cNvSpPr/>
          <p:nvPr/>
        </p:nvSpPr>
        <p:spPr>
          <a:xfrm>
            <a:off x="1143000" y="5334000"/>
            <a:ext cx="2266967" cy="369332"/>
          </a:xfrm>
          <a:prstGeom prst="rect">
            <a:avLst/>
          </a:prstGeom>
        </p:spPr>
        <p:txBody>
          <a:bodyPr wrap="none">
            <a:spAutoFit/>
          </a:bodyPr>
          <a:lstStyle/>
          <a:p>
            <a:r>
              <a:rPr lang="en-US" b="1" dirty="0" smtClean="0">
                <a:solidFill>
                  <a:schemeClr val="accent3">
                    <a:lumMod val="75000"/>
                  </a:schemeClr>
                </a:solidFill>
              </a:rPr>
              <a:t>Mat thickness= 1m </a:t>
            </a:r>
            <a:endParaRPr lang="en-US" dirty="0">
              <a:solidFill>
                <a:schemeClr val="accent3">
                  <a:lumMod val="75000"/>
                </a:schemeClr>
              </a:solidFill>
            </a:endParaRPr>
          </a:p>
        </p:txBody>
      </p:sp>
      <p:pic>
        <p:nvPicPr>
          <p:cNvPr id="11" name="صورة 10" descr="dia.png"/>
          <p:cNvPicPr/>
          <p:nvPr/>
        </p:nvPicPr>
        <p:blipFill>
          <a:blip r:embed="rId3" cstate="print"/>
          <a:stretch>
            <a:fillRect/>
          </a:stretch>
        </p:blipFill>
        <p:spPr>
          <a:xfrm>
            <a:off x="6705600" y="4191000"/>
            <a:ext cx="190500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صورة 11" descr="rec.png"/>
          <p:cNvPicPr/>
          <p:nvPr/>
        </p:nvPicPr>
        <p:blipFill>
          <a:blip r:embed="rId4" cstate="print"/>
          <a:stretch>
            <a:fillRect/>
          </a:stretch>
        </p:blipFill>
        <p:spPr>
          <a:xfrm>
            <a:off x="4267200" y="5029200"/>
            <a:ext cx="2209800" cy="1219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1066800" y="228600"/>
            <a:ext cx="432830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933575" algn="l"/>
              </a:tabLst>
            </a:pPr>
            <a:r>
              <a:rPr kumimoji="0" lang="en-US" sz="1600" b="1" i="1" u="none" strike="noStrike" cap="none" normalizeH="0" baseline="0" dirty="0" smtClean="0">
                <a:ln>
                  <a:noFill/>
                </a:ln>
                <a:solidFill>
                  <a:srgbClr val="215868"/>
                </a:solidFill>
                <a:effectLst/>
                <a:latin typeface="Times New Roman" pitchFamily="18" charset="0"/>
                <a:ea typeface="Calibri" pitchFamily="34" charset="0"/>
                <a:cs typeface="Times New Roman" pitchFamily="18" charset="0"/>
              </a:rPr>
              <a:t>As an example , design frame 4-4 in Y direction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4" descr="Untitled.png"/>
          <p:cNvPicPr/>
          <p:nvPr/>
        </p:nvPicPr>
        <p:blipFill>
          <a:blip r:embed="rId2" cstate="print"/>
          <a:stretch>
            <a:fillRect/>
          </a:stretch>
        </p:blipFill>
        <p:spPr>
          <a:xfrm>
            <a:off x="1676400" y="838200"/>
            <a:ext cx="6477000" cy="563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y0.001.png"/>
          <p:cNvPicPr/>
          <p:nvPr/>
        </p:nvPicPr>
        <p:blipFill>
          <a:blip r:embed="rId2" cstate="print"/>
          <a:stretch>
            <a:fillRect/>
          </a:stretch>
        </p:blipFill>
        <p:spPr>
          <a:xfrm>
            <a:off x="1143000" y="914400"/>
            <a:ext cx="24384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صورة 4" descr="y3.826.png"/>
          <p:cNvPicPr/>
          <p:nvPr/>
        </p:nvPicPr>
        <p:blipFill>
          <a:blip r:embed="rId3" cstate="print"/>
          <a:stretch>
            <a:fillRect/>
          </a:stretch>
        </p:blipFill>
        <p:spPr>
          <a:xfrm>
            <a:off x="3886200" y="838200"/>
            <a:ext cx="2286000"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صورة 5" descr="y7.651.png"/>
          <p:cNvPicPr/>
          <p:nvPr/>
        </p:nvPicPr>
        <p:blipFill>
          <a:blip r:embed="rId4" cstate="print"/>
          <a:stretch>
            <a:fillRect/>
          </a:stretch>
        </p:blipFill>
        <p:spPr>
          <a:xfrm>
            <a:off x="6553200" y="838200"/>
            <a:ext cx="22098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descr="y11.399.png"/>
          <p:cNvPicPr/>
          <p:nvPr/>
        </p:nvPicPr>
        <p:blipFill>
          <a:blip r:embed="rId5" cstate="print"/>
          <a:stretch>
            <a:fillRect/>
          </a:stretch>
        </p:blipFill>
        <p:spPr>
          <a:xfrm>
            <a:off x="3733800" y="3886200"/>
            <a:ext cx="2438400" cy="26886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11" name="Rectangle 6"/>
          <p:cNvSpPr/>
          <p:nvPr/>
        </p:nvSpPr>
        <p:spPr>
          <a:xfrm>
            <a:off x="1066800" y="152400"/>
            <a:ext cx="51054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i="1" dirty="0" smtClean="0">
                <a:solidFill>
                  <a:schemeClr val="accent3">
                    <a:lumMod val="50000"/>
                  </a:schemeClr>
                </a:solidFill>
                <a:effectLst>
                  <a:glow rad="139700">
                    <a:schemeClr val="accent3">
                      <a:satMod val="175000"/>
                      <a:alpha val="40000"/>
                    </a:schemeClr>
                  </a:glow>
                </a:effectLst>
              </a:rPr>
              <a:t>Moment Values of Mat Foundation</a:t>
            </a:r>
            <a:endParaRPr lang="en-US" sz="2400" b="1" i="1"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9604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4000" cap="all" dirty="0" smtClean="0">
                <a:ln w="500">
                  <a:solidFill>
                    <a:schemeClr val="tx2">
                      <a:shade val="20000"/>
                      <a:satMod val="120000"/>
                    </a:schemeClr>
                  </a:solidFill>
                </a:ln>
                <a:solidFill>
                  <a:schemeClr val="accent6">
                    <a:lumMod val="75000"/>
                  </a:schemeClr>
                </a:solidFill>
              </a:rPr>
              <a:t> </a:t>
            </a: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Codes</a:t>
            </a:r>
            <a:endParaRPr lang="en-US" sz="40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447800"/>
            <a:ext cx="7498080" cy="4800600"/>
          </a:xfrm>
        </p:spPr>
        <p:txBody>
          <a:bodyPr>
            <a:normAutofit/>
          </a:bodyPr>
          <a:lstStyle/>
          <a:p>
            <a:pPr marL="274320" indent="-274320">
              <a:buClr>
                <a:schemeClr val="accent3"/>
              </a:buClr>
              <a:buNone/>
              <a:defRPr/>
            </a:pPr>
            <a:endParaRPr lang="en-GB" sz="2400" dirty="0" smtClean="0">
              <a:latin typeface="Times New Roman" pitchFamily="18" charset="0"/>
              <a:cs typeface="Times New Roman" pitchFamily="18" charset="0"/>
            </a:endParaRPr>
          </a:p>
          <a:p>
            <a:pPr marL="274320" indent="-274320">
              <a:buClr>
                <a:schemeClr val="accent3"/>
              </a:buClr>
              <a:buNone/>
              <a:defRPr/>
            </a:pPr>
            <a:r>
              <a:rPr lang="en-GB" sz="2400" dirty="0" smtClean="0">
                <a:latin typeface="Times New Roman" pitchFamily="18" charset="0"/>
                <a:cs typeface="Times New Roman" pitchFamily="18" charset="0"/>
              </a:rPr>
              <a:t>The following codes and standards are used in this project:</a:t>
            </a:r>
          </a:p>
          <a:p>
            <a:pPr marL="274320" indent="-274320">
              <a:buClr>
                <a:schemeClr val="accent3"/>
              </a:buClr>
              <a:buNone/>
              <a:defRPr/>
            </a:pPr>
            <a:endParaRPr lang="en-GB" sz="2400" dirty="0" smtClean="0">
              <a:latin typeface="Times New Roman" pitchFamily="18" charset="0"/>
              <a:cs typeface="Times New Roman" pitchFamily="18" charset="0"/>
            </a:endParaRPr>
          </a:p>
          <a:p>
            <a:pPr marL="274320" indent="-274320">
              <a:buClr>
                <a:schemeClr val="accent3"/>
              </a:buClr>
              <a:buFont typeface="Wingdings" pitchFamily="2" charset="2"/>
              <a:buChar char="Ø"/>
              <a:defRPr/>
            </a:pPr>
            <a:r>
              <a:rPr lang="en-GB" sz="2000" dirty="0" smtClean="0">
                <a:latin typeface="Times New Roman" pitchFamily="18" charset="0"/>
                <a:cs typeface="Times New Roman" pitchFamily="18" charset="0"/>
              </a:rPr>
              <a:t> ACI 318-08: American Concrete Institute provisions for   	 	              reinforced concrete structural design.</a:t>
            </a:r>
          </a:p>
          <a:p>
            <a:pPr marL="274320" indent="-274320">
              <a:buClr>
                <a:schemeClr val="accent3"/>
              </a:buClr>
              <a:buFont typeface="Wingdings" pitchFamily="2" charset="2"/>
              <a:buChar char="Ø"/>
              <a:defRPr/>
            </a:pPr>
            <a:r>
              <a:rPr lang="en-GB" sz="2000" dirty="0" smtClean="0">
                <a:latin typeface="Times New Roman" pitchFamily="18" charset="0"/>
                <a:cs typeface="Times New Roman" pitchFamily="18" charset="0"/>
              </a:rPr>
              <a:t>UBC-97: Uniform Building Code provisions for seismic load 	            parameters</a:t>
            </a:r>
            <a:r>
              <a:rPr lang="ar-SA" sz="2000"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determination.</a:t>
            </a:r>
          </a:p>
          <a:p>
            <a:pPr marL="274320" indent="-274320">
              <a:buClr>
                <a:schemeClr val="accent3"/>
              </a:buClr>
              <a:buFont typeface="Wingdings" pitchFamily="2" charset="2"/>
              <a:buChar char="Ø"/>
              <a:defRPr/>
            </a:pPr>
            <a:r>
              <a:rPr lang="en-GB" sz="2000" dirty="0" smtClean="0">
                <a:latin typeface="Times New Roman" pitchFamily="18" charset="0"/>
                <a:cs typeface="Times New Roman" pitchFamily="18" charset="0"/>
              </a:rPr>
              <a:t>ASTM: For material specifications</a:t>
            </a:r>
            <a:endParaRPr lang="en-US" sz="2000" dirty="0">
              <a:latin typeface="Times New Roman" pitchFamily="18" charset="0"/>
              <a:cs typeface="Times New Roman" pitchFamily="18" charset="0"/>
            </a:endParaRPr>
          </a:p>
        </p:txBody>
      </p:sp>
      <p:sp>
        <p:nvSpPr>
          <p:cNvPr id="4" name="Rectangle 3"/>
          <p:cNvSpPr/>
          <p:nvPr/>
        </p:nvSpPr>
        <p:spPr>
          <a:xfrm>
            <a:off x="304800" y="61722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One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y22.799.png"/>
          <p:cNvPicPr/>
          <p:nvPr/>
        </p:nvPicPr>
        <p:blipFill>
          <a:blip r:embed="rId2" cstate="print"/>
          <a:stretch>
            <a:fillRect/>
          </a:stretch>
        </p:blipFill>
        <p:spPr>
          <a:xfrm>
            <a:off x="6553200" y="457200"/>
            <a:ext cx="23622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8546" name="Picture 2"/>
          <p:cNvPicPr>
            <a:picLocks noChangeAspect="1" noChangeArrowheads="1"/>
          </p:cNvPicPr>
          <p:nvPr/>
        </p:nvPicPr>
        <p:blipFill>
          <a:blip r:embed="rId3" cstate="print"/>
          <a:srcRect/>
          <a:stretch>
            <a:fillRect/>
          </a:stretch>
        </p:blipFill>
        <p:spPr bwMode="auto">
          <a:xfrm>
            <a:off x="2209800" y="3657600"/>
            <a:ext cx="6148958" cy="2895600"/>
          </a:xfrm>
          <a:prstGeom prst="rect">
            <a:avLst/>
          </a:prstGeom>
          <a:noFill/>
          <a:ln w="9525">
            <a:noFill/>
            <a:miter lim="800000"/>
            <a:headEnd/>
            <a:tailEnd/>
          </a:ln>
          <a:effectLst/>
        </p:spPr>
      </p:pic>
      <p:sp>
        <p:nvSpPr>
          <p:cNvPr id="5"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pic>
        <p:nvPicPr>
          <p:cNvPr id="6" name="صورة 5" descr="y19.png"/>
          <p:cNvPicPr/>
          <p:nvPr/>
        </p:nvPicPr>
        <p:blipFill>
          <a:blip r:embed="rId4" cstate="print"/>
          <a:stretch>
            <a:fillRect/>
          </a:stretch>
        </p:blipFill>
        <p:spPr>
          <a:xfrm>
            <a:off x="3886200" y="533400"/>
            <a:ext cx="2209800" cy="2963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descr="y15.251.png"/>
          <p:cNvPicPr/>
          <p:nvPr/>
        </p:nvPicPr>
        <p:blipFill>
          <a:blip r:embed="rId5" cstate="print"/>
          <a:stretch>
            <a:fillRect/>
          </a:stretch>
        </p:blipFill>
        <p:spPr>
          <a:xfrm>
            <a:off x="990600" y="457200"/>
            <a:ext cx="2362200"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1981200" y="304800"/>
            <a:ext cx="6324600" cy="2438400"/>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cstate="print"/>
          <a:srcRect/>
          <a:stretch>
            <a:fillRect/>
          </a:stretch>
        </p:blipFill>
        <p:spPr bwMode="auto">
          <a:xfrm>
            <a:off x="1981200" y="2819400"/>
            <a:ext cx="6096000" cy="24384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2286000" y="5638800"/>
            <a:ext cx="5257800" cy="742950"/>
          </a:xfrm>
          <a:prstGeom prst="rect">
            <a:avLst/>
          </a:prstGeom>
          <a:noFill/>
          <a:ln w="9525">
            <a:noFill/>
            <a:miter lim="800000"/>
            <a:headEnd/>
            <a:tailEnd/>
          </a:ln>
          <a:effectLst/>
        </p:spPr>
      </p:pic>
      <p:sp>
        <p:nvSpPr>
          <p:cNvPr id="5"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990600" y="381000"/>
            <a:ext cx="8153400" cy="646331"/>
          </a:xfrm>
          <a:prstGeom prst="rect">
            <a:avLst/>
          </a:prstGeo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pPr marL="365760" lvl="0" indent="-283464" fontAlgn="base">
              <a:spcBef>
                <a:spcPct val="0"/>
              </a:spcBef>
              <a:spcAft>
                <a:spcPct val="0"/>
              </a:spcAft>
              <a:buClr>
                <a:schemeClr val="accent1"/>
              </a:buClr>
              <a:buSzPct val="80000"/>
              <a:defRPr/>
            </a:pPr>
            <a:r>
              <a:rPr lang="en-US" sz="3600" cap="all" dirty="0" smtClean="0">
                <a:ln w="500">
                  <a:solidFill>
                    <a:schemeClr val="tx2">
                      <a:shade val="20000"/>
                      <a:satMod val="120000"/>
                    </a:schemeClr>
                  </a:solidFill>
                </a:ln>
                <a:solidFill>
                  <a:schemeClr val="accent6">
                    <a:lumMod val="75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Design of Water Tank</a:t>
            </a:r>
          </a:p>
        </p:txBody>
      </p:sp>
      <p:pic>
        <p:nvPicPr>
          <p:cNvPr id="3" name="صورة 2" descr="3D.png"/>
          <p:cNvPicPr/>
          <p:nvPr/>
        </p:nvPicPr>
        <p:blipFill>
          <a:blip r:embed="rId2" cstate="print"/>
          <a:stretch>
            <a:fillRect/>
          </a:stretch>
        </p:blipFill>
        <p:spPr>
          <a:xfrm>
            <a:off x="2209800" y="1676400"/>
            <a:ext cx="5562600"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5" name="Rectangle 6"/>
          <p:cNvSpPr/>
          <p:nvPr/>
        </p:nvSpPr>
        <p:spPr>
          <a:xfrm>
            <a:off x="5105400" y="5715000"/>
            <a:ext cx="3276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i="1" dirty="0" smtClean="0">
                <a:solidFill>
                  <a:schemeClr val="accent3">
                    <a:lumMod val="50000"/>
                  </a:schemeClr>
                </a:solidFill>
                <a:effectLst>
                  <a:glow rad="139700">
                    <a:schemeClr val="accent3">
                      <a:satMod val="175000"/>
                      <a:alpha val="40000"/>
                    </a:schemeClr>
                  </a:glow>
                </a:effectLst>
              </a:rPr>
              <a:t>3-D view of water tank</a:t>
            </a:r>
            <a:endParaRPr lang="en-US" sz="2400" b="1" i="1"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447800" y="685800"/>
            <a:ext cx="3752850" cy="3019425"/>
          </a:xfrm>
          <a:prstGeom prst="rect">
            <a:avLst/>
          </a:prstGeom>
          <a:noFill/>
          <a:ln w="9525">
            <a:noFill/>
            <a:miter lim="800000"/>
            <a:headEnd/>
            <a:tailEnd/>
          </a:ln>
          <a:effectLst/>
        </p:spPr>
      </p:pic>
      <p:pic>
        <p:nvPicPr>
          <p:cNvPr id="111618" name="Picture 2"/>
          <p:cNvPicPr>
            <a:picLocks noChangeAspect="1" noChangeArrowheads="1"/>
          </p:cNvPicPr>
          <p:nvPr/>
        </p:nvPicPr>
        <p:blipFill>
          <a:blip r:embed="rId3" cstate="print"/>
          <a:srcRect/>
          <a:stretch>
            <a:fillRect/>
          </a:stretch>
        </p:blipFill>
        <p:spPr bwMode="auto">
          <a:xfrm>
            <a:off x="5410200" y="762000"/>
            <a:ext cx="3429000" cy="2814368"/>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4" cstate="print"/>
          <a:srcRect/>
          <a:stretch>
            <a:fillRect/>
          </a:stretch>
        </p:blipFill>
        <p:spPr bwMode="auto">
          <a:xfrm>
            <a:off x="3124200" y="3612737"/>
            <a:ext cx="3886200" cy="3245263"/>
          </a:xfrm>
          <a:prstGeom prst="rect">
            <a:avLst/>
          </a:prstGeom>
          <a:noFill/>
          <a:ln w="9525">
            <a:noFill/>
            <a:miter lim="800000"/>
            <a:headEnd/>
            <a:tailEnd/>
          </a:ln>
          <a:effectLst/>
        </p:spPr>
      </p:pic>
      <p:sp>
        <p:nvSpPr>
          <p:cNvPr id="5"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6" name="Rectangle 6"/>
          <p:cNvSpPr/>
          <p:nvPr/>
        </p:nvSpPr>
        <p:spPr>
          <a:xfrm>
            <a:off x="1066800" y="152400"/>
            <a:ext cx="51054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i="1" dirty="0" smtClean="0">
                <a:solidFill>
                  <a:schemeClr val="accent3">
                    <a:lumMod val="50000"/>
                  </a:schemeClr>
                </a:solidFill>
                <a:effectLst>
                  <a:glow rad="139700">
                    <a:schemeClr val="accent3">
                      <a:satMod val="175000"/>
                      <a:alpha val="40000"/>
                    </a:schemeClr>
                  </a:glow>
                </a:effectLst>
              </a:rPr>
              <a:t>Shear Check of Water Tank Elements</a:t>
            </a:r>
            <a:endParaRPr lang="en-US" sz="2400" b="1" i="1"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1905000" y="1066800"/>
          <a:ext cx="6096000" cy="1752600"/>
        </p:xfrm>
        <a:graphic>
          <a:graphicData uri="http://schemas.openxmlformats.org/drawingml/2006/table">
            <a:tbl>
              <a:tblPr firstRow="1" bandRow="1">
                <a:tableStyleId>{F5AB1C69-6EDB-4FF4-983F-18BD219EF322}</a:tableStyleId>
              </a:tblPr>
              <a:tblGrid>
                <a:gridCol w="1676400"/>
                <a:gridCol w="1828800"/>
                <a:gridCol w="1066800"/>
                <a:gridCol w="1524000"/>
              </a:tblGrid>
              <a:tr h="370840">
                <a:tc>
                  <a:txBody>
                    <a:bodyPr/>
                    <a:lstStyle/>
                    <a:p>
                      <a:r>
                        <a:rPr lang="en-US" dirty="0" smtClean="0"/>
                        <a:t>Element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Thickness(m)</a:t>
                      </a:r>
                    </a:p>
                    <a:p>
                      <a:endParaRPr lang="en-US" dirty="0"/>
                    </a:p>
                  </a:txBody>
                  <a:tcPr/>
                </a:tc>
                <a:tc>
                  <a:txBody>
                    <a:bodyPr/>
                    <a:lstStyle/>
                    <a:p>
                      <a:r>
                        <a:rPr lang="en-US" dirty="0" smtClean="0"/>
                        <a:t>Vu(KN)</a:t>
                      </a:r>
                      <a:endParaRPr lang="en-US" dirty="0"/>
                    </a:p>
                  </a:txBody>
                  <a:tcPr/>
                </a:tc>
                <a:tc>
                  <a:txBody>
                    <a:bodyPr/>
                    <a:lstStyle/>
                    <a:p>
                      <a:r>
                        <a:rPr lang="en-US" dirty="0" smtClean="0">
                          <a:latin typeface="Arial"/>
                          <a:cs typeface="Arial"/>
                        </a:rPr>
                        <a:t>ɸVc</a:t>
                      </a:r>
                      <a:endParaRPr lang="en-US" dirty="0"/>
                    </a:p>
                  </a:txBody>
                  <a:tcPr/>
                </a:tc>
              </a:tr>
              <a:tr h="370840">
                <a:tc>
                  <a:txBody>
                    <a:bodyPr/>
                    <a:lstStyle/>
                    <a:p>
                      <a:r>
                        <a:rPr lang="en-US" dirty="0" smtClean="0"/>
                        <a:t>Roof</a:t>
                      </a:r>
                      <a:endParaRPr lang="en-US" dirty="0"/>
                    </a:p>
                  </a:txBody>
                  <a:tcPr/>
                </a:tc>
                <a:tc>
                  <a:txBody>
                    <a:bodyPr/>
                    <a:lstStyle/>
                    <a:p>
                      <a:r>
                        <a:rPr lang="en-US" dirty="0" smtClean="0"/>
                        <a:t>0.15</a:t>
                      </a:r>
                      <a:endParaRPr lang="en-US" dirty="0"/>
                    </a:p>
                  </a:txBody>
                  <a:tcPr/>
                </a:tc>
                <a:tc>
                  <a:txBody>
                    <a:bodyPr/>
                    <a:lstStyle/>
                    <a:p>
                      <a:r>
                        <a:rPr lang="en-US" dirty="0" smtClean="0"/>
                        <a:t>13.42</a:t>
                      </a:r>
                      <a:endParaRPr lang="en-US" dirty="0"/>
                    </a:p>
                  </a:txBody>
                  <a:tcPr/>
                </a:tc>
                <a:tc>
                  <a:txBody>
                    <a:bodyPr/>
                    <a:lstStyle/>
                    <a:p>
                      <a:r>
                        <a:rPr lang="en-US" dirty="0" smtClean="0"/>
                        <a:t>68</a:t>
                      </a:r>
                      <a:endParaRPr lang="en-US" dirty="0"/>
                    </a:p>
                  </a:txBody>
                  <a:tcPr/>
                </a:tc>
              </a:tr>
              <a:tr h="370840">
                <a:tc>
                  <a:txBody>
                    <a:bodyPr/>
                    <a:lstStyle/>
                    <a:p>
                      <a:r>
                        <a:rPr lang="en-US" dirty="0" smtClean="0"/>
                        <a:t>Walls</a:t>
                      </a:r>
                      <a:endParaRPr lang="en-US" dirty="0"/>
                    </a:p>
                  </a:txBody>
                  <a:tcPr/>
                </a:tc>
                <a:tc>
                  <a:txBody>
                    <a:bodyPr/>
                    <a:lstStyle/>
                    <a:p>
                      <a:r>
                        <a:rPr lang="en-US" dirty="0" smtClean="0"/>
                        <a:t>0.3</a:t>
                      </a:r>
                      <a:endParaRPr lang="en-US" dirty="0"/>
                    </a:p>
                  </a:txBody>
                  <a:tcPr/>
                </a:tc>
                <a:tc>
                  <a:txBody>
                    <a:bodyPr/>
                    <a:lstStyle/>
                    <a:p>
                      <a:r>
                        <a:rPr lang="en-US" dirty="0" smtClean="0"/>
                        <a:t>45.98</a:t>
                      </a:r>
                      <a:endParaRPr lang="en-US" dirty="0"/>
                    </a:p>
                  </a:txBody>
                  <a:tcPr/>
                </a:tc>
                <a:tc>
                  <a:txBody>
                    <a:bodyPr/>
                    <a:lstStyle/>
                    <a:p>
                      <a:r>
                        <a:rPr lang="en-US" dirty="0" smtClean="0"/>
                        <a:t>157.5</a:t>
                      </a:r>
                      <a:endParaRPr lang="en-US" dirty="0"/>
                    </a:p>
                  </a:txBody>
                  <a:tcPr/>
                </a:tc>
              </a:tr>
              <a:tr h="370840">
                <a:tc>
                  <a:txBody>
                    <a:bodyPr/>
                    <a:lstStyle/>
                    <a:p>
                      <a:r>
                        <a:rPr lang="en-US" dirty="0" smtClean="0"/>
                        <a:t>Mat foundation</a:t>
                      </a:r>
                      <a:endParaRPr lang="en-US" dirty="0"/>
                    </a:p>
                  </a:txBody>
                  <a:tcPr/>
                </a:tc>
                <a:tc>
                  <a:txBody>
                    <a:bodyPr/>
                    <a:lstStyle/>
                    <a:p>
                      <a:r>
                        <a:rPr lang="en-US" dirty="0" smtClean="0"/>
                        <a:t>0.5</a:t>
                      </a:r>
                      <a:endParaRPr lang="en-US" dirty="0"/>
                    </a:p>
                  </a:txBody>
                  <a:tcPr/>
                </a:tc>
                <a:tc>
                  <a:txBody>
                    <a:bodyPr/>
                    <a:lstStyle/>
                    <a:p>
                      <a:r>
                        <a:rPr lang="en-US" dirty="0" smtClean="0"/>
                        <a:t>32.59</a:t>
                      </a:r>
                      <a:endParaRPr lang="en-US" dirty="0"/>
                    </a:p>
                  </a:txBody>
                  <a:tcPr/>
                </a:tc>
                <a:tc>
                  <a:txBody>
                    <a:bodyPr/>
                    <a:lstStyle/>
                    <a:p>
                      <a:r>
                        <a:rPr lang="en-US" dirty="0" smtClean="0"/>
                        <a:t>308</a:t>
                      </a:r>
                      <a:endParaRPr lang="en-US" dirty="0"/>
                    </a:p>
                  </a:txBody>
                  <a:tcPr/>
                </a:tc>
              </a:tr>
            </a:tbl>
          </a:graphicData>
        </a:graphic>
      </p:graphicFrame>
      <p:sp>
        <p:nvSpPr>
          <p:cNvPr id="6" name="مربع نص 5"/>
          <p:cNvSpPr txBox="1"/>
          <p:nvPr/>
        </p:nvSpPr>
        <p:spPr>
          <a:xfrm>
            <a:off x="2133600" y="3352800"/>
            <a:ext cx="5638800" cy="369332"/>
          </a:xfrm>
          <a:prstGeom prst="rect">
            <a:avLst/>
          </a:prstGeom>
          <a:noFill/>
        </p:spPr>
        <p:txBody>
          <a:bodyPr wrap="square" rtlCol="0">
            <a:spAutoFit/>
          </a:bodyPr>
          <a:lstStyle/>
          <a:p>
            <a:r>
              <a:rPr lang="en-US" dirty="0" smtClean="0"/>
              <a:t>Shear in OK</a:t>
            </a:r>
            <a:endParaRPr lang="en-US" dirty="0"/>
          </a:p>
        </p:txBody>
      </p:sp>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914400" y="1143000"/>
            <a:ext cx="2873828" cy="2514600"/>
          </a:xfrm>
          <a:prstGeom prst="rect">
            <a:avLst/>
          </a:prstGeom>
          <a:noFill/>
          <a:ln w="9525">
            <a:noFill/>
            <a:miter lim="800000"/>
            <a:headEnd/>
            <a:tailEnd/>
          </a:ln>
          <a:effectLst/>
        </p:spPr>
      </p:pic>
      <p:pic>
        <p:nvPicPr>
          <p:cNvPr id="112643" name="Picture 3"/>
          <p:cNvPicPr>
            <a:picLocks noChangeAspect="1" noChangeArrowheads="1"/>
          </p:cNvPicPr>
          <p:nvPr/>
        </p:nvPicPr>
        <p:blipFill>
          <a:blip r:embed="rId3" cstate="print"/>
          <a:srcRect/>
          <a:stretch>
            <a:fillRect/>
          </a:stretch>
        </p:blipFill>
        <p:spPr bwMode="auto">
          <a:xfrm>
            <a:off x="3733800" y="1066800"/>
            <a:ext cx="2694189" cy="2473544"/>
          </a:xfrm>
          <a:prstGeom prst="rect">
            <a:avLst/>
          </a:prstGeom>
          <a:noFill/>
          <a:ln w="9525">
            <a:noFill/>
            <a:miter lim="800000"/>
            <a:headEnd/>
            <a:tailEnd/>
          </a:ln>
          <a:effectLst/>
        </p:spPr>
      </p:pic>
      <p:pic>
        <p:nvPicPr>
          <p:cNvPr id="112644" name="Picture 4"/>
          <p:cNvPicPr>
            <a:picLocks noChangeAspect="1" noChangeArrowheads="1"/>
          </p:cNvPicPr>
          <p:nvPr/>
        </p:nvPicPr>
        <p:blipFill>
          <a:blip r:embed="rId4" cstate="print"/>
          <a:srcRect/>
          <a:stretch>
            <a:fillRect/>
          </a:stretch>
        </p:blipFill>
        <p:spPr bwMode="auto">
          <a:xfrm>
            <a:off x="6553199" y="990600"/>
            <a:ext cx="2298999" cy="2600325"/>
          </a:xfrm>
          <a:prstGeom prst="rect">
            <a:avLst/>
          </a:prstGeom>
          <a:noFill/>
          <a:ln w="9525">
            <a:noFill/>
            <a:miter lim="800000"/>
            <a:headEnd/>
            <a:tailEnd/>
          </a:ln>
          <a:effectLst/>
        </p:spPr>
      </p:pic>
      <p:pic>
        <p:nvPicPr>
          <p:cNvPr id="112646" name="Picture 6"/>
          <p:cNvPicPr>
            <a:picLocks noChangeAspect="1" noChangeArrowheads="1"/>
          </p:cNvPicPr>
          <p:nvPr/>
        </p:nvPicPr>
        <p:blipFill>
          <a:blip r:embed="rId5" cstate="print"/>
          <a:srcRect/>
          <a:stretch>
            <a:fillRect/>
          </a:stretch>
        </p:blipFill>
        <p:spPr bwMode="auto">
          <a:xfrm>
            <a:off x="2286000" y="3810000"/>
            <a:ext cx="3886200" cy="2863850"/>
          </a:xfrm>
          <a:prstGeom prst="rect">
            <a:avLst/>
          </a:prstGeom>
          <a:noFill/>
          <a:ln w="9525">
            <a:noFill/>
            <a:miter lim="800000"/>
            <a:headEnd/>
            <a:tailEnd/>
          </a:ln>
          <a:effectLst/>
        </p:spPr>
      </p:pic>
      <p:sp>
        <p:nvSpPr>
          <p:cNvPr id="7" name="Rectangle 6"/>
          <p:cNvSpPr/>
          <p:nvPr/>
        </p:nvSpPr>
        <p:spPr>
          <a:xfrm>
            <a:off x="381000" y="6248400"/>
            <a:ext cx="155157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Three</a:t>
            </a:r>
            <a:endParaRPr lang="en-US" dirty="0">
              <a:solidFill>
                <a:schemeClr val="lt1"/>
              </a:solidFill>
            </a:endParaRPr>
          </a:p>
        </p:txBody>
      </p:sp>
      <p:sp>
        <p:nvSpPr>
          <p:cNvPr id="9" name="Rectangle 6"/>
          <p:cNvSpPr/>
          <p:nvPr/>
        </p:nvSpPr>
        <p:spPr>
          <a:xfrm>
            <a:off x="1219200" y="304800"/>
            <a:ext cx="6324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i="1" dirty="0" smtClean="0">
                <a:solidFill>
                  <a:schemeClr val="accent3">
                    <a:lumMod val="50000"/>
                  </a:schemeClr>
                </a:solidFill>
                <a:effectLst>
                  <a:glow rad="139700">
                    <a:schemeClr val="accent3">
                      <a:satMod val="175000"/>
                      <a:alpha val="40000"/>
                    </a:schemeClr>
                  </a:glow>
                </a:effectLst>
              </a:rPr>
              <a:t>Flexural Design of Water Tank:</a:t>
            </a:r>
            <a:endParaRPr lang="en-US" sz="2400" b="1" i="1" dirty="0">
              <a:solidFill>
                <a:schemeClr val="accent3">
                  <a:lumMod val="5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en-US"/>
          </a:p>
        </p:txBody>
      </p:sp>
      <p:sp>
        <p:nvSpPr>
          <p:cNvPr id="6" name="مستطيل 5"/>
          <p:cNvSpPr/>
          <p:nvPr/>
        </p:nvSpPr>
        <p:spPr>
          <a:xfrm>
            <a:off x="2286000" y="1828800"/>
            <a:ext cx="5562600" cy="1661993"/>
          </a:xfrm>
          <a:prstGeom prst="rect">
            <a:avLst/>
          </a:prstGeom>
        </p:spPr>
        <p:txBody>
          <a:bodyPr wrap="square">
            <a:spAutoFit/>
          </a:bodyPr>
          <a:lstStyle/>
          <a:p>
            <a:pPr algn="ctr">
              <a:buNone/>
            </a:pPr>
            <a:r>
              <a:rPr lang="en-US" sz="2800" b="1" i="1" dirty="0" smtClean="0">
                <a:solidFill>
                  <a:schemeClr val="accent3">
                    <a:lumMod val="50000"/>
                  </a:schemeClr>
                </a:solidFill>
                <a:latin typeface="Times New Roman" pitchFamily="18" charset="0"/>
                <a:cs typeface="Times New Roman" pitchFamily="18" charset="0"/>
              </a:rPr>
              <a:t>Thank you </a:t>
            </a:r>
          </a:p>
          <a:p>
            <a:pPr>
              <a:buNone/>
            </a:pPr>
            <a:endParaRPr lang="en-US" sz="2800" b="1" i="1" dirty="0" smtClean="0">
              <a:solidFill>
                <a:schemeClr val="accent3">
                  <a:lumMod val="50000"/>
                </a:schemeClr>
              </a:solidFill>
              <a:latin typeface="Times New Roman" pitchFamily="18" charset="0"/>
              <a:cs typeface="Times New Roman" pitchFamily="18" charset="0"/>
            </a:endParaRPr>
          </a:p>
          <a:p>
            <a:pPr algn="ctr">
              <a:buNone/>
            </a:pPr>
            <a:r>
              <a:rPr lang="en-US" sz="2800" b="1" i="1" dirty="0" smtClean="0">
                <a:solidFill>
                  <a:schemeClr val="accent3">
                    <a:lumMod val="50000"/>
                  </a:schemeClr>
                </a:solidFill>
                <a:latin typeface="Times New Roman" pitchFamily="18" charset="0"/>
                <a:cs typeface="Times New Roman" pitchFamily="18" charset="0"/>
              </a:rPr>
              <a:t>for Your Patience and Attention</a:t>
            </a:r>
          </a:p>
          <a:p>
            <a:pPr>
              <a:buNone/>
            </a:pPr>
            <a:endParaRPr lang="en-US" dirty="0"/>
          </a:p>
        </p:txBody>
      </p:sp>
      <p:pic>
        <p:nvPicPr>
          <p:cNvPr id="7" name="صورة 6" descr="317072_271626216204104_198196240213769_873680_1606625081_n.jpg"/>
          <p:cNvPicPr>
            <a:picLocks noChangeAspect="1"/>
          </p:cNvPicPr>
          <p:nvPr/>
        </p:nvPicPr>
        <p:blipFill>
          <a:blip r:embed="rId2" cstate="print"/>
          <a:stretch>
            <a:fillRect/>
          </a:stretch>
        </p:blipFill>
        <p:spPr>
          <a:xfrm>
            <a:off x="3505201" y="3429000"/>
            <a:ext cx="2924502" cy="2514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9604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3600" cap="all" dirty="0" smtClean="0">
                <a:ln w="500">
                  <a:solidFill>
                    <a:schemeClr val="tx2">
                      <a:shade val="20000"/>
                      <a:satMod val="120000"/>
                    </a:schemeClr>
                  </a:solidFill>
                </a:ln>
                <a:solidFill>
                  <a:schemeClr val="accent3">
                    <a:lumMod val="75000"/>
                  </a:schemeClr>
                </a:solidFill>
                <a:latin typeface="Times New Roman" pitchFamily="18" charset="0"/>
                <a:cs typeface="Times New Roman" pitchFamily="18" charset="0"/>
              </a:rPr>
              <a:t> </a:t>
            </a: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Materials</a:t>
            </a:r>
            <a:r>
              <a:rPr lang="en-US" sz="3600" cap="all" dirty="0" smtClean="0">
                <a:ln w="500">
                  <a:solidFill>
                    <a:schemeClr val="tx2">
                      <a:shade val="20000"/>
                      <a:satMod val="120000"/>
                    </a:schemeClr>
                  </a:solidFill>
                </a:ln>
                <a:solidFill>
                  <a:schemeClr val="accent6">
                    <a:lumMod val="75000"/>
                  </a:schemeClr>
                </a:solidFill>
              </a:rPr>
              <a:t> </a:t>
            </a:r>
          </a:p>
        </p:txBody>
      </p:sp>
      <p:sp>
        <p:nvSpPr>
          <p:cNvPr id="3" name="Content Placeholder 2"/>
          <p:cNvSpPr>
            <a:spLocks noGrp="1"/>
          </p:cNvSpPr>
          <p:nvPr>
            <p:ph idx="1"/>
          </p:nvPr>
        </p:nvSpPr>
        <p:spPr>
          <a:ln>
            <a:solidFill>
              <a:schemeClr val="accent3">
                <a:lumMod val="50000"/>
              </a:schemeClr>
            </a:solidFill>
          </a:ln>
        </p:spPr>
        <p:txBody>
          <a:bodyPr>
            <a:normAutofit fontScale="47500" lnSpcReduction="20000"/>
          </a:bodyPr>
          <a:lstStyle/>
          <a:p>
            <a:pPr marL="274320" indent="-274320">
              <a:buClr>
                <a:schemeClr val="accent3"/>
              </a:buClr>
              <a:buNone/>
              <a:defRPr/>
            </a:pPr>
            <a:r>
              <a:rPr lang="en-GB" sz="4000" b="1" i="1" dirty="0" smtClean="0">
                <a:solidFill>
                  <a:schemeClr val="accent3">
                    <a:lumMod val="50000"/>
                  </a:schemeClr>
                </a:solidFill>
                <a:latin typeface="Times New Roman" pitchFamily="18" charset="0"/>
                <a:cs typeface="Times New Roman" pitchFamily="18" charset="0"/>
              </a:rPr>
              <a:t>Structural Materials</a:t>
            </a:r>
            <a:endParaRPr lang="en-GB" b="1" i="1" dirty="0" smtClean="0">
              <a:solidFill>
                <a:schemeClr val="accent3">
                  <a:lumMod val="50000"/>
                </a:schemeClr>
              </a:solidFill>
              <a:latin typeface="Times New Roman" pitchFamily="18" charset="0"/>
              <a:cs typeface="Times New Roman" pitchFamily="18" charset="0"/>
            </a:endParaRPr>
          </a:p>
          <a:p>
            <a:pPr marL="274320" indent="-274320">
              <a:buClr>
                <a:schemeClr val="accent3"/>
              </a:buClr>
              <a:defRPr/>
            </a:pPr>
            <a:r>
              <a:rPr lang="en-GB" i="1" dirty="0" smtClean="0">
                <a:latin typeface="Times New Roman" pitchFamily="18" charset="0"/>
                <a:cs typeface="Times New Roman" pitchFamily="18" charset="0"/>
              </a:rPr>
              <a:t>  </a:t>
            </a:r>
            <a:r>
              <a:rPr lang="en-GB" sz="3400" b="1" i="1" u="sng" dirty="0" smtClean="0">
                <a:solidFill>
                  <a:schemeClr val="accent6">
                    <a:lumMod val="50000"/>
                  </a:schemeClr>
                </a:solidFill>
                <a:latin typeface="Times New Roman" pitchFamily="18" charset="0"/>
                <a:cs typeface="Times New Roman" pitchFamily="18" charset="0"/>
              </a:rPr>
              <a:t>Concrete: </a:t>
            </a:r>
            <a:endParaRPr lang="en-GB" sz="3400" b="1" dirty="0" smtClean="0">
              <a:solidFill>
                <a:schemeClr val="accent6">
                  <a:lumMod val="50000"/>
                </a:schemeClr>
              </a:solidFill>
              <a:latin typeface="Times New Roman" pitchFamily="18" charset="0"/>
              <a:cs typeface="Times New Roman" pitchFamily="18" charset="0"/>
            </a:endParaRPr>
          </a:p>
          <a:p>
            <a:pPr marL="274320" indent="-274320">
              <a:buClr>
                <a:schemeClr val="accent3"/>
              </a:buClr>
              <a:buNone/>
              <a:defRPr/>
            </a:pPr>
            <a:r>
              <a:rPr lang="en-GB" sz="3400" i="1" dirty="0" smtClean="0">
                <a:latin typeface="Times New Roman" pitchFamily="18" charset="0"/>
                <a:cs typeface="Times New Roman" pitchFamily="18" charset="0"/>
              </a:rPr>
              <a:t>    </a:t>
            </a:r>
            <a:r>
              <a:rPr lang="en-GB" sz="3400" dirty="0" smtClean="0">
                <a:latin typeface="Times New Roman" pitchFamily="18" charset="0"/>
                <a:cs typeface="Times New Roman" pitchFamily="18" charset="0"/>
              </a:rPr>
              <a:t>  - </a:t>
            </a:r>
            <a:r>
              <a:rPr lang="en-GB" sz="3400" i="1" dirty="0" smtClean="0">
                <a:latin typeface="Times New Roman" pitchFamily="18" charset="0"/>
                <a:cs typeface="Times New Roman" pitchFamily="18" charset="0"/>
              </a:rPr>
              <a:t>Concrete strength for all elements is ( f’c =30 MPa ) except mat foundation (f’c = 35MPa ).</a:t>
            </a:r>
          </a:p>
          <a:p>
            <a:pPr marL="274320" indent="-274320">
              <a:buClr>
                <a:schemeClr val="accent3"/>
              </a:buClr>
              <a:buNone/>
              <a:defRPr/>
            </a:pPr>
            <a:r>
              <a:rPr lang="en-GB" sz="3400" i="1" dirty="0" smtClean="0">
                <a:latin typeface="Times New Roman" pitchFamily="18" charset="0"/>
                <a:cs typeface="Times New Roman" pitchFamily="18" charset="0"/>
              </a:rPr>
              <a:t>      - Modulus of elasticity equals 2.57*10</a:t>
            </a:r>
            <a:r>
              <a:rPr lang="en-GB" sz="3400" i="1" baseline="30000" dirty="0" smtClean="0">
                <a:latin typeface="Times New Roman" pitchFamily="18" charset="0"/>
                <a:cs typeface="Times New Roman" pitchFamily="18" charset="0"/>
              </a:rPr>
              <a:t>5</a:t>
            </a:r>
            <a:r>
              <a:rPr lang="en-GB" sz="3400" i="1" dirty="0" smtClean="0">
                <a:latin typeface="Times New Roman" pitchFamily="18" charset="0"/>
                <a:cs typeface="Times New Roman" pitchFamily="18" charset="0"/>
              </a:rPr>
              <a:t> MPa and for mat foundation equals 2.78*10</a:t>
            </a:r>
            <a:r>
              <a:rPr lang="en-GB" sz="3400" i="1" baseline="30000" dirty="0" smtClean="0">
                <a:latin typeface="Times New Roman" pitchFamily="18" charset="0"/>
                <a:cs typeface="Times New Roman" pitchFamily="18" charset="0"/>
              </a:rPr>
              <a:t>5</a:t>
            </a:r>
            <a:r>
              <a:rPr lang="en-GB" sz="3400" i="1" dirty="0" smtClean="0">
                <a:latin typeface="Times New Roman" pitchFamily="18" charset="0"/>
                <a:cs typeface="Times New Roman" pitchFamily="18" charset="0"/>
              </a:rPr>
              <a:t>  MPa.</a:t>
            </a:r>
          </a:p>
          <a:p>
            <a:pPr marL="274320" indent="-274320">
              <a:buClr>
                <a:schemeClr val="accent3"/>
              </a:buClr>
              <a:buNone/>
              <a:defRPr/>
            </a:pPr>
            <a:r>
              <a:rPr lang="en-GB" sz="3400" i="1" dirty="0" smtClean="0">
                <a:latin typeface="Times New Roman" pitchFamily="18" charset="0"/>
                <a:cs typeface="Times New Roman" pitchFamily="18" charset="0"/>
              </a:rPr>
              <a:t>       - Unit weight is 25 kN\m</a:t>
            </a:r>
            <a:r>
              <a:rPr lang="en-GB" sz="3400" i="1" baseline="30000" dirty="0" smtClean="0">
                <a:latin typeface="Times New Roman" pitchFamily="18" charset="0"/>
                <a:cs typeface="Times New Roman" pitchFamily="18" charset="0"/>
              </a:rPr>
              <a:t>3</a:t>
            </a:r>
            <a:r>
              <a:rPr lang="en-GB" sz="3400" i="1" dirty="0" smtClean="0">
                <a:latin typeface="Times New Roman" pitchFamily="18" charset="0"/>
                <a:cs typeface="Times New Roman" pitchFamily="18" charset="0"/>
              </a:rPr>
              <a:t> .</a:t>
            </a:r>
            <a:endParaRPr lang="en-GB" sz="3400" i="1" baseline="30000" dirty="0" smtClean="0">
              <a:latin typeface="Times New Roman" pitchFamily="18" charset="0"/>
              <a:cs typeface="Times New Roman" pitchFamily="18" charset="0"/>
            </a:endParaRPr>
          </a:p>
          <a:p>
            <a:pPr marL="274320" indent="-274320">
              <a:buClr>
                <a:schemeClr val="accent3"/>
              </a:buClr>
              <a:buNone/>
              <a:defRPr/>
            </a:pPr>
            <a:endParaRPr lang="en-GB" dirty="0" smtClean="0">
              <a:latin typeface="Times New Roman" pitchFamily="18" charset="0"/>
              <a:cs typeface="Times New Roman" pitchFamily="18" charset="0"/>
            </a:endParaRPr>
          </a:p>
          <a:p>
            <a:pPr marL="274320" indent="-274320">
              <a:buClr>
                <a:schemeClr val="accent3"/>
              </a:buClr>
              <a:defRPr/>
            </a:pPr>
            <a:r>
              <a:rPr lang="en-GB" sz="3400" i="1" dirty="0" smtClean="0">
                <a:latin typeface="Times New Roman" pitchFamily="18" charset="0"/>
                <a:cs typeface="Times New Roman" pitchFamily="18" charset="0"/>
              </a:rPr>
              <a:t>  </a:t>
            </a:r>
            <a:r>
              <a:rPr lang="en-GB" sz="3400" b="1" i="1" u="sng" dirty="0" smtClean="0">
                <a:solidFill>
                  <a:schemeClr val="accent6">
                    <a:lumMod val="50000"/>
                  </a:schemeClr>
                </a:solidFill>
                <a:latin typeface="Times New Roman" pitchFamily="18" charset="0"/>
                <a:cs typeface="Times New Roman" pitchFamily="18" charset="0"/>
              </a:rPr>
              <a:t>Steel:</a:t>
            </a:r>
            <a:endParaRPr lang="en-GB" sz="3400" b="1" dirty="0" smtClean="0">
              <a:solidFill>
                <a:schemeClr val="accent6">
                  <a:lumMod val="50000"/>
                </a:schemeClr>
              </a:solidFill>
              <a:latin typeface="Times New Roman" pitchFamily="18" charset="0"/>
              <a:cs typeface="Times New Roman" pitchFamily="18" charset="0"/>
            </a:endParaRPr>
          </a:p>
          <a:p>
            <a:pPr marL="274320" indent="-274320">
              <a:buClr>
                <a:schemeClr val="accent3"/>
              </a:buClr>
              <a:buNone/>
              <a:defRPr/>
            </a:pPr>
            <a:r>
              <a:rPr lang="en-GB" sz="3400" i="1" dirty="0" smtClean="0">
                <a:latin typeface="Times New Roman" pitchFamily="18" charset="0"/>
                <a:cs typeface="Times New Roman" pitchFamily="18" charset="0"/>
              </a:rPr>
              <a:t>             Modulus of elasticity equals 2.04*10</a:t>
            </a:r>
            <a:r>
              <a:rPr lang="en-GB" sz="3400" i="1" baseline="30000" dirty="0" smtClean="0">
                <a:latin typeface="Times New Roman" pitchFamily="18" charset="0"/>
                <a:cs typeface="Times New Roman" pitchFamily="18" charset="0"/>
              </a:rPr>
              <a:t>5</a:t>
            </a:r>
            <a:r>
              <a:rPr lang="en-GB" sz="3400" i="1" dirty="0" smtClean="0">
                <a:latin typeface="Times New Roman" pitchFamily="18" charset="0"/>
                <a:cs typeface="Times New Roman" pitchFamily="18" charset="0"/>
              </a:rPr>
              <a:t> MPa </a:t>
            </a:r>
            <a:endParaRPr lang="en-GB" sz="3400" dirty="0" smtClean="0">
              <a:latin typeface="Times New Roman" pitchFamily="18" charset="0"/>
              <a:cs typeface="Times New Roman" pitchFamily="18" charset="0"/>
            </a:endParaRPr>
          </a:p>
          <a:p>
            <a:pPr marL="274320" indent="-274320">
              <a:buClr>
                <a:schemeClr val="accent3"/>
              </a:buClr>
              <a:buNone/>
              <a:defRPr/>
            </a:pPr>
            <a:r>
              <a:rPr lang="en-GB" sz="3400" i="1" dirty="0" smtClean="0">
                <a:latin typeface="Times New Roman" pitchFamily="18" charset="0"/>
                <a:cs typeface="Times New Roman" pitchFamily="18" charset="0"/>
              </a:rPr>
              <a:t>             Steel yield strength is 420 MPa</a:t>
            </a:r>
          </a:p>
          <a:p>
            <a:pPr marL="274320" indent="-274320">
              <a:buClr>
                <a:schemeClr val="accent3"/>
              </a:buClr>
              <a:defRPr/>
            </a:pPr>
            <a:r>
              <a:rPr lang="en-GB" sz="3400" i="1" dirty="0" smtClean="0">
                <a:latin typeface="Times New Roman" pitchFamily="18" charset="0"/>
                <a:cs typeface="Times New Roman" pitchFamily="18" charset="0"/>
              </a:rPr>
              <a:t> </a:t>
            </a:r>
            <a:r>
              <a:rPr lang="en-GB" sz="3400" b="1" i="1" u="sng" dirty="0" smtClean="0">
                <a:solidFill>
                  <a:schemeClr val="accent6">
                    <a:lumMod val="50000"/>
                  </a:schemeClr>
                </a:solidFill>
                <a:latin typeface="Times New Roman" pitchFamily="18" charset="0"/>
                <a:cs typeface="Times New Roman" pitchFamily="18" charset="0"/>
              </a:rPr>
              <a:t>Soil:</a:t>
            </a:r>
            <a:endParaRPr lang="en-GB" sz="3400" b="1" dirty="0" smtClean="0">
              <a:solidFill>
                <a:schemeClr val="accent6">
                  <a:lumMod val="50000"/>
                </a:schemeClr>
              </a:solidFill>
              <a:latin typeface="Times New Roman" pitchFamily="18" charset="0"/>
              <a:cs typeface="Times New Roman" pitchFamily="18" charset="0"/>
            </a:endParaRPr>
          </a:p>
          <a:p>
            <a:pPr marL="274320" indent="-274320">
              <a:buClr>
                <a:schemeClr val="accent3"/>
              </a:buClr>
              <a:buNone/>
              <a:defRPr/>
            </a:pPr>
            <a:r>
              <a:rPr lang="en-GB" sz="3400" i="1" dirty="0" smtClean="0">
                <a:latin typeface="Times New Roman" pitchFamily="18" charset="0"/>
                <a:cs typeface="Times New Roman" pitchFamily="18" charset="0"/>
              </a:rPr>
              <a:t>             Bearing capacity equals 120 KN/m</a:t>
            </a:r>
            <a:r>
              <a:rPr lang="en-GB" sz="3400" i="1" baseline="30000" dirty="0" smtClean="0">
                <a:latin typeface="Times New Roman" pitchFamily="18" charset="0"/>
                <a:cs typeface="Times New Roman" pitchFamily="18" charset="0"/>
              </a:rPr>
              <a:t>2</a:t>
            </a:r>
            <a:r>
              <a:rPr lang="en-GB" sz="3400" i="1" dirty="0" smtClean="0">
                <a:latin typeface="Times New Roman" pitchFamily="18" charset="0"/>
                <a:cs typeface="Times New Roman" pitchFamily="18" charset="0"/>
              </a:rPr>
              <a:t> MPa </a:t>
            </a:r>
            <a:endParaRPr lang="en-GB" sz="3400" dirty="0" smtClean="0">
              <a:latin typeface="Times New Roman" pitchFamily="18" charset="0"/>
              <a:cs typeface="Times New Roman" pitchFamily="18" charset="0"/>
            </a:endParaRPr>
          </a:p>
          <a:p>
            <a:pPr marL="274320" indent="-274320">
              <a:buClr>
                <a:schemeClr val="accent3"/>
              </a:buClr>
              <a:buNone/>
              <a:defRPr/>
            </a:pPr>
            <a:endParaRPr lang="en-GB" dirty="0" smtClean="0">
              <a:latin typeface="Times New Roman" pitchFamily="18" charset="0"/>
              <a:cs typeface="Times New Roman" pitchFamily="18" charset="0"/>
            </a:endParaRPr>
          </a:p>
          <a:p>
            <a:pPr marL="274320" indent="-274320">
              <a:buClr>
                <a:schemeClr val="accent3"/>
              </a:buClr>
              <a:buNone/>
              <a:defRPr/>
            </a:pPr>
            <a:r>
              <a:rPr lang="en-GB" sz="4000" b="1" i="1" dirty="0" smtClean="0">
                <a:solidFill>
                  <a:schemeClr val="accent3">
                    <a:lumMod val="50000"/>
                  </a:schemeClr>
                </a:solidFill>
                <a:latin typeface="Times New Roman" pitchFamily="18" charset="0"/>
                <a:cs typeface="Times New Roman" pitchFamily="18" charset="0"/>
              </a:rPr>
              <a:t>Non-structural Materials</a:t>
            </a:r>
          </a:p>
          <a:p>
            <a:pPr marL="274320" indent="-274320">
              <a:buClr>
                <a:schemeClr val="accent3"/>
              </a:buClr>
              <a:buNone/>
              <a:defRPr/>
            </a:pPr>
            <a:r>
              <a:rPr lang="en-GB" sz="3400" i="1" dirty="0" smtClean="0">
                <a:latin typeface="Times New Roman" pitchFamily="18" charset="0"/>
                <a:cs typeface="Times New Roman" pitchFamily="18" charset="0"/>
              </a:rPr>
              <a:t>    They are mainly, blocks, plasters, tiles, filling, mortar and masonry</a:t>
            </a:r>
            <a:endParaRPr lang="en-US" sz="3400" dirty="0">
              <a:latin typeface="Times New Roman" pitchFamily="18" charset="0"/>
              <a:cs typeface="Times New Roman" pitchFamily="18" charset="0"/>
            </a:endParaRPr>
          </a:p>
        </p:txBody>
      </p:sp>
      <p:sp>
        <p:nvSpPr>
          <p:cNvPr id="4" name="Rectangle 3"/>
          <p:cNvSpPr/>
          <p:nvPr/>
        </p:nvSpPr>
        <p:spPr>
          <a:xfrm>
            <a:off x="381000" y="62484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One</a:t>
            </a:r>
            <a:endParaRPr lang="en-US" dirty="0">
              <a:solidFill>
                <a:schemeClr val="l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960438"/>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40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 </a:t>
            </a:r>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Loads</a:t>
            </a:r>
            <a:endParaRPr lang="en-US" sz="40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295400"/>
            <a:ext cx="7498080" cy="4800600"/>
          </a:xfrm>
        </p:spPr>
        <p:txBody>
          <a:bodyPr>
            <a:normAutofit fontScale="55000" lnSpcReduction="20000"/>
          </a:bodyPr>
          <a:lstStyle/>
          <a:p>
            <a:pPr marL="274320" indent="-274320">
              <a:buClr>
                <a:schemeClr val="accent3"/>
              </a:buClr>
              <a:buNone/>
              <a:defRPr/>
            </a:pPr>
            <a:endParaRPr lang="en-US" sz="3600" b="1" i="1" dirty="0" smtClean="0"/>
          </a:p>
          <a:p>
            <a:pPr marL="514350" indent="-514350">
              <a:buClr>
                <a:schemeClr val="accent3"/>
              </a:buClr>
              <a:buNone/>
              <a:defRPr/>
            </a:pPr>
            <a:r>
              <a:rPr lang="en-US" sz="3600" b="1" i="1" dirty="0" smtClean="0">
                <a:solidFill>
                  <a:schemeClr val="accent3">
                    <a:lumMod val="50000"/>
                  </a:schemeClr>
                </a:solidFill>
                <a:latin typeface="Times New Roman" pitchFamily="18" charset="0"/>
                <a:cs typeface="Times New Roman" pitchFamily="18" charset="0"/>
              </a:rPr>
              <a:t>Gravity loads:</a:t>
            </a:r>
            <a:endParaRPr lang="en-US" sz="5100" b="1" i="1" dirty="0" smtClean="0">
              <a:solidFill>
                <a:schemeClr val="accent3">
                  <a:lumMod val="50000"/>
                </a:schemeClr>
              </a:solidFill>
              <a:latin typeface="Times New Roman" pitchFamily="18" charset="0"/>
              <a:cs typeface="Times New Roman" pitchFamily="18" charset="0"/>
            </a:endParaRPr>
          </a:p>
          <a:p>
            <a:pPr marL="457200" indent="-457200">
              <a:buClr>
                <a:schemeClr val="accent3"/>
              </a:buClr>
              <a:buNone/>
              <a:defRPr/>
            </a:pPr>
            <a:r>
              <a:rPr lang="en-US" sz="2400" dirty="0" smtClean="0">
                <a:solidFill>
                  <a:schemeClr val="tx1">
                    <a:lumMod val="95000"/>
                    <a:lumOff val="5000"/>
                  </a:schemeClr>
                </a:solidFill>
                <a:latin typeface="Times New Roman" pitchFamily="18" charset="0"/>
                <a:cs typeface="Times New Roman" pitchFamily="18" charset="0"/>
              </a:rPr>
              <a:t>1.  </a:t>
            </a:r>
            <a:r>
              <a:rPr lang="en-US" sz="2900" b="1" i="1" dirty="0" smtClean="0">
                <a:solidFill>
                  <a:srgbClr val="7030A0"/>
                </a:solidFill>
                <a:latin typeface="Times New Roman" pitchFamily="18" charset="0"/>
                <a:cs typeface="Times New Roman" pitchFamily="18" charset="0"/>
              </a:rPr>
              <a:t>Dead load</a:t>
            </a:r>
            <a:r>
              <a:rPr lang="en-US" sz="2400" b="1" dirty="0" smtClean="0">
                <a:solidFill>
                  <a:schemeClr val="tx1">
                    <a:lumMod val="95000"/>
                    <a:lumOff val="5000"/>
                  </a:schemeClr>
                </a:solidFill>
                <a:latin typeface="Times New Roman" pitchFamily="18" charset="0"/>
                <a:cs typeface="Times New Roman" pitchFamily="18" charset="0"/>
              </a:rPr>
              <a:t>:</a:t>
            </a:r>
          </a:p>
          <a:p>
            <a:pPr marL="274320" indent="-274320">
              <a:buClr>
                <a:schemeClr val="accent3"/>
              </a:buClr>
              <a:buNone/>
              <a:defRPr/>
            </a:pPr>
            <a:r>
              <a:rPr lang="en-US" sz="2400" dirty="0" smtClean="0">
                <a:solidFill>
                  <a:schemeClr val="tx1">
                    <a:lumMod val="95000"/>
                    <a:lumOff val="5000"/>
                  </a:schemeClr>
                </a:solidFill>
                <a:latin typeface="Times New Roman" pitchFamily="18" charset="0"/>
                <a:cs typeface="Times New Roman" pitchFamily="18" charset="0"/>
              </a:rPr>
              <a:t>     DL= SID + O.W slab=</a:t>
            </a:r>
            <a:r>
              <a:rPr lang="en-US" sz="2400" dirty="0" smtClean="0">
                <a:solidFill>
                  <a:srgbClr val="7030A0"/>
                </a:solidFill>
                <a:latin typeface="Times New Roman" pitchFamily="18" charset="0"/>
                <a:cs typeface="Times New Roman" pitchFamily="18" charset="0"/>
              </a:rPr>
              <a:t>2.83+(0.2*25)=7.83 kN/m</a:t>
            </a:r>
            <a:r>
              <a:rPr lang="en-US" sz="2400" baseline="30000" dirty="0" smtClean="0">
                <a:solidFill>
                  <a:srgbClr val="7030A0"/>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a:t>
            </a:r>
          </a:p>
          <a:p>
            <a:pPr marL="274320" indent="-274320">
              <a:buClr>
                <a:schemeClr val="accent3"/>
              </a:buClr>
              <a:buNone/>
              <a:defRPr/>
            </a:pPr>
            <a:r>
              <a:rPr lang="en-US" sz="2400" dirty="0" smtClean="0">
                <a:solidFill>
                  <a:schemeClr val="tx1">
                    <a:lumMod val="95000"/>
                    <a:lumOff val="5000"/>
                  </a:schemeClr>
                </a:solidFill>
                <a:latin typeface="Times New Roman" pitchFamily="18" charset="0"/>
                <a:cs typeface="Times New Roman" pitchFamily="18" charset="0"/>
              </a:rPr>
              <a:t>    </a:t>
            </a: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274320" indent="-274320">
              <a:buClr>
                <a:schemeClr val="accent3"/>
              </a:buClr>
              <a:buNone/>
              <a:defRPr/>
            </a:pPr>
            <a:endParaRPr lang="en-US" sz="2400" dirty="0" smtClean="0">
              <a:solidFill>
                <a:schemeClr val="tx1">
                  <a:lumMod val="95000"/>
                  <a:lumOff val="5000"/>
                </a:schemeClr>
              </a:solidFill>
              <a:latin typeface="Times New Roman" pitchFamily="18" charset="0"/>
              <a:cs typeface="Times New Roman" pitchFamily="18" charset="0"/>
            </a:endParaRPr>
          </a:p>
          <a:p>
            <a:pPr marL="457200" indent="-457200">
              <a:buClr>
                <a:schemeClr val="accent3"/>
              </a:buClr>
              <a:buNone/>
              <a:defRPr/>
            </a:pPr>
            <a:r>
              <a:rPr lang="en-US" sz="2900" b="1" i="1" dirty="0" smtClean="0">
                <a:solidFill>
                  <a:srgbClr val="7030A0"/>
                </a:solidFill>
                <a:latin typeface="Times New Roman" pitchFamily="18" charset="0"/>
                <a:cs typeface="Times New Roman" pitchFamily="18" charset="0"/>
              </a:rPr>
              <a:t>2. Live load</a:t>
            </a:r>
            <a:r>
              <a:rPr lang="en-US" sz="2400" b="1"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rPr>
              <a:t>From UBC, storage warehouse LL= 250 lb/ft</a:t>
            </a:r>
            <a:r>
              <a:rPr lang="en-US" sz="2400" baseline="30000" dirty="0" smtClean="0">
                <a:solidFill>
                  <a:schemeClr val="tx1">
                    <a:lumMod val="95000"/>
                    <a:lumOff val="5000"/>
                  </a:schemeClr>
                </a:solidFill>
                <a:latin typeface="Times New Roman" pitchFamily="18" charset="0"/>
                <a:cs typeface="Times New Roman" pitchFamily="18" charset="0"/>
              </a:rPr>
              <a:t>2</a:t>
            </a:r>
          </a:p>
          <a:p>
            <a:pPr marL="457200" indent="-457200">
              <a:buClr>
                <a:schemeClr val="accent3"/>
              </a:buClr>
              <a:buNone/>
              <a:defRPr/>
            </a:pPr>
            <a:r>
              <a:rPr lang="en-US" sz="2400" dirty="0" smtClean="0">
                <a:solidFill>
                  <a:schemeClr val="tx1">
                    <a:lumMod val="95000"/>
                    <a:lumOff val="5000"/>
                  </a:schemeClr>
                </a:solidFill>
                <a:latin typeface="Times New Roman" pitchFamily="18" charset="0"/>
                <a:cs typeface="Times New Roman" pitchFamily="18" charset="0"/>
              </a:rPr>
              <a:t>                    LL= 250*0.04788 =12 KN/m</a:t>
            </a:r>
            <a:r>
              <a:rPr lang="en-US" sz="2400" baseline="30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a:t>
            </a:r>
          </a:p>
          <a:p>
            <a:pPr marL="457200" indent="-457200">
              <a:buClr>
                <a:schemeClr val="accent3"/>
              </a:buClr>
              <a:buNone/>
              <a:defRPr/>
            </a:pPr>
            <a:r>
              <a:rPr lang="en-US" sz="2400" dirty="0" smtClean="0">
                <a:solidFill>
                  <a:schemeClr val="tx1">
                    <a:lumMod val="95000"/>
                    <a:lumOff val="5000"/>
                  </a:schemeClr>
                </a:solidFill>
                <a:latin typeface="Times New Roman" pitchFamily="18" charset="0"/>
                <a:cs typeface="Times New Roman" pitchFamily="18" charset="0"/>
              </a:rPr>
              <a:t>                  </a:t>
            </a:r>
          </a:p>
          <a:p>
            <a:pPr marL="274320" indent="-274320">
              <a:buClr>
                <a:schemeClr val="accent3"/>
              </a:buClr>
              <a:buNone/>
              <a:defRPr/>
            </a:pPr>
            <a:r>
              <a:rPr lang="en-US" sz="2400" dirty="0" smtClean="0">
                <a:solidFill>
                  <a:schemeClr val="tx1">
                    <a:lumMod val="95000"/>
                    <a:lumOff val="5000"/>
                  </a:schemeClr>
                </a:solidFill>
                <a:latin typeface="Times New Roman" pitchFamily="18" charset="0"/>
                <a:cs typeface="Times New Roman" pitchFamily="18" charset="0"/>
              </a:rPr>
              <a:t> 	</a:t>
            </a:r>
            <a:endParaRPr lang="en-US" sz="2400" dirty="0">
              <a:solidFill>
                <a:srgbClr val="7030A0"/>
              </a:solidFill>
              <a:latin typeface="Times New Roman" pitchFamily="18" charset="0"/>
              <a:cs typeface="Times New Roman" pitchFamily="18" charset="0"/>
            </a:endParaRPr>
          </a:p>
        </p:txBody>
      </p:sp>
      <p:sp>
        <p:nvSpPr>
          <p:cNvPr id="4" name="Rectangle 3"/>
          <p:cNvSpPr/>
          <p:nvPr/>
        </p:nvSpPr>
        <p:spPr>
          <a:xfrm>
            <a:off x="381000" y="60960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One</a:t>
            </a:r>
            <a:endParaRPr lang="en-US" dirty="0">
              <a:solidFill>
                <a:schemeClr val="lt1"/>
              </a:solidFill>
            </a:endParaRPr>
          </a:p>
        </p:txBody>
      </p:sp>
      <p:pic>
        <p:nvPicPr>
          <p:cNvPr id="5" name="صورة 4"/>
          <p:cNvPicPr/>
          <p:nvPr/>
        </p:nvPicPr>
        <p:blipFill>
          <a:blip r:embed="rId2" cstate="print"/>
          <a:srcRect/>
          <a:stretch>
            <a:fillRect/>
          </a:stretch>
        </p:blipFill>
        <p:spPr bwMode="auto">
          <a:xfrm>
            <a:off x="2667001" y="2667001"/>
            <a:ext cx="3962400" cy="1792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a:solidFill>
            <a:schemeClr val="accent3">
              <a:lumMod val="60000"/>
              <a:lumOff val="40000"/>
            </a:schemeClr>
          </a:solidFill>
          <a:effectLst>
            <a:glow rad="228600">
              <a:schemeClr val="accent3">
                <a:satMod val="175000"/>
                <a:alpha val="40000"/>
              </a:schemeClr>
            </a:glow>
          </a:effectLst>
        </p:spPr>
        <p:style>
          <a:lnRef idx="0">
            <a:scrgbClr r="0" g="0" b="0"/>
          </a:lnRef>
          <a:fillRef idx="1003">
            <a:schemeClr val="lt1"/>
          </a:fillRef>
          <a:effectRef idx="0">
            <a:scrgbClr r="0" g="0" b="0"/>
          </a:effectRef>
          <a:fontRef idx="major"/>
        </p:style>
        <p:txBody>
          <a:bodyPr anchor="ctr">
            <a:noAutofit/>
          </a:bodyPr>
          <a:lstStyle/>
          <a:p>
            <a:r>
              <a:rPr lang="en-US" sz="3600" cap="all" dirty="0" smtClean="0">
                <a:ln w="500">
                  <a:solidFill>
                    <a:schemeClr val="tx2">
                      <a:shade val="20000"/>
                      <a:satMod val="120000"/>
                    </a:schemeClr>
                  </a:solidFill>
                </a:ln>
                <a:solidFill>
                  <a:schemeClr val="accent6">
                    <a:lumMod val="75000"/>
                  </a:schemeClr>
                </a:solidFill>
                <a:latin typeface="Times New Roman" pitchFamily="18" charset="0"/>
                <a:cs typeface="Times New Roman" pitchFamily="18" charset="0"/>
              </a:rPr>
              <a:t>Load Combinations</a:t>
            </a:r>
          </a:p>
        </p:txBody>
      </p:sp>
      <p:sp>
        <p:nvSpPr>
          <p:cNvPr id="3" name="Content Placeholder 2"/>
          <p:cNvSpPr>
            <a:spLocks noGrp="1"/>
          </p:cNvSpPr>
          <p:nvPr>
            <p:ph idx="1"/>
          </p:nvPr>
        </p:nvSpPr>
        <p:spPr>
          <a:xfrm>
            <a:off x="1219200" y="1600200"/>
            <a:ext cx="7498080" cy="4800600"/>
          </a:xfrm>
        </p:spPr>
        <p:txBody>
          <a:bodyPr>
            <a:normAutofit fontScale="70000" lnSpcReduction="20000"/>
          </a:bodyPr>
          <a:lstStyle/>
          <a:p>
            <a:pPr marL="274320" indent="-274320">
              <a:buClr>
                <a:schemeClr val="accent3"/>
              </a:buClr>
              <a:buNone/>
              <a:defRPr/>
            </a:pPr>
            <a:r>
              <a:rPr lang="en-GB" dirty="0" smtClean="0">
                <a:latin typeface="Times New Roman" pitchFamily="18" charset="0"/>
                <a:cs typeface="Times New Roman" pitchFamily="18" charset="0"/>
              </a:rPr>
              <a:t>From ACI318-08, load combinations are summarized as follows:</a:t>
            </a:r>
          </a:p>
          <a:p>
            <a:pPr marL="274320" indent="-274320">
              <a:buClr>
                <a:schemeClr val="accent3"/>
              </a:buClr>
              <a:buNone/>
              <a:defRPr/>
            </a:pPr>
            <a:endParaRPr lang="en-GB" dirty="0" smtClean="0">
              <a:latin typeface="Times New Roman" pitchFamily="18" charset="0"/>
              <a:cs typeface="Times New Roman" pitchFamily="18" charset="0"/>
            </a:endParaRPr>
          </a:p>
          <a:p>
            <a:pPr marL="274320" indent="-274320">
              <a:buClr>
                <a:schemeClr val="accent3"/>
              </a:buClr>
              <a:defRPr/>
            </a:pPr>
            <a:r>
              <a:rPr lang="en-GB" dirty="0" err="1" smtClean="0">
                <a:latin typeface="Times New Roman" pitchFamily="18" charset="0"/>
                <a:cs typeface="Times New Roman" pitchFamily="18" charset="0"/>
              </a:rPr>
              <a:t>U</a:t>
            </a:r>
            <a:r>
              <a:rPr lang="en-GB" baseline="-25000" dirty="0" err="1" smtClean="0">
                <a:latin typeface="Times New Roman" pitchFamily="18" charset="0"/>
                <a:cs typeface="Times New Roman" pitchFamily="18" charset="0"/>
              </a:rPr>
              <a:t>1</a:t>
            </a:r>
            <a:r>
              <a:rPr lang="en-GB" baseline="-2500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1.4D</a:t>
            </a:r>
            <a:r>
              <a:rPr lang="en-GB" dirty="0" smtClean="0">
                <a:latin typeface="Times New Roman" pitchFamily="18" charset="0"/>
                <a:cs typeface="Times New Roman" pitchFamily="18" charset="0"/>
              </a:rPr>
              <a:t> </a:t>
            </a:r>
          </a:p>
          <a:p>
            <a:pPr marL="274320" indent="-274320">
              <a:buClr>
                <a:schemeClr val="accent3"/>
              </a:buClr>
              <a:defRPr/>
            </a:pPr>
            <a:r>
              <a:rPr lang="en-GB" dirty="0" smtClean="0">
                <a:latin typeface="Times New Roman" pitchFamily="18" charset="0"/>
                <a:cs typeface="Times New Roman" pitchFamily="18" charset="0"/>
              </a:rPr>
              <a:t>U</a:t>
            </a:r>
            <a:r>
              <a:rPr lang="en-GB" baseline="-25000" dirty="0" smtClean="0">
                <a:latin typeface="Times New Roman" pitchFamily="18" charset="0"/>
                <a:cs typeface="Times New Roman" pitchFamily="18" charset="0"/>
              </a:rPr>
              <a:t>2 </a:t>
            </a:r>
            <a:r>
              <a:rPr lang="en-GB" dirty="0" smtClean="0">
                <a:latin typeface="Times New Roman" pitchFamily="18" charset="0"/>
                <a:cs typeface="Times New Roman" pitchFamily="18" charset="0"/>
              </a:rPr>
              <a:t>= 1.2D + 1.6L+1.6 H</a:t>
            </a:r>
          </a:p>
          <a:p>
            <a:pPr marL="274320" indent="-274320">
              <a:buClr>
                <a:schemeClr val="accent3"/>
              </a:buClr>
              <a:defRPr/>
            </a:pPr>
            <a:r>
              <a:rPr lang="en-GB" dirty="0" err="1" smtClean="0">
                <a:latin typeface="Times New Roman" pitchFamily="18" charset="0"/>
                <a:cs typeface="Times New Roman" pitchFamily="18" charset="0"/>
              </a:rPr>
              <a:t>U</a:t>
            </a:r>
            <a:r>
              <a:rPr lang="en-GB" baseline="-25000" dirty="0" err="1" smtClean="0">
                <a:latin typeface="Times New Roman" pitchFamily="18" charset="0"/>
                <a:cs typeface="Times New Roman" pitchFamily="18" charset="0"/>
              </a:rPr>
              <a:t>3</a:t>
            </a:r>
            <a:r>
              <a:rPr lang="en-GB" dirty="0" smtClean="0">
                <a:latin typeface="Times New Roman" pitchFamily="18" charset="0"/>
                <a:cs typeface="Times New Roman" pitchFamily="18" charset="0"/>
              </a:rPr>
              <a:t> = </a:t>
            </a:r>
            <a:r>
              <a:rPr lang="en-GB" dirty="0" err="1" smtClean="0">
                <a:latin typeface="Times New Roman" pitchFamily="18" charset="0"/>
                <a:cs typeface="Times New Roman" pitchFamily="18" charset="0"/>
              </a:rPr>
              <a:t>1.2D</a:t>
            </a:r>
            <a:r>
              <a:rPr lang="en-GB" dirty="0" smtClean="0">
                <a:latin typeface="Times New Roman" pitchFamily="18" charset="0"/>
                <a:cs typeface="Times New Roman" pitchFamily="18" charset="0"/>
              </a:rPr>
              <a:t> + </a:t>
            </a:r>
            <a:r>
              <a:rPr lang="en-GB" dirty="0" err="1" smtClean="0">
                <a:latin typeface="Times New Roman" pitchFamily="18" charset="0"/>
                <a:cs typeface="Times New Roman" pitchFamily="18" charset="0"/>
              </a:rPr>
              <a:t>1.0E</a:t>
            </a:r>
            <a:r>
              <a:rPr lang="en-GB" dirty="0" smtClean="0">
                <a:latin typeface="Times New Roman" pitchFamily="18" charset="0"/>
                <a:cs typeface="Times New Roman" pitchFamily="18" charset="0"/>
              </a:rPr>
              <a:t> + </a:t>
            </a:r>
            <a:r>
              <a:rPr lang="en-GB" dirty="0" err="1" smtClean="0">
                <a:latin typeface="Times New Roman" pitchFamily="18" charset="0"/>
                <a:cs typeface="Times New Roman" pitchFamily="18" charset="0"/>
              </a:rPr>
              <a:t>1.0L</a:t>
            </a:r>
            <a:endParaRPr lang="en-GB" dirty="0" smtClean="0">
              <a:latin typeface="Times New Roman" pitchFamily="18" charset="0"/>
              <a:cs typeface="Times New Roman" pitchFamily="18" charset="0"/>
            </a:endParaRPr>
          </a:p>
          <a:p>
            <a:pPr marL="274320" indent="-274320">
              <a:buClr>
                <a:schemeClr val="accent3"/>
              </a:buClr>
              <a:defRPr/>
            </a:pPr>
            <a:r>
              <a:rPr lang="en-GB" dirty="0" smtClean="0">
                <a:latin typeface="Times New Roman" pitchFamily="18" charset="0"/>
                <a:cs typeface="Times New Roman" pitchFamily="18" charset="0"/>
              </a:rPr>
              <a:t>U</a:t>
            </a:r>
            <a:r>
              <a:rPr lang="en-GB" baseline="-25000" dirty="0" smtClean="0">
                <a:latin typeface="Times New Roman" pitchFamily="18" charset="0"/>
                <a:cs typeface="Times New Roman" pitchFamily="18" charset="0"/>
              </a:rPr>
              <a:t>4</a:t>
            </a:r>
            <a:r>
              <a:rPr lang="en-GB" dirty="0" smtClean="0">
                <a:latin typeface="Times New Roman" pitchFamily="18" charset="0"/>
                <a:cs typeface="Times New Roman" pitchFamily="18" charset="0"/>
              </a:rPr>
              <a:t> = 0.9D + 1.0E + 1.6H</a:t>
            </a:r>
          </a:p>
          <a:p>
            <a:pPr marL="274320" indent="-274320">
              <a:buClr>
                <a:schemeClr val="accent3"/>
              </a:buClr>
              <a:buNone/>
              <a:defRPr/>
            </a:pPr>
            <a:r>
              <a:rPr lang="en-GB" dirty="0" smtClean="0">
                <a:latin typeface="Times New Roman" pitchFamily="18" charset="0"/>
                <a:cs typeface="Times New Roman" pitchFamily="18" charset="0"/>
              </a:rPr>
              <a:t> </a:t>
            </a:r>
          </a:p>
          <a:p>
            <a:pPr marL="274320" indent="-274320">
              <a:buClr>
                <a:schemeClr val="accent3"/>
              </a:buClr>
              <a:buNone/>
              <a:defRPr/>
            </a:pPr>
            <a:r>
              <a:rPr lang="en-GB" dirty="0" smtClean="0">
                <a:latin typeface="Times New Roman" pitchFamily="18" charset="0"/>
                <a:cs typeface="Times New Roman" pitchFamily="18" charset="0"/>
              </a:rPr>
              <a:t>Where:  </a:t>
            </a:r>
          </a:p>
          <a:p>
            <a:pPr marL="274320" indent="-274320">
              <a:buClr>
                <a:schemeClr val="accent3"/>
              </a:buClr>
              <a:buNone/>
              <a:defRPr/>
            </a:pPr>
            <a:r>
              <a:rPr lang="en-GB" dirty="0" smtClean="0">
                <a:latin typeface="Times New Roman" pitchFamily="18" charset="0"/>
                <a:cs typeface="Times New Roman" pitchFamily="18" charset="0"/>
              </a:rPr>
              <a:t>           D: dead load</a:t>
            </a:r>
          </a:p>
          <a:p>
            <a:pPr marL="274320" indent="-274320">
              <a:buClr>
                <a:schemeClr val="accent3"/>
              </a:buClr>
              <a:buNone/>
              <a:defRPr/>
            </a:pPr>
            <a:r>
              <a:rPr lang="en-GB" dirty="0" smtClean="0">
                <a:latin typeface="Times New Roman" pitchFamily="18" charset="0"/>
                <a:cs typeface="Times New Roman" pitchFamily="18" charset="0"/>
              </a:rPr>
              <a:t>           L: live load</a:t>
            </a:r>
          </a:p>
          <a:p>
            <a:pPr marL="274320" indent="-274320">
              <a:buClr>
                <a:schemeClr val="accent3"/>
              </a:buClr>
              <a:buNone/>
              <a:defRPr/>
            </a:pPr>
            <a:r>
              <a:rPr lang="en-GB" dirty="0" smtClean="0">
                <a:latin typeface="Times New Roman" pitchFamily="18" charset="0"/>
                <a:cs typeface="Times New Roman" pitchFamily="18" charset="0"/>
              </a:rPr>
              <a:t>           E: earthquake load </a:t>
            </a:r>
          </a:p>
          <a:p>
            <a:pPr marL="274320" indent="-274320">
              <a:buClr>
                <a:schemeClr val="accent3"/>
              </a:buClr>
              <a:buNone/>
              <a:defRPr/>
            </a:pPr>
            <a:r>
              <a:rPr lang="en-GB" dirty="0" smtClean="0">
                <a:latin typeface="Times New Roman" pitchFamily="18" charset="0"/>
                <a:cs typeface="Times New Roman" pitchFamily="18" charset="0"/>
              </a:rPr>
              <a:t>           H: weight and pressure load of soil.</a:t>
            </a:r>
          </a:p>
          <a:p>
            <a:endParaRPr lang="en-US" dirty="0">
              <a:latin typeface="Times New Roman" pitchFamily="18" charset="0"/>
              <a:cs typeface="Times New Roman" pitchFamily="18" charset="0"/>
            </a:endParaRPr>
          </a:p>
        </p:txBody>
      </p:sp>
      <p:sp>
        <p:nvSpPr>
          <p:cNvPr id="4" name="Rectangle 3"/>
          <p:cNvSpPr/>
          <p:nvPr/>
        </p:nvSpPr>
        <p:spPr>
          <a:xfrm>
            <a:off x="381000" y="6172200"/>
            <a:ext cx="143436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solidFill>
                  <a:schemeClr val="lt1"/>
                </a:solidFill>
              </a:rPr>
              <a:t>Chapter One</a:t>
            </a:r>
            <a:endParaRPr lang="en-US" dirty="0">
              <a:solidFill>
                <a:schemeClr val="lt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2925</TotalTime>
  <Words>2028</Words>
  <Application>Microsoft Office PowerPoint</Application>
  <PresentationFormat>On-screen Show (4:3)</PresentationFormat>
  <Paragraphs>1010</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Solstice</vt:lpstr>
      <vt:lpstr>    Al-Najah National University  Engineering Faculty Civil Engineering Department  Graduation Project: Analysis &amp; Design of  Warehouses in     Jaba’-Jenin </vt:lpstr>
      <vt:lpstr>Slide 2</vt:lpstr>
      <vt:lpstr> Chapter One: Introduction</vt:lpstr>
      <vt:lpstr>Slide 4</vt:lpstr>
      <vt:lpstr> Warehouse building</vt:lpstr>
      <vt:lpstr> Codes</vt:lpstr>
      <vt:lpstr> Materials </vt:lpstr>
      <vt:lpstr> Loads</vt:lpstr>
      <vt:lpstr>Load Combinations</vt:lpstr>
      <vt:lpstr>Building Structural  System </vt:lpstr>
      <vt:lpstr>Chapter Two :   Preliminary Analysis And Design  </vt:lpstr>
      <vt:lpstr>Slide 12</vt:lpstr>
      <vt:lpstr>Thickness  Determination</vt:lpstr>
      <vt:lpstr>αmfor smallest panel</vt:lpstr>
      <vt:lpstr>Frame Design</vt:lpstr>
      <vt:lpstr>Envelope  Moments</vt:lpstr>
      <vt:lpstr>Slide 17</vt:lpstr>
      <vt:lpstr>Slide 18</vt:lpstr>
      <vt:lpstr>Slide 19</vt:lpstr>
      <vt:lpstr>Slide 20</vt:lpstr>
      <vt:lpstr>Slide 21</vt:lpstr>
      <vt:lpstr>Slide 22</vt:lpstr>
      <vt:lpstr>Slide 23</vt:lpstr>
      <vt:lpstr>Design  Results</vt:lpstr>
      <vt:lpstr>Slide 25</vt:lpstr>
      <vt:lpstr>Slide 26</vt:lpstr>
      <vt:lpstr>Design of Columns</vt:lpstr>
      <vt:lpstr>Slide 28</vt:lpstr>
      <vt:lpstr>Slide 29</vt:lpstr>
      <vt:lpstr>Slide 30</vt:lpstr>
      <vt:lpstr>Slide 31</vt:lpstr>
      <vt:lpstr>Slide 32</vt:lpstr>
      <vt:lpstr>Slide 33</vt:lpstr>
      <vt:lpstr>Slide 34</vt:lpstr>
      <vt:lpstr>Slide 35</vt:lpstr>
      <vt:lpstr>Slide 36</vt:lpstr>
      <vt:lpstr>Slide 37</vt:lpstr>
      <vt:lpstr>Basement  walls modification factors</vt:lpstr>
      <vt:lpstr>Water tank  modification factors</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Al-Najah national university  Engineering Faculty Civil Engineering Department  Graduation Project Complex of Ministries</dc:title>
  <dc:creator>Abu Shmais</dc:creator>
  <cp:lastModifiedBy>HOME</cp:lastModifiedBy>
  <cp:revision>498</cp:revision>
  <dcterms:created xsi:type="dcterms:W3CDTF">2011-05-25T12:21:27Z</dcterms:created>
  <dcterms:modified xsi:type="dcterms:W3CDTF">2012-05-22T18:41:47Z</dcterms:modified>
</cp:coreProperties>
</file>