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8" r:id="rId1"/>
  </p:sldMasterIdLst>
  <p:notesMasterIdLst>
    <p:notesMasterId r:id="rId23"/>
  </p:notesMasterIdLst>
  <p:sldIdLst>
    <p:sldId id="257" r:id="rId2"/>
    <p:sldId id="263" r:id="rId3"/>
    <p:sldId id="264" r:id="rId4"/>
    <p:sldId id="273" r:id="rId5"/>
    <p:sldId id="265" r:id="rId6"/>
    <p:sldId id="266" r:id="rId7"/>
    <p:sldId id="272" r:id="rId8"/>
    <p:sldId id="274" r:id="rId9"/>
    <p:sldId id="275" r:id="rId10"/>
    <p:sldId id="276" r:id="rId11"/>
    <p:sldId id="278" r:id="rId12"/>
    <p:sldId id="280" r:id="rId13"/>
    <p:sldId id="281" r:id="rId14"/>
    <p:sldId id="282" r:id="rId15"/>
    <p:sldId id="283" r:id="rId16"/>
    <p:sldId id="284" r:id="rId17"/>
    <p:sldId id="285" r:id="rId18"/>
    <p:sldId id="286" r:id="rId19"/>
    <p:sldId id="287" r:id="rId20"/>
    <p:sldId id="288" r:id="rId21"/>
    <p:sldId id="28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A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52" autoAdjust="0"/>
    <p:restoredTop sz="87971" autoAdjust="0"/>
  </p:normalViewPr>
  <p:slideViewPr>
    <p:cSldViewPr snapToGrid="0">
      <p:cViewPr>
        <p:scale>
          <a:sx n="67" d="100"/>
          <a:sy n="67" d="100"/>
        </p:scale>
        <p:origin x="-600" y="1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1782"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6.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US" sz="1800" b="1" i="0" u="none" strike="noStrike" kern="1200" cap="none" baseline="0">
                <a:solidFill>
                  <a:sysClr val="window" lastClr="FFFFFF">
                    <a:lumMod val="85000"/>
                  </a:sysClr>
                </a:solidFill>
                <a:effectLst/>
                <a:latin typeface="+mn-lt"/>
                <a:ea typeface="+mn-ea"/>
                <a:cs typeface="+mn-cs"/>
              </a:defRPr>
            </a:pPr>
            <a:r>
              <a:rPr lang="en-US" sz="1800" b="1" i="0" u="none" strike="noStrike" kern="1200" cap="none" baseline="0">
                <a:solidFill>
                  <a:sysClr val="window" lastClr="FFFFFF">
                    <a:lumMod val="85000"/>
                  </a:sysClr>
                </a:solidFill>
                <a:effectLst/>
                <a:latin typeface="+mn-lt"/>
                <a:ea typeface="+mn-ea"/>
                <a:cs typeface="+mn-cs"/>
              </a:rPr>
              <a:t>No. of accidents in year 2014</a:t>
            </a:r>
          </a:p>
          <a:p>
            <a:pPr algn="ctr" rtl="0">
              <a:defRPr lang="en-US" sz="1800" b="1" i="0" u="none" strike="noStrike" kern="1200" cap="none" baseline="0">
                <a:solidFill>
                  <a:sysClr val="window" lastClr="FFFFFF">
                    <a:lumMod val="85000"/>
                  </a:sysClr>
                </a:solidFill>
                <a:effectLst/>
                <a:latin typeface="+mn-lt"/>
                <a:ea typeface="+mn-ea"/>
                <a:cs typeface="+mn-cs"/>
              </a:defRPr>
            </a:pPr>
            <a:r>
              <a:rPr lang="en-US" sz="1800" b="1" i="0" u="none" strike="noStrike" kern="1200" cap="none" baseline="0">
                <a:solidFill>
                  <a:sysClr val="window" lastClr="FFFFFF">
                    <a:lumMod val="85000"/>
                  </a:sysClr>
                </a:solidFill>
                <a:effectLst/>
                <a:latin typeface="+mn-lt"/>
                <a:ea typeface="+mn-ea"/>
                <a:cs typeface="+mn-cs"/>
              </a:rPr>
              <a:t> </a:t>
            </a:r>
          </a:p>
        </c:rich>
      </c:tx>
      <c:layout/>
      <c:overlay val="0"/>
      <c:spPr>
        <a:noFill/>
        <a:ln>
          <a:noFill/>
        </a:ln>
        <a:effectLst/>
      </c:spPr>
    </c:title>
    <c:autoTitleDeleted val="0"/>
    <c:plotArea>
      <c:layout>
        <c:manualLayout>
          <c:layoutTarget val="inner"/>
          <c:xMode val="edge"/>
          <c:yMode val="edge"/>
          <c:x val="3.888888888888889E-2"/>
          <c:y val="0.15782407407407409"/>
          <c:w val="0.88873840769904044"/>
          <c:h val="0.720887649460487"/>
        </c:manualLayout>
      </c:layout>
      <c:barChart>
        <c:barDir val="col"/>
        <c:grouping val="clustered"/>
        <c:varyColors val="0"/>
        <c:ser>
          <c:idx val="0"/>
          <c:order val="0"/>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Sheet1!$N$6:$N$9</c:f>
              <c:strCache>
                <c:ptCount val="4"/>
                <c:pt idx="0">
                  <c:v>Alquds Street</c:v>
                </c:pt>
                <c:pt idx="1">
                  <c:v>Haifa Street </c:v>
                </c:pt>
                <c:pt idx="2">
                  <c:v>Rfeedia Street</c:v>
                </c:pt>
                <c:pt idx="3">
                  <c:v>Faisal Street</c:v>
                </c:pt>
              </c:strCache>
            </c:strRef>
          </c:cat>
          <c:val>
            <c:numRef>
              <c:f>Sheet1!$O$6:$O$9</c:f>
              <c:numCache>
                <c:formatCode>General</c:formatCode>
                <c:ptCount val="4"/>
                <c:pt idx="0">
                  <c:v>50</c:v>
                </c:pt>
                <c:pt idx="1">
                  <c:v>23</c:v>
                </c:pt>
                <c:pt idx="2">
                  <c:v>106</c:v>
                </c:pt>
                <c:pt idx="3">
                  <c:v>91</c:v>
                </c:pt>
              </c:numCache>
            </c:numRef>
          </c:val>
        </c:ser>
        <c:dLbls>
          <c:showLegendKey val="0"/>
          <c:showVal val="1"/>
          <c:showCatName val="0"/>
          <c:showSerName val="0"/>
          <c:showPercent val="0"/>
          <c:showBubbleSize val="0"/>
        </c:dLbls>
        <c:gapWidth val="315"/>
        <c:overlap val="-40"/>
        <c:axId val="7826048"/>
        <c:axId val="14886400"/>
      </c:barChart>
      <c:catAx>
        <c:axId val="7826048"/>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75000"/>
                  </a:schemeClr>
                </a:solidFill>
                <a:latin typeface="+mn-lt"/>
                <a:ea typeface="+mn-ea"/>
                <a:cs typeface="+mn-cs"/>
              </a:defRPr>
            </a:pPr>
            <a:endParaRPr lang="en-US"/>
          </a:p>
        </c:txPr>
        <c:crossAx val="14886400"/>
        <c:crosses val="autoZero"/>
        <c:auto val="1"/>
        <c:lblAlgn val="ctr"/>
        <c:lblOffset val="100"/>
        <c:noMultiLvlLbl val="0"/>
      </c:catAx>
      <c:valAx>
        <c:axId val="14886400"/>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7826048"/>
        <c:crosses val="autoZero"/>
        <c:crossBetween val="between"/>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sz="1800" b="1" i="0" baseline="0">
                <a:effectLst/>
              </a:rPr>
              <a:t>No. of accidents in year 2015</a:t>
            </a:r>
          </a:p>
          <a:p>
            <a:pPr>
              <a:defRPr sz="1400" b="1" i="0" u="none" strike="noStrike" kern="1200" cap="none" baseline="0">
                <a:solidFill>
                  <a:schemeClr val="lt1">
                    <a:lumMod val="85000"/>
                  </a:schemeClr>
                </a:solidFill>
                <a:latin typeface="+mn-lt"/>
                <a:ea typeface="+mn-ea"/>
                <a:cs typeface="+mn-cs"/>
              </a:defRPr>
            </a:pPr>
            <a:r>
              <a:rPr lang="en-US" sz="1800" b="1" i="0" baseline="0">
                <a:effectLst/>
              </a:rPr>
              <a:t> (up to September)</a:t>
            </a:r>
            <a:endParaRPr lang="ar-JO">
              <a:effectLst/>
            </a:endParaRPr>
          </a:p>
        </c:rich>
      </c:tx>
      <c:layout/>
      <c:overlay val="0"/>
      <c:spPr>
        <a:noFill/>
        <a:ln>
          <a:noFill/>
        </a:ln>
        <a:effectLst/>
      </c:spPr>
    </c:title>
    <c:autoTitleDeleted val="0"/>
    <c:plotArea>
      <c:layout/>
      <c:barChart>
        <c:barDir val="col"/>
        <c:grouping val="clustered"/>
        <c:varyColors val="0"/>
        <c:ser>
          <c:idx val="0"/>
          <c:order val="0"/>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wrap="square" lIns="38100" tIns="19050" rIns="38100" bIns="19050" anchor="ctr" anchorCtr="0">
                <a:spAutoFit/>
              </a:bodyPr>
              <a:lstStyle/>
              <a:p>
                <a:pPr algn="ctr">
                  <a:defRPr lang="ar-JO" sz="1200" b="0" i="0" u="none" strike="noStrike" kern="1200" baseline="0">
                    <a:solidFill>
                      <a:schemeClr val="lt1">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Sheet1!$N$6:$N$9</c:f>
              <c:strCache>
                <c:ptCount val="4"/>
                <c:pt idx="0">
                  <c:v>Alquds Street</c:v>
                </c:pt>
                <c:pt idx="1">
                  <c:v>Haifa Street </c:v>
                </c:pt>
                <c:pt idx="2">
                  <c:v>Rfeedia Street</c:v>
                </c:pt>
                <c:pt idx="3">
                  <c:v>Faisal Street</c:v>
                </c:pt>
              </c:strCache>
            </c:strRef>
          </c:cat>
          <c:val>
            <c:numRef>
              <c:f>Sheet1!$P$6:$P$9</c:f>
              <c:numCache>
                <c:formatCode>General</c:formatCode>
                <c:ptCount val="4"/>
                <c:pt idx="0">
                  <c:v>39</c:v>
                </c:pt>
                <c:pt idx="1">
                  <c:v>30</c:v>
                </c:pt>
                <c:pt idx="2">
                  <c:v>93</c:v>
                </c:pt>
                <c:pt idx="3">
                  <c:v>61</c:v>
                </c:pt>
              </c:numCache>
            </c:numRef>
          </c:val>
        </c:ser>
        <c:dLbls>
          <c:showLegendKey val="0"/>
          <c:showVal val="1"/>
          <c:showCatName val="0"/>
          <c:showSerName val="0"/>
          <c:showPercent val="0"/>
          <c:showBubbleSize val="0"/>
        </c:dLbls>
        <c:gapWidth val="315"/>
        <c:overlap val="-40"/>
        <c:axId val="14918400"/>
        <c:axId val="14921088"/>
      </c:barChart>
      <c:catAx>
        <c:axId val="1491840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75000"/>
                  </a:schemeClr>
                </a:solidFill>
                <a:latin typeface="+mn-lt"/>
                <a:ea typeface="+mn-ea"/>
                <a:cs typeface="+mn-cs"/>
              </a:defRPr>
            </a:pPr>
            <a:endParaRPr lang="en-US"/>
          </a:p>
        </c:txPr>
        <c:crossAx val="14921088"/>
        <c:crosses val="autoZero"/>
        <c:auto val="1"/>
        <c:lblAlgn val="ctr"/>
        <c:lblOffset val="100"/>
        <c:noMultiLvlLbl val="0"/>
      </c:catAx>
      <c:valAx>
        <c:axId val="14921088"/>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4918400"/>
        <c:crosses val="autoZero"/>
        <c:crossBetween val="between"/>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1" i="0" u="none" strike="noStrike" kern="1200" cap="none" baseline="0">
                <a:solidFill>
                  <a:sysClr val="window" lastClr="FFFFFF">
                    <a:lumMod val="85000"/>
                  </a:sysClr>
                </a:solidFill>
                <a:latin typeface="+mn-lt"/>
                <a:ea typeface="+mn-ea"/>
                <a:cs typeface="+mn-cs"/>
              </a:defRPr>
            </a:pPr>
            <a:r>
              <a:rPr lang="en-US" sz="1800" b="1" i="0" u="none" strike="noStrike" kern="1200" cap="none" baseline="0">
                <a:solidFill>
                  <a:sysClr val="window" lastClr="FFFFFF">
                    <a:lumMod val="85000"/>
                  </a:sysClr>
                </a:solidFill>
                <a:effectLst/>
                <a:latin typeface="+mn-lt"/>
                <a:ea typeface="+mn-ea"/>
                <a:cs typeface="+mn-cs"/>
              </a:rPr>
              <a:t>No. of injuries </a:t>
            </a:r>
          </a:p>
        </c:rich>
      </c:tx>
      <c:layout/>
      <c:overlay val="0"/>
      <c:spPr>
        <a:noFill/>
        <a:ln>
          <a:noFill/>
        </a:ln>
        <a:effectLst/>
      </c:spPr>
    </c:title>
    <c:autoTitleDeleted val="0"/>
    <c:plotArea>
      <c:layout/>
      <c:barChart>
        <c:barDir val="col"/>
        <c:grouping val="clustered"/>
        <c:varyColors val="0"/>
        <c:ser>
          <c:idx val="0"/>
          <c:order val="0"/>
          <c:tx>
            <c:strRef>
              <c:f>Sheet5!$I$6</c:f>
              <c:strCache>
                <c:ptCount val="1"/>
                <c:pt idx="0">
                  <c:v>2014</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Sheet5!$H$7:$H$10</c:f>
              <c:strCache>
                <c:ptCount val="4"/>
                <c:pt idx="0">
                  <c:v>Alquds Street</c:v>
                </c:pt>
                <c:pt idx="1">
                  <c:v>Haifa Street </c:v>
                </c:pt>
                <c:pt idx="2">
                  <c:v>Rfeedia Street</c:v>
                </c:pt>
                <c:pt idx="3">
                  <c:v>Faisal Street</c:v>
                </c:pt>
              </c:strCache>
            </c:strRef>
          </c:cat>
          <c:val>
            <c:numRef>
              <c:f>Sheet5!$I$7:$I$10</c:f>
              <c:numCache>
                <c:formatCode>General</c:formatCode>
                <c:ptCount val="4"/>
                <c:pt idx="0">
                  <c:v>39</c:v>
                </c:pt>
                <c:pt idx="1">
                  <c:v>27</c:v>
                </c:pt>
                <c:pt idx="2">
                  <c:v>65</c:v>
                </c:pt>
                <c:pt idx="3">
                  <c:v>79</c:v>
                </c:pt>
              </c:numCache>
            </c:numRef>
          </c:val>
        </c:ser>
        <c:ser>
          <c:idx val="1"/>
          <c:order val="1"/>
          <c:tx>
            <c:strRef>
              <c:f>Sheet5!$J$6</c:f>
              <c:strCache>
                <c:ptCount val="1"/>
                <c:pt idx="0">
                  <c:v>2015</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Sheet5!$H$7:$H$10</c:f>
              <c:strCache>
                <c:ptCount val="4"/>
                <c:pt idx="0">
                  <c:v>Alquds Street</c:v>
                </c:pt>
                <c:pt idx="1">
                  <c:v>Haifa Street </c:v>
                </c:pt>
                <c:pt idx="2">
                  <c:v>Rfeedia Street</c:v>
                </c:pt>
                <c:pt idx="3">
                  <c:v>Faisal Street</c:v>
                </c:pt>
              </c:strCache>
            </c:strRef>
          </c:cat>
          <c:val>
            <c:numRef>
              <c:f>Sheet5!$J$7:$J$10</c:f>
              <c:numCache>
                <c:formatCode>General</c:formatCode>
                <c:ptCount val="4"/>
                <c:pt idx="0">
                  <c:v>45</c:v>
                </c:pt>
                <c:pt idx="1">
                  <c:v>31</c:v>
                </c:pt>
                <c:pt idx="2">
                  <c:v>88</c:v>
                </c:pt>
                <c:pt idx="3">
                  <c:v>52</c:v>
                </c:pt>
              </c:numCache>
            </c:numRef>
          </c:val>
        </c:ser>
        <c:dLbls>
          <c:showLegendKey val="0"/>
          <c:showVal val="1"/>
          <c:showCatName val="0"/>
          <c:showSerName val="0"/>
          <c:showPercent val="0"/>
          <c:showBubbleSize val="0"/>
        </c:dLbls>
        <c:gapWidth val="100"/>
        <c:overlap val="-24"/>
        <c:axId val="15416704"/>
        <c:axId val="15484032"/>
      </c:barChart>
      <c:catAx>
        <c:axId val="15416704"/>
        <c:scaling>
          <c:orientation val="maxMin"/>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5484032"/>
        <c:crosses val="autoZero"/>
        <c:auto val="1"/>
        <c:lblAlgn val="ctr"/>
        <c:lblOffset val="100"/>
        <c:noMultiLvlLbl val="0"/>
      </c:catAx>
      <c:valAx>
        <c:axId val="15484032"/>
        <c:scaling>
          <c:orientation val="minMax"/>
        </c:scaling>
        <c:delete val="0"/>
        <c:axPos val="r"/>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5416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 %of accidents according to causes in year 2014 on Rfeedia Street  </a:t>
            </a:r>
            <a:endParaRPr lang="ar-JO"/>
          </a:p>
          <a:p>
            <a:pPr>
              <a:defRPr/>
            </a:pPr>
            <a:r>
              <a:rPr lang="ar-SA"/>
              <a:t> </a:t>
            </a:r>
            <a:endParaRPr lang="en-US"/>
          </a:p>
        </c:rich>
      </c:tx>
      <c:layout/>
      <c:overlay val="0"/>
    </c:title>
    <c:autoTitleDeleted val="0"/>
    <c:plotArea>
      <c:layout/>
      <c:pieChart>
        <c:varyColors val="1"/>
        <c:ser>
          <c:idx val="0"/>
          <c:order val="0"/>
          <c:dLbls>
            <c:dLbl>
              <c:idx val="0"/>
              <c:layout>
                <c:manualLayout>
                  <c:x val="2.2768670309653992E-3"/>
                  <c:y val="-2.8218694885361488E-2"/>
                </c:manualLayout>
              </c:layout>
              <c:dLblPos val="ctr"/>
              <c:showLegendKey val="0"/>
              <c:showVal val="0"/>
              <c:showCatName val="0"/>
              <c:showSerName val="0"/>
              <c:showPercent val="1"/>
              <c:showBubbleSize val="0"/>
              <c:separator>. </c:separator>
              <c:extLst>
                <c:ext xmlns:c15="http://schemas.microsoft.com/office/drawing/2012/chart" uri="{CE6537A1-D6FC-4f65-9D91-7224C49458BB}">
                  <c15:layout/>
                </c:ext>
              </c:extLst>
            </c:dLbl>
            <c:dLbl>
              <c:idx val="1"/>
              <c:layout>
                <c:manualLayout>
                  <c:x val="-4.7266146035024312E-2"/>
                  <c:y val="8.4526934133233284E-2"/>
                </c:manualLayout>
              </c:layout>
              <c:dLblPos val="bestFit"/>
              <c:showLegendKey val="0"/>
              <c:showVal val="0"/>
              <c:showCatName val="0"/>
              <c:showSerName val="0"/>
              <c:showPercent val="1"/>
              <c:showBubbleSize val="0"/>
              <c:separator>. </c:separator>
              <c:extLst>
                <c:ext xmlns:c15="http://schemas.microsoft.com/office/drawing/2012/chart" uri="{CE6537A1-D6FC-4f65-9D91-7224C49458BB}">
                  <c15:layout/>
                </c:ext>
              </c:extLst>
            </c:dLbl>
            <c:dLbl>
              <c:idx val="2"/>
              <c:layout/>
              <c:tx>
                <c:rich>
                  <a:bodyPr/>
                  <a:lstStyle/>
                  <a:p>
                    <a:fld id="{87C4949F-AE8A-46A2-BD7F-D174C705E363}" type="CELLRANGE">
                      <a:rPr lang="en-US" sz="1800"/>
                      <a:pPr/>
                      <a:t>[CELLRANGE]</a:t>
                    </a:fld>
                    <a:r>
                      <a:rPr lang="en-US" sz="1800" baseline="0"/>
                      <a:t>. </a:t>
                    </a:r>
                    <a:fld id="{F7D46200-16EB-406F-997A-799C8E098C69}" type="PERCENTAGE">
                      <a:rPr lang="en-US" sz="1800" baseline="0"/>
                      <a:pPr/>
                      <a:t>[PERCENTAGE]</a:t>
                    </a:fld>
                    <a:endParaRPr lang="en-US" baseline="0"/>
                  </a:p>
                </c:rich>
              </c:tx>
              <c:dLblPos val="ctr"/>
              <c:showLegendKey val="0"/>
              <c:showVal val="0"/>
              <c:showCatName val="0"/>
              <c:showSerName val="0"/>
              <c:showPercent val="1"/>
              <c:showBubbleSize val="0"/>
              <c:separator>. </c:separator>
              <c:extLst>
                <c:ext xmlns:c15="http://schemas.microsoft.com/office/drawing/2012/chart" uri="{CE6537A1-D6FC-4f65-9D91-7224C49458BB}">
                  <c15:layout/>
                  <c15:dlblFieldTable/>
                  <c15:xForSave val="1"/>
                  <c15:showDataLabelsRange val="1"/>
                </c:ext>
              </c:extLst>
            </c:dLbl>
            <c:dLbl>
              <c:idx val="3"/>
              <c:layout/>
              <c:tx>
                <c:rich>
                  <a:bodyPr/>
                  <a:lstStyle/>
                  <a:p>
                    <a:fld id="{89089255-0831-490F-A5DB-86E423C2969C}" type="CELLRANGE">
                      <a:rPr lang="en-US" sz="1800"/>
                      <a:pPr/>
                      <a:t>[CELLRANGE]</a:t>
                    </a:fld>
                    <a:r>
                      <a:rPr lang="en-US" sz="1800" baseline="0"/>
                      <a:t>. </a:t>
                    </a:r>
                    <a:fld id="{EF36A722-BA46-4AD6-9C41-AA7FE2D9CE39}" type="PERCENTAGE">
                      <a:rPr lang="en-US" sz="1800" baseline="0"/>
                      <a:pPr/>
                      <a:t>[PERCENTAGE]</a:t>
                    </a:fld>
                    <a:endParaRPr lang="en-US" baseline="0"/>
                  </a:p>
                </c:rich>
              </c:tx>
              <c:dLblPos val="ctr"/>
              <c:showLegendKey val="0"/>
              <c:showVal val="0"/>
              <c:showCatName val="0"/>
              <c:showSerName val="0"/>
              <c:showPercent val="1"/>
              <c:showBubbleSize val="0"/>
              <c:separator>. </c:separator>
              <c:extLst>
                <c:ext xmlns:c15="http://schemas.microsoft.com/office/drawing/2012/chart" uri="{CE6537A1-D6FC-4f65-9D91-7224C49458BB}">
                  <c15:layout/>
                  <c15:dlblFieldTable/>
                  <c15:xForSave val="1"/>
                  <c15:showDataLabelsRange val="1"/>
                </c:ext>
              </c:extLst>
            </c:dLbl>
            <c:dLbl>
              <c:idx val="4"/>
              <c:delete val="1"/>
              <c:extLst>
                <c:ext xmlns:c15="http://schemas.microsoft.com/office/drawing/2012/chart" uri="{CE6537A1-D6FC-4f65-9D91-7224C49458BB}"/>
              </c:extLst>
            </c:dLbl>
            <c:dLbl>
              <c:idx val="5"/>
              <c:layout/>
              <c:tx>
                <c:rich>
                  <a:bodyPr/>
                  <a:lstStyle/>
                  <a:p>
                    <a:fld id="{45C96CFE-E0D8-4273-B27C-6D8B0A2471EB}" type="PERCENTAGE">
                      <a:rPr lang="en-US" sz="1800" baseline="0"/>
                      <a:pPr/>
                      <a:t>[PERCENTAGE]</a:t>
                    </a:fld>
                    <a:endParaRPr lang="en-US"/>
                  </a:p>
                </c:rich>
              </c:tx>
              <c:dLblPos val="ctr"/>
              <c:showLegendKey val="0"/>
              <c:showVal val="0"/>
              <c:showCatName val="0"/>
              <c:showSerName val="0"/>
              <c:showPercent val="1"/>
              <c:showBubbleSize val="0"/>
              <c:separator>. </c:separator>
              <c:extLst>
                <c:ext xmlns:c15="http://schemas.microsoft.com/office/drawing/2012/chart" uri="{CE6537A1-D6FC-4f65-9D91-7224C49458BB}">
                  <c15:layout/>
                  <c15:dlblFieldTable/>
                  <c15:showDataLabelsRange val="1"/>
                </c:ext>
              </c:extLst>
            </c:dLbl>
            <c:dLbl>
              <c:idx val="6"/>
              <c:layout>
                <c:manualLayout>
                  <c:x val="5.5705613642556974E-2"/>
                  <c:y val="-0.1254440417170076"/>
                </c:manualLayout>
              </c:layout>
              <c:dLblPos val="bestFit"/>
              <c:showLegendKey val="0"/>
              <c:showVal val="0"/>
              <c:showCatName val="0"/>
              <c:showSerName val="0"/>
              <c:showPercent val="1"/>
              <c:showBubbleSize val="0"/>
              <c:separator>. </c:separator>
              <c:extLst>
                <c:ext xmlns:c15="http://schemas.microsoft.com/office/drawing/2012/chart" uri="{CE6537A1-D6FC-4f65-9D91-7224C49458BB}">
                  <c15:layout/>
                </c:ext>
              </c:extLst>
            </c:dLbl>
            <c:dLbl>
              <c:idx val="7"/>
              <c:layout/>
              <c:tx>
                <c:rich>
                  <a:bodyPr/>
                  <a:lstStyle/>
                  <a:p>
                    <a:r>
                      <a:rPr lang="en-US" sz="1800"/>
                      <a:t>7%</a:t>
                    </a:r>
                    <a:endParaRPr lang="en-US"/>
                  </a:p>
                </c:rich>
              </c:tx>
              <c:dLblPos val="ctr"/>
              <c:showLegendKey val="0"/>
              <c:showVal val="0"/>
              <c:showCatName val="0"/>
              <c:showSerName val="0"/>
              <c:showPercent val="1"/>
              <c:showBubbleSize val="0"/>
              <c:separator>. </c:separator>
              <c:extLst>
                <c:ext xmlns:c15="http://schemas.microsoft.com/office/drawing/2012/chart" uri="{CE6537A1-D6FC-4f65-9D91-7224C49458BB}">
                  <c15:layout/>
                </c:ext>
              </c:extLst>
            </c:dLbl>
            <c:dLbl>
              <c:idx val="8"/>
              <c:layout/>
              <c:tx>
                <c:rich>
                  <a:bodyPr/>
                  <a:lstStyle/>
                  <a:p>
                    <a:r>
                      <a:rPr lang="en-US" sz="1800"/>
                      <a:t>33%</a:t>
                    </a:r>
                    <a:endParaRPr lang="en-US"/>
                  </a:p>
                </c:rich>
              </c:tx>
              <c:dLblPos val="ctr"/>
              <c:showLegendKey val="0"/>
              <c:showVal val="0"/>
              <c:showCatName val="0"/>
              <c:showSerName val="0"/>
              <c:showPercent val="1"/>
              <c:showBubbleSize val="0"/>
              <c:separator>. </c:separator>
              <c:extLst>
                <c:ext xmlns:c15="http://schemas.microsoft.com/office/drawing/2012/chart" uri="{CE6537A1-D6FC-4f65-9D91-7224C49458BB}">
                  <c15:layout/>
                </c:ext>
              </c:extLst>
            </c:dLbl>
            <c:spPr>
              <a:noFill/>
              <a:ln>
                <a:noFill/>
              </a:ln>
              <a:effectLst/>
            </c:spPr>
            <c:txPr>
              <a:bodyPr rot="0" vert="horz"/>
              <a:lstStyle/>
              <a:p>
                <a:pPr>
                  <a:defRPr sz="1800"/>
                </a:pPr>
                <a:endParaRPr lang="en-US"/>
              </a:p>
            </c:txPr>
            <c:dLblPos val="ctr"/>
            <c:showLegendKey val="0"/>
            <c:showVal val="0"/>
            <c:showCatName val="0"/>
            <c:showSerName val="0"/>
            <c:showPercent val="1"/>
            <c:showBubbleSize val="0"/>
            <c:separator>. </c:separator>
            <c:showLeaderLines val="1"/>
            <c:extLst>
              <c:ext xmlns:c15="http://schemas.microsoft.com/office/drawing/2012/chart" uri="{CE6537A1-D6FC-4f65-9D91-7224C49458BB}">
                <c15:layout/>
                <c15:showDataLabelsRange val="1"/>
              </c:ext>
            </c:extLst>
          </c:dLbls>
          <c:cat>
            <c:strRef>
              <c:f>(Sheet2!$B$1:$B$2,Sheet2!$B$5:$B$9,Sheet2!$B$11,Sheet2!$B$13)</c:f>
              <c:strCache>
                <c:ptCount val="9"/>
                <c:pt idx="0">
                  <c:v>Wrong rotate </c:v>
                </c:pt>
                <c:pt idx="1">
                  <c:v>Start ftom static </c:v>
                </c:pt>
                <c:pt idx="2">
                  <c:v>Moving backward </c:v>
                </c:pt>
                <c:pt idx="3">
                  <c:v>Deviation from the traffic route</c:v>
                </c:pt>
                <c:pt idx="5">
                  <c:v>Failure to take safety issues for pedestrians</c:v>
                </c:pt>
                <c:pt idx="6">
                  <c:v>Not to give the right of priority </c:v>
                </c:pt>
                <c:pt idx="7">
                  <c:v>Failure to compliance the traffic signal </c:v>
                </c:pt>
                <c:pt idx="8">
                  <c:v>Failure to maintain the distance</c:v>
                </c:pt>
              </c:strCache>
            </c:strRef>
          </c:cat>
          <c:val>
            <c:numRef>
              <c:f>(Sheet2!$C$1:$C$2,Sheet2!$C$5:$C$9,Sheet2!$C$11,Sheet2!$C$13)</c:f>
              <c:numCache>
                <c:formatCode>General</c:formatCode>
                <c:ptCount val="9"/>
                <c:pt idx="0">
                  <c:v>10</c:v>
                </c:pt>
                <c:pt idx="1">
                  <c:v>2</c:v>
                </c:pt>
                <c:pt idx="2">
                  <c:v>3</c:v>
                </c:pt>
                <c:pt idx="3">
                  <c:v>19</c:v>
                </c:pt>
                <c:pt idx="5">
                  <c:v>17</c:v>
                </c:pt>
                <c:pt idx="6">
                  <c:v>6</c:v>
                </c:pt>
                <c:pt idx="7">
                  <c:v>6</c:v>
                </c:pt>
                <c:pt idx="8">
                  <c:v>31</c:v>
                </c:pt>
              </c:numCache>
            </c:numRef>
          </c:val>
          <c:extLst>
            <c:ext xmlns:c15="http://schemas.microsoft.com/office/drawing/2012/chart" uri="{02D57815-91ED-43cb-92C2-25804820EDAC}">
              <c15:datalabelsRange>
                <c15:f>(Sheet2!$C$1,Sheet2!$C$2,Sheet2!$C$5,Sheet2!$C$6,Sheet2!$C$8,Sheet2!$C$9,Sheet2!$C$13,Sheet2!$C$14,Sheet2!$C$11)</c15:f>
                <c15:dlblRangeCache>
                  <c:ptCount val="9"/>
                  <c:pt idx="0">
                    <c:v>11</c:v>
                  </c:pt>
                  <c:pt idx="1">
                    <c:v>7</c:v>
                  </c:pt>
                  <c:pt idx="2">
                    <c:v>3</c:v>
                  </c:pt>
                  <c:pt idx="3">
                    <c:v>19</c:v>
                  </c:pt>
                  <c:pt idx="4">
                    <c:v>17</c:v>
                  </c:pt>
                  <c:pt idx="5">
                    <c:v>6</c:v>
                  </c:pt>
                  <c:pt idx="6">
                    <c:v>31</c:v>
                  </c:pt>
                  <c:pt idx="7">
                    <c:v>3</c:v>
                  </c:pt>
                  <c:pt idx="8">
                    <c:v>6</c:v>
                  </c:pt>
                </c15:dlblRangeCache>
              </c15:datalabelsRange>
            </c:ext>
          </c:extLst>
        </c:ser>
        <c:dLbls>
          <c:showLegendKey val="0"/>
          <c:showVal val="0"/>
          <c:showCatName val="0"/>
          <c:showSerName val="0"/>
          <c:showPercent val="1"/>
          <c:showBubbleSize val="0"/>
          <c:showLeaderLines val="1"/>
        </c:dLbls>
        <c:firstSliceAng val="360"/>
      </c:pieChart>
    </c:plotArea>
    <c:legend>
      <c:legendPos val="l"/>
      <c:legendEntry>
        <c:idx val="4"/>
        <c:delete val="1"/>
      </c:legendEntry>
      <c:layout>
        <c:manualLayout>
          <c:xMode val="edge"/>
          <c:yMode val="edge"/>
          <c:x val="1.3661202185792349E-2"/>
          <c:y val="0.24673471371634176"/>
          <c:w val="0.30674311202902915"/>
          <c:h val="0.71781805052146264"/>
        </c:manualLayout>
      </c:layout>
      <c:overlay val="0"/>
      <c:txPr>
        <a:bodyPr rot="0" vert="horz"/>
        <a:lstStyle/>
        <a:p>
          <a:pPr>
            <a:defRPr sz="1600" b="1"/>
          </a:pPr>
          <a:endParaRPr lang="en-US"/>
        </a:p>
      </c:txPr>
    </c:legend>
    <c:plotVisOnly val="1"/>
    <c:dispBlanksAs val="zero"/>
    <c:showDLblsOverMax val="0"/>
  </c:chart>
  <c:spPr>
    <a:solidFill>
      <a:sysClr val="window" lastClr="FFFFFF"/>
    </a:solidFill>
    <a:ln w="25400" cap="flat" cmpd="sng" algn="ctr">
      <a:solidFill>
        <a:srgbClr val="009DD9"/>
      </a:solidFill>
      <a:prstDash val="solid"/>
    </a:ln>
    <a:effectLst/>
  </c:spPr>
  <c:txPr>
    <a:bodyPr/>
    <a:lstStyle/>
    <a:p>
      <a:pPr>
        <a:defRPr>
          <a:solidFill>
            <a:sysClr val="windowText" lastClr="000000"/>
          </a:solidFill>
          <a:latin typeface="+mn-lt"/>
          <a:ea typeface="+mn-ea"/>
          <a:cs typeface="+mn-cs"/>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a:pPr>
            <a:r>
              <a:rPr lang="en-US"/>
              <a:t> %of accidents according to causes in year 2015 on Rfeedia Street  (up to September)</a:t>
            </a:r>
          </a:p>
          <a:p>
            <a:pPr algn="ctr" rtl="0">
              <a:defRPr/>
            </a:pPr>
            <a:endParaRPr lang="ar-JO"/>
          </a:p>
          <a:p>
            <a:pPr algn="ctr" rtl="0">
              <a:defRPr/>
            </a:pPr>
            <a:endParaRPr lang="en-US"/>
          </a:p>
        </c:rich>
      </c:tx>
      <c:layout/>
      <c:overlay val="0"/>
    </c:title>
    <c:autoTitleDeleted val="0"/>
    <c:plotArea>
      <c:layout/>
      <c:pieChart>
        <c:varyColors val="1"/>
        <c:ser>
          <c:idx val="0"/>
          <c:order val="0"/>
          <c:dLbls>
            <c:dLbl>
              <c:idx val="0"/>
              <c:layout>
                <c:manualLayout>
                  <c:x val="-6.3806240408473616E-2"/>
                  <c:y val="0.1070421752836451"/>
                </c:manualLayout>
              </c:layout>
              <c:tx>
                <c:rich>
                  <a:bodyPr/>
                  <a:lstStyle/>
                  <a:p>
                    <a:r>
                      <a:rPr lang="en-US" sz="1400" b="1" baseline="0"/>
                      <a:t> </a:t>
                    </a:r>
                    <a:fld id="{79EE3257-248C-42E3-B692-7B9D652B9716}" type="PERCENTAGE">
                      <a:rPr lang="en-US" sz="1400" b="1" baseline="0"/>
                      <a:pPr/>
                      <a:t>[PERCENTAGE]</a:t>
                    </a:fld>
                    <a:endParaRPr lang="en-US" baseline="0"/>
                  </a:p>
                </c:rich>
              </c:tx>
              <c:dLblPos val="bestFit"/>
              <c:showLegendKey val="0"/>
              <c:showVal val="0"/>
              <c:showCatName val="0"/>
              <c:showSerName val="0"/>
              <c:showPercent val="1"/>
              <c:showBubbleSize val="0"/>
              <c:separator>. </c:separator>
              <c:extLst>
                <c:ext xmlns:c15="http://schemas.microsoft.com/office/drawing/2012/chart" uri="{CE6537A1-D6FC-4f65-9D91-7224C49458BB}">
                  <c15:layout/>
                  <c15:dlblFieldTable/>
                  <c15:showDataLabelsRange val="1"/>
                </c:ext>
              </c:extLst>
            </c:dLbl>
            <c:dLbl>
              <c:idx val="1"/>
              <c:layout>
                <c:manualLayout>
                  <c:x val="-4.321977683117479E-2"/>
                  <c:y val="3.3508589204127262E-2"/>
                </c:manualLayout>
              </c:layout>
              <c:tx>
                <c:rich>
                  <a:bodyPr/>
                  <a:lstStyle/>
                  <a:p>
                    <a:fld id="{639E3F6A-197C-4778-98DC-218AF9299C66}" type="PERCENTAGE">
                      <a:rPr lang="en-US" sz="1400" b="1" baseline="0"/>
                      <a:pPr/>
                      <a:t>[PERCENTAGE]</a:t>
                    </a:fld>
                    <a:endParaRPr lang="en-US"/>
                  </a:p>
                </c:rich>
              </c:tx>
              <c:dLblPos val="bestFit"/>
              <c:showLegendKey val="0"/>
              <c:showVal val="0"/>
              <c:showCatName val="0"/>
              <c:showSerName val="0"/>
              <c:showPercent val="1"/>
              <c:showBubbleSize val="0"/>
              <c:separator>. </c:separator>
              <c:extLst>
                <c:ext xmlns:c15="http://schemas.microsoft.com/office/drawing/2012/chart" uri="{CE6537A1-D6FC-4f65-9D91-7224C49458BB}">
                  <c15:layout/>
                  <c15:dlblFieldTable/>
                  <c15:showDataLabelsRange val="1"/>
                </c:ext>
              </c:extLst>
            </c:dLbl>
            <c:dLbl>
              <c:idx val="2"/>
              <c:layout>
                <c:manualLayout>
                  <c:x val="-8.1815900061672622E-2"/>
                  <c:y val="8.5780388562540791E-2"/>
                </c:manualLayout>
              </c:layout>
              <c:tx>
                <c:rich>
                  <a:bodyPr/>
                  <a:lstStyle/>
                  <a:p>
                    <a:fld id="{6F7D4FE1-DF03-4B30-8EF2-53B37207A2D3}" type="CELLRANGE">
                      <a:rPr lang="en-US" sz="1400" b="1" baseline="0"/>
                      <a:pPr/>
                      <a:t>[CELLRANGE]</a:t>
                    </a:fld>
                    <a:r>
                      <a:rPr lang="en-US" sz="1400" b="1" baseline="0"/>
                      <a:t> %</a:t>
                    </a:r>
                    <a:endParaRPr lang="en-US" baseline="0"/>
                  </a:p>
                </c:rich>
              </c:tx>
              <c:dLblPos val="bestFit"/>
              <c:showLegendKey val="0"/>
              <c:showVal val="0"/>
              <c:showCatName val="0"/>
              <c:showSerName val="0"/>
              <c:showPercent val="1"/>
              <c:showBubbleSize val="0"/>
              <c:separator>. </c:separator>
              <c:extLst>
                <c:ext xmlns:c15="http://schemas.microsoft.com/office/drawing/2012/chart" uri="{CE6537A1-D6FC-4f65-9D91-7224C49458BB}">
                  <c15:layout/>
                  <c15:dlblFieldTable/>
                  <c15:showDataLabelsRange val="1"/>
                </c:ext>
              </c:extLst>
            </c:dLbl>
            <c:dLbl>
              <c:idx val="3"/>
              <c:layout>
                <c:manualLayout>
                  <c:x val="-0.10662837227313798"/>
                  <c:y val="3.0357871932675081E-2"/>
                </c:manualLayout>
              </c:layout>
              <c:tx>
                <c:rich>
                  <a:bodyPr/>
                  <a:lstStyle/>
                  <a:p>
                    <a:r>
                      <a:rPr lang="en-US" sz="1400" b="1" baseline="0"/>
                      <a:t>13%</a:t>
                    </a:r>
                    <a:endParaRPr lang="en-US" baseline="0"/>
                  </a:p>
                </c:rich>
              </c:tx>
              <c:dLblPos val="bestFit"/>
              <c:showLegendKey val="0"/>
              <c:showVal val="0"/>
              <c:showCatName val="0"/>
              <c:showSerName val="0"/>
              <c:showPercent val="1"/>
              <c:showBubbleSize val="0"/>
              <c:separator>. </c:separator>
              <c:extLst>
                <c:ext xmlns:c15="http://schemas.microsoft.com/office/drawing/2012/chart" uri="{CE6537A1-D6FC-4f65-9D91-7224C49458BB}">
                  <c15:layout/>
                </c:ext>
              </c:extLst>
            </c:dLbl>
            <c:dLbl>
              <c:idx val="4"/>
              <c:delete val="1"/>
              <c:extLst>
                <c:ext xmlns:c15="http://schemas.microsoft.com/office/drawing/2012/chart" uri="{CE6537A1-D6FC-4f65-9D91-7224C49458BB}"/>
              </c:extLst>
            </c:dLbl>
            <c:dLbl>
              <c:idx val="5"/>
              <c:layout>
                <c:manualLayout>
                  <c:x val="-7.8748404400269645E-2"/>
                  <c:y val="-7.4262939354802868E-2"/>
                </c:manualLayout>
              </c:layout>
              <c:tx>
                <c:rich>
                  <a:bodyPr/>
                  <a:lstStyle/>
                  <a:p>
                    <a:r>
                      <a:rPr lang="en-US" sz="1400" b="1" baseline="0"/>
                      <a:t>12</a:t>
                    </a:r>
                    <a:endParaRPr lang="en-US" baseline="0"/>
                  </a:p>
                </c:rich>
              </c:tx>
              <c:dLblPos val="bestFit"/>
              <c:showLegendKey val="0"/>
              <c:showVal val="0"/>
              <c:showCatName val="0"/>
              <c:showSerName val="0"/>
              <c:showPercent val="1"/>
              <c:showBubbleSize val="0"/>
              <c:separator>. </c:separator>
              <c:extLst>
                <c:ext xmlns:c15="http://schemas.microsoft.com/office/drawing/2012/chart" uri="{CE6537A1-D6FC-4f65-9D91-7224C49458BB}">
                  <c15:layout/>
                </c:ext>
              </c:extLst>
            </c:dLbl>
            <c:dLbl>
              <c:idx val="6"/>
              <c:layout>
                <c:manualLayout>
                  <c:x val="-3.8274314071396899E-2"/>
                  <c:y val="-8.1780055270868915E-2"/>
                </c:manualLayout>
              </c:layout>
              <c:tx>
                <c:rich>
                  <a:bodyPr/>
                  <a:lstStyle/>
                  <a:p>
                    <a:fld id="{A62CBE74-BDB5-44FF-97BE-BF40C463B0ED}" type="PERCENTAGE">
                      <a:rPr lang="en-US" sz="1400" b="1" baseline="0"/>
                      <a:pPr/>
                      <a:t>[PERCENTAGE]</a:t>
                    </a:fld>
                    <a:endParaRPr lang="en-US"/>
                  </a:p>
                </c:rich>
              </c:tx>
              <c:dLblPos val="bestFit"/>
              <c:showLegendKey val="0"/>
              <c:showVal val="0"/>
              <c:showCatName val="0"/>
              <c:showSerName val="0"/>
              <c:showPercent val="1"/>
              <c:showBubbleSize val="0"/>
              <c:separator>. </c:separator>
              <c:extLst>
                <c:ext xmlns:c15="http://schemas.microsoft.com/office/drawing/2012/chart" uri="{CE6537A1-D6FC-4f65-9D91-7224C49458BB}">
                  <c15:layout/>
                  <c15:dlblFieldTable/>
                  <c15:showDataLabelsRange val="1"/>
                </c:ext>
              </c:extLst>
            </c:dLbl>
            <c:dLbl>
              <c:idx val="7"/>
              <c:layout>
                <c:manualLayout>
                  <c:x val="2.4895299972749224E-2"/>
                  <c:y val="-0.10453221125137148"/>
                </c:manualLayout>
              </c:layout>
              <c:tx>
                <c:rich>
                  <a:bodyPr/>
                  <a:lstStyle/>
                  <a:p>
                    <a:r>
                      <a:rPr lang="en-US" sz="1400" b="1" baseline="0"/>
                      <a:t>11%</a:t>
                    </a:r>
                    <a:endParaRPr lang="en-US" baseline="0"/>
                  </a:p>
                </c:rich>
              </c:tx>
              <c:dLblPos val="bestFit"/>
              <c:showLegendKey val="0"/>
              <c:showVal val="0"/>
              <c:showCatName val="0"/>
              <c:showSerName val="0"/>
              <c:showPercent val="1"/>
              <c:showBubbleSize val="0"/>
              <c:separator>. </c:separator>
              <c:extLst>
                <c:ext xmlns:c15="http://schemas.microsoft.com/office/drawing/2012/chart" uri="{CE6537A1-D6FC-4f65-9D91-7224C49458BB}">
                  <c15:layout/>
                </c:ext>
              </c:extLst>
            </c:dLbl>
            <c:dLbl>
              <c:idx val="8"/>
              <c:layout/>
              <c:tx>
                <c:rich>
                  <a:bodyPr/>
                  <a:lstStyle/>
                  <a:p>
                    <a:r>
                      <a:rPr lang="en-US" sz="1400" b="1"/>
                      <a:t>42%</a:t>
                    </a:r>
                    <a:endParaRPr lang="en-US"/>
                  </a:p>
                </c:rich>
              </c:tx>
              <c:dLblPos val="ctr"/>
              <c:showLegendKey val="0"/>
              <c:showVal val="0"/>
              <c:showCatName val="0"/>
              <c:showSerName val="0"/>
              <c:showPercent val="1"/>
              <c:showBubbleSize val="0"/>
              <c:separator>. </c:separator>
              <c:extLst>
                <c:ext xmlns:c15="http://schemas.microsoft.com/office/drawing/2012/chart" uri="{CE6537A1-D6FC-4f65-9D91-7224C49458BB}">
                  <c15:layout/>
                </c:ext>
              </c:extLst>
            </c:dLbl>
            <c:spPr>
              <a:noFill/>
              <a:ln>
                <a:noFill/>
              </a:ln>
              <a:effectLst/>
            </c:spPr>
            <c:txPr>
              <a:bodyPr rot="0" vert="horz"/>
              <a:lstStyle/>
              <a:p>
                <a:pPr>
                  <a:defRPr sz="1400" b="1"/>
                </a:pPr>
                <a:endParaRPr lang="en-US"/>
              </a:p>
            </c:txPr>
            <c:dLblPos val="ctr"/>
            <c:showLegendKey val="0"/>
            <c:showVal val="0"/>
            <c:showCatName val="0"/>
            <c:showSerName val="0"/>
            <c:showPercent val="1"/>
            <c:showBubbleSize val="0"/>
            <c:separator>. </c:separator>
            <c:showLeaderLines val="0"/>
            <c:extLst>
              <c:ext xmlns:c15="http://schemas.microsoft.com/office/drawing/2012/chart" uri="{CE6537A1-D6FC-4f65-9D91-7224C49458BB}">
                <c15:showDataLabelsRange val="1"/>
              </c:ext>
            </c:extLst>
          </c:dLbls>
          <c:cat>
            <c:strRef>
              <c:f>(Sheet2!$B$1:$B$2,Sheet2!$B$5:$B$9,Sheet2!$B$11,Sheet2!$B$13)</c:f>
              <c:strCache>
                <c:ptCount val="9"/>
                <c:pt idx="0">
                  <c:v>Wrong rotate </c:v>
                </c:pt>
                <c:pt idx="1">
                  <c:v>Start ftom static </c:v>
                </c:pt>
                <c:pt idx="2">
                  <c:v>Solar on Road </c:v>
                </c:pt>
                <c:pt idx="3">
                  <c:v>Deviation from the traffic route</c:v>
                </c:pt>
                <c:pt idx="5">
                  <c:v>Failure to take safety issues for pedestrians</c:v>
                </c:pt>
                <c:pt idx="6">
                  <c:v>Not to give the right of priority </c:v>
                </c:pt>
                <c:pt idx="7">
                  <c:v>Failure to compliance the traffic signal </c:v>
                </c:pt>
                <c:pt idx="8">
                  <c:v>Failure to maintain the distance</c:v>
                </c:pt>
              </c:strCache>
            </c:strRef>
          </c:cat>
          <c:val>
            <c:numRef>
              <c:f>(Sheet2!$C$1:$C$2,Sheet2!$C$5:$C$9,Sheet2!$C$11,Sheet2!$C$13)</c:f>
              <c:numCache>
                <c:formatCode>General</c:formatCode>
                <c:ptCount val="9"/>
                <c:pt idx="0">
                  <c:v>10</c:v>
                </c:pt>
                <c:pt idx="1">
                  <c:v>1</c:v>
                </c:pt>
                <c:pt idx="2">
                  <c:v>2</c:v>
                </c:pt>
                <c:pt idx="3">
                  <c:v>10</c:v>
                </c:pt>
                <c:pt idx="5">
                  <c:v>9</c:v>
                </c:pt>
                <c:pt idx="6">
                  <c:v>4</c:v>
                </c:pt>
                <c:pt idx="7">
                  <c:v>9</c:v>
                </c:pt>
                <c:pt idx="8">
                  <c:v>33</c:v>
                </c:pt>
              </c:numCache>
            </c:numRef>
          </c:val>
          <c:extLst>
            <c:ext xmlns:c15="http://schemas.microsoft.com/office/drawing/2012/chart" uri="{02D57815-91ED-43cb-92C2-25804820EDAC}">
              <c15:datalabelsRange>
                <c15:f>(Sheet2!$C$1,Sheet2!$C$2,Sheet2!$C$5,Sheet2!$C$6,Sheet2!$C$8,Sheet2!$C$9,Sheet2!$C$13,Sheet2!$C$14,Sheet2!$C$11)</c15:f>
                <c15:dlblRangeCache>
                  <c:ptCount val="9"/>
                  <c:pt idx="0">
                    <c:v>11</c:v>
                  </c:pt>
                  <c:pt idx="1">
                    <c:v>7</c:v>
                  </c:pt>
                  <c:pt idx="2">
                    <c:v>3</c:v>
                  </c:pt>
                  <c:pt idx="3">
                    <c:v>19</c:v>
                  </c:pt>
                  <c:pt idx="4">
                    <c:v>17</c:v>
                  </c:pt>
                  <c:pt idx="5">
                    <c:v>6</c:v>
                  </c:pt>
                  <c:pt idx="6">
                    <c:v>31</c:v>
                  </c:pt>
                  <c:pt idx="7">
                    <c:v>3</c:v>
                  </c:pt>
                  <c:pt idx="8">
                    <c:v>6</c:v>
                  </c:pt>
                </c15:dlblRangeCache>
              </c15:datalabelsRange>
            </c:ext>
          </c:extLst>
        </c:ser>
        <c:dLbls>
          <c:showLegendKey val="0"/>
          <c:showVal val="0"/>
          <c:showCatName val="0"/>
          <c:showSerName val="0"/>
          <c:showPercent val="1"/>
          <c:showBubbleSize val="0"/>
          <c:showLeaderLines val="0"/>
        </c:dLbls>
        <c:firstSliceAng val="360"/>
      </c:pieChart>
    </c:plotArea>
    <c:legend>
      <c:legendPos val="l"/>
      <c:legendEntry>
        <c:idx val="4"/>
        <c:delete val="1"/>
      </c:legendEntry>
      <c:layout>
        <c:manualLayout>
          <c:xMode val="edge"/>
          <c:yMode val="edge"/>
          <c:x val="1.5319904984251981E-2"/>
          <c:y val="0.24673478551496236"/>
          <c:w val="0.30674311202902915"/>
          <c:h val="0.71781805052146264"/>
        </c:manualLayout>
      </c:layout>
      <c:overlay val="0"/>
      <c:txPr>
        <a:bodyPr rot="0" vert="horz"/>
        <a:lstStyle/>
        <a:p>
          <a:pPr>
            <a:defRPr sz="1800"/>
          </a:pPr>
          <a:endParaRPr lang="en-US"/>
        </a:p>
      </c:txPr>
    </c:legend>
    <c:plotVisOnly val="1"/>
    <c:dispBlanksAs val="zero"/>
    <c:showDLblsOverMax val="0"/>
  </c:chart>
  <c:spPr>
    <a:solidFill>
      <a:sysClr val="window" lastClr="FFFFFF"/>
    </a:solidFill>
    <a:ln w="25400" cap="flat" cmpd="sng" algn="ctr">
      <a:solidFill>
        <a:srgbClr val="009DD9"/>
      </a:solidFill>
      <a:prstDash val="solid"/>
    </a:ln>
    <a:effectLst/>
  </c:spPr>
  <c:txPr>
    <a:bodyPr/>
    <a:lstStyle/>
    <a:p>
      <a:pPr>
        <a:defRPr>
          <a:solidFill>
            <a:sysClr val="windowText" lastClr="000000"/>
          </a:solidFill>
          <a:latin typeface="+mn-lt"/>
          <a:ea typeface="+mn-ea"/>
          <a:cs typeface="+mn-cs"/>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Vehicle Classification Percentage</a:t>
            </a:r>
            <a:endParaRPr lang="ar-EG"/>
          </a:p>
        </c:rich>
      </c:tx>
      <c:layout/>
      <c:overlay val="0"/>
      <c:spPr>
        <a:noFill/>
        <a:ln>
          <a:noFill/>
        </a:ln>
        <a:effectLst/>
      </c:spPr>
    </c:title>
    <c:autoTitleDeleted val="0"/>
    <c:plotArea>
      <c:layout/>
      <c:pieChart>
        <c:varyColors val="1"/>
        <c:ser>
          <c:idx val="0"/>
          <c:order val="0"/>
          <c:tx>
            <c:strRef>
              <c:f>ورقة1!$B$1</c:f>
              <c:strCache>
                <c:ptCount val="1"/>
                <c:pt idx="0">
                  <c:v>المبيعات</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dLbl>
              <c:idx val="0"/>
              <c:layout>
                <c:manualLayout>
                  <c:x val="-1.6278830011113431E-2"/>
                  <c:y val="0.1225536038764385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tx>
                <c:rich>
                  <a:bodyPr/>
                  <a:lstStyle/>
                  <a:p>
                    <a:r>
                      <a:rPr lang="en-US" baseline="0" dirty="0" smtClean="0"/>
                      <a:t>76%</a:t>
                    </a:r>
                    <a:endParaRPr lang="en-US" dirty="0"/>
                  </a:p>
                </c:rich>
              </c:tx>
              <c:dLblPos val="ctr"/>
              <c:showLegendKey val="0"/>
              <c:showVal val="1"/>
              <c:showCatName val="1"/>
              <c:showSerName val="0"/>
              <c:showPercent val="1"/>
              <c:showBubbleSize val="0"/>
              <c:extLst>
                <c:ext xmlns:c15="http://schemas.microsoft.com/office/drawing/2012/chart" uri="{CE6537A1-D6FC-4f65-9D91-7224C49458BB}">
                  <c15:layout/>
                </c:ext>
              </c:extLst>
            </c:dLbl>
            <c:dLbl>
              <c:idx val="2"/>
              <c:layout/>
              <c:tx>
                <c:rich>
                  <a:bodyPr/>
                  <a:lstStyle/>
                  <a:p>
                    <a:r>
                      <a:rPr lang="en-US"/>
                      <a:t>14.2%</a:t>
                    </a:r>
                  </a:p>
                </c:rich>
              </c:tx>
              <c:dLblPos val="ctr"/>
              <c:showLegendKey val="0"/>
              <c:showVal val="1"/>
              <c:showCatName val="1"/>
              <c:showSerName val="0"/>
              <c:showPercent val="1"/>
              <c:showBubbleSize val="0"/>
              <c:extLst>
                <c:ext xmlns:c15="http://schemas.microsoft.com/office/drawing/2012/chart" uri="{CE6537A1-D6FC-4f65-9D91-7224C49458BB}">
                  <c15:layout/>
                </c:ext>
              </c:extLst>
            </c:dLbl>
            <c:dLbl>
              <c:idx val="3"/>
              <c:layout/>
              <c:tx>
                <c:rich>
                  <a:bodyPr/>
                  <a:lstStyle/>
                  <a:p>
                    <a:r>
                      <a:rPr lang="en-US"/>
                      <a:t>7.3%</a:t>
                    </a:r>
                  </a:p>
                </c:rich>
              </c:tx>
              <c:dLblPos val="ctr"/>
              <c:showLegendKey val="0"/>
              <c:showVal val="1"/>
              <c:showCatName val="1"/>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ورقة1!$A$2:$A$5</c:f>
              <c:strCache>
                <c:ptCount val="4"/>
                <c:pt idx="0">
                  <c:v>Other vehicles</c:v>
                </c:pt>
                <c:pt idx="1">
                  <c:v>Private cars</c:v>
                </c:pt>
                <c:pt idx="2">
                  <c:v>Trucks and commercial vehicles</c:v>
                </c:pt>
                <c:pt idx="3">
                  <c:v>Taxi</c:v>
                </c:pt>
              </c:strCache>
            </c:strRef>
          </c:cat>
          <c:val>
            <c:numRef>
              <c:f>ورقة1!$B$2:$B$5</c:f>
              <c:numCache>
                <c:formatCode>General</c:formatCode>
                <c:ptCount val="4"/>
                <c:pt idx="0" formatCode="0%">
                  <c:v>0.76</c:v>
                </c:pt>
                <c:pt idx="1">
                  <c:v>14.2</c:v>
                </c:pt>
                <c:pt idx="2">
                  <c:v>7.3</c:v>
                </c:pt>
                <c:pt idx="3">
                  <c:v>2.5</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8223905616886127"/>
          <c:y val="0.2746885607722393"/>
          <c:w val="0.30565092767173657"/>
          <c:h val="0.6051072520168091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5AD7E1-2998-4E85-9A15-C6778A04A0C7}" type="datetimeFigureOut">
              <a:rPr lang="en-US" smtClean="0"/>
              <a:t>12/21/2015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29920-C954-49F4-816A-27C6D4F42481}" type="slidenum">
              <a:rPr lang="en-US" smtClean="0"/>
              <a:t>‹#›</a:t>
            </a:fld>
            <a:endParaRPr lang="en-US"/>
          </a:p>
        </p:txBody>
      </p:sp>
    </p:spTree>
    <p:extLst>
      <p:ext uri="{BB962C8B-B14F-4D97-AF65-F5344CB8AC3E}">
        <p14:creationId xmlns:p14="http://schemas.microsoft.com/office/powerpoint/2010/main" val="2562794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F29920-C954-49F4-816A-27C6D4F42481}" type="slidenum">
              <a:rPr lang="en-US" smtClean="0"/>
              <a:t>11</a:t>
            </a:fld>
            <a:endParaRPr lang="en-US"/>
          </a:p>
        </p:txBody>
      </p:sp>
    </p:spTree>
    <p:extLst>
      <p:ext uri="{BB962C8B-B14F-4D97-AF65-F5344CB8AC3E}">
        <p14:creationId xmlns:p14="http://schemas.microsoft.com/office/powerpoint/2010/main" val="843935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F29920-C954-49F4-816A-27C6D4F42481}" type="slidenum">
              <a:rPr lang="en-US" smtClean="0"/>
              <a:t>13</a:t>
            </a:fld>
            <a:endParaRPr lang="en-US"/>
          </a:p>
        </p:txBody>
      </p:sp>
    </p:spTree>
    <p:extLst>
      <p:ext uri="{BB962C8B-B14F-4D97-AF65-F5344CB8AC3E}">
        <p14:creationId xmlns:p14="http://schemas.microsoft.com/office/powerpoint/2010/main" val="3172632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F29920-C954-49F4-816A-27C6D4F42481}" type="slidenum">
              <a:rPr lang="en-US" smtClean="0"/>
              <a:t>18</a:t>
            </a:fld>
            <a:endParaRPr lang="en-US"/>
          </a:p>
        </p:txBody>
      </p:sp>
    </p:spTree>
    <p:extLst>
      <p:ext uri="{BB962C8B-B14F-4D97-AF65-F5344CB8AC3E}">
        <p14:creationId xmlns:p14="http://schemas.microsoft.com/office/powerpoint/2010/main" val="730921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1746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5105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45393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9581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58617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5194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9372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1975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2759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2777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9589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9010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4650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6296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979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8531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12/21/2015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7418938"/>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858" y="1910469"/>
            <a:ext cx="9536327" cy="2289571"/>
          </a:xfrm>
        </p:spPr>
        <p:txBody>
          <a:bodyPr>
            <a:normAutofit/>
          </a:bodyPr>
          <a:lstStyle/>
          <a:p>
            <a:pPr algn="ctr"/>
            <a:r>
              <a:rPr lang="en-US" sz="4800" b="1" dirty="0">
                <a:latin typeface="Times New Roman" panose="02020603050405020304" pitchFamily="18" charset="0"/>
                <a:cs typeface="Times New Roman" panose="02020603050405020304" pitchFamily="18" charset="0"/>
              </a:rPr>
              <a:t>Towards More Sustainable Mobility in Nablus City, Palestine</a:t>
            </a:r>
            <a:endParaRPr lang="en-US" sz="4800" b="1" dirty="0"/>
          </a:p>
        </p:txBody>
      </p:sp>
      <p:sp>
        <p:nvSpPr>
          <p:cNvPr id="3" name="Content Placeholder 2"/>
          <p:cNvSpPr>
            <a:spLocks noGrp="1"/>
          </p:cNvSpPr>
          <p:nvPr>
            <p:ph idx="1"/>
          </p:nvPr>
        </p:nvSpPr>
        <p:spPr>
          <a:xfrm flipV="1">
            <a:off x="0" y="7910502"/>
            <a:ext cx="8915400" cy="303599"/>
          </a:xfrm>
        </p:spPr>
        <p:txBody>
          <a:bodyPr>
            <a:normAutofit fontScale="92500" lnSpcReduction="20000"/>
          </a:bodyPr>
          <a:lstStyle/>
          <a:p>
            <a:endParaRPr lang="en-US" dirty="0"/>
          </a:p>
        </p:txBody>
      </p:sp>
    </p:spTree>
    <p:extLst>
      <p:ext uri="{BB962C8B-B14F-4D97-AF65-F5344CB8AC3E}">
        <p14:creationId xmlns:p14="http://schemas.microsoft.com/office/powerpoint/2010/main" val="3823649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837" y="0"/>
            <a:ext cx="10016775" cy="759417"/>
          </a:xfrm>
        </p:spPr>
        <p:txBody>
          <a:bodyPr>
            <a:normAutofit fontScale="90000"/>
          </a:bodyPr>
          <a:lstStyle/>
          <a:p>
            <a:r>
              <a:rPr lang="en-US" dirty="0" smtClean="0"/>
              <a:t>Data Collection and analysis :</a:t>
            </a:r>
            <a:br>
              <a:rPr lang="en-US" dirty="0" smtClean="0"/>
            </a:br>
            <a:r>
              <a:rPr lang="en-US" sz="2700" dirty="0" smtClean="0">
                <a:solidFill>
                  <a:schemeClr val="tx1"/>
                </a:solidFill>
                <a:latin typeface="Times New Roman" panose="02020603050405020304" pitchFamily="18" charset="0"/>
                <a:ea typeface="Calibri" panose="020F0502020204030204" pitchFamily="34" charset="0"/>
                <a:cs typeface="Arial" panose="020B0604020202020204" pitchFamily="34" charset="0"/>
              </a:rPr>
              <a:t>Traffic </a:t>
            </a:r>
            <a:r>
              <a:rPr lang="en-US" sz="2700" dirty="0">
                <a:solidFill>
                  <a:schemeClr val="tx1"/>
                </a:solidFill>
                <a:latin typeface="Times New Roman" panose="02020603050405020304" pitchFamily="18" charset="0"/>
                <a:ea typeface="Calibri" panose="020F0502020204030204" pitchFamily="34" charset="0"/>
                <a:cs typeface="Arial" panose="020B0604020202020204" pitchFamily="34" charset="0"/>
              </a:rPr>
              <a:t>volume analysis</a:t>
            </a:r>
            <a:r>
              <a:rPr lang="en-US" dirty="0" smtClean="0"/>
              <a:t/>
            </a:r>
            <a:br>
              <a:rPr lang="en-US" dirty="0" smtClean="0"/>
            </a:b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7599542"/>
              </p:ext>
            </p:extLst>
          </p:nvPr>
        </p:nvGraphicFramePr>
        <p:xfrm>
          <a:off x="1611824" y="1059401"/>
          <a:ext cx="9190495" cy="5112799"/>
        </p:xfrm>
        <a:graphic>
          <a:graphicData uri="http://schemas.openxmlformats.org/drawingml/2006/table">
            <a:tbl>
              <a:tblPr rtl="1" firstRow="1" firstCol="1" bandRow="1"/>
              <a:tblGrid>
                <a:gridCol w="1199087"/>
                <a:gridCol w="1699097"/>
                <a:gridCol w="867905"/>
                <a:gridCol w="895878"/>
                <a:gridCol w="1598469"/>
                <a:gridCol w="966976"/>
                <a:gridCol w="1963083"/>
              </a:tblGrid>
              <a:tr h="644143">
                <a:tc>
                  <a:txBody>
                    <a:bodyPr/>
                    <a:lstStyle/>
                    <a:p>
                      <a:pPr marL="0" marR="0" algn="ctr" rtl="0">
                        <a:lnSpc>
                          <a:spcPct val="115000"/>
                        </a:lnSpc>
                        <a:spcBef>
                          <a:spcPts val="1000"/>
                        </a:spcBef>
                        <a:spcAft>
                          <a:spcPts val="0"/>
                        </a:spcAft>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rtl="0">
                        <a:lnSpc>
                          <a:spcPct val="115000"/>
                        </a:lnSpc>
                        <a:spcBef>
                          <a:spcPts val="1000"/>
                        </a:spcBef>
                        <a:spcAft>
                          <a:spcPts val="0"/>
                        </a:spcAft>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West East</a:t>
                      </a:r>
                    </a:p>
                    <a:p>
                      <a:pPr marL="0" marR="0" algn="ctr" rtl="1">
                        <a:lnSpc>
                          <a:spcPct val="107000"/>
                        </a:lnSpc>
                        <a:spcBef>
                          <a:spcPts val="0"/>
                        </a:spcBef>
                        <a:spcAft>
                          <a:spcPts val="0"/>
                        </a:spcAft>
                      </a:pPr>
                      <a:r>
                        <a:rPr lang="en-US" sz="1800" b="1"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rtl="0">
                        <a:lnSpc>
                          <a:spcPct val="115000"/>
                        </a:lnSpc>
                        <a:spcBef>
                          <a:spcPts val="1000"/>
                        </a:spcBef>
                        <a:spcAft>
                          <a:spcPts val="0"/>
                        </a:spcAft>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rtl="0">
                        <a:lnSpc>
                          <a:spcPct val="115000"/>
                        </a:lnSpc>
                        <a:spcBef>
                          <a:spcPts val="1000"/>
                        </a:spcBef>
                        <a:spcAft>
                          <a:spcPts val="0"/>
                        </a:spcAft>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East west</a:t>
                      </a:r>
                    </a:p>
                    <a:p>
                      <a:pPr marL="0" marR="0" algn="ctr" rtl="0">
                        <a:lnSpc>
                          <a:spcPct val="107000"/>
                        </a:lnSpc>
                        <a:spcBef>
                          <a:spcPts val="0"/>
                        </a:spcBef>
                        <a:spcAft>
                          <a:spcPts val="0"/>
                        </a:spcAft>
                      </a:pPr>
                      <a:r>
                        <a:rPr lang="en-US" sz="1800" b="1"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rtl="0">
                        <a:lnSpc>
                          <a:spcPct val="115000"/>
                        </a:lnSpc>
                        <a:spcBef>
                          <a:spcPts val="1000"/>
                        </a:spcBef>
                        <a:spcAft>
                          <a:spcPts val="0"/>
                        </a:spcAft>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Street 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998333">
                <a:tc>
                  <a:txBody>
                    <a:bodyPr/>
                    <a:lstStyle/>
                    <a:p>
                      <a:pPr marL="0" marR="0" algn="ctr" rtl="0">
                        <a:lnSpc>
                          <a:spcPct val="115000"/>
                        </a:lnSpc>
                        <a:spcBef>
                          <a:spcPts val="1000"/>
                        </a:spcBef>
                        <a:spcAft>
                          <a:spcPts val="0"/>
                        </a:spcAft>
                      </a:pPr>
                      <a:endParaRPr lang="en-US" sz="1800"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rtl="0">
                        <a:lnSpc>
                          <a:spcPct val="115000"/>
                        </a:lnSpc>
                        <a:spcBef>
                          <a:spcPts val="1000"/>
                        </a:spcBef>
                        <a:spcAft>
                          <a:spcPts val="0"/>
                        </a:spcAft>
                      </a:pPr>
                      <a:r>
                        <a:rPr lang="en-US" sz="1800"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PHF</a:t>
                      </a:r>
                      <a:endPar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1000"/>
                        </a:spcBef>
                        <a:spcAft>
                          <a:spcPts val="0"/>
                        </a:spcAft>
                      </a:pPr>
                      <a:endParaRPr lang="en-US" sz="1800"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rtl="0">
                        <a:lnSpc>
                          <a:spcPct val="115000"/>
                        </a:lnSpc>
                        <a:spcBef>
                          <a:spcPts val="1000"/>
                        </a:spcBef>
                        <a:spcAft>
                          <a:spcPts val="0"/>
                        </a:spcAft>
                      </a:pPr>
                      <a:r>
                        <a:rPr lang="en-US" sz="1800"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Peak hour</a:t>
                      </a:r>
                      <a:endPar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rtl="0">
                        <a:lnSpc>
                          <a:spcPct val="107000"/>
                        </a:lnSpc>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1000"/>
                        </a:spcBef>
                        <a:spcAft>
                          <a:spcPts val="0"/>
                        </a:spcAft>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Peak Volume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1000"/>
                        </a:spcBef>
                        <a:spcAft>
                          <a:spcPts val="0"/>
                        </a:spcAft>
                      </a:pPr>
                      <a:endParaRPr lang="en-US" sz="1800"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rtl="0">
                        <a:lnSpc>
                          <a:spcPct val="115000"/>
                        </a:lnSpc>
                        <a:spcBef>
                          <a:spcPts val="1000"/>
                        </a:spcBef>
                        <a:spcAft>
                          <a:spcPts val="0"/>
                        </a:spcAft>
                      </a:pPr>
                      <a:r>
                        <a:rPr lang="en-US" sz="1800"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PHF</a:t>
                      </a:r>
                      <a:endPar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1000"/>
                        </a:spcBef>
                        <a:spcAft>
                          <a:spcPts val="0"/>
                        </a:spcAft>
                      </a:pPr>
                      <a:r>
                        <a:rPr lang="en-US" sz="1800"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Peak</a:t>
                      </a:r>
                      <a:r>
                        <a:rPr lang="en-US" sz="1800" b="1" baseline="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hour</a:t>
                      </a:r>
                      <a:endPar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1000"/>
                        </a:spcBef>
                        <a:spcAft>
                          <a:spcPts val="0"/>
                        </a:spcAft>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Peak Volume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1000"/>
                        </a:spcBef>
                        <a:spcAft>
                          <a:spcPts val="0"/>
                        </a:spcAft>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119728">
                <a:tc>
                  <a:txBody>
                    <a:bodyPr/>
                    <a:lstStyle/>
                    <a:p>
                      <a:pPr marL="0" marR="0" algn="ctr" rtl="0">
                        <a:lnSpc>
                          <a:spcPct val="107000"/>
                        </a:lnSpc>
                        <a:spcBef>
                          <a:spcPts val="0"/>
                        </a:spcBef>
                        <a:spcAft>
                          <a:spcPts val="0"/>
                        </a:spcAft>
                      </a:pPr>
                      <a:r>
                        <a:rPr lang="ar-SA" sz="1600" b="1" dirty="0">
                          <a:effectLst/>
                          <a:latin typeface="Calibri" panose="020F0502020204030204" pitchFamily="34" charset="0"/>
                          <a:ea typeface="Calibri" panose="020F0502020204030204" pitchFamily="34" charset="0"/>
                          <a:cs typeface="Arial" panose="020B0604020202020204" pitchFamily="34" charset="0"/>
                        </a:rPr>
                        <a:t>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algn="ctr" rtl="0">
                        <a:lnSpc>
                          <a:spcPct val="107000"/>
                        </a:lnSpc>
                        <a:spcBef>
                          <a:spcPts val="0"/>
                        </a:spcBef>
                        <a:spcAft>
                          <a:spcPts val="0"/>
                        </a:spcAft>
                      </a:pPr>
                      <a:endParaRPr lang="en-US" sz="1600" b="1" dirty="0" smtClean="0">
                        <a:effectLst/>
                        <a:latin typeface="Calibri" panose="020F0502020204030204" pitchFamily="34" charset="0"/>
                        <a:ea typeface="Calibri" panose="020F0502020204030204" pitchFamily="34" charset="0"/>
                        <a:cs typeface="Arial" panose="020B0604020202020204" pitchFamily="34" charset="0"/>
                      </a:endParaRPr>
                    </a:p>
                    <a:p>
                      <a:pPr marL="0" marR="0" algn="ctr" rtl="0">
                        <a:lnSpc>
                          <a:spcPct val="107000"/>
                        </a:lnSpc>
                        <a:spcBef>
                          <a:spcPts val="0"/>
                        </a:spcBef>
                        <a:spcAft>
                          <a:spcPts val="0"/>
                        </a:spcAft>
                      </a:pPr>
                      <a:r>
                        <a:rPr lang="ar-SA" sz="1600" b="1" kern="1200"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0.84</a:t>
                      </a:r>
                      <a:endParaRPr lang="en-US" sz="16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Arial" panose="020B0604020202020204" pitchFamily="34" charset="0"/>
                        </a:rPr>
                        <a:t>7.30-8.30 a.m.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Arial" panose="020B0604020202020204" pitchFamily="34" charset="0"/>
                        </a:rPr>
                        <a:t> </a:t>
                      </a:r>
                    </a:p>
                    <a:p>
                      <a:pPr marL="0" marR="0" algn="ctr" rtl="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Arial" panose="020B0604020202020204" pitchFamily="34" charset="0"/>
                        </a:rPr>
                        <a:t>1093</a:t>
                      </a:r>
                    </a:p>
                    <a:p>
                      <a:pPr marL="0" marR="0" algn="ctr" rtl="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 </a:t>
                      </a:r>
                    </a:p>
                    <a:p>
                      <a:pPr marL="0" marR="0" algn="ctr" rtl="0">
                        <a:lnSpc>
                          <a:spcPct val="107000"/>
                        </a:lnSpc>
                        <a:spcBef>
                          <a:spcPts val="0"/>
                        </a:spcBef>
                        <a:spcAft>
                          <a:spcPts val="0"/>
                        </a:spcAft>
                      </a:pPr>
                      <a:endParaRPr lang="en-US" sz="1600" b="1" dirty="0" smtClean="0">
                        <a:effectLst/>
                        <a:latin typeface="Calibri" panose="020F0502020204030204" pitchFamily="34" charset="0"/>
                        <a:ea typeface="Calibri" panose="020F0502020204030204" pitchFamily="34" charset="0"/>
                        <a:cs typeface="Arial" panose="020B0604020202020204" pitchFamily="34" charset="0"/>
                      </a:endParaRPr>
                    </a:p>
                    <a:p>
                      <a:pPr marL="0" marR="0" algn="ctr" rtl="0">
                        <a:lnSpc>
                          <a:spcPct val="107000"/>
                        </a:lnSpc>
                        <a:spcBef>
                          <a:spcPts val="0"/>
                        </a:spcBef>
                        <a:spcAft>
                          <a:spcPts val="0"/>
                        </a:spcAft>
                      </a:pPr>
                      <a:r>
                        <a:rPr lang="ar-SA" sz="1600" b="1" dirty="0" smtClean="0">
                          <a:effectLst/>
                          <a:latin typeface="Calibri" panose="020F0502020204030204" pitchFamily="34" charset="0"/>
                          <a:ea typeface="Calibri" panose="020F0502020204030204" pitchFamily="34" charset="0"/>
                          <a:cs typeface="Arial" panose="020B0604020202020204" pitchFamily="34" charset="0"/>
                        </a:rPr>
                        <a:t>0.84</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2.45-3.45 p.m.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776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Haifa street (west- Tunis)</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4375">
                <a:tc>
                  <a:txBody>
                    <a:bodyPr/>
                    <a:lstStyle/>
                    <a:p>
                      <a:pPr marL="0" marR="0" algn="ctr" rtl="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 </a:t>
                      </a:r>
                    </a:p>
                    <a:p>
                      <a:pPr marL="0" marR="0" algn="ctr" rtl="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Arial" panose="020B0604020202020204" pitchFamily="34" charset="0"/>
                        </a:rPr>
                        <a:t>7.15-8.15 a.m.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Arial" panose="020B0604020202020204" pitchFamily="34" charset="0"/>
                        </a:rPr>
                        <a:t>1988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Arial" panose="020B0604020202020204" pitchFamily="34" charset="0"/>
                        </a:rPr>
                        <a:t> </a:t>
                      </a:r>
                    </a:p>
                    <a:p>
                      <a:pPr marL="0" marR="0" algn="ctr" rtl="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Arial" panose="020B0604020202020204" pitchFamily="34" charset="0"/>
                        </a:rPr>
                        <a:t>0.84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Arial" panose="020B0604020202020204" pitchFamily="34" charset="0"/>
                        </a:rPr>
                        <a:t>7.15-8.15 a.m.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2039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Faisal street (Police station)</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0"/>
                        </a:spcAft>
                      </a:pPr>
                      <a:r>
                        <a:rPr lang="ar-SA"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342">
                <a:tc>
                  <a:txBody>
                    <a:bodyPr/>
                    <a:lstStyle/>
                    <a:p>
                      <a:pPr marL="0" marR="0" algn="ctr" rtl="1">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Arial" panose="020B0604020202020204" pitchFamily="34" charset="0"/>
                        </a:rPr>
                        <a:t> </a:t>
                      </a:r>
                    </a:p>
                    <a:p>
                      <a:pPr marL="0" marR="0" algn="ctr" rtl="1">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Arial" panose="020B0604020202020204" pitchFamily="34" charset="0"/>
                        </a:rPr>
                        <a:t>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Arial" panose="020B0604020202020204" pitchFamily="34" charset="0"/>
                        </a:rPr>
                        <a:t>2.30-3.30 p.m.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Arial" panose="020B0604020202020204" pitchFamily="34" charset="0"/>
                        </a:rPr>
                        <a:t>810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Arial" panose="020B0604020202020204" pitchFamily="34" charset="0"/>
                        </a:rPr>
                        <a:t> </a:t>
                      </a:r>
                    </a:p>
                    <a:p>
                      <a:pPr marL="0" marR="0" algn="ctr" rtl="1">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Arial" panose="020B0604020202020204" pitchFamily="34" charset="0"/>
                        </a:rPr>
                        <a:t>0.93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Arial" panose="020B0604020202020204" pitchFamily="34" charset="0"/>
                        </a:rPr>
                        <a:t>3.00-4.00 p.m.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808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Al-Quds street</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0"/>
                        </a:spcAft>
                      </a:pPr>
                      <a:r>
                        <a:rPr lang="ar-SA"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1512">
                <a:tc>
                  <a:txBody>
                    <a:bodyPr/>
                    <a:lstStyle/>
                    <a:p>
                      <a:pPr marL="0" marR="0" algn="ctr" rtl="1">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Arial" panose="020B0604020202020204" pitchFamily="34" charset="0"/>
                        </a:rPr>
                        <a:t> </a:t>
                      </a:r>
                    </a:p>
                    <a:p>
                      <a:pPr marL="0" marR="0" algn="ctr" rtl="1">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Arial" panose="020B0604020202020204" pitchFamily="34" charset="0"/>
                        </a:rPr>
                        <a:t>0.84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Arial" panose="020B0604020202020204" pitchFamily="34" charset="0"/>
                        </a:rPr>
                        <a:t>7.15-8.15 a.m.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Arial" panose="020B0604020202020204" pitchFamily="34" charset="0"/>
                        </a:rPr>
                        <a:t>1063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Arial" panose="020B0604020202020204" pitchFamily="34" charset="0"/>
                        </a:rPr>
                        <a:t> </a:t>
                      </a:r>
                    </a:p>
                    <a:p>
                      <a:pPr marL="0" marR="0" algn="ctr" rtl="1">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Arial" panose="020B0604020202020204" pitchFamily="34" charset="0"/>
                        </a:rPr>
                        <a:t>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Arial" panose="020B0604020202020204" pitchFamily="34" charset="0"/>
                        </a:rPr>
                        <a:t>7.15-8.15 a.m.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832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800" b="1" dirty="0" err="1">
                          <a:solidFill>
                            <a:srgbClr val="FF0000"/>
                          </a:solidFill>
                          <a:effectLst/>
                          <a:latin typeface="Calibri" panose="020F0502020204030204" pitchFamily="34" charset="0"/>
                          <a:ea typeface="Calibri" panose="020F0502020204030204" pitchFamily="34" charset="0"/>
                          <a:cs typeface="Arial" panose="020B0604020202020204" pitchFamily="34" charset="0"/>
                        </a:rPr>
                        <a:t>Rfeedia</a:t>
                      </a:r>
                      <a:r>
                        <a:rPr lang="en-US"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street(Tunis)</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79135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528" y="48140"/>
            <a:ext cx="8911687" cy="1280890"/>
          </a:xfrm>
        </p:spPr>
        <p:txBody>
          <a:bodyPr/>
          <a:lstStyle/>
          <a:p>
            <a:r>
              <a:rPr lang="en-US" dirty="0"/>
              <a:t>Data Collection and analysis :</a:t>
            </a:r>
            <a:br>
              <a:rPr lang="en-US" dirty="0"/>
            </a:br>
            <a:r>
              <a:rPr lang="en-US" sz="2400" dirty="0">
                <a:solidFill>
                  <a:schemeClr val="tx1"/>
                </a:solidFill>
                <a:latin typeface="Times New Roman" panose="02020603050405020304" pitchFamily="18" charset="0"/>
                <a:ea typeface="Calibri" panose="020F0502020204030204" pitchFamily="34" charset="0"/>
                <a:cs typeface="Arial" panose="020B0604020202020204" pitchFamily="34" charset="0"/>
              </a:rPr>
              <a:t>Safety analysis </a:t>
            </a:r>
            <a:endParaRPr lang="en-US" dirty="0"/>
          </a:p>
        </p:txBody>
      </p:sp>
      <p:sp>
        <p:nvSpPr>
          <p:cNvPr id="3" name="Text Placeholder 2"/>
          <p:cNvSpPr>
            <a:spLocks noGrp="1"/>
          </p:cNvSpPr>
          <p:nvPr>
            <p:ph type="body" idx="1"/>
          </p:nvPr>
        </p:nvSpPr>
        <p:spPr/>
        <p:txBody>
          <a:bodyPr/>
          <a:lstStyle/>
          <a:p>
            <a:endParaRPr lang="en-US" dirty="0"/>
          </a:p>
        </p:txBody>
      </p:sp>
      <p:sp>
        <p:nvSpPr>
          <p:cNvPr id="5" name="Text Placeholder 4"/>
          <p:cNvSpPr>
            <a:spLocks noGrp="1"/>
          </p:cNvSpPr>
          <p:nvPr>
            <p:ph type="body" sz="quarter" idx="3"/>
          </p:nvPr>
        </p:nvSpPr>
        <p:spPr/>
        <p:txBody>
          <a:bodyPr/>
          <a:lstStyle/>
          <a:p>
            <a:endParaRPr lang="en-US"/>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661514667"/>
              </p:ext>
            </p:extLst>
          </p:nvPr>
        </p:nvGraphicFramePr>
        <p:xfrm>
          <a:off x="1270862" y="1673816"/>
          <a:ext cx="4680488" cy="44635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sz="quarter" idx="4"/>
            <p:extLst>
              <p:ext uri="{D42A27DB-BD31-4B8C-83A1-F6EECF244321}">
                <p14:modId xmlns:p14="http://schemas.microsoft.com/office/powerpoint/2010/main" val="2463804049"/>
              </p:ext>
            </p:extLst>
          </p:nvPr>
        </p:nvGraphicFramePr>
        <p:xfrm>
          <a:off x="6932106" y="1673817"/>
          <a:ext cx="4319664" cy="44945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7320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033" y="128164"/>
            <a:ext cx="8911687" cy="1280890"/>
          </a:xfrm>
        </p:spPr>
        <p:txBody>
          <a:bodyPr/>
          <a:lstStyle/>
          <a:p>
            <a:r>
              <a:rPr lang="en-US" dirty="0"/>
              <a:t>Data Collection and analysis :</a:t>
            </a:r>
            <a:br>
              <a:rPr lang="en-US" dirty="0"/>
            </a:br>
            <a:r>
              <a:rPr lang="en-US" sz="2400" dirty="0">
                <a:solidFill>
                  <a:schemeClr val="tx1"/>
                </a:solidFill>
                <a:latin typeface="Times New Roman" panose="02020603050405020304" pitchFamily="18" charset="0"/>
                <a:ea typeface="Calibri" panose="020F0502020204030204" pitchFamily="34" charset="0"/>
                <a:cs typeface="Arial" panose="020B0604020202020204" pitchFamily="34" charset="0"/>
              </a:rPr>
              <a:t>Safety analysis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9983304"/>
              </p:ext>
            </p:extLst>
          </p:nvPr>
        </p:nvGraphicFramePr>
        <p:xfrm>
          <a:off x="2355743" y="1409054"/>
          <a:ext cx="7098224" cy="48057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5503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5536" y="159161"/>
            <a:ext cx="8911687" cy="1280890"/>
          </a:xfrm>
        </p:spPr>
        <p:txBody>
          <a:bodyPr/>
          <a:lstStyle/>
          <a:p>
            <a:r>
              <a:rPr lang="en-US" dirty="0"/>
              <a:t>Data Collection and analysis :</a:t>
            </a:r>
            <a:br>
              <a:rPr lang="en-US" dirty="0"/>
            </a:br>
            <a:r>
              <a:rPr lang="en-US" sz="2400" dirty="0">
                <a:solidFill>
                  <a:schemeClr val="tx1"/>
                </a:solidFill>
                <a:latin typeface="Times New Roman" panose="02020603050405020304" pitchFamily="18" charset="0"/>
                <a:ea typeface="Calibri" panose="020F0502020204030204" pitchFamily="34" charset="0"/>
                <a:cs typeface="Arial" panose="020B0604020202020204" pitchFamily="34" charset="0"/>
              </a:rPr>
              <a:t>Safety analysis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88272198"/>
              </p:ext>
            </p:extLst>
          </p:nvPr>
        </p:nvGraphicFramePr>
        <p:xfrm>
          <a:off x="2107769" y="1440051"/>
          <a:ext cx="7997126" cy="51157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4315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037" y="0"/>
            <a:ext cx="8911687" cy="1280890"/>
          </a:xfrm>
        </p:spPr>
        <p:txBody>
          <a:bodyPr/>
          <a:lstStyle/>
          <a:p>
            <a:r>
              <a:rPr lang="en-US" dirty="0" smtClean="0"/>
              <a:t>Data Collection and analysis :</a:t>
            </a:r>
            <a:br>
              <a:rPr lang="en-US" dirty="0" smtClean="0"/>
            </a:br>
            <a:r>
              <a:rPr lang="en-US" sz="2400" dirty="0" smtClean="0">
                <a:solidFill>
                  <a:schemeClr val="tx1"/>
                </a:solidFill>
                <a:latin typeface="Times New Roman" panose="02020603050405020304" pitchFamily="18" charset="0"/>
                <a:ea typeface="Calibri" panose="020F0502020204030204" pitchFamily="34" charset="0"/>
                <a:cs typeface="Arial" panose="020B0604020202020204" pitchFamily="34" charset="0"/>
              </a:rPr>
              <a:t>Safety analysis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2861878"/>
              </p:ext>
            </p:extLst>
          </p:nvPr>
        </p:nvGraphicFramePr>
        <p:xfrm>
          <a:off x="2370566" y="1280890"/>
          <a:ext cx="7780823" cy="52903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521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5535" y="0"/>
            <a:ext cx="8911687" cy="1280890"/>
          </a:xfrm>
        </p:spPr>
        <p:txBody>
          <a:bodyPr/>
          <a:lstStyle/>
          <a:p>
            <a:r>
              <a:rPr lang="en-US" dirty="0"/>
              <a:t>Data Collection and analysis :</a:t>
            </a:r>
            <a:br>
              <a:rPr lang="en-US" dirty="0"/>
            </a:br>
            <a:r>
              <a:rPr lang="en-US" sz="2400" dirty="0">
                <a:solidFill>
                  <a:schemeClr val="tx1"/>
                </a:solidFill>
                <a:latin typeface="Times New Roman" panose="02020603050405020304" pitchFamily="18" charset="0"/>
                <a:ea typeface="Calibri" panose="020F0502020204030204" pitchFamily="34" charset="0"/>
                <a:cs typeface="Arial" panose="020B0604020202020204" pitchFamily="34" charset="0"/>
              </a:rPr>
              <a:t>Environmental analysis</a:t>
            </a:r>
          </a:p>
        </p:txBody>
      </p:sp>
      <p:sp>
        <p:nvSpPr>
          <p:cNvPr id="3" name="Content Placeholder 2"/>
          <p:cNvSpPr>
            <a:spLocks noGrp="1"/>
          </p:cNvSpPr>
          <p:nvPr>
            <p:ph idx="1"/>
          </p:nvPr>
        </p:nvSpPr>
        <p:spPr>
          <a:xfrm>
            <a:off x="1720312" y="1280890"/>
            <a:ext cx="9784300" cy="5429876"/>
          </a:xfrm>
        </p:spPr>
        <p:txBody>
          <a:bodyPr/>
          <a:lstStyle/>
          <a:p>
            <a:pPr>
              <a:buFont typeface="Wingdings" panose="05000000000000000000" pitchFamily="2" charset="2"/>
              <a:buChar char="q"/>
            </a:pPr>
            <a:r>
              <a:rPr lang="en-US" dirty="0" smtClean="0"/>
              <a:t>Air pollution :  in </a:t>
            </a:r>
            <a:r>
              <a:rPr lang="en-US" dirty="0"/>
              <a:t>Nablus city there are about 20,397 vehicles which contribute about 16.8 % of West </a:t>
            </a:r>
            <a:r>
              <a:rPr lang="en-US" dirty="0" smtClean="0"/>
              <a:t>Bank (Palestinian </a:t>
            </a:r>
            <a:r>
              <a:rPr lang="en-US" dirty="0"/>
              <a:t>Central Bureau of statistics, 2010). </a:t>
            </a:r>
            <a:endParaRPr lang="en-US" dirty="0" smtClean="0"/>
          </a:p>
          <a:p>
            <a:pPr>
              <a:buFont typeface="Wingdings" panose="05000000000000000000" pitchFamily="2" charset="2"/>
              <a:buChar char="q"/>
            </a:pPr>
            <a:endParaRPr lang="en-US" dirty="0" smtClean="0"/>
          </a:p>
        </p:txBody>
      </p:sp>
      <p:graphicFrame>
        <p:nvGraphicFramePr>
          <p:cNvPr id="5" name="Chart 4"/>
          <p:cNvGraphicFramePr/>
          <p:nvPr>
            <p:extLst>
              <p:ext uri="{D42A27DB-BD31-4B8C-83A1-F6EECF244321}">
                <p14:modId xmlns:p14="http://schemas.microsoft.com/office/powerpoint/2010/main" val="3176674801"/>
              </p:ext>
            </p:extLst>
          </p:nvPr>
        </p:nvGraphicFramePr>
        <p:xfrm>
          <a:off x="2634712" y="2355742"/>
          <a:ext cx="6292312" cy="43550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6579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528" y="128164"/>
            <a:ext cx="8911687" cy="1189192"/>
          </a:xfrm>
        </p:spPr>
        <p:txBody>
          <a:bodyPr>
            <a:normAutofit fontScale="90000"/>
          </a:bodyPr>
          <a:lstStyle/>
          <a:p>
            <a:r>
              <a:rPr lang="en-US" dirty="0"/>
              <a:t>Data Collection and analysis :</a:t>
            </a:r>
            <a:br>
              <a:rPr lang="en-US" dirty="0"/>
            </a:br>
            <a:r>
              <a:rPr lang="en-US" sz="2400" dirty="0">
                <a:solidFill>
                  <a:schemeClr val="tx1"/>
                </a:solidFill>
                <a:latin typeface="Times New Roman" panose="02020603050405020304" pitchFamily="18" charset="0"/>
                <a:ea typeface="Calibri" panose="020F0502020204030204" pitchFamily="34" charset="0"/>
                <a:cs typeface="Arial" panose="020B0604020202020204" pitchFamily="34" charset="0"/>
              </a:rPr>
              <a:t>Environmental </a:t>
            </a:r>
            <a:r>
              <a:rPr lang="en-US" sz="2400" dirty="0" smtClean="0">
                <a:solidFill>
                  <a:schemeClr val="tx1"/>
                </a:solidFill>
                <a:latin typeface="Times New Roman" panose="02020603050405020304" pitchFamily="18" charset="0"/>
                <a:ea typeface="Calibri" panose="020F0502020204030204" pitchFamily="34" charset="0"/>
                <a:cs typeface="Arial" panose="020B0604020202020204" pitchFamily="34" charset="0"/>
              </a:rPr>
              <a:t>analysis</a:t>
            </a:r>
            <a:br>
              <a:rPr lang="en-US" sz="2400" dirty="0" smtClean="0">
                <a:solidFill>
                  <a:schemeClr val="tx1"/>
                </a:solidFill>
                <a:latin typeface="Times New Roman" panose="02020603050405020304" pitchFamily="18" charset="0"/>
                <a:ea typeface="Calibri" panose="020F0502020204030204" pitchFamily="34" charset="0"/>
                <a:cs typeface="Arial" panose="020B0604020202020204" pitchFamily="34" charset="0"/>
              </a:rPr>
            </a:br>
            <a:endParaRPr lang="en-US" dirty="0"/>
          </a:p>
        </p:txBody>
      </p:sp>
      <p:sp>
        <p:nvSpPr>
          <p:cNvPr id="5" name="Content Placeholder 4"/>
          <p:cNvSpPr>
            <a:spLocks noGrp="1"/>
          </p:cNvSpPr>
          <p:nvPr>
            <p:ph idx="1"/>
          </p:nvPr>
        </p:nvSpPr>
        <p:spPr>
          <a:xfrm>
            <a:off x="1647528" y="1317356"/>
            <a:ext cx="9857084" cy="5300419"/>
          </a:xfrm>
        </p:spPr>
        <p:txBody>
          <a:bodyPr>
            <a:normAutofit/>
          </a:bodyPr>
          <a:lstStyle/>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pPr marL="0" indent="0">
              <a:buNone/>
            </a:pPr>
            <a:r>
              <a:rPr lang="en-US" b="1" dirty="0" smtClean="0"/>
              <a:t>                        </a:t>
            </a:r>
          </a:p>
          <a:p>
            <a:pPr marL="0" indent="0">
              <a:buNone/>
            </a:pPr>
            <a:endParaRPr lang="en-US" b="1" dirty="0"/>
          </a:p>
          <a:p>
            <a:pPr marL="0" indent="0">
              <a:buNone/>
            </a:pPr>
            <a:endParaRPr lang="en-US" b="1" dirty="0" smtClean="0"/>
          </a:p>
          <a:p>
            <a:pPr marL="0" indent="0" algn="ctr">
              <a:buNone/>
            </a:pPr>
            <a:r>
              <a:rPr lang="en-US" b="1" dirty="0" smtClean="0"/>
              <a:t>Table  shows </a:t>
            </a:r>
            <a:r>
              <a:rPr lang="en-US" b="1" dirty="0"/>
              <a:t>the amount of </a:t>
            </a:r>
            <a:r>
              <a:rPr lang="en-US" b="1" dirty="0" smtClean="0"/>
              <a:t>CO</a:t>
            </a:r>
            <a:r>
              <a:rPr lang="en-US" b="1" baseline="-25000" dirty="0" smtClean="0"/>
              <a:t>2</a:t>
            </a:r>
            <a:r>
              <a:rPr lang="en-US" b="1" dirty="0" smtClean="0"/>
              <a:t> </a:t>
            </a:r>
            <a:r>
              <a:rPr lang="en-US" b="1" dirty="0"/>
              <a:t>resulting from one ton of fuel</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83318631"/>
              </p:ext>
            </p:extLst>
          </p:nvPr>
        </p:nvGraphicFramePr>
        <p:xfrm>
          <a:off x="4200041" y="1813302"/>
          <a:ext cx="4089427" cy="3859077"/>
        </p:xfrm>
        <a:graphic>
          <a:graphicData uri="http://schemas.openxmlformats.org/drawingml/2006/table">
            <a:tbl>
              <a:tblPr firstRow="1" firstCol="1" bandRow="1"/>
              <a:tblGrid>
                <a:gridCol w="2025226"/>
                <a:gridCol w="2064201"/>
              </a:tblGrid>
              <a:tr h="994005">
                <a:tc>
                  <a:txBody>
                    <a:bodyPr/>
                    <a:lstStyle/>
                    <a:p>
                      <a:pPr marL="0" marR="0" algn="ctr">
                        <a:lnSpc>
                          <a:spcPct val="115000"/>
                        </a:lnSpc>
                        <a:spcBef>
                          <a:spcPts val="0"/>
                        </a:spcBef>
                        <a:spcAft>
                          <a:spcPts val="0"/>
                        </a:spcAft>
                      </a:pPr>
                      <a:r>
                        <a:rPr lang="en-US" sz="2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Fuel type</a:t>
                      </a: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Ton </a:t>
                      </a:r>
                      <a:r>
                        <a:rPr lang="en-US" sz="16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CO</a:t>
                      </a:r>
                      <a:r>
                        <a:rPr lang="en-US" sz="1600" b="1" baseline="-25000"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US" sz="16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per ton fuel</a:t>
                      </a:r>
                      <a:endParaRPr lang="en-US" sz="16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9BC2E6"/>
                      </a:solidFill>
                      <a:prstDash val="solid"/>
                      <a:round/>
                      <a:headEnd type="none" w="med" len="med"/>
                      <a:tailEnd type="none" w="med" len="med"/>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5B9BD5"/>
                    </a:solidFill>
                  </a:tcPr>
                </a:tc>
              </a:tr>
              <a:tr h="955024">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Gasoline</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3.047</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9BC2E6"/>
                      </a:solidFill>
                      <a:prstDash val="solid"/>
                      <a:round/>
                      <a:headEnd type="none" w="med" len="med"/>
                      <a:tailEnd type="none" w="med" len="med"/>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r>
              <a:tr h="955024">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Kerosene</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3.107</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9BC2E6"/>
                      </a:solidFill>
                      <a:prstDash val="solid"/>
                      <a:round/>
                      <a:headEnd type="none" w="med" len="med"/>
                      <a:tailEnd type="none" w="med" len="med"/>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r>
              <a:tr h="955024">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Diesel</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3.149</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9BC2E6"/>
                      </a:solidFill>
                      <a:prstDash val="solid"/>
                      <a:round/>
                      <a:headEnd type="none" w="med" len="med"/>
                      <a:tailEnd type="none" w="med" len="med"/>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r>
            </a:tbl>
          </a:graphicData>
        </a:graphic>
      </p:graphicFrame>
    </p:spTree>
    <p:extLst>
      <p:ext uri="{BB962C8B-B14F-4D97-AF65-F5344CB8AC3E}">
        <p14:creationId xmlns:p14="http://schemas.microsoft.com/office/powerpoint/2010/main" val="1601145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037" y="0"/>
            <a:ext cx="8911687" cy="1347061"/>
          </a:xfrm>
        </p:spPr>
        <p:txBody>
          <a:bodyPr>
            <a:normAutofit fontScale="90000"/>
          </a:bodyPr>
          <a:lstStyle/>
          <a:p>
            <a:r>
              <a:rPr lang="en-US" dirty="0"/>
              <a:t>Data Collection and analysis :</a:t>
            </a:r>
            <a:br>
              <a:rPr lang="en-US" dirty="0"/>
            </a:br>
            <a:r>
              <a:rPr lang="en-US" sz="2400" dirty="0">
                <a:solidFill>
                  <a:schemeClr val="tx1"/>
                </a:solidFill>
                <a:latin typeface="Times New Roman" panose="02020603050405020304" pitchFamily="18" charset="0"/>
                <a:ea typeface="Calibri" panose="020F0502020204030204" pitchFamily="34" charset="0"/>
                <a:cs typeface="Arial" panose="020B0604020202020204" pitchFamily="34" charset="0"/>
              </a:rPr>
              <a:t>Environmental </a:t>
            </a:r>
            <a:r>
              <a:rPr lang="en-US" sz="2400" dirty="0" smtClean="0">
                <a:solidFill>
                  <a:schemeClr val="tx1"/>
                </a:solidFill>
                <a:latin typeface="Times New Roman" panose="02020603050405020304" pitchFamily="18" charset="0"/>
                <a:ea typeface="Calibri" panose="020F0502020204030204" pitchFamily="34" charset="0"/>
                <a:cs typeface="Arial" panose="020B0604020202020204" pitchFamily="34" charset="0"/>
              </a:rPr>
              <a:t>analysis </a:t>
            </a:r>
            <a:r>
              <a:rPr lang="en-US" sz="2400" dirty="0">
                <a:solidFill>
                  <a:schemeClr val="tx1"/>
                </a:solidFill>
                <a:latin typeface="Times New Roman" panose="02020603050405020304" pitchFamily="18" charset="0"/>
                <a:ea typeface="Calibri" panose="020F0502020204030204" pitchFamily="34" charset="0"/>
                <a:cs typeface="Arial" panose="020B0604020202020204" pitchFamily="34" charset="0"/>
              </a:rPr>
              <a:t/>
            </a:r>
            <a:br>
              <a:rPr lang="en-US" sz="2400" dirty="0">
                <a:solidFill>
                  <a:schemeClr val="tx1"/>
                </a:solidFill>
                <a:latin typeface="Times New Roman" panose="02020603050405020304" pitchFamily="18" charset="0"/>
                <a:ea typeface="Calibri" panose="020F0502020204030204" pitchFamily="34" charset="0"/>
                <a:cs typeface="Arial" panose="020B0604020202020204" pitchFamily="34" charset="0"/>
              </a:rPr>
            </a:br>
            <a:endParaRPr lang="en-US" sz="2400" dirty="0">
              <a:solidFill>
                <a:schemeClr val="tx1"/>
              </a:solidFill>
              <a:latin typeface="Times New Roman" panose="02020603050405020304" pitchFamily="18"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1570037" y="1347061"/>
            <a:ext cx="9872582" cy="4564161"/>
          </a:xfrm>
        </p:spPr>
        <p:txBody>
          <a:bodyPr/>
          <a:lstStyle/>
          <a:p>
            <a:pPr lvl="0">
              <a:buClr>
                <a:srgbClr val="0F6FC6"/>
              </a:buClr>
              <a:buFont typeface="Wingdings" panose="05000000000000000000" pitchFamily="2" charset="2"/>
              <a:buChar char="q"/>
            </a:pPr>
            <a:r>
              <a:rPr lang="en-US" sz="2400" dirty="0" smtClean="0">
                <a:solidFill>
                  <a:schemeClr val="tx1"/>
                </a:solidFill>
                <a:latin typeface="Times New Roman" panose="02020603050405020304" pitchFamily="18" charset="0"/>
                <a:ea typeface="Calibri" panose="020F0502020204030204" pitchFamily="34" charset="0"/>
                <a:cs typeface="Arial" panose="020B0604020202020204" pitchFamily="34" charset="0"/>
              </a:rPr>
              <a:t>Preliminary investigation of  </a:t>
            </a:r>
            <a:r>
              <a:rPr lang="en-US" sz="24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noise pollution</a:t>
            </a:r>
          </a:p>
          <a:p>
            <a:pPr>
              <a:buFont typeface="Wingdings" panose="05000000000000000000" pitchFamily="2" charset="2"/>
              <a:buChar char="q"/>
            </a:pPr>
            <a:endParaRPr lang="en-US" dirty="0" smtClean="0">
              <a:solidFill>
                <a:schemeClr val="tx1"/>
              </a:solidFill>
              <a:latin typeface="Times New Roman" panose="02020603050405020304" pitchFamily="18" charset="0"/>
              <a:ea typeface="Calibri" panose="020F0502020204030204" pitchFamily="34" charset="0"/>
              <a:cs typeface="Arial" panose="020B0604020202020204" pitchFamily="34" charset="0"/>
            </a:endParaRPr>
          </a:p>
          <a:p>
            <a:pPr marL="0" indent="0" algn="ctr">
              <a:buNone/>
            </a:pPr>
            <a:r>
              <a:rPr lang="en-US" sz="2500" b="1" dirty="0" err="1" smtClean="0"/>
              <a:t>Ldn</a:t>
            </a:r>
            <a:r>
              <a:rPr lang="en-US" sz="2500" b="1" dirty="0" smtClean="0"/>
              <a:t> </a:t>
            </a:r>
            <a:r>
              <a:rPr lang="en-US" sz="2500" b="1" dirty="0"/>
              <a:t>= 31.0+10.2 log {ADDT+%</a:t>
            </a:r>
            <a:r>
              <a:rPr lang="en-US" sz="2500" b="1" dirty="0" smtClean="0"/>
              <a:t>T*ADDT</a:t>
            </a:r>
            <a:r>
              <a:rPr lang="en-US" sz="2500" b="1" dirty="0"/>
              <a:t>/ 20} - 13.9 log D +0.13S </a:t>
            </a:r>
            <a:r>
              <a:rPr lang="en-US" sz="2500" b="1" dirty="0" smtClean="0"/>
              <a:t> </a:t>
            </a:r>
            <a:endParaRPr lang="en-US" sz="2500" b="1" dirty="0" smtClean="0">
              <a:solidFill>
                <a:schemeClr val="tx1"/>
              </a:solidFill>
              <a:latin typeface="Times New Roman" panose="02020603050405020304" pitchFamily="18" charset="0"/>
              <a:ea typeface="Calibri" panose="020F0502020204030204" pitchFamily="34" charset="0"/>
              <a:cs typeface="Arial" panose="020B0604020202020204" pitchFamily="34" charset="0"/>
            </a:endParaRPr>
          </a:p>
          <a:p>
            <a:pPr marL="0" indent="0">
              <a:buNone/>
            </a:pPr>
            <a:r>
              <a:rPr lang="ar-EG" dirty="0"/>
              <a:t> </a:t>
            </a:r>
            <a:endParaRPr lang="en-US" dirty="0"/>
          </a:p>
          <a:p>
            <a:pPr marL="0" indent="0">
              <a:buNone/>
            </a:pPr>
            <a:r>
              <a:rPr lang="en-US" dirty="0"/>
              <a:t>Where: </a:t>
            </a:r>
          </a:p>
          <a:p>
            <a:pPr marL="0" indent="0">
              <a:buNone/>
            </a:pPr>
            <a:r>
              <a:rPr lang="en-US" dirty="0"/>
              <a:t>        </a:t>
            </a:r>
            <a:r>
              <a:rPr lang="en-US" sz="2000" dirty="0" err="1"/>
              <a:t>L</a:t>
            </a:r>
            <a:r>
              <a:rPr lang="en-US" sz="2000" baseline="-25000" dirty="0" err="1"/>
              <a:t>dn</a:t>
            </a:r>
            <a:r>
              <a:rPr lang="en-US" sz="2000" dirty="0"/>
              <a:t>: the equivalent sound level during 24 hours period in (</a:t>
            </a:r>
            <a:r>
              <a:rPr lang="en-US" sz="2000" dirty="0" err="1"/>
              <a:t>dBA</a:t>
            </a:r>
            <a:r>
              <a:rPr lang="en-US" sz="2000" dirty="0"/>
              <a:t>).</a:t>
            </a:r>
          </a:p>
          <a:p>
            <a:pPr marL="0" indent="0">
              <a:buNone/>
            </a:pPr>
            <a:r>
              <a:rPr lang="en-US" sz="2000" dirty="0"/>
              <a:t>        ADDT: Annual average daily traffic in (vehicles/day).</a:t>
            </a:r>
          </a:p>
          <a:p>
            <a:pPr marL="0" indent="0">
              <a:buNone/>
            </a:pPr>
            <a:r>
              <a:rPr lang="en-US" sz="2000" dirty="0"/>
              <a:t>        %T: Average percentage of trucks during a typical day.</a:t>
            </a:r>
          </a:p>
          <a:p>
            <a:pPr marL="0" indent="0">
              <a:buNone/>
            </a:pPr>
            <a:r>
              <a:rPr lang="en-US" sz="2000" dirty="0"/>
              <a:t>        D: Distance from edge of pavement to receiver in (m).</a:t>
            </a:r>
          </a:p>
          <a:p>
            <a:pPr marL="0" indent="0">
              <a:buNone/>
            </a:pPr>
            <a:r>
              <a:rPr lang="en-US" sz="2000" dirty="0"/>
              <a:t>        S: Average speed of traffic flow during one hour (km/hr.).</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2773138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532" y="159161"/>
            <a:ext cx="8911687" cy="1280890"/>
          </a:xfrm>
        </p:spPr>
        <p:txBody>
          <a:bodyPr>
            <a:normAutofit fontScale="90000"/>
          </a:bodyPr>
          <a:lstStyle/>
          <a:p>
            <a:pPr lvl="0">
              <a:spcBef>
                <a:spcPts val="1000"/>
              </a:spcBef>
              <a:buClr>
                <a:srgbClr val="0F6FC6"/>
              </a:buClr>
            </a:pPr>
            <a:r>
              <a:rPr lang="en-US" sz="3200" dirty="0">
                <a:solidFill>
                  <a:srgbClr val="009DD9">
                    <a:lumMod val="75000"/>
                  </a:srgbClr>
                </a:solidFill>
              </a:rPr>
              <a:t>Data Collection and analysis :</a:t>
            </a:r>
            <a:br>
              <a:rPr lang="en-US" sz="3200" dirty="0">
                <a:solidFill>
                  <a:srgbClr val="009DD9">
                    <a:lumMod val="75000"/>
                  </a:srgbClr>
                </a:solidFill>
              </a:rPr>
            </a:br>
            <a:r>
              <a:rPr lang="en-US" sz="1800" dirty="0">
                <a:solidFill>
                  <a:prstClr val="black"/>
                </a:solidFill>
                <a:latin typeface="Times New Roman" panose="02020603050405020304" pitchFamily="18" charset="0"/>
                <a:ea typeface="Calibri" panose="020F0502020204030204" pitchFamily="34" charset="0"/>
                <a:cs typeface="Arial" panose="020B0604020202020204" pitchFamily="34" charset="0"/>
              </a:rPr>
              <a:t/>
            </a:r>
            <a:br>
              <a:rPr lang="en-US" sz="1800" dirty="0">
                <a:solidFill>
                  <a:prstClr val="black"/>
                </a:solidFill>
                <a:latin typeface="Times New Roman" panose="02020603050405020304" pitchFamily="18" charset="0"/>
                <a:ea typeface="Calibri" panose="020F0502020204030204" pitchFamily="34" charset="0"/>
                <a:cs typeface="Arial" panose="020B0604020202020204" pitchFamily="34" charset="0"/>
              </a:rPr>
            </a:br>
            <a:r>
              <a:rPr lang="en-US" sz="22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r>
            <a:br>
              <a:rPr lang="en-US" sz="22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br>
            <a:endParaRPr lang="en-US" dirty="0"/>
          </a:p>
        </p:txBody>
      </p:sp>
      <p:sp>
        <p:nvSpPr>
          <p:cNvPr id="5" name="Content Placeholder 4"/>
          <p:cNvSpPr>
            <a:spLocks noGrp="1"/>
          </p:cNvSpPr>
          <p:nvPr>
            <p:ph idx="1"/>
          </p:nvPr>
        </p:nvSpPr>
        <p:spPr>
          <a:xfrm>
            <a:off x="1616532" y="1069383"/>
            <a:ext cx="9888080" cy="5222929"/>
          </a:xfrm>
        </p:spPr>
        <p:txBody>
          <a:bodyPr>
            <a:normAutofit fontScale="70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 </a:t>
            </a:r>
          </a:p>
          <a:p>
            <a:pPr marL="0" indent="0" algn="ctr">
              <a:buNone/>
            </a:pPr>
            <a:r>
              <a:rPr lang="en-US" sz="2600" dirty="0" smtClean="0"/>
              <a:t> Table </a:t>
            </a:r>
            <a:r>
              <a:rPr lang="en-US" sz="2600" dirty="0" smtClean="0"/>
              <a:t>shows </a:t>
            </a:r>
            <a:r>
              <a:rPr lang="en-US" sz="2600" dirty="0" smtClean="0"/>
              <a:t>AADT of study </a:t>
            </a:r>
            <a:r>
              <a:rPr lang="en-US" sz="2600" dirty="0" smtClean="0"/>
              <a:t>area (east </a:t>
            </a:r>
            <a:r>
              <a:rPr lang="en-US" sz="2600" dirty="0" smtClean="0"/>
              <a:t>west </a:t>
            </a:r>
            <a:r>
              <a:rPr lang="en-US" sz="2600" dirty="0" smtClean="0"/>
              <a:t>direction) </a:t>
            </a:r>
            <a:endParaRPr lang="en-US" sz="2600" dirty="0"/>
          </a:p>
        </p:txBody>
      </p:sp>
      <p:graphicFrame>
        <p:nvGraphicFramePr>
          <p:cNvPr id="6" name="Table 5"/>
          <p:cNvGraphicFramePr>
            <a:graphicFrameLocks noGrp="1"/>
          </p:cNvGraphicFramePr>
          <p:nvPr>
            <p:extLst>
              <p:ext uri="{D42A27DB-BD31-4B8C-83A1-F6EECF244321}">
                <p14:modId xmlns:p14="http://schemas.microsoft.com/office/powerpoint/2010/main" val="3227663010"/>
              </p:ext>
            </p:extLst>
          </p:nvPr>
        </p:nvGraphicFramePr>
        <p:xfrm>
          <a:off x="1921791" y="1069383"/>
          <a:ext cx="8121114" cy="4645002"/>
        </p:xfrm>
        <a:graphic>
          <a:graphicData uri="http://schemas.openxmlformats.org/drawingml/2006/table">
            <a:tbl>
              <a:tblPr firstRow="1" firstCol="1" bandRow="1"/>
              <a:tblGrid>
                <a:gridCol w="3836072"/>
                <a:gridCol w="1485901"/>
                <a:gridCol w="1243013"/>
                <a:gridCol w="1556128"/>
              </a:tblGrid>
              <a:tr h="573438">
                <a:tc>
                  <a:txBody>
                    <a:bodyPr/>
                    <a:lstStyle/>
                    <a:p>
                      <a:pPr marL="0" marR="0" algn="ctr">
                        <a:lnSpc>
                          <a:spcPct val="115000"/>
                        </a:lnSpc>
                        <a:spcBef>
                          <a:spcPts val="0"/>
                        </a:spcBef>
                        <a:spcAft>
                          <a:spcPts val="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Street Name</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9BC2E6"/>
                      </a:solidFill>
                      <a:prstDash val="solid"/>
                      <a:round/>
                      <a:headEnd type="none" w="med" len="med"/>
                      <a:tailEnd type="none" w="med" len="med"/>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Peak hour volume</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K factor</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AADT</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5B9BD5"/>
                    </a:solidFill>
                  </a:tcPr>
                </a:tc>
              </a:tr>
              <a:tr h="573438">
                <a:tc>
                  <a:txBody>
                    <a:bodyPr/>
                    <a:lstStyle/>
                    <a:p>
                      <a:pPr marL="0" marR="0" algn="ctr">
                        <a:lnSpc>
                          <a:spcPct val="115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Haifa Street (west- Tunis)</a:t>
                      </a:r>
                      <a:endParaRPr lang="en-US" sz="1800" b="1"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9BC2E6"/>
                      </a:solidFill>
                      <a:prstDash val="solid"/>
                      <a:round/>
                      <a:headEnd type="none" w="med" len="med"/>
                      <a:tailEnd type="none" w="med" len="med"/>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776</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7760</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r>
              <a:tr h="573438">
                <a:tc>
                  <a:txBody>
                    <a:bodyPr/>
                    <a:lstStyle/>
                    <a:p>
                      <a:pPr marL="0" marR="0" algn="ctr">
                        <a:lnSpc>
                          <a:spcPct val="115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Haifa Street (east-Al </a:t>
                      </a:r>
                      <a:r>
                        <a:rPr lang="en-US" sz="18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salam</a:t>
                      </a: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mosque)</a:t>
                      </a:r>
                      <a:endParaRPr lang="en-US" sz="1800" b="1"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9BC2E6"/>
                      </a:solidFill>
                      <a:prstDash val="solid"/>
                      <a:round/>
                      <a:headEnd type="none" w="med" len="med"/>
                      <a:tailEnd type="none" w="med" len="med"/>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834</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8340</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r>
              <a:tr h="573438">
                <a:tc>
                  <a:txBody>
                    <a:bodyPr/>
                    <a:lstStyle/>
                    <a:p>
                      <a:pPr marL="0" marR="0" algn="ctr">
                        <a:lnSpc>
                          <a:spcPct val="115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Faisal Street (Al-</a:t>
                      </a:r>
                      <a:r>
                        <a:rPr lang="en-US" sz="18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watani</a:t>
                      </a: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b="1"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9BC2E6"/>
                      </a:solidFill>
                      <a:prstDash val="solid"/>
                      <a:round/>
                      <a:headEnd type="none" w="med" len="med"/>
                      <a:tailEnd type="none" w="med" len="med"/>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1837</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18370</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r>
              <a:tr h="573438">
                <a:tc>
                  <a:txBody>
                    <a:bodyPr/>
                    <a:lstStyle/>
                    <a:p>
                      <a:pPr marL="0" marR="0" algn="ctr">
                        <a:lnSpc>
                          <a:spcPct val="115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Faisal Street (police station)</a:t>
                      </a:r>
                      <a:endParaRPr lang="en-US" sz="1800" b="1"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9BC2E6"/>
                      </a:solidFill>
                      <a:prstDash val="solid"/>
                      <a:round/>
                      <a:headEnd type="none" w="med" len="med"/>
                      <a:tailEnd type="none" w="med" len="med"/>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2039</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20390</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r>
              <a:tr h="573438">
                <a:tc>
                  <a:txBody>
                    <a:bodyPr/>
                    <a:lstStyle/>
                    <a:p>
                      <a:pPr marL="0" marR="0" algn="ctr">
                        <a:lnSpc>
                          <a:spcPct val="115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Al-Quds Street</a:t>
                      </a:r>
                      <a:endParaRPr lang="en-US" sz="1800" b="1"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9BC2E6"/>
                      </a:solidFill>
                      <a:prstDash val="solid"/>
                      <a:round/>
                      <a:headEnd type="none" w="med" len="med"/>
                      <a:tailEnd type="none" w="med" len="med"/>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808</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8080</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r>
              <a:tr h="573438">
                <a:tc>
                  <a:txBody>
                    <a:bodyPr/>
                    <a:lstStyle/>
                    <a:p>
                      <a:pPr marL="0" marR="0" algn="ctr">
                        <a:lnSpc>
                          <a:spcPct val="115000"/>
                        </a:lnSpc>
                        <a:spcBef>
                          <a:spcPts val="0"/>
                        </a:spcBef>
                        <a:spcAft>
                          <a:spcPts val="0"/>
                        </a:spcAft>
                      </a:pPr>
                      <a:r>
                        <a:rPr lang="en-US" sz="18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Rfeedia</a:t>
                      </a: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Street (Tunis)</a:t>
                      </a:r>
                      <a:endParaRPr lang="en-US" sz="1800" b="1"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9BC2E6"/>
                      </a:solidFill>
                      <a:prstDash val="solid"/>
                      <a:round/>
                      <a:headEnd type="none" w="med" len="med"/>
                      <a:tailEnd type="none" w="med" len="med"/>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832</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8320</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r>
              <a:tr h="573438">
                <a:tc>
                  <a:txBody>
                    <a:bodyPr/>
                    <a:lstStyle/>
                    <a:p>
                      <a:pPr marL="0" marR="0" algn="ctr">
                        <a:lnSpc>
                          <a:spcPct val="115000"/>
                        </a:lnSpc>
                        <a:spcBef>
                          <a:spcPts val="0"/>
                        </a:spcBef>
                        <a:spcAft>
                          <a:spcPts val="0"/>
                        </a:spcAft>
                      </a:pPr>
                      <a:r>
                        <a:rPr lang="en-US" sz="18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Rfeedia</a:t>
                      </a: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Street (</a:t>
                      </a:r>
                      <a:r>
                        <a:rPr lang="en-US" sz="18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badawi</a:t>
                      </a: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b="1"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9BC2E6"/>
                      </a:solidFill>
                      <a:prstDash val="solid"/>
                      <a:round/>
                      <a:headEnd type="none" w="med" len="med"/>
                      <a:tailEnd type="none" w="med" len="med"/>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834</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8340</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r>
            </a:tbl>
          </a:graphicData>
        </a:graphic>
      </p:graphicFrame>
    </p:spTree>
    <p:extLst>
      <p:ext uri="{BB962C8B-B14F-4D97-AF65-F5344CB8AC3E}">
        <p14:creationId xmlns:p14="http://schemas.microsoft.com/office/powerpoint/2010/main" val="1695260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036" y="48140"/>
            <a:ext cx="8911687" cy="1280890"/>
          </a:xfrm>
        </p:spPr>
        <p:txBody>
          <a:bodyPr>
            <a:normAutofit/>
          </a:bodyPr>
          <a:lstStyle/>
          <a:p>
            <a:pPr lvl="0">
              <a:spcBef>
                <a:spcPts val="1000"/>
              </a:spcBef>
              <a:buClr>
                <a:srgbClr val="0F6FC6"/>
              </a:buClr>
            </a:pPr>
            <a:r>
              <a:rPr lang="en-US" sz="2900" dirty="0">
                <a:solidFill>
                  <a:srgbClr val="009DD9">
                    <a:lumMod val="75000"/>
                  </a:srgbClr>
                </a:solidFill>
              </a:rPr>
              <a:t>Data Collection and analysis </a:t>
            </a:r>
            <a:r>
              <a:rPr lang="en-US" sz="2900" dirty="0" smtClean="0">
                <a:solidFill>
                  <a:srgbClr val="009DD9">
                    <a:lumMod val="75000"/>
                  </a:srgbClr>
                </a:solidFill>
              </a:rPr>
              <a:t>:</a:t>
            </a:r>
            <a:br>
              <a:rPr lang="en-US" sz="2900" dirty="0" smtClean="0">
                <a:solidFill>
                  <a:srgbClr val="009DD9">
                    <a:lumMod val="75000"/>
                  </a:srgbClr>
                </a:solidFill>
              </a:rPr>
            </a:br>
            <a:r>
              <a:rPr lang="en-US" sz="2200" dirty="0">
                <a:solidFill>
                  <a:prstClr val="black"/>
                </a:solidFill>
                <a:latin typeface="Times New Roman" panose="02020603050405020304" pitchFamily="18" charset="0"/>
                <a:ea typeface="Calibri" panose="020F0502020204030204" pitchFamily="34" charset="0"/>
                <a:cs typeface="Arial" panose="020B0604020202020204" pitchFamily="34" charset="0"/>
              </a:rPr>
              <a:t>Environmental analysis</a:t>
            </a:r>
            <a:endParaRPr lang="en-US" dirty="0"/>
          </a:p>
        </p:txBody>
      </p:sp>
      <p:sp>
        <p:nvSpPr>
          <p:cNvPr id="3" name="Text Placeholder 2"/>
          <p:cNvSpPr>
            <a:spLocks noGrp="1"/>
          </p:cNvSpPr>
          <p:nvPr>
            <p:ph type="body" idx="1"/>
          </p:nvPr>
        </p:nvSpPr>
        <p:spPr>
          <a:xfrm>
            <a:off x="1818009" y="5993117"/>
            <a:ext cx="3992732" cy="579490"/>
          </a:xfrm>
        </p:spPr>
        <p:txBody>
          <a:bodyPr/>
          <a:lstStyle/>
          <a:p>
            <a:pPr algn="ctr"/>
            <a:r>
              <a:rPr lang="en-US" dirty="0" smtClean="0"/>
              <a:t>   </a:t>
            </a:r>
          </a:p>
          <a:p>
            <a:pPr algn="ctr"/>
            <a:endParaRPr lang="en-US" dirty="0"/>
          </a:p>
          <a:p>
            <a:pPr algn="ctr"/>
            <a:endParaRPr lang="en-US" dirty="0" smtClean="0"/>
          </a:p>
          <a:p>
            <a:pPr algn="ctr"/>
            <a:endParaRPr lang="en-US" dirty="0"/>
          </a:p>
          <a:p>
            <a:pPr algn="ctr"/>
            <a:endParaRPr lang="en-US" dirty="0" smtClean="0"/>
          </a:p>
          <a:p>
            <a:pPr algn="ctr"/>
            <a:r>
              <a:rPr lang="en-US" dirty="0" smtClean="0"/>
              <a:t>  </a:t>
            </a:r>
            <a:r>
              <a:rPr lang="en-US" sz="1800" b="1" dirty="0" smtClean="0">
                <a:solidFill>
                  <a:srgbClr val="FF0000"/>
                </a:solidFill>
              </a:rPr>
              <a:t>% Of trucks (East west)</a:t>
            </a:r>
            <a:endParaRPr lang="en-US" sz="1800" b="1" dirty="0">
              <a:solidFill>
                <a:srgbClr val="FF0000"/>
              </a:solidFill>
            </a:endParaRP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853156493"/>
              </p:ext>
            </p:extLst>
          </p:nvPr>
        </p:nvGraphicFramePr>
        <p:xfrm>
          <a:off x="1941995" y="1193368"/>
          <a:ext cx="3848885" cy="4819973"/>
        </p:xfrm>
        <a:graphic>
          <a:graphicData uri="http://schemas.openxmlformats.org/drawingml/2006/table">
            <a:tbl>
              <a:tblPr firstRow="1" firstCol="1" bandRow="1"/>
              <a:tblGrid>
                <a:gridCol w="2831846"/>
                <a:gridCol w="1017039"/>
              </a:tblGrid>
              <a:tr h="832049">
                <a:tc>
                  <a:txBody>
                    <a:bodyPr/>
                    <a:lstStyle/>
                    <a:p>
                      <a:pPr marL="0" marR="0" algn="ctr">
                        <a:lnSpc>
                          <a:spcPct val="115000"/>
                        </a:lnSpc>
                        <a:spcBef>
                          <a:spcPts val="0"/>
                        </a:spcBef>
                        <a:spcAft>
                          <a:spcPts val="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Street Name</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w="12700" cap="flat" cmpd="sng" algn="ctr">
                      <a:solidFill>
                        <a:srgbClr val="9BC2E6"/>
                      </a:solidFill>
                      <a:prstDash val="solid"/>
                      <a:round/>
                      <a:headEnd type="none" w="med" len="med"/>
                      <a:tailEnd type="none" w="med" len="med"/>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East west</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5B9BD5"/>
                    </a:solidFill>
                  </a:tcPr>
                </a:tc>
              </a:tr>
              <a:tr h="996981">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Haifa street (west- Tunis)</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w="12700" cap="flat" cmpd="sng" algn="ctr">
                      <a:solidFill>
                        <a:srgbClr val="9BC2E6"/>
                      </a:solidFill>
                      <a:prstDash val="solid"/>
                      <a:round/>
                      <a:headEnd type="none" w="med" len="med"/>
                      <a:tailEnd type="none" w="med" len="med"/>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4.7</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r>
              <a:tr h="996981">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Faisal street </a:t>
                      </a:r>
                      <a:r>
                        <a:rPr lang="en-US" sz="18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(Police</a:t>
                      </a:r>
                      <a:r>
                        <a:rPr lang="en-US" sz="1800"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station)</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w="12700" cap="flat" cmpd="sng" algn="ctr">
                      <a:solidFill>
                        <a:srgbClr val="9BC2E6"/>
                      </a:solidFill>
                      <a:prstDash val="solid"/>
                      <a:round/>
                      <a:headEnd type="none" w="med" len="med"/>
                      <a:tailEnd type="none" w="med" len="med"/>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r>
              <a:tr h="996981">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Al-Quds street</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w="12700" cap="flat" cmpd="sng" algn="ctr">
                      <a:solidFill>
                        <a:srgbClr val="9BC2E6"/>
                      </a:solidFill>
                      <a:prstDash val="solid"/>
                      <a:round/>
                      <a:headEnd type="none" w="med" len="med"/>
                      <a:tailEnd type="none" w="med" len="med"/>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r>
              <a:tr h="996981">
                <a:tc>
                  <a:txBody>
                    <a:bodyPr/>
                    <a:lstStyle/>
                    <a:p>
                      <a:pPr marL="0" marR="0" algn="ctr">
                        <a:lnSpc>
                          <a:spcPct val="115000"/>
                        </a:lnSpc>
                        <a:spcBef>
                          <a:spcPts val="0"/>
                        </a:spcBef>
                        <a:spcAft>
                          <a:spcPts val="0"/>
                        </a:spcAft>
                      </a:pPr>
                      <a:r>
                        <a:rPr lang="en-US" sz="18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Rafeedia</a:t>
                      </a:r>
                      <a:r>
                        <a:rPr lang="en-US" sz="18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street (</a:t>
                      </a:r>
                      <a:r>
                        <a:rPr lang="en-US" sz="18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Badwi</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w="12700" cap="flat" cmpd="sng" algn="ctr">
                      <a:solidFill>
                        <a:srgbClr val="9BC2E6"/>
                      </a:solidFill>
                      <a:prstDash val="solid"/>
                      <a:round/>
                      <a:headEnd type="none" w="med" len="med"/>
                      <a:tailEnd type="none" w="med" len="med"/>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r>
            </a:tbl>
          </a:graphicData>
        </a:graphic>
      </p:graphicFrame>
      <p:sp>
        <p:nvSpPr>
          <p:cNvPr id="5" name="Text Placeholder 4"/>
          <p:cNvSpPr>
            <a:spLocks noGrp="1"/>
          </p:cNvSpPr>
          <p:nvPr>
            <p:ph type="body" sz="quarter" idx="3"/>
          </p:nvPr>
        </p:nvSpPr>
        <p:spPr>
          <a:xfrm>
            <a:off x="7120462" y="5993117"/>
            <a:ext cx="3999001" cy="579490"/>
          </a:xfrm>
        </p:spPr>
        <p:txBody>
          <a:bodyPr/>
          <a:lstStyle/>
          <a:p>
            <a:pPr algn="ctr"/>
            <a:r>
              <a:rPr lang="en-US" sz="1800" b="1" dirty="0">
                <a:solidFill>
                  <a:srgbClr val="FF0000"/>
                </a:solidFill>
              </a:rPr>
              <a:t>Average speed(East west</a:t>
            </a:r>
            <a:r>
              <a:rPr lang="en-US" sz="1400" dirty="0"/>
              <a:t>)</a:t>
            </a:r>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val="1349936136"/>
              </p:ext>
            </p:extLst>
          </p:nvPr>
        </p:nvGraphicFramePr>
        <p:xfrm>
          <a:off x="7166958" y="1208867"/>
          <a:ext cx="3883334" cy="4747870"/>
        </p:xfrm>
        <a:graphic>
          <a:graphicData uri="http://schemas.openxmlformats.org/drawingml/2006/table">
            <a:tbl>
              <a:tblPr firstRow="1" firstCol="1" bandRow="1"/>
              <a:tblGrid>
                <a:gridCol w="1809339"/>
                <a:gridCol w="2073995"/>
              </a:tblGrid>
              <a:tr h="949574">
                <a:tc>
                  <a:txBody>
                    <a:bodyPr/>
                    <a:lstStyle/>
                    <a:p>
                      <a:pPr marL="0" marR="0" algn="ctr">
                        <a:lnSpc>
                          <a:spcPct val="115000"/>
                        </a:lnSpc>
                        <a:spcBef>
                          <a:spcPts val="0"/>
                        </a:spcBef>
                        <a:spcAft>
                          <a:spcPts val="0"/>
                        </a:spcAft>
                      </a:pPr>
                      <a:r>
                        <a:rPr lang="en-US" sz="1800" b="1"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Street Name</a:t>
                      </a:r>
                    </a:p>
                  </a:txBody>
                  <a:tcPr marL="68580" marR="68580" marT="0" marB="0" anchor="b">
                    <a:lnL w="12700" cap="flat" cmpd="sng" algn="ctr">
                      <a:solidFill>
                        <a:srgbClr val="9BC2E6"/>
                      </a:solidFill>
                      <a:prstDash val="solid"/>
                      <a:round/>
                      <a:headEnd type="none" w="med" len="med"/>
                      <a:tailEnd type="none" w="med" len="med"/>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800" b="1"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Average </a:t>
                      </a:r>
                      <a:r>
                        <a:rPr lang="en-US" sz="1800" b="1" kern="1200"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Speed (Km/</a:t>
                      </a:r>
                      <a:r>
                        <a:rPr lang="en-US" sz="1800" b="1" kern="1200" dirty="0" err="1"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hr</a:t>
                      </a:r>
                      <a:r>
                        <a:rPr lang="en-US" sz="1800" b="1" kern="1200"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b="1"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5B9BD5"/>
                    </a:solidFill>
                  </a:tcPr>
                </a:tc>
              </a:tr>
              <a:tr h="949574">
                <a:tc>
                  <a:txBody>
                    <a:bodyPr/>
                    <a:lstStyle/>
                    <a:p>
                      <a:pPr marL="0" marR="0" algn="ctr">
                        <a:lnSpc>
                          <a:spcPct val="115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Haifa Street</a:t>
                      </a:r>
                    </a:p>
                  </a:txBody>
                  <a:tcPr marL="68580" marR="68580" marT="0" marB="0" anchor="b">
                    <a:lnL w="12700" cap="flat" cmpd="sng" algn="ctr">
                      <a:solidFill>
                        <a:srgbClr val="9BC2E6"/>
                      </a:solidFill>
                      <a:prstDash val="solid"/>
                      <a:round/>
                      <a:headEnd type="none" w="med" len="med"/>
                      <a:tailEnd type="none" w="med" len="med"/>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marL="0" marR="0" algn="ctr">
                        <a:lnSpc>
                          <a:spcPct val="115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54.38</a:t>
                      </a:r>
                    </a:p>
                  </a:txBody>
                  <a:tcPr marL="68580" marR="68580" marT="0" marB="0" anchor="b">
                    <a:lnL>
                      <a:noFill/>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r>
              <a:tr h="949574">
                <a:tc>
                  <a:txBody>
                    <a:bodyPr/>
                    <a:lstStyle/>
                    <a:p>
                      <a:pPr marL="0" marR="0" algn="ctr">
                        <a:lnSpc>
                          <a:spcPct val="115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Faisal Street</a:t>
                      </a:r>
                    </a:p>
                  </a:txBody>
                  <a:tcPr marL="68580" marR="68580" marT="0" marB="0" anchor="b">
                    <a:lnL w="12700" cap="flat" cmpd="sng" algn="ctr">
                      <a:solidFill>
                        <a:srgbClr val="9BC2E6"/>
                      </a:solidFill>
                      <a:prstDash val="solid"/>
                      <a:round/>
                      <a:headEnd type="none" w="med" len="med"/>
                      <a:tailEnd type="none" w="med" len="med"/>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22.67</a:t>
                      </a:r>
                    </a:p>
                  </a:txBody>
                  <a:tcPr marL="68580" marR="68580" marT="0" marB="0" anchor="b">
                    <a:lnL>
                      <a:noFill/>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r>
              <a:tr h="949574">
                <a:tc>
                  <a:txBody>
                    <a:bodyPr/>
                    <a:lstStyle/>
                    <a:p>
                      <a:pPr marL="0" marR="0" algn="ctr">
                        <a:lnSpc>
                          <a:spcPct val="115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Al-Quds Street</a:t>
                      </a:r>
                    </a:p>
                  </a:txBody>
                  <a:tcPr marL="68580" marR="68580" marT="0" marB="0" anchor="b">
                    <a:lnL w="12700" cap="flat" cmpd="sng" algn="ctr">
                      <a:solidFill>
                        <a:srgbClr val="9BC2E6"/>
                      </a:solidFill>
                      <a:prstDash val="solid"/>
                      <a:round/>
                      <a:headEnd type="none" w="med" len="med"/>
                      <a:tailEnd type="none" w="med" len="med"/>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marL="0" marR="0" algn="ctr">
                        <a:lnSpc>
                          <a:spcPct val="115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40.35</a:t>
                      </a:r>
                    </a:p>
                  </a:txBody>
                  <a:tcPr marL="68580" marR="68580" marT="0" marB="0" anchor="b">
                    <a:lnL>
                      <a:noFill/>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r>
              <a:tr h="949574">
                <a:tc>
                  <a:txBody>
                    <a:bodyPr/>
                    <a:lstStyle/>
                    <a:p>
                      <a:pPr marL="0" marR="0" algn="ctr">
                        <a:lnSpc>
                          <a:spcPct val="115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Rfeedia Street</a:t>
                      </a:r>
                    </a:p>
                  </a:txBody>
                  <a:tcPr marL="68580" marR="68580" marT="0" marB="0" anchor="b">
                    <a:lnL w="12700" cap="flat" cmpd="sng" algn="ctr">
                      <a:solidFill>
                        <a:srgbClr val="9BC2E6"/>
                      </a:solidFill>
                      <a:prstDash val="solid"/>
                      <a:round/>
                      <a:headEnd type="none" w="med" len="med"/>
                      <a:tailEnd type="none" w="med" len="med"/>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a:t>
                      </a:r>
                    </a:p>
                  </a:txBody>
                  <a:tcPr marL="68580" marR="68580" marT="0" marB="0" anchor="b">
                    <a:lnL>
                      <a:noFill/>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01933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835" y="624110"/>
            <a:ext cx="9985778" cy="1280890"/>
          </a:xfrm>
        </p:spPr>
        <p:txBody>
          <a:bodyPr/>
          <a:lstStyle/>
          <a:p>
            <a:r>
              <a:rPr lang="en-US" dirty="0"/>
              <a:t>Introduction</a:t>
            </a:r>
          </a:p>
        </p:txBody>
      </p:sp>
      <p:sp>
        <p:nvSpPr>
          <p:cNvPr id="3" name="Content Placeholder 2"/>
          <p:cNvSpPr>
            <a:spLocks noGrp="1"/>
          </p:cNvSpPr>
          <p:nvPr>
            <p:ph idx="1"/>
          </p:nvPr>
        </p:nvSpPr>
        <p:spPr>
          <a:xfrm>
            <a:off x="1642820" y="1905000"/>
            <a:ext cx="8668422" cy="4314897"/>
          </a:xfrm>
        </p:spPr>
        <p:txBody>
          <a:bodyPr>
            <a:normAutofit fontScale="92500" lnSpcReduction="20000"/>
          </a:bodyPr>
          <a:lstStyle/>
          <a:p>
            <a:r>
              <a:rPr lang="en-US" sz="2400" b="1" dirty="0">
                <a:solidFill>
                  <a:srgbClr val="FF0000"/>
                </a:solidFill>
              </a:rPr>
              <a:t>Sustainability </a:t>
            </a:r>
            <a:r>
              <a:rPr lang="en-US" sz="2400" dirty="0"/>
              <a:t>:is the ability to continue a defined behavior </a:t>
            </a:r>
            <a:r>
              <a:rPr lang="en-US" sz="2400" dirty="0" smtClean="0"/>
              <a:t>indefinitely. It contains : </a:t>
            </a:r>
            <a:endParaRPr lang="en-US" sz="2400" dirty="0"/>
          </a:p>
          <a:p>
            <a:endParaRPr lang="en-US" sz="2400" dirty="0"/>
          </a:p>
          <a:p>
            <a:pPr>
              <a:buFont typeface="Wingdings" panose="05000000000000000000" pitchFamily="2" charset="2"/>
              <a:buChar char="q"/>
            </a:pPr>
            <a:r>
              <a:rPr lang="en-US" sz="2400" b="1" u="sng" dirty="0">
                <a:solidFill>
                  <a:schemeClr val="tx1"/>
                </a:solidFill>
              </a:rPr>
              <a:t>Environmental </a:t>
            </a:r>
            <a:r>
              <a:rPr lang="en-US" sz="2400" b="1" u="sng" dirty="0" smtClean="0">
                <a:solidFill>
                  <a:schemeClr val="tx1"/>
                </a:solidFill>
              </a:rPr>
              <a:t>sustainability </a:t>
            </a:r>
            <a:r>
              <a:rPr lang="en-US" sz="2400" dirty="0" smtClean="0"/>
              <a:t>: </a:t>
            </a:r>
            <a:r>
              <a:rPr lang="en-US" sz="2400" dirty="0"/>
              <a:t>is the ability to maintain rates of renewable resource </a:t>
            </a:r>
            <a:r>
              <a:rPr lang="en-US" sz="2400" dirty="0" smtClean="0"/>
              <a:t>harvest</a:t>
            </a:r>
            <a:r>
              <a:rPr lang="en-US" sz="2400" dirty="0"/>
              <a:t>, pollution creation, and non-renewable resource depletion that can be continued indefinitely.</a:t>
            </a:r>
          </a:p>
          <a:p>
            <a:pPr marL="0" indent="0">
              <a:buNone/>
            </a:pPr>
            <a:endParaRPr lang="en-US" sz="2400" dirty="0"/>
          </a:p>
          <a:p>
            <a:pPr>
              <a:buFont typeface="Wingdings" panose="05000000000000000000" pitchFamily="2" charset="2"/>
              <a:buChar char="q"/>
            </a:pPr>
            <a:r>
              <a:rPr lang="en-US" sz="2400" b="1" u="sng" dirty="0"/>
              <a:t>Economic </a:t>
            </a:r>
            <a:r>
              <a:rPr lang="en-US" sz="2400" b="1" u="sng" dirty="0" smtClean="0"/>
              <a:t>sustainability : </a:t>
            </a:r>
            <a:r>
              <a:rPr lang="en-US" sz="2400" dirty="0"/>
              <a:t> is the ability to support a defined level of economic production </a:t>
            </a:r>
            <a:r>
              <a:rPr lang="en-US" sz="2400" dirty="0" smtClean="0"/>
              <a:t>indefinitely</a:t>
            </a:r>
            <a:endParaRPr lang="en-US" sz="2400" dirty="0"/>
          </a:p>
          <a:p>
            <a:pPr marL="0" indent="0">
              <a:buNone/>
            </a:pPr>
            <a:endParaRPr lang="en-US" sz="2400" dirty="0"/>
          </a:p>
          <a:p>
            <a:pPr>
              <a:buFont typeface="Wingdings" panose="05000000000000000000" pitchFamily="2" charset="2"/>
              <a:buChar char="q"/>
            </a:pPr>
            <a:r>
              <a:rPr lang="en-US" sz="2400" b="1" u="sng" dirty="0">
                <a:solidFill>
                  <a:schemeClr val="tx1"/>
                </a:solidFill>
              </a:rPr>
              <a:t>Social </a:t>
            </a:r>
            <a:r>
              <a:rPr lang="en-US" sz="2400" b="1" u="sng" dirty="0" smtClean="0">
                <a:solidFill>
                  <a:schemeClr val="tx1"/>
                </a:solidFill>
              </a:rPr>
              <a:t>sustainability : </a:t>
            </a:r>
            <a:r>
              <a:rPr lang="en-US" sz="2400" dirty="0"/>
              <a:t>is the ability of a social system, such as a country, to function at </a:t>
            </a:r>
            <a:r>
              <a:rPr lang="en-US" sz="2400" dirty="0" smtClean="0"/>
              <a:t>a defined </a:t>
            </a:r>
            <a:r>
              <a:rPr lang="en-US" sz="2400" dirty="0"/>
              <a:t>level of social well being indefinitely.</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4105141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5536" y="112665"/>
            <a:ext cx="8911687" cy="1280890"/>
          </a:xfrm>
        </p:spPr>
        <p:txBody>
          <a:bodyPr/>
          <a:lstStyle/>
          <a:p>
            <a:r>
              <a:rPr lang="en-US" sz="2900" dirty="0">
                <a:solidFill>
                  <a:srgbClr val="009DD9">
                    <a:lumMod val="75000"/>
                  </a:srgbClr>
                </a:solidFill>
              </a:rPr>
              <a:t>Data Collection and analysis :</a:t>
            </a:r>
            <a:br>
              <a:rPr lang="en-US" sz="2900" dirty="0">
                <a:solidFill>
                  <a:srgbClr val="009DD9">
                    <a:lumMod val="75000"/>
                  </a:srgbClr>
                </a:solidFill>
              </a:rPr>
            </a:br>
            <a:r>
              <a:rPr lang="en-US" sz="2200" dirty="0">
                <a:solidFill>
                  <a:prstClr val="black"/>
                </a:solidFill>
                <a:latin typeface="Times New Roman" panose="02020603050405020304" pitchFamily="18" charset="0"/>
                <a:ea typeface="Calibri" panose="020F0502020204030204" pitchFamily="34" charset="0"/>
                <a:cs typeface="Arial" panose="020B0604020202020204" pitchFamily="34" charset="0"/>
              </a:rPr>
              <a:t>Environmental analysis</a:t>
            </a:r>
            <a:endParaRPr lang="en-US" dirty="0"/>
          </a:p>
        </p:txBody>
      </p:sp>
      <p:sp>
        <p:nvSpPr>
          <p:cNvPr id="3" name="Content Placeholder 2"/>
          <p:cNvSpPr>
            <a:spLocks noGrp="1"/>
          </p:cNvSpPr>
          <p:nvPr>
            <p:ph idx="1"/>
          </p:nvPr>
        </p:nvSpPr>
        <p:spPr>
          <a:xfrm>
            <a:off x="1585535" y="1234697"/>
            <a:ext cx="10038194" cy="5197099"/>
          </a:xfrm>
        </p:spPr>
        <p:txBody>
          <a:bodyPr/>
          <a:lstStyle/>
          <a:p>
            <a:pPr marL="0" indent="0">
              <a:lnSpc>
                <a:spcPct val="115000"/>
              </a:lnSpc>
              <a:spcBef>
                <a:spcPts val="0"/>
              </a:spcBef>
              <a:spcAft>
                <a:spcPts val="1000"/>
              </a:spcAft>
              <a:buNone/>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Sample Calculation for </a:t>
            </a:r>
            <a:r>
              <a:rPr lang="en-US" sz="2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Faisal </a:t>
            </a:r>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Street (police station</a:t>
            </a:r>
            <a:r>
              <a:rPr lang="en-US" sz="2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15000"/>
              </a:lnSpc>
              <a:spcBef>
                <a:spcPts val="0"/>
              </a:spcBef>
              <a:spcAft>
                <a:spcPts val="1000"/>
              </a:spcAft>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15000"/>
              </a:lnSpc>
              <a:spcBef>
                <a:spcPts val="0"/>
              </a:spcBef>
              <a:spcAft>
                <a:spcPts val="1000"/>
              </a:spcAft>
              <a:buNone/>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r>
              <a:rPr lang="en-US" sz="2200" b="1" dirty="0" err="1" smtClean="0">
                <a:latin typeface="Times New Roman" panose="02020603050405020304" pitchFamily="18" charset="0"/>
                <a:ea typeface="Calibri" panose="020F0502020204030204" pitchFamily="34" charset="0"/>
              </a:rPr>
              <a:t>L</a:t>
            </a:r>
            <a:r>
              <a:rPr lang="en-US" sz="2200" b="1" baseline="-25000" dirty="0" err="1" smtClean="0">
                <a:latin typeface="Times New Roman" panose="02020603050405020304" pitchFamily="18" charset="0"/>
                <a:ea typeface="Calibri" panose="020F0502020204030204" pitchFamily="34" charset="0"/>
              </a:rPr>
              <a:t>dn</a:t>
            </a:r>
            <a:r>
              <a:rPr lang="en-US" sz="2200" b="1" dirty="0" smtClean="0">
                <a:latin typeface="Times New Roman" panose="02020603050405020304" pitchFamily="18" charset="0"/>
                <a:ea typeface="Calibri" panose="020F0502020204030204" pitchFamily="34" charset="0"/>
              </a:rPr>
              <a:t> </a:t>
            </a:r>
            <a:r>
              <a:rPr lang="en-US" sz="2200" b="1" dirty="0" smtClean="0">
                <a:latin typeface="Times New Roman" panose="02020603050405020304" pitchFamily="18" charset="0"/>
                <a:ea typeface="Calibri" panose="020F0502020204030204" pitchFamily="34" charset="0"/>
              </a:rPr>
              <a:t>= 31.0+10.2 log {20390+0.024* 25488/ 20} - 13.9 log 1 +0.13*22.67=</a:t>
            </a:r>
            <a:r>
              <a:rPr lang="en-US" sz="2200" b="1" dirty="0" smtClean="0">
                <a:solidFill>
                  <a:srgbClr val="FF0000"/>
                </a:solidFill>
                <a:latin typeface="Times New Roman" panose="02020603050405020304" pitchFamily="18" charset="0"/>
                <a:ea typeface="Calibri" panose="020F0502020204030204" pitchFamily="34" charset="0"/>
              </a:rPr>
              <a:t>79.8 </a:t>
            </a:r>
            <a:r>
              <a:rPr lang="en-US" sz="2200" b="1" dirty="0" err="1" smtClean="0">
                <a:solidFill>
                  <a:srgbClr val="FF0000"/>
                </a:solidFill>
                <a:latin typeface="Times New Roman" panose="02020603050405020304" pitchFamily="18" charset="0"/>
                <a:ea typeface="Calibri" panose="020F0502020204030204" pitchFamily="34" charset="0"/>
              </a:rPr>
              <a:t>dBA</a:t>
            </a:r>
            <a:endParaRPr lang="en-US" sz="2200" b="1" dirty="0" smtClean="0">
              <a:solidFill>
                <a:srgbClr val="FF0000"/>
              </a:solidFill>
              <a:latin typeface="Times New Roman" panose="02020603050405020304" pitchFamily="18" charset="0"/>
              <a:ea typeface="Calibri" panose="020F0502020204030204" pitchFamily="34" charset="0"/>
            </a:endParaRPr>
          </a:p>
          <a:p>
            <a:endParaRPr lang="en-US" sz="2200" b="1" dirty="0">
              <a:latin typeface="Times New Roman" panose="02020603050405020304" pitchFamily="18" charset="0"/>
            </a:endParaRPr>
          </a:p>
          <a:p>
            <a:pPr marL="0" indent="0" fontAlgn="ctr">
              <a:buNone/>
            </a:pPr>
            <a:r>
              <a:rPr lang="en-US" sz="2200" dirty="0" smtClean="0">
                <a:latin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AADT = 2039/8% =24588</a:t>
            </a:r>
          </a:p>
          <a:p>
            <a:pPr marL="0" indent="0" fontAlgn="ctr">
              <a:buNone/>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   % Of Truck </a:t>
            </a:r>
            <a:r>
              <a:rPr lang="en-US" dirty="0">
                <a:latin typeface="Times New Roman" panose="02020603050405020304" pitchFamily="18" charset="0"/>
                <a:ea typeface="Calibri" panose="020F0502020204030204" pitchFamily="34" charset="0"/>
                <a:cs typeface="Times New Roman" panose="02020603050405020304" pitchFamily="18" charset="0"/>
              </a:rPr>
              <a:t>= 2.4%</a:t>
            </a:r>
          </a:p>
          <a:p>
            <a:pPr marL="0" indent="0" fontAlgn="ctr">
              <a:buNone/>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  D </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1 m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fontAlgn="ctr">
              <a:buNone/>
            </a:pPr>
            <a:r>
              <a:rPr lang="en-US" dirty="0">
                <a:latin typeface="Times New Roman" panose="02020603050405020304" pitchFamily="18" charset="0"/>
                <a:ea typeface="Calibri" panose="020F0502020204030204" pitchFamily="34" charset="0"/>
                <a:cs typeface="Times New Roman" panose="02020603050405020304" pitchFamily="18" charset="0"/>
              </a:rPr>
              <a:t>     Avg</a:t>
            </a:r>
            <a:r>
              <a:rPr lang="en-US" dirty="0" smtClean="0">
                <a:latin typeface="Times New Roman" panose="02020603050405020304" pitchFamily="18" charset="0"/>
                <a:ea typeface="Calibri" panose="020F0502020204030204" pitchFamily="34" charset="0"/>
                <a:cs typeface="Times New Roman" panose="02020603050405020304" pitchFamily="18" charset="0"/>
              </a:rPr>
              <a:t>. speed </a:t>
            </a:r>
            <a:r>
              <a:rPr lang="en-US" dirty="0">
                <a:latin typeface="Times New Roman" panose="02020603050405020304" pitchFamily="18" charset="0"/>
                <a:ea typeface="Calibri" panose="020F0502020204030204" pitchFamily="34" charset="0"/>
                <a:cs typeface="Times New Roman" panose="02020603050405020304" pitchFamily="18" charset="0"/>
              </a:rPr>
              <a:t>= 22.76 </a:t>
            </a:r>
            <a:r>
              <a:rPr lang="en-US" dirty="0" smtClean="0">
                <a:latin typeface="Times New Roman" panose="02020603050405020304" pitchFamily="18" charset="0"/>
                <a:ea typeface="Calibri" panose="020F0502020204030204" pitchFamily="34" charset="0"/>
                <a:cs typeface="Times New Roman" panose="02020603050405020304" pitchFamily="18" charset="0"/>
              </a:rPr>
              <a:t>km/</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hr</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2084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310" y="14206"/>
            <a:ext cx="8911687" cy="1280890"/>
          </a:xfrm>
        </p:spPr>
        <p:txBody>
          <a:bodyPr>
            <a:normAutofit fontScale="90000"/>
          </a:bodyPr>
          <a:lstStyle/>
          <a:p>
            <a:r>
              <a:rPr lang="en-US" dirty="0"/>
              <a:t/>
            </a:r>
            <a:br>
              <a:rPr lang="en-US" dirty="0"/>
            </a:br>
            <a:r>
              <a:rPr lang="en-US" dirty="0" smtClean="0"/>
              <a:t>Conclusion </a:t>
            </a:r>
            <a:r>
              <a:rPr lang="en-US" dirty="0"/>
              <a:t/>
            </a:r>
            <a:br>
              <a:rPr lang="en-US" dirty="0"/>
            </a:br>
            <a:endParaRPr lang="en-US" dirty="0"/>
          </a:p>
        </p:txBody>
      </p:sp>
      <p:sp>
        <p:nvSpPr>
          <p:cNvPr id="3" name="Content Placeholder 2"/>
          <p:cNvSpPr>
            <a:spLocks noGrp="1"/>
          </p:cNvSpPr>
          <p:nvPr>
            <p:ph idx="1"/>
          </p:nvPr>
        </p:nvSpPr>
        <p:spPr>
          <a:xfrm>
            <a:off x="1690310" y="1254070"/>
            <a:ext cx="8915400" cy="5089580"/>
          </a:xfrm>
        </p:spPr>
        <p:txBody>
          <a:bodyPr>
            <a:normAutofit/>
          </a:bodyPr>
          <a:lstStyle/>
          <a:p>
            <a:r>
              <a:rPr lang="en-US" sz="2200" dirty="0" smtClean="0"/>
              <a:t>The </a:t>
            </a:r>
            <a:r>
              <a:rPr lang="en-US" sz="2200" dirty="0"/>
              <a:t>sustainable ideas are still  not clear. The purpose of the second semester is to develop and improve these ideas and to evaluate the existing </a:t>
            </a:r>
            <a:r>
              <a:rPr lang="en-US" sz="2200" dirty="0" smtClean="0"/>
              <a:t>indicators and their performance. </a:t>
            </a:r>
            <a:endParaRPr lang="en-US" sz="2200" dirty="0" smtClean="0"/>
          </a:p>
          <a:p>
            <a:endParaRPr lang="en-US" sz="2200" dirty="0" smtClean="0"/>
          </a:p>
          <a:p>
            <a:r>
              <a:rPr lang="en-US" sz="2200" dirty="0" smtClean="0"/>
              <a:t>It </a:t>
            </a:r>
            <a:r>
              <a:rPr lang="en-US" sz="2200" dirty="0"/>
              <a:t>is also expected that a model is needed to be found so that  it can be possible to evaluate and design a sustainable system</a:t>
            </a:r>
            <a:r>
              <a:rPr lang="en-US" sz="2200" dirty="0" smtClean="0"/>
              <a:t>.</a:t>
            </a:r>
          </a:p>
          <a:p>
            <a:endParaRPr lang="en-US" sz="2200" dirty="0" smtClean="0"/>
          </a:p>
          <a:p>
            <a:r>
              <a:rPr lang="en-US" sz="2200" dirty="0" smtClean="0"/>
              <a:t>It is expected that various assumptions will be made specially when required data is not attainable </a:t>
            </a:r>
          </a:p>
          <a:p>
            <a:endParaRPr lang="en-US" sz="2200" dirty="0"/>
          </a:p>
          <a:p>
            <a:r>
              <a:rPr lang="en-US" sz="2200" dirty="0" smtClean="0"/>
              <a:t>This is the first local study related to sustainable transport; therefore, it is expected to pave the road for future advanced work in this area.</a:t>
            </a:r>
            <a:endParaRPr lang="en-US" sz="2200" dirty="0"/>
          </a:p>
        </p:txBody>
      </p:sp>
    </p:spTree>
    <p:extLst>
      <p:ext uri="{BB962C8B-B14F-4D97-AF65-F5344CB8AC3E}">
        <p14:creationId xmlns:p14="http://schemas.microsoft.com/office/powerpoint/2010/main" val="211636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827" y="624110"/>
            <a:ext cx="9923785" cy="1280890"/>
          </a:xfrm>
        </p:spPr>
        <p:txBody>
          <a:bodyPr/>
          <a:lstStyle/>
          <a:p>
            <a:r>
              <a:rPr lang="en-US" dirty="0" smtClean="0"/>
              <a:t>Introduction : </a:t>
            </a:r>
            <a:endParaRPr lang="en-US" dirty="0"/>
          </a:p>
        </p:txBody>
      </p:sp>
      <p:sp>
        <p:nvSpPr>
          <p:cNvPr id="3" name="Content Placeholder 2"/>
          <p:cNvSpPr>
            <a:spLocks noGrp="1"/>
          </p:cNvSpPr>
          <p:nvPr>
            <p:ph idx="1"/>
          </p:nvPr>
        </p:nvSpPr>
        <p:spPr>
          <a:xfrm>
            <a:off x="1580827" y="1286359"/>
            <a:ext cx="9923785" cy="5098943"/>
          </a:xfrm>
        </p:spPr>
        <p:txBody>
          <a:bodyPr>
            <a:normAutofit lnSpcReduction="10000"/>
          </a:bodyPr>
          <a:lstStyle/>
          <a:p>
            <a:endParaRPr lang="en-US" dirty="0" smtClean="0"/>
          </a:p>
          <a:p>
            <a:r>
              <a:rPr lang="en-US" sz="2400" b="1" dirty="0" smtClean="0">
                <a:solidFill>
                  <a:srgbClr val="FF0000"/>
                </a:solidFill>
              </a:rPr>
              <a:t>Sustainable Mobility :  </a:t>
            </a:r>
            <a:r>
              <a:rPr lang="en-US" sz="2400" dirty="0" smtClean="0"/>
              <a:t>Sustainable mobility depends on the concept of moving freely without sacrificing other elements such as human, environment and economy . </a:t>
            </a:r>
          </a:p>
          <a:p>
            <a:endParaRPr lang="en-US" sz="2400" dirty="0" smtClean="0"/>
          </a:p>
          <a:p>
            <a:pPr>
              <a:buFont typeface="Wingdings" panose="05000000000000000000" pitchFamily="2" charset="2"/>
              <a:buChar char="q"/>
            </a:pPr>
            <a:r>
              <a:rPr lang="en-US" sz="2400" b="1" u="sng" dirty="0" smtClean="0"/>
              <a:t>Environmentally :  </a:t>
            </a:r>
            <a:r>
              <a:rPr lang="en-US" sz="2400" dirty="0" smtClean="0"/>
              <a:t>sustainable system aims to reduce emissions such as CO</a:t>
            </a:r>
            <a:r>
              <a:rPr lang="en-US" sz="2400" baseline="-25000" dirty="0" smtClean="0"/>
              <a:t>2 </a:t>
            </a:r>
            <a:r>
              <a:rPr lang="en-US" sz="2400" dirty="0" smtClean="0"/>
              <a:t> and aims to reduce noise pollution due to traffic.</a:t>
            </a:r>
          </a:p>
          <a:p>
            <a:pPr>
              <a:buFont typeface="Wingdings" panose="05000000000000000000" pitchFamily="2" charset="2"/>
              <a:buChar char="q"/>
            </a:pPr>
            <a:endParaRPr lang="en-US" sz="2400" dirty="0" smtClean="0"/>
          </a:p>
          <a:p>
            <a:pPr>
              <a:buFont typeface="Wingdings" panose="05000000000000000000" pitchFamily="2" charset="2"/>
              <a:buChar char="q"/>
            </a:pPr>
            <a:r>
              <a:rPr lang="en-US" sz="2400" b="1" u="sng" dirty="0" smtClean="0"/>
              <a:t>Economically :</a:t>
            </a:r>
            <a:r>
              <a:rPr lang="en-US" sz="2400" dirty="0" smtClean="0"/>
              <a:t> sustainable system aims to exploit the different resources particularly human resources and financial resources.</a:t>
            </a:r>
          </a:p>
          <a:p>
            <a:pPr>
              <a:buFont typeface="Wingdings" panose="05000000000000000000" pitchFamily="2" charset="2"/>
              <a:buChar char="q"/>
            </a:pPr>
            <a:endParaRPr lang="en-US" sz="2400" dirty="0" smtClean="0"/>
          </a:p>
          <a:p>
            <a:pPr>
              <a:buFont typeface="Wingdings" panose="05000000000000000000" pitchFamily="2" charset="2"/>
              <a:buChar char="q"/>
            </a:pPr>
            <a:r>
              <a:rPr lang="en-US" sz="2400" b="1" u="sng" dirty="0" smtClean="0"/>
              <a:t>Socially;</a:t>
            </a:r>
            <a:r>
              <a:rPr lang="en-US" sz="2400" dirty="0" smtClean="0"/>
              <a:t> sustainable system aims to meet the requirement of the users.  </a:t>
            </a:r>
          </a:p>
          <a:p>
            <a:pPr marL="0" indent="0">
              <a:buNone/>
            </a:pPr>
            <a:endParaRPr lang="en-US" dirty="0" smtClean="0"/>
          </a:p>
        </p:txBody>
      </p:sp>
    </p:spTree>
    <p:extLst>
      <p:ext uri="{BB962C8B-B14F-4D97-AF65-F5344CB8AC3E}">
        <p14:creationId xmlns:p14="http://schemas.microsoft.com/office/powerpoint/2010/main" val="4182902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268" y="624109"/>
            <a:ext cx="9381343" cy="6117653"/>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2700" b="1" dirty="0" smtClean="0">
                <a:solidFill>
                  <a:schemeClr val="tx1"/>
                </a:solidFill>
              </a:rPr>
              <a:t>Venn </a:t>
            </a:r>
            <a:r>
              <a:rPr lang="en-US" sz="2700" b="1" dirty="0">
                <a:solidFill>
                  <a:schemeClr val="tx1"/>
                </a:solidFill>
              </a:rPr>
              <a:t>Diagram of sustainable mobility</a:t>
            </a:r>
            <a:r>
              <a:rPr lang="en-US" sz="2700" b="1" dirty="0"/>
              <a:t/>
            </a:r>
            <a:br>
              <a:rPr lang="en-US" sz="2700" b="1" dirty="0"/>
            </a:br>
            <a:endParaRPr lang="en-US" sz="2700" dirty="0"/>
          </a:p>
        </p:txBody>
      </p:sp>
      <p:pic>
        <p:nvPicPr>
          <p:cNvPr id="3" name="صورة 0" descr="Venn-diagram-Path-to-sustainable-development17.png"/>
          <p:cNvPicPr/>
          <p:nvPr/>
        </p:nvPicPr>
        <p:blipFill>
          <a:blip r:embed="rId2" cstate="print"/>
          <a:stretch>
            <a:fillRect/>
          </a:stretch>
        </p:blipFill>
        <p:spPr>
          <a:xfrm>
            <a:off x="3306789" y="366925"/>
            <a:ext cx="6550134" cy="5551965"/>
          </a:xfrm>
          <a:prstGeom prst="rect">
            <a:avLst/>
          </a:prstGeom>
        </p:spPr>
      </p:pic>
    </p:spTree>
    <p:extLst>
      <p:ext uri="{BB962C8B-B14F-4D97-AF65-F5344CB8AC3E}">
        <p14:creationId xmlns:p14="http://schemas.microsoft.com/office/powerpoint/2010/main" val="3450804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837" y="624110"/>
            <a:ext cx="10016776" cy="1280890"/>
          </a:xfrm>
        </p:spPr>
        <p:txBody>
          <a:bodyPr/>
          <a:lstStyle/>
          <a:p>
            <a:r>
              <a:rPr lang="en-US" dirty="0" smtClean="0"/>
              <a:t>Problem Definition  : </a:t>
            </a:r>
            <a:endParaRPr lang="en-US" dirty="0"/>
          </a:p>
        </p:txBody>
      </p:sp>
      <p:sp>
        <p:nvSpPr>
          <p:cNvPr id="3" name="Content Placeholder 2"/>
          <p:cNvSpPr>
            <a:spLocks noGrp="1"/>
          </p:cNvSpPr>
          <p:nvPr>
            <p:ph idx="1"/>
          </p:nvPr>
        </p:nvSpPr>
        <p:spPr>
          <a:xfrm>
            <a:off x="1487837" y="1441342"/>
            <a:ext cx="10016775" cy="4943960"/>
          </a:xfrm>
        </p:spPr>
        <p:txBody>
          <a:bodyPr>
            <a:normAutofit/>
          </a:bodyPr>
          <a:lstStyle/>
          <a:p>
            <a:r>
              <a:rPr lang="en-US" sz="2400" b="1" dirty="0" smtClean="0"/>
              <a:t>It is </a:t>
            </a:r>
            <a:r>
              <a:rPr lang="en-US" sz="2400" b="1" dirty="0" smtClean="0"/>
              <a:t>believed </a:t>
            </a:r>
            <a:r>
              <a:rPr lang="en-US" sz="2400" dirty="0" smtClean="0"/>
              <a:t>the </a:t>
            </a:r>
            <a:r>
              <a:rPr lang="en-US" sz="2400" dirty="0"/>
              <a:t>current T.S in Nablus is facing real problems in terms of </a:t>
            </a:r>
            <a:r>
              <a:rPr lang="en-US" sz="2400" dirty="0" smtClean="0"/>
              <a:t>sustainability, </a:t>
            </a:r>
            <a:r>
              <a:rPr lang="en-US" sz="2400" dirty="0"/>
              <a:t>particularly environmental, social, and economical issues</a:t>
            </a:r>
            <a:r>
              <a:rPr lang="en-US" sz="2400" dirty="0" smtClean="0"/>
              <a:t>.</a:t>
            </a:r>
          </a:p>
          <a:p>
            <a:pPr>
              <a:buFont typeface="Wingdings" panose="05000000000000000000" pitchFamily="2" charset="2"/>
              <a:buChar char="q"/>
            </a:pPr>
            <a:r>
              <a:rPr lang="en-US" sz="2400" dirty="0"/>
              <a:t> The first and essential problem is "the environment". The current T.S contributes in Co</a:t>
            </a:r>
            <a:r>
              <a:rPr lang="en-US" sz="2400" baseline="-25000" dirty="0"/>
              <a:t>2</a:t>
            </a:r>
            <a:r>
              <a:rPr lang="en-US" sz="2400" dirty="0"/>
              <a:t> emissions and pollutes the environment. </a:t>
            </a:r>
            <a:endParaRPr lang="en-US" sz="2400" dirty="0" smtClean="0"/>
          </a:p>
          <a:p>
            <a:pPr>
              <a:buFont typeface="Wingdings" panose="05000000000000000000" pitchFamily="2" charset="2"/>
              <a:buChar char="q"/>
            </a:pPr>
            <a:endParaRPr lang="en-US" sz="2400" dirty="0" smtClean="0"/>
          </a:p>
          <a:p>
            <a:pPr>
              <a:buFont typeface="Wingdings" panose="05000000000000000000" pitchFamily="2" charset="2"/>
              <a:buChar char="q"/>
            </a:pPr>
            <a:r>
              <a:rPr lang="en-US" sz="2400" dirty="0"/>
              <a:t>The social problems :</a:t>
            </a:r>
            <a:r>
              <a:rPr lang="en-US" sz="2400" dirty="0" smtClean="0"/>
              <a:t> </a:t>
            </a:r>
            <a:r>
              <a:rPr lang="en-US" sz="2400" dirty="0"/>
              <a:t>the T.S </a:t>
            </a:r>
            <a:r>
              <a:rPr lang="en-US" sz="2400" dirty="0" smtClean="0"/>
              <a:t>may not be </a:t>
            </a:r>
            <a:r>
              <a:rPr lang="en-US" sz="2400" dirty="0"/>
              <a:t>reliable and it has limited serviceability. Also it doesn’t satisfy citizen's needs like safety and </a:t>
            </a:r>
            <a:r>
              <a:rPr lang="en-US" sz="2400" dirty="0" smtClean="0"/>
              <a:t>efficiency</a:t>
            </a:r>
          </a:p>
          <a:p>
            <a:pPr>
              <a:buFont typeface="Wingdings" panose="05000000000000000000" pitchFamily="2" charset="2"/>
              <a:buChar char="q"/>
            </a:pPr>
            <a:endParaRPr lang="en-US" sz="2400" dirty="0" smtClean="0"/>
          </a:p>
          <a:p>
            <a:pPr>
              <a:buFont typeface="Wingdings" panose="05000000000000000000" pitchFamily="2" charset="2"/>
              <a:buChar char="q"/>
            </a:pPr>
            <a:r>
              <a:rPr lang="en-US" sz="2400" dirty="0"/>
              <a:t>Economic </a:t>
            </a:r>
            <a:r>
              <a:rPr lang="en-US" sz="2400" dirty="0" smtClean="0"/>
              <a:t>problems, </a:t>
            </a:r>
            <a:r>
              <a:rPr lang="en-US" sz="2400" dirty="0"/>
              <a:t>it </a:t>
            </a:r>
            <a:r>
              <a:rPr lang="en-US" sz="2400" dirty="0" smtClean="0"/>
              <a:t>costs </a:t>
            </a:r>
            <a:r>
              <a:rPr lang="en-US" sz="2400" dirty="0"/>
              <a:t>the government a lot and the return </a:t>
            </a:r>
            <a:r>
              <a:rPr lang="en-US" sz="2400" dirty="0" smtClean="0"/>
              <a:t>may not be worth while</a:t>
            </a:r>
            <a:endParaRPr lang="en-US" sz="2400" dirty="0"/>
          </a:p>
          <a:p>
            <a:endParaRPr lang="en-US" dirty="0"/>
          </a:p>
        </p:txBody>
      </p:sp>
    </p:spTree>
    <p:extLst>
      <p:ext uri="{BB962C8B-B14F-4D97-AF65-F5344CB8AC3E}">
        <p14:creationId xmlns:p14="http://schemas.microsoft.com/office/powerpoint/2010/main" val="4126185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1" y="624110"/>
            <a:ext cx="9675812" cy="1280890"/>
          </a:xfrm>
        </p:spPr>
        <p:txBody>
          <a:bodyPr/>
          <a:lstStyle/>
          <a:p>
            <a:r>
              <a:rPr lang="en-US" dirty="0" smtClean="0"/>
              <a:t>Study Area </a:t>
            </a:r>
            <a:endParaRPr lang="en-US" dirty="0"/>
          </a:p>
        </p:txBody>
      </p:sp>
      <p:sp>
        <p:nvSpPr>
          <p:cNvPr id="7" name="Content Placeholder 6"/>
          <p:cNvSpPr>
            <a:spLocks noGrp="1"/>
          </p:cNvSpPr>
          <p:nvPr>
            <p:ph idx="1"/>
          </p:nvPr>
        </p:nvSpPr>
        <p:spPr>
          <a:xfrm>
            <a:off x="1828800" y="1317355"/>
            <a:ext cx="9675811" cy="5540645"/>
          </a:xfrm>
        </p:spPr>
        <p:txBody>
          <a:bodyPr>
            <a:normAutofit fontScale="92500" lnSpcReduction="10000"/>
          </a:bodyPr>
          <a:lstStyle/>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pPr marL="0" indent="0" algn="ctr">
              <a:buNone/>
            </a:pPr>
            <a:r>
              <a:rPr lang="en-US" sz="2600" b="1" dirty="0" smtClean="0"/>
              <a:t>A </a:t>
            </a:r>
            <a:r>
              <a:rPr lang="en-US" sz="2600" b="1" dirty="0"/>
              <a:t>map of Nablus showing the study </a:t>
            </a:r>
            <a:r>
              <a:rPr lang="en-US" sz="2600" b="1" dirty="0" smtClean="0"/>
              <a:t>area</a:t>
            </a:r>
          </a:p>
          <a:p>
            <a:endParaRPr lang="en-US" b="1" dirty="0"/>
          </a:p>
          <a:p>
            <a:endParaRPr lang="en-US" dirty="0"/>
          </a:p>
        </p:txBody>
      </p:sp>
      <p:pic>
        <p:nvPicPr>
          <p:cNvPr id="9" name="صورة 1" descr="Road_01.jpg"/>
          <p:cNvPicPr/>
          <p:nvPr/>
        </p:nvPicPr>
        <p:blipFill>
          <a:blip r:embed="rId2" cstate="print"/>
          <a:stretch>
            <a:fillRect/>
          </a:stretch>
        </p:blipFill>
        <p:spPr>
          <a:xfrm>
            <a:off x="2789695" y="1131617"/>
            <a:ext cx="7005234" cy="4959459"/>
          </a:xfrm>
          <a:prstGeom prst="rect">
            <a:avLst/>
          </a:prstGeom>
        </p:spPr>
      </p:pic>
    </p:spTree>
    <p:extLst>
      <p:ext uri="{BB962C8B-B14F-4D97-AF65-F5344CB8AC3E}">
        <p14:creationId xmlns:p14="http://schemas.microsoft.com/office/powerpoint/2010/main" val="1814149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831" y="624110"/>
            <a:ext cx="9954781" cy="1280890"/>
          </a:xfrm>
        </p:spPr>
        <p:txBody>
          <a:bodyPr/>
          <a:lstStyle/>
          <a:p>
            <a:r>
              <a:rPr lang="en-US" dirty="0" smtClean="0"/>
              <a:t>The Expected Sustainable </a:t>
            </a:r>
            <a:r>
              <a:rPr lang="en-US" dirty="0"/>
              <a:t>Mobility </a:t>
            </a:r>
            <a:r>
              <a:rPr lang="en-US" dirty="0" smtClean="0"/>
              <a:t>Indicators </a:t>
            </a:r>
            <a:r>
              <a:rPr lang="en-US" dirty="0"/>
              <a:t/>
            </a:r>
            <a:br>
              <a:rPr lang="en-US" dirty="0"/>
            </a:br>
            <a:endParaRPr lang="en-US" dirty="0"/>
          </a:p>
        </p:txBody>
      </p:sp>
      <p:sp>
        <p:nvSpPr>
          <p:cNvPr id="3" name="Content Placeholder 2"/>
          <p:cNvSpPr>
            <a:spLocks noGrp="1"/>
          </p:cNvSpPr>
          <p:nvPr>
            <p:ph idx="1"/>
          </p:nvPr>
        </p:nvSpPr>
        <p:spPr>
          <a:xfrm>
            <a:off x="1549831" y="1410345"/>
            <a:ext cx="9954781" cy="5447655"/>
          </a:xfrm>
        </p:spPr>
        <p:txBody>
          <a:bodyPr>
            <a:normAutofit fontScale="62500" lnSpcReduction="20000"/>
          </a:bodyPr>
          <a:lstStyle/>
          <a:p>
            <a:r>
              <a:rPr lang="en-US" sz="3200" dirty="0"/>
              <a:t>1) </a:t>
            </a:r>
            <a:r>
              <a:rPr lang="en-US" sz="3200" b="1" dirty="0">
                <a:solidFill>
                  <a:srgbClr val="FF0000"/>
                </a:solidFill>
              </a:rPr>
              <a:t>Environmentally</a:t>
            </a:r>
            <a:r>
              <a:rPr lang="en-US" sz="2800" b="1" dirty="0">
                <a:solidFill>
                  <a:srgbClr val="FF0000"/>
                </a:solidFill>
              </a:rPr>
              <a:t>: </a:t>
            </a:r>
          </a:p>
          <a:p>
            <a:pPr marL="0" indent="0">
              <a:buNone/>
            </a:pPr>
            <a:r>
              <a:rPr lang="en-US" sz="2800" dirty="0"/>
              <a:t>     a) Sound pollution.</a:t>
            </a:r>
          </a:p>
          <a:p>
            <a:pPr marL="0" indent="0">
              <a:buNone/>
            </a:pPr>
            <a:r>
              <a:rPr lang="en-US" sz="2800" dirty="0"/>
              <a:t>     b) CO</a:t>
            </a:r>
            <a:r>
              <a:rPr lang="en-US" sz="2800" baseline="-25000" dirty="0"/>
              <a:t>2</a:t>
            </a:r>
            <a:r>
              <a:rPr lang="en-US" sz="2800" dirty="0"/>
              <a:t> emission.</a:t>
            </a:r>
          </a:p>
          <a:p>
            <a:pPr marL="0" indent="0">
              <a:buNone/>
            </a:pPr>
            <a:r>
              <a:rPr lang="en-US" sz="2800" dirty="0"/>
              <a:t>     c) Fuel consumption </a:t>
            </a:r>
          </a:p>
          <a:p>
            <a:r>
              <a:rPr lang="en-US" sz="3200" b="1" dirty="0">
                <a:solidFill>
                  <a:srgbClr val="FF0000"/>
                </a:solidFill>
              </a:rPr>
              <a:t>2) Socially:</a:t>
            </a:r>
          </a:p>
          <a:p>
            <a:pPr marL="0" indent="0">
              <a:buNone/>
            </a:pPr>
            <a:r>
              <a:rPr lang="en-US" sz="2800" dirty="0"/>
              <a:t>      a) Safety.</a:t>
            </a:r>
          </a:p>
          <a:p>
            <a:pPr marL="0" indent="0">
              <a:buNone/>
            </a:pPr>
            <a:r>
              <a:rPr lang="en-US" sz="2800" dirty="0"/>
              <a:t>      b) Comfort ability.</a:t>
            </a:r>
          </a:p>
          <a:p>
            <a:pPr marL="0" indent="0">
              <a:buNone/>
            </a:pPr>
            <a:r>
              <a:rPr lang="en-US" sz="2800" dirty="0"/>
              <a:t>      c) Services levels.</a:t>
            </a:r>
          </a:p>
          <a:p>
            <a:pPr marL="0" indent="0">
              <a:buNone/>
            </a:pPr>
            <a:r>
              <a:rPr lang="en-US" sz="2800" dirty="0"/>
              <a:t>      d) Delay.</a:t>
            </a:r>
          </a:p>
          <a:p>
            <a:pPr marL="0" indent="0">
              <a:buNone/>
            </a:pPr>
            <a:r>
              <a:rPr lang="en-US" sz="2800" dirty="0"/>
              <a:t>      e) Accessibility.</a:t>
            </a:r>
          </a:p>
          <a:p>
            <a:pPr marL="0" indent="0">
              <a:buNone/>
            </a:pPr>
            <a:r>
              <a:rPr lang="en-US" sz="2800" dirty="0"/>
              <a:t>      f) Ability to use non-motorized moods.</a:t>
            </a:r>
          </a:p>
          <a:p>
            <a:r>
              <a:rPr lang="en-US" sz="3200" b="1" dirty="0">
                <a:solidFill>
                  <a:srgbClr val="FF0000"/>
                </a:solidFill>
              </a:rPr>
              <a:t>3) Economy:</a:t>
            </a:r>
          </a:p>
          <a:p>
            <a:pPr marL="0" indent="0">
              <a:buNone/>
            </a:pPr>
            <a:r>
              <a:rPr lang="en-US" sz="2800" dirty="0"/>
              <a:t>      a) Expenditures.</a:t>
            </a:r>
          </a:p>
          <a:p>
            <a:pPr marL="0" indent="0">
              <a:buNone/>
            </a:pPr>
            <a:r>
              <a:rPr lang="en-US" sz="2800" dirty="0"/>
              <a:t>      b) </a:t>
            </a:r>
            <a:r>
              <a:rPr lang="en-US" sz="2800" dirty="0" smtClean="0"/>
              <a:t>Investment .</a:t>
            </a:r>
          </a:p>
          <a:p>
            <a:pPr marL="0" indent="0">
              <a:buNone/>
            </a:pPr>
            <a:r>
              <a:rPr lang="en-US" sz="2800" dirty="0"/>
              <a:t> </a:t>
            </a:r>
            <a:r>
              <a:rPr lang="en-US" sz="2800" dirty="0" smtClean="0"/>
              <a:t>          …etc.</a:t>
            </a:r>
          </a:p>
          <a:p>
            <a:pPr marL="0" indent="0">
              <a:buNone/>
            </a:pPr>
            <a:endParaRPr lang="en-US" sz="2800" dirty="0"/>
          </a:p>
          <a:p>
            <a:endParaRPr lang="en-US" dirty="0"/>
          </a:p>
        </p:txBody>
      </p:sp>
    </p:spTree>
    <p:extLst>
      <p:ext uri="{BB962C8B-B14F-4D97-AF65-F5344CB8AC3E}">
        <p14:creationId xmlns:p14="http://schemas.microsoft.com/office/powerpoint/2010/main" val="2015664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827" y="624110"/>
            <a:ext cx="9923785" cy="1280890"/>
          </a:xfrm>
        </p:spPr>
        <p:txBody>
          <a:bodyPr/>
          <a:lstStyle/>
          <a:p>
            <a:r>
              <a:rPr lang="en-US" dirty="0" smtClean="0"/>
              <a:t>Methodology </a:t>
            </a:r>
            <a:br>
              <a:rPr lang="en-US" dirty="0" smtClean="0"/>
            </a:br>
            <a:endParaRPr lang="en-US" dirty="0"/>
          </a:p>
        </p:txBody>
      </p:sp>
      <p:sp>
        <p:nvSpPr>
          <p:cNvPr id="3" name="Content Placeholder 2"/>
          <p:cNvSpPr>
            <a:spLocks noGrp="1"/>
          </p:cNvSpPr>
          <p:nvPr>
            <p:ph idx="1"/>
          </p:nvPr>
        </p:nvSpPr>
        <p:spPr>
          <a:xfrm>
            <a:off x="1704814" y="1472339"/>
            <a:ext cx="9799798" cy="4438883"/>
          </a:xfrm>
        </p:spPr>
        <p:txBody>
          <a:bodyPr>
            <a:noAutofit/>
          </a:bodyPr>
          <a:lstStyle/>
          <a:p>
            <a:pPr lvl="0">
              <a:buFont typeface="Wingdings" panose="05000000000000000000" pitchFamily="2" charset="2"/>
              <a:buChar char="q"/>
            </a:pPr>
            <a:r>
              <a:rPr lang="en-US" sz="2400" b="1" dirty="0" smtClean="0"/>
              <a:t>Literature </a:t>
            </a:r>
            <a:r>
              <a:rPr lang="en-US" sz="2400" b="1" dirty="0"/>
              <a:t>review</a:t>
            </a:r>
            <a:r>
              <a:rPr lang="en-US" sz="2400" dirty="0"/>
              <a:t>.</a:t>
            </a:r>
          </a:p>
          <a:p>
            <a:pPr lvl="0">
              <a:buFont typeface="Wingdings" panose="05000000000000000000" pitchFamily="2" charset="2"/>
              <a:buChar char="q"/>
            </a:pPr>
            <a:r>
              <a:rPr lang="en-US" sz="2400" b="1" dirty="0"/>
              <a:t>Data collection</a:t>
            </a:r>
            <a:r>
              <a:rPr lang="en-US" sz="2400" dirty="0"/>
              <a:t>.	</a:t>
            </a:r>
          </a:p>
          <a:p>
            <a:pPr lvl="0">
              <a:buFont typeface="Arial" panose="020B0604020202020204" pitchFamily="34" charset="0"/>
              <a:buChar char="•"/>
            </a:pPr>
            <a:r>
              <a:rPr lang="en-US" sz="2400" dirty="0"/>
              <a:t>Traffic count studies.</a:t>
            </a:r>
          </a:p>
          <a:p>
            <a:pPr lvl="0">
              <a:buFont typeface="Arial" panose="020B0604020202020204" pitchFamily="34" charset="0"/>
              <a:buChar char="•"/>
            </a:pPr>
            <a:r>
              <a:rPr lang="en-US" sz="2400" dirty="0"/>
              <a:t>Speed Study.</a:t>
            </a:r>
          </a:p>
          <a:p>
            <a:pPr lvl="0">
              <a:buFont typeface="Arial" panose="020B0604020202020204" pitchFamily="34" charset="0"/>
              <a:buChar char="•"/>
            </a:pPr>
            <a:r>
              <a:rPr lang="en-US" sz="2400" dirty="0"/>
              <a:t>Official Statistics of the number of vehicles, the population, the densities, percentage of land used as roadways.</a:t>
            </a:r>
          </a:p>
          <a:p>
            <a:pPr lvl="0">
              <a:buFont typeface="Arial" panose="020B0604020202020204" pitchFamily="34" charset="0"/>
              <a:buChar char="•"/>
            </a:pPr>
            <a:r>
              <a:rPr lang="en-US" sz="2400" dirty="0"/>
              <a:t>Accidents numbers and safety conditions.</a:t>
            </a:r>
          </a:p>
          <a:p>
            <a:pPr lvl="0">
              <a:buFont typeface="Arial" panose="020B0604020202020204" pitchFamily="34" charset="0"/>
              <a:buChar char="•"/>
            </a:pPr>
            <a:r>
              <a:rPr lang="en-US" sz="2400" dirty="0"/>
              <a:t>Questionnaire.</a:t>
            </a:r>
          </a:p>
          <a:p>
            <a:endParaRPr lang="en-US" sz="2400" dirty="0"/>
          </a:p>
        </p:txBody>
      </p:sp>
    </p:spTree>
    <p:extLst>
      <p:ext uri="{BB962C8B-B14F-4D97-AF65-F5344CB8AC3E}">
        <p14:creationId xmlns:p14="http://schemas.microsoft.com/office/powerpoint/2010/main" val="2059092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2821" y="624110"/>
            <a:ext cx="9861792" cy="1280890"/>
          </a:xfrm>
        </p:spPr>
        <p:txBody>
          <a:bodyPr/>
          <a:lstStyle/>
          <a:p>
            <a:r>
              <a:rPr lang="en-US" dirty="0" smtClean="0"/>
              <a:t>Data Type :</a:t>
            </a:r>
            <a:endParaRPr lang="en-US" dirty="0"/>
          </a:p>
        </p:txBody>
      </p:sp>
      <p:sp>
        <p:nvSpPr>
          <p:cNvPr id="3" name="Content Placeholder 2"/>
          <p:cNvSpPr>
            <a:spLocks noGrp="1"/>
          </p:cNvSpPr>
          <p:nvPr>
            <p:ph idx="1"/>
          </p:nvPr>
        </p:nvSpPr>
        <p:spPr>
          <a:xfrm>
            <a:off x="1642821" y="1162373"/>
            <a:ext cx="9861791" cy="5501898"/>
          </a:xfrm>
        </p:spPr>
        <p:txBody>
          <a:bodyPr>
            <a:noAutofit/>
          </a:bodyPr>
          <a:lstStyle/>
          <a:p>
            <a:r>
              <a:rPr lang="en-US" sz="2000" b="1" i="1" dirty="0" smtClean="0"/>
              <a:t>Traffic count studies : </a:t>
            </a:r>
            <a:r>
              <a:rPr lang="en-US" sz="2000" dirty="0" smtClean="0"/>
              <a:t>this study has been done by counting vehicles with their movement to determine the peak hour, peak hourly volume.</a:t>
            </a:r>
          </a:p>
          <a:p>
            <a:endParaRPr lang="en-US" sz="2000" dirty="0" smtClean="0"/>
          </a:p>
          <a:p>
            <a:r>
              <a:rPr lang="en-US" sz="2000" b="1" i="1" dirty="0" smtClean="0"/>
              <a:t>Speed Study </a:t>
            </a:r>
            <a:r>
              <a:rPr lang="en-US" sz="2000" b="1" dirty="0" smtClean="0"/>
              <a:t> : </a:t>
            </a:r>
            <a:r>
              <a:rPr lang="en-US" sz="2000" dirty="0" smtClean="0"/>
              <a:t>the data was collected on (24/11/2015) and it is done by using the radar instrument. </a:t>
            </a:r>
          </a:p>
          <a:p>
            <a:endParaRPr lang="en-US" sz="2000" dirty="0" smtClean="0"/>
          </a:p>
          <a:p>
            <a:r>
              <a:rPr lang="en-US" sz="2000" b="1" i="1" dirty="0" smtClean="0"/>
              <a:t>Official Statistics </a:t>
            </a:r>
            <a:r>
              <a:rPr lang="en-US" sz="2000" b="1" dirty="0" smtClean="0"/>
              <a:t>: </a:t>
            </a:r>
            <a:r>
              <a:rPr lang="en-US" sz="2000" dirty="0" smtClean="0"/>
              <a:t>the official Statistics of the number of vehicles, the population, the densities, percentage of land used as roadways has been taken basically from the (Palestinian Central Bureau of statistics).</a:t>
            </a:r>
          </a:p>
          <a:p>
            <a:endParaRPr lang="en-US" sz="2000" dirty="0" smtClean="0"/>
          </a:p>
          <a:p>
            <a:r>
              <a:rPr lang="en-US" sz="2000" b="1" i="1" dirty="0" smtClean="0"/>
              <a:t>Accidents and safety conditions</a:t>
            </a:r>
            <a:r>
              <a:rPr lang="en-US" sz="2000" b="1" dirty="0" smtClean="0"/>
              <a:t> : </a:t>
            </a:r>
            <a:r>
              <a:rPr lang="en-US" sz="2000" dirty="0" smtClean="0"/>
              <a:t>the accidents occurred in the study area, has been taken into consideration. This data has been collected for the years 2014 and 2015, the accidents are up to Sept 2015 and it is collected from (Police Station).</a:t>
            </a:r>
          </a:p>
          <a:p>
            <a:pPr lvl="0"/>
            <a:r>
              <a:rPr lang="en-US" sz="2000" b="1" dirty="0" smtClean="0"/>
              <a:t>Questionnaire :</a:t>
            </a:r>
            <a:r>
              <a:rPr lang="en-US" sz="2000" dirty="0" smtClean="0"/>
              <a:t> a pilot study has been made. However, the result still under processing. </a:t>
            </a:r>
            <a:endParaRPr lang="en-US" sz="2000" dirty="0"/>
          </a:p>
          <a:p>
            <a:endParaRPr lang="en-US" sz="2000" dirty="0" smtClean="0"/>
          </a:p>
          <a:p>
            <a:endParaRPr lang="en-US" sz="2000" dirty="0" smtClean="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2508290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2">
      <a:majorFont>
        <a:latin typeface="Times New Roman"/>
        <a:ea typeface=""/>
        <a:cs typeface=""/>
      </a:majorFont>
      <a:minorFont>
        <a:latin typeface="Times New Roman"/>
        <a:ea typeface=""/>
        <a:cs typeface=""/>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1545</TotalTime>
  <Words>1073</Words>
  <Application>Microsoft Office PowerPoint</Application>
  <PresentationFormat>Custom</PresentationFormat>
  <Paragraphs>309</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Wisp</vt:lpstr>
      <vt:lpstr>Towards More Sustainable Mobility in Nablus City, Palestine</vt:lpstr>
      <vt:lpstr>Introduction</vt:lpstr>
      <vt:lpstr>Introduction : </vt:lpstr>
      <vt:lpstr>           Venn Diagram of sustainable mobility </vt:lpstr>
      <vt:lpstr>Problem Definition  : </vt:lpstr>
      <vt:lpstr>Study Area </vt:lpstr>
      <vt:lpstr>The Expected Sustainable Mobility Indicators  </vt:lpstr>
      <vt:lpstr>Methodology  </vt:lpstr>
      <vt:lpstr>Data Type :</vt:lpstr>
      <vt:lpstr>Data Collection and analysis : Traffic volume analysis </vt:lpstr>
      <vt:lpstr>Data Collection and analysis : Safety analysis </vt:lpstr>
      <vt:lpstr>Data Collection and analysis : Safety analysis </vt:lpstr>
      <vt:lpstr>Data Collection and analysis : Safety analysis </vt:lpstr>
      <vt:lpstr>Data Collection and analysis : Safety analysis </vt:lpstr>
      <vt:lpstr>Data Collection and analysis : Environmental analysis</vt:lpstr>
      <vt:lpstr>Data Collection and analysis : Environmental analysis </vt:lpstr>
      <vt:lpstr>Data Collection and analysis : Environmental analysis  </vt:lpstr>
      <vt:lpstr>Data Collection and analysis :   </vt:lpstr>
      <vt:lpstr>Data Collection and analysis : Environmental analysis</vt:lpstr>
      <vt:lpstr>Data Collection and analysis : Environmental analysis</vt:lpstr>
      <vt:lpstr> Conclusion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bayan</dc:creator>
  <cp:lastModifiedBy>home</cp:lastModifiedBy>
  <cp:revision>30</cp:revision>
  <dcterms:created xsi:type="dcterms:W3CDTF">2015-12-20T09:14:03Z</dcterms:created>
  <dcterms:modified xsi:type="dcterms:W3CDTF">2015-12-21T18:10:16Z</dcterms:modified>
</cp:coreProperties>
</file>