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9" r:id="rId2"/>
    <p:sldId id="258" r:id="rId3"/>
    <p:sldId id="282" r:id="rId4"/>
    <p:sldId id="281" r:id="rId5"/>
    <p:sldId id="257" r:id="rId6"/>
    <p:sldId id="271" r:id="rId7"/>
    <p:sldId id="260" r:id="rId8"/>
    <p:sldId id="272" r:id="rId9"/>
    <p:sldId id="274" r:id="rId10"/>
    <p:sldId id="277" r:id="rId11"/>
    <p:sldId id="283" r:id="rId12"/>
    <p:sldId id="284" r:id="rId13"/>
    <p:sldId id="275" r:id="rId14"/>
    <p:sldId id="262" r:id="rId15"/>
    <p:sldId id="263" r:id="rId16"/>
    <p:sldId id="264" r:id="rId17"/>
    <p:sldId id="265" r:id="rId18"/>
    <p:sldId id="266" r:id="rId19"/>
    <p:sldId id="267" r:id="rId20"/>
    <p:sldId id="269" r:id="rId21"/>
    <p:sldId id="268" r:id="rId22"/>
    <p:sldId id="276" r:id="rId23"/>
    <p:sldId id="273" r:id="rId24"/>
    <p:sldId id="270" r:id="rId25"/>
    <p:sldId id="279" r:id="rId26"/>
    <p:sldId id="280"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434" autoAdjust="0"/>
  </p:normalViewPr>
  <p:slideViewPr>
    <p:cSldViewPr snapToGrid="0">
      <p:cViewPr>
        <p:scale>
          <a:sx n="75" d="100"/>
          <a:sy n="75" d="100"/>
        </p:scale>
        <p:origin x="-504" y="-3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9AE7-24A9-4001-AFCF-6D99BF8801C7}" type="datetimeFigureOut">
              <a:rPr lang="en-US" smtClean="0"/>
              <a:pPr/>
              <a:t>5/12/2016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E2F42-E687-4943-A7EE-DC177887178B}" type="slidenum">
              <a:rPr lang="en-US" smtClean="0"/>
              <a:pPr/>
              <a:t>‹#›</a:t>
            </a:fld>
            <a:endParaRPr lang="en-US" dirty="0"/>
          </a:p>
        </p:txBody>
      </p:sp>
    </p:spTree>
    <p:extLst>
      <p:ext uri="{BB962C8B-B14F-4D97-AF65-F5344CB8AC3E}">
        <p14:creationId xmlns="" xmlns:p14="http://schemas.microsoft.com/office/powerpoint/2010/main" val="225280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اصبح الذكاء الاصطناعي موجود في كل مكان وحتى تكون الالعاب اكثر ذكاءا اصبحت تحتوي بشكل كبير على الذكاء الاصطناعي وهنا اليوم نقوم باستخدام الدكاء الاصطناعي لعمل روبوت يلعب الاكس او مع شخص عادي </a:t>
            </a:r>
            <a:r>
              <a:rPr lang="en-US" dirty="0" smtClean="0"/>
              <a:t>.</a:t>
            </a:r>
          </a:p>
          <a:p>
            <a:endParaRPr lang="en-US" dirty="0"/>
          </a:p>
        </p:txBody>
      </p:sp>
      <p:sp>
        <p:nvSpPr>
          <p:cNvPr id="4" name="Slide Number Placeholder 3"/>
          <p:cNvSpPr>
            <a:spLocks noGrp="1"/>
          </p:cNvSpPr>
          <p:nvPr>
            <p:ph type="sldNum" sz="quarter" idx="10"/>
          </p:nvPr>
        </p:nvSpPr>
        <p:spPr/>
        <p:txBody>
          <a:bodyPr/>
          <a:lstStyle/>
          <a:p>
            <a:fld id="{CE7E2F42-E687-4943-A7EE-DC177887178B}" type="slidenum">
              <a:rPr lang="en-US" smtClean="0"/>
              <a:pPr/>
              <a:t>6</a:t>
            </a:fld>
            <a:endParaRPr lang="en-US" dirty="0"/>
          </a:p>
        </p:txBody>
      </p:sp>
    </p:spTree>
    <p:extLst>
      <p:ext uri="{BB962C8B-B14F-4D97-AF65-F5344CB8AC3E}">
        <p14:creationId xmlns="" xmlns:p14="http://schemas.microsoft.com/office/powerpoint/2010/main" val="180019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10DF7-0A5E-49DE-A909-5EB480C0E677}"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5545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248485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40890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93725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10DF7-0A5E-49DE-A909-5EB480C0E677}"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782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294717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385911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201858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425657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C1C82C-85D7-4ECF-9762-9B9FF68F1096}" type="datetimeFigureOut">
              <a:rPr lang="en-US" smtClean="0"/>
              <a:pPr/>
              <a:t>5/12/2016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241546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1C82C-85D7-4ECF-9762-9B9FF68F1096}" type="datetimeFigureOut">
              <a:rPr lang="en-US" smtClean="0"/>
              <a:pPr/>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10DF7-0A5E-49DE-A909-5EB480C0E677}" type="slidenum">
              <a:rPr lang="en-US" smtClean="0"/>
              <a:pPr/>
              <a:t>‹#›</a:t>
            </a:fld>
            <a:endParaRPr lang="en-US" dirty="0"/>
          </a:p>
        </p:txBody>
      </p:sp>
    </p:spTree>
    <p:extLst>
      <p:ext uri="{BB962C8B-B14F-4D97-AF65-F5344CB8AC3E}">
        <p14:creationId xmlns="" xmlns:p14="http://schemas.microsoft.com/office/powerpoint/2010/main" val="138658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C1C82C-85D7-4ECF-9762-9B9FF68F1096}" type="datetimeFigureOut">
              <a:rPr lang="en-US" smtClean="0"/>
              <a:pPr/>
              <a:t>5/12/2016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310DF7-0A5E-49DE-A909-5EB480C0E677}"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628655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5074920"/>
            <a:ext cx="11052228" cy="547958"/>
          </a:xfrm>
        </p:spPr>
        <p:txBody>
          <a:bodyPr/>
          <a:lstStyle/>
          <a:p>
            <a:r>
              <a:rPr lang="en-US" sz="4000" dirty="0" smtClean="0"/>
              <a:t>Tic Tac Toe Game </a:t>
            </a:r>
            <a:endParaRPr lang="en-US" sz="4000" dirty="0"/>
          </a:p>
        </p:txBody>
      </p:sp>
      <p:sp>
        <p:nvSpPr>
          <p:cNvPr id="4" name="Text Placeholder 3"/>
          <p:cNvSpPr>
            <a:spLocks noGrp="1"/>
          </p:cNvSpPr>
          <p:nvPr>
            <p:ph type="body" sz="half" idx="2"/>
          </p:nvPr>
        </p:nvSpPr>
        <p:spPr>
          <a:xfrm>
            <a:off x="194069" y="5784604"/>
            <a:ext cx="10980989" cy="957390"/>
          </a:xfrm>
        </p:spPr>
        <p:txBody>
          <a:bodyPr>
            <a:normAutofit/>
          </a:bodyPr>
          <a:lstStyle/>
          <a:p>
            <a:r>
              <a:rPr lang="en-US" sz="2000" b="1" spc="50" dirty="0">
                <a:ln w="11430"/>
              </a:rPr>
              <a:t>Amna Msalam &amp; Rehan Alashqar</a:t>
            </a:r>
          </a:p>
          <a:p>
            <a:r>
              <a:rPr lang="en-US" sz="2000" b="1" dirty="0"/>
              <a:t>Supervised By: Dr. Aladdin </a:t>
            </a:r>
            <a:r>
              <a:rPr lang="en-US" sz="2000" b="1" dirty="0" smtClean="0"/>
              <a:t>Masri </a:t>
            </a:r>
            <a:r>
              <a:rPr lang="en-US" sz="2000" b="1" dirty="0"/>
              <a:t>&amp; Dr. Emad Natsheh</a:t>
            </a:r>
          </a:p>
          <a:p>
            <a:endParaRPr lang="en-US" sz="2000" dirty="0"/>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19618" y="0"/>
            <a:ext cx="8256895" cy="4913194"/>
          </a:xfrm>
          <a:prstGeom prst="rect">
            <a:avLst/>
          </a:prstGeom>
        </p:spPr>
      </p:pic>
    </p:spTree>
    <p:extLst>
      <p:ext uri="{BB962C8B-B14F-4D97-AF65-F5344CB8AC3E}">
        <p14:creationId xmlns="" xmlns:p14="http://schemas.microsoft.com/office/powerpoint/2010/main" val="310785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Software part</a:t>
            </a:r>
          </a:p>
        </p:txBody>
      </p:sp>
      <p:sp>
        <p:nvSpPr>
          <p:cNvPr id="3" name="Content Placeholder 2"/>
          <p:cNvSpPr>
            <a:spLocks noGrp="1"/>
          </p:cNvSpPr>
          <p:nvPr>
            <p:ph idx="1"/>
          </p:nvPr>
        </p:nvSpPr>
        <p:spPr>
          <a:xfrm>
            <a:off x="1097280" y="1845734"/>
            <a:ext cx="10058400" cy="4432236"/>
          </a:xfrm>
        </p:spPr>
        <p:txBody>
          <a:bodyPr/>
          <a:lstStyle/>
          <a:p>
            <a:r>
              <a:rPr lang="en-US" sz="2600" dirty="0" smtClean="0"/>
              <a:t>This picture show the application to interacts with the hardware part.</a:t>
            </a:r>
          </a:p>
          <a:p>
            <a:endParaRPr lang="en-US" dirty="0"/>
          </a:p>
        </p:txBody>
      </p:sp>
      <p:pic>
        <p:nvPicPr>
          <p:cNvPr id="4" name="Picture 3" descr="E:\مشروع تخرج 2\13020542_1696810257260594_943508874_n.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6460" y="2276650"/>
            <a:ext cx="9899220" cy="4001320"/>
          </a:xfrm>
          <a:prstGeom prst="rect">
            <a:avLst/>
          </a:prstGeom>
          <a:noFill/>
          <a:ln>
            <a:noFill/>
          </a:ln>
        </p:spPr>
      </p:pic>
    </p:spTree>
    <p:extLst>
      <p:ext uri="{BB962C8B-B14F-4D97-AF65-F5344CB8AC3E}">
        <p14:creationId xmlns="" xmlns:p14="http://schemas.microsoft.com/office/powerpoint/2010/main" val="32887228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Software part</a:t>
            </a:r>
            <a:endParaRPr lang="en-US" b="1" dirty="0"/>
          </a:p>
        </p:txBody>
      </p:sp>
      <p:sp>
        <p:nvSpPr>
          <p:cNvPr id="3" name="عنصر نائب للمحتوى 2"/>
          <p:cNvSpPr>
            <a:spLocks noGrp="1"/>
          </p:cNvSpPr>
          <p:nvPr>
            <p:ph idx="1"/>
          </p:nvPr>
        </p:nvSpPr>
        <p:spPr/>
        <p:txBody>
          <a:bodyPr>
            <a:normAutofit/>
          </a:bodyPr>
          <a:lstStyle/>
          <a:p>
            <a:pPr lvl="0">
              <a:buFont typeface="Wingdings" pitchFamily="2" charset="2"/>
              <a:buChar char="Ø"/>
            </a:pPr>
            <a:r>
              <a:rPr lang="en-US" sz="2600" dirty="0" smtClean="0">
                <a:latin typeface="Times New Roman" pitchFamily="18" charset="0"/>
                <a:cs typeface="Times New Roman" pitchFamily="18" charset="0"/>
              </a:rPr>
              <a:t>First part is a TicTacToe class this class control the board in the project the class consist off  3*3 array and function to set the current player may be player X or player O in the specifid position in the array, the psistion in the array speciefied  by the AI algorithim in AI class for the player O, and when any position in the array is set by any player there is two function to detect the win or the eqality.</a:t>
            </a:r>
          </a:p>
          <a:p>
            <a:r>
              <a:rPr lang="en-US" sz="2600" dirty="0" smtClean="0">
                <a:latin typeface="Times New Roman" pitchFamily="18" charset="0"/>
                <a:cs typeface="Times New Roman" pitchFamily="18" charset="0"/>
              </a:rPr>
              <a:t> </a:t>
            </a:r>
            <a:endParaRPr lang="en-US" dirty="0" smtClean="0"/>
          </a:p>
          <a:p>
            <a:pPr>
              <a:buFont typeface="Wingdings" pitchFamily="2" charset="2"/>
              <a:buChar char="Ø"/>
            </a:pPr>
            <a:r>
              <a:rPr lang="en-US" sz="2600" dirty="0" smtClean="0">
                <a:latin typeface="Times New Roman" pitchFamily="18" charset="0"/>
                <a:cs typeface="Times New Roman" pitchFamily="18" charset="0"/>
              </a:rPr>
              <a:t>Second part is a TTTAI class this class will detect the best move for the robotic arm (Player 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Software part</a:t>
            </a:r>
            <a:endParaRPr lang="en-US" dirty="0"/>
          </a:p>
        </p:txBody>
      </p:sp>
      <p:sp>
        <p:nvSpPr>
          <p:cNvPr id="3" name="عنصر نائب للمحتوى 2"/>
          <p:cNvSpPr>
            <a:spLocks noGrp="1"/>
          </p:cNvSpPr>
          <p:nvPr>
            <p:ph idx="1"/>
          </p:nvPr>
        </p:nvSpPr>
        <p:spPr/>
        <p:txBody>
          <a:bodyPr>
            <a:normAutofit/>
          </a:bodyPr>
          <a:lstStyle/>
          <a:p>
            <a:pPr>
              <a:buFont typeface="Wingdings" pitchFamily="2" charset="2"/>
              <a:buChar char="Ø"/>
            </a:pPr>
            <a:r>
              <a:rPr lang="en-US" sz="2600" dirty="0" smtClean="0">
                <a:latin typeface="Times New Roman" pitchFamily="18" charset="0"/>
                <a:cs typeface="Times New Roman" pitchFamily="18" charset="0"/>
              </a:rPr>
              <a:t>The third part in the program is the frame  window that shown to the user, this frame consist of web cam with size of 360*360 pixel to open the web cam connected to computer ,Picture Box which consist the picture taken by the camera every 200 milliseconds.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Hardware part</a:t>
            </a:r>
          </a:p>
        </p:txBody>
      </p:sp>
      <p:sp>
        <p:nvSpPr>
          <p:cNvPr id="3" name="Content Placeholder 2"/>
          <p:cNvSpPr>
            <a:spLocks noGrp="1"/>
          </p:cNvSpPr>
          <p:nvPr>
            <p:ph idx="1"/>
          </p:nvPr>
        </p:nvSpPr>
        <p:spPr/>
        <p:txBody>
          <a:bodyPr/>
          <a:lstStyle/>
          <a:p>
            <a:endParaRPr lang="en-US" dirty="0" smtClean="0"/>
          </a:p>
          <a:p>
            <a:pPr>
              <a:buFont typeface="Wingdings" pitchFamily="2" charset="2"/>
              <a:buChar char="Ø"/>
            </a:pPr>
            <a:r>
              <a:rPr lang="en-US" sz="2600" dirty="0" smtClean="0">
                <a:latin typeface="Times New Roman" pitchFamily="18" charset="0"/>
                <a:cs typeface="Times New Roman" pitchFamily="18" charset="0"/>
              </a:rPr>
              <a:t>First we constructed a mechanical arm capable of manipulating pieces to play the game</a:t>
            </a:r>
            <a:r>
              <a:rPr lang="en-US" sz="2800" dirty="0" smtClean="0"/>
              <a:t>.</a:t>
            </a:r>
            <a:endParaRPr lang="en-US" sz="2600" dirty="0" smtClean="0"/>
          </a:p>
          <a:p>
            <a:pPr>
              <a:buFont typeface="Wingdings" pitchFamily="2" charset="2"/>
              <a:buChar char="Ø"/>
            </a:pPr>
            <a:r>
              <a:rPr lang="en-US" sz="2600" dirty="0" smtClean="0">
                <a:latin typeface="Times New Roman" pitchFamily="18" charset="0"/>
                <a:cs typeface="Times New Roman" pitchFamily="18" charset="0"/>
              </a:rPr>
              <a:t>Then in this part</a:t>
            </a:r>
            <a:r>
              <a:rPr lang="ar-SA"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we determine the values for each motor on each position for the nine positions and store the values in different functions, then depend on the command received by serial we control the arm.</a:t>
            </a:r>
          </a:p>
          <a:p>
            <a:pPr>
              <a:buFont typeface="Wingdings" pitchFamily="2" charset="2"/>
              <a:buChar char="Ø"/>
            </a:pPr>
            <a:r>
              <a:rPr lang="en-US" sz="2600" dirty="0" smtClean="0">
                <a:latin typeface="Times New Roman" pitchFamily="18" charset="0"/>
                <a:cs typeface="Times New Roman" pitchFamily="18" charset="0"/>
              </a:rPr>
              <a:t>Lastly and the most important was the development of code to translate move of the tic-tac-toe program into actions of the physical system</a:t>
            </a:r>
          </a:p>
          <a:p>
            <a:endParaRPr lang="en-US" dirty="0"/>
          </a:p>
        </p:txBody>
      </p:sp>
    </p:spTree>
    <p:extLst>
      <p:ext uri="{BB962C8B-B14F-4D97-AF65-F5344CB8AC3E}">
        <p14:creationId xmlns="" xmlns:p14="http://schemas.microsoft.com/office/powerpoint/2010/main" val="247650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7922"/>
          </a:xfrm>
        </p:spPr>
        <p:txBody>
          <a:bodyPr>
            <a:noAutofit/>
          </a:bodyPr>
          <a:lstStyle/>
          <a:p>
            <a:r>
              <a:rPr lang="en-US" sz="5400" b="1" dirty="0">
                <a:solidFill>
                  <a:srgbClr val="C00000"/>
                </a:solidFill>
              </a:rPr>
              <a:t>Analysis System </a:t>
            </a:r>
            <a:r>
              <a:rPr lang="en-US" sz="5400" b="1" dirty="0" smtClean="0">
                <a:solidFill>
                  <a:srgbClr val="C00000"/>
                </a:solidFill>
              </a:rPr>
              <a:t>Design</a:t>
            </a:r>
            <a:endParaRPr lang="en-US" sz="5400" b="1" dirty="0">
              <a:solidFill>
                <a:srgbClr val="C00000"/>
              </a:solidFill>
            </a:endParaRPr>
          </a:p>
        </p:txBody>
      </p:sp>
      <p:pic>
        <p:nvPicPr>
          <p:cNvPr id="6" name="صورة 5" descr="Capture.PNG"/>
          <p:cNvPicPr/>
          <p:nvPr/>
        </p:nvPicPr>
        <p:blipFill>
          <a:blip r:embed="rId2" cstate="print"/>
          <a:stretch>
            <a:fillRect/>
          </a:stretch>
        </p:blipFill>
        <p:spPr>
          <a:xfrm>
            <a:off x="1097280" y="1064525"/>
            <a:ext cx="10058399" cy="5168849"/>
          </a:xfrm>
          <a:prstGeom prst="rect">
            <a:avLst/>
          </a:prstGeom>
        </p:spPr>
      </p:pic>
    </p:spTree>
    <p:extLst>
      <p:ext uri="{BB962C8B-B14F-4D97-AF65-F5344CB8AC3E}">
        <p14:creationId xmlns="" xmlns:p14="http://schemas.microsoft.com/office/powerpoint/2010/main" val="19647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Robot Design</a:t>
            </a:r>
          </a:p>
        </p:txBody>
      </p:sp>
      <p:sp>
        <p:nvSpPr>
          <p:cNvPr id="3" name="Content Placeholder 2"/>
          <p:cNvSpPr>
            <a:spLocks noGrp="1"/>
          </p:cNvSpPr>
          <p:nvPr>
            <p:ph idx="1"/>
          </p:nvPr>
        </p:nvSpPr>
        <p:spPr>
          <a:xfrm>
            <a:off x="1097280" y="1845734"/>
            <a:ext cx="10058400" cy="4432236"/>
          </a:xfrm>
        </p:spPr>
        <p:txBody>
          <a:bodyPr/>
          <a:lstStyle/>
          <a:p>
            <a:pPr marL="0" indent="0" algn="just">
              <a:buNone/>
            </a:pPr>
            <a:r>
              <a:rPr lang="en-US" dirty="0" smtClean="0">
                <a:solidFill>
                  <a:schemeClr val="tx1"/>
                </a:solidFill>
                <a:latin typeface="Times New Roman" pitchFamily="18" charset="0"/>
                <a:cs typeface="Times New Roman" pitchFamily="18" charset="0"/>
              </a:rPr>
              <a:t>We </a:t>
            </a:r>
            <a:r>
              <a:rPr lang="en-US" dirty="0">
                <a:solidFill>
                  <a:schemeClr val="tx1"/>
                </a:solidFill>
                <a:latin typeface="Times New Roman" pitchFamily="18" charset="0"/>
                <a:cs typeface="Times New Roman" pitchFamily="18" charset="0"/>
              </a:rPr>
              <a:t>analyzed our project, searching through the internet of </a:t>
            </a:r>
            <a:r>
              <a:rPr lang="en-US" dirty="0" smtClean="0">
                <a:solidFill>
                  <a:schemeClr val="tx1"/>
                </a:solidFill>
                <a:latin typeface="Times New Roman" pitchFamily="18" charset="0"/>
                <a:cs typeface="Times New Roman" pitchFamily="18" charset="0"/>
              </a:rPr>
              <a:t>hardware component available</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then      we </a:t>
            </a:r>
            <a:r>
              <a:rPr lang="en-US" dirty="0">
                <a:solidFill>
                  <a:schemeClr val="tx1"/>
                </a:solidFill>
                <a:latin typeface="Times New Roman" pitchFamily="18" charset="0"/>
                <a:cs typeface="Times New Roman" pitchFamily="18" charset="0"/>
              </a:rPr>
              <a:t>find that </a:t>
            </a:r>
            <a:r>
              <a:rPr lang="en-US" dirty="0" smtClean="0">
                <a:solidFill>
                  <a:schemeClr val="tx1"/>
                </a:solidFill>
                <a:latin typeface="Times New Roman" pitchFamily="18" charset="0"/>
                <a:cs typeface="Times New Roman" pitchFamily="18" charset="0"/>
              </a:rPr>
              <a:t>the best design for our project like this picture</a:t>
            </a:r>
            <a:r>
              <a:rPr lang="ar-SA"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put this arm require 6 servo motors</a:t>
            </a:r>
            <a:r>
              <a:rPr lang="en-US" dirty="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but we reduce the number of servo motors to four to reduce the cost and the code needed to control all motors and can </a:t>
            </a:r>
            <a:r>
              <a:rPr lang="en-US" dirty="0">
                <a:solidFill>
                  <a:schemeClr val="tx1"/>
                </a:solidFill>
                <a:latin typeface="Times New Roman" pitchFamily="18" charset="0"/>
                <a:cs typeface="Times New Roman" pitchFamily="18" charset="0"/>
              </a:rPr>
              <a:t>p</a:t>
            </a:r>
            <a:r>
              <a:rPr lang="en-US" dirty="0" smtClean="0">
                <a:solidFill>
                  <a:schemeClr val="tx1"/>
                </a:solidFill>
                <a:latin typeface="Times New Roman" pitchFamily="18" charset="0"/>
                <a:cs typeface="Times New Roman" pitchFamily="18" charset="0"/>
              </a:rPr>
              <a:t>erform what we need use just four servo motors. </a:t>
            </a:r>
          </a:p>
          <a:p>
            <a:pPr marL="0" indent="0" algn="just">
              <a:buNone/>
            </a:pPr>
            <a:endParaRPr lang="en-US" dirty="0" smtClean="0">
              <a:solidFill>
                <a:schemeClr val="tx1"/>
              </a:solidFill>
            </a:endParaRPr>
          </a:p>
          <a:p>
            <a:pPr marL="0" indent="0" algn="just">
              <a:buNone/>
            </a:pPr>
            <a:endParaRPr lang="en-US" dirty="0">
              <a:solidFill>
                <a:schemeClr val="tx1"/>
              </a:solidFill>
            </a:endParaRPr>
          </a:p>
          <a:p>
            <a:endParaRPr lang="en-US" dirty="0"/>
          </a:p>
        </p:txBody>
      </p:sp>
      <p:pic>
        <p:nvPicPr>
          <p:cNvPr id="4" name="صورة 4" descr="Aluminium-font-b-Robot-b-font-6-DOF-font-b-Arm-b-font-Clamp-Claw-Mount.jpg"/>
          <p:cNvPicPr/>
          <p:nvPr/>
        </p:nvPicPr>
        <p:blipFill>
          <a:blip r:embed="rId2" cstate="print"/>
          <a:stretch>
            <a:fillRect/>
          </a:stretch>
        </p:blipFill>
        <p:spPr>
          <a:xfrm>
            <a:off x="2947916" y="3152632"/>
            <a:ext cx="4954138" cy="3016155"/>
          </a:xfrm>
          <a:prstGeom prst="rect">
            <a:avLst/>
          </a:prstGeom>
        </p:spPr>
      </p:pic>
    </p:spTree>
    <p:extLst>
      <p:ext uri="{BB962C8B-B14F-4D97-AF65-F5344CB8AC3E}">
        <p14:creationId xmlns="" xmlns:p14="http://schemas.microsoft.com/office/powerpoint/2010/main" val="1715911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r>
              <a:rPr lang="en-US" sz="5400" b="1" kern="1200" spc="-50" dirty="0">
                <a:solidFill>
                  <a:srgbClr val="C00000"/>
                </a:solidFill>
                <a:latin typeface="+mj-lt"/>
                <a:ea typeface="+mj-ea"/>
                <a:cs typeface="+mj-cs"/>
              </a:rPr>
              <a:t>Components</a:t>
            </a:r>
          </a:p>
        </p:txBody>
      </p:sp>
      <p:sp>
        <p:nvSpPr>
          <p:cNvPr id="3" name="Content Placeholder 2"/>
          <p:cNvSpPr>
            <a:spLocks noGrp="1"/>
          </p:cNvSpPr>
          <p:nvPr>
            <p:ph idx="1"/>
          </p:nvPr>
        </p:nvSpPr>
        <p:spPr>
          <a:xfrm>
            <a:off x="1097280" y="1845734"/>
            <a:ext cx="10058400" cy="4438952"/>
          </a:xfrm>
        </p:spPr>
        <p:txBody>
          <a:bodyPr>
            <a:normAutofit lnSpcReduction="10000"/>
          </a:bodyPr>
          <a:lstStyle/>
          <a:p>
            <a:pPr>
              <a:buFont typeface="Wingdings" panose="05000000000000000000" pitchFamily="2" charset="2"/>
              <a:buChar char="q"/>
            </a:pPr>
            <a:r>
              <a:rPr lang="en-US" sz="2600" dirty="0"/>
              <a:t> </a:t>
            </a:r>
            <a:r>
              <a:rPr lang="en-US" sz="2600" dirty="0" smtClean="0"/>
              <a:t>A </a:t>
            </a:r>
            <a:r>
              <a:rPr lang="en-US" sz="2600" dirty="0"/>
              <a:t>robotic arm with </a:t>
            </a:r>
            <a:r>
              <a:rPr lang="en-US" sz="2600" dirty="0" smtClean="0"/>
              <a:t>gripper</a:t>
            </a:r>
          </a:p>
          <a:p>
            <a:pPr>
              <a:buFont typeface="Wingdings" panose="05000000000000000000" pitchFamily="2" charset="2"/>
              <a:buChar char="q"/>
            </a:pPr>
            <a:r>
              <a:rPr lang="en-US" sz="2600" dirty="0" smtClean="0"/>
              <a:t> Microcontroller</a:t>
            </a:r>
          </a:p>
          <a:p>
            <a:pPr>
              <a:buFont typeface="Wingdings" panose="05000000000000000000" pitchFamily="2" charset="2"/>
              <a:buChar char="q"/>
            </a:pPr>
            <a:r>
              <a:rPr lang="en-US" sz="2600" dirty="0"/>
              <a:t> </a:t>
            </a:r>
            <a:r>
              <a:rPr lang="en-US" sz="2600" dirty="0" smtClean="0"/>
              <a:t>4 servo motors</a:t>
            </a:r>
            <a:endParaRPr lang="en-US" sz="2600" dirty="0"/>
          </a:p>
          <a:p>
            <a:pPr>
              <a:buFont typeface="Wingdings" panose="05000000000000000000" pitchFamily="2" charset="2"/>
              <a:buChar char="q"/>
            </a:pPr>
            <a:r>
              <a:rPr lang="en-US" sz="2600" dirty="0" smtClean="0"/>
              <a:t> </a:t>
            </a:r>
            <a:r>
              <a:rPr lang="en-US" sz="2600" dirty="0"/>
              <a:t>B</a:t>
            </a:r>
            <a:r>
              <a:rPr lang="en-US" sz="2600" dirty="0" smtClean="0"/>
              <a:t>oard </a:t>
            </a:r>
            <a:r>
              <a:rPr lang="en-US" sz="2600" dirty="0"/>
              <a:t>of 3 x 3 </a:t>
            </a:r>
            <a:r>
              <a:rPr lang="en-US" sz="2600" dirty="0" smtClean="0"/>
              <a:t>squares</a:t>
            </a:r>
          </a:p>
          <a:p>
            <a:pPr>
              <a:buFont typeface="Wingdings" panose="05000000000000000000" pitchFamily="2" charset="2"/>
              <a:buChar char="q"/>
            </a:pPr>
            <a:r>
              <a:rPr lang="en-US" sz="2600" dirty="0"/>
              <a:t> R</a:t>
            </a:r>
            <a:r>
              <a:rPr lang="en-US" sz="2600" dirty="0" smtClean="0"/>
              <a:t>ed </a:t>
            </a:r>
            <a:r>
              <a:rPr lang="en-US" sz="2600" dirty="0"/>
              <a:t>and white </a:t>
            </a:r>
            <a:r>
              <a:rPr lang="en-US" sz="2600" dirty="0" smtClean="0"/>
              <a:t>pieces</a:t>
            </a:r>
            <a:endParaRPr lang="en-US" sz="2600" dirty="0"/>
          </a:p>
          <a:p>
            <a:pPr>
              <a:buFont typeface="Wingdings" panose="05000000000000000000" pitchFamily="2" charset="2"/>
              <a:buChar char="q"/>
            </a:pPr>
            <a:r>
              <a:rPr lang="en-US" sz="2600" dirty="0" smtClean="0"/>
              <a:t> LCD</a:t>
            </a:r>
          </a:p>
          <a:p>
            <a:pPr lvl="0">
              <a:buFont typeface="Wingdings" panose="05000000000000000000" pitchFamily="2" charset="2"/>
              <a:buChar char="q"/>
            </a:pPr>
            <a:r>
              <a:rPr lang="en-US" sz="2600" dirty="0" smtClean="0"/>
              <a:t> ISD1820 module for music</a:t>
            </a:r>
          </a:p>
          <a:p>
            <a:pPr lvl="0">
              <a:buFont typeface="Wingdings" panose="05000000000000000000" pitchFamily="2" charset="2"/>
              <a:buChar char="q"/>
            </a:pPr>
            <a:r>
              <a:rPr lang="en-US" sz="2600" dirty="0"/>
              <a:t> W</a:t>
            </a:r>
            <a:r>
              <a:rPr lang="en-US" sz="2600" dirty="0" smtClean="0"/>
              <a:t>eb cam</a:t>
            </a:r>
          </a:p>
          <a:p>
            <a:pPr>
              <a:buFont typeface="Wingdings" panose="05000000000000000000" pitchFamily="2" charset="2"/>
              <a:buChar char="q"/>
            </a:pPr>
            <a:r>
              <a:rPr lang="en-US" sz="2600" dirty="0"/>
              <a:t> </a:t>
            </a:r>
            <a:r>
              <a:rPr lang="en-US" sz="2600" dirty="0" smtClean="0"/>
              <a:t>Power supply</a:t>
            </a:r>
            <a:endParaRPr lang="en-US" sz="2600" dirty="0"/>
          </a:p>
          <a:p>
            <a:pPr>
              <a:buFont typeface="Wingdings" panose="05000000000000000000" pitchFamily="2" charset="2"/>
              <a:buChar char="q"/>
            </a:pPr>
            <a:endParaRPr lang="en-US" dirty="0"/>
          </a:p>
          <a:p>
            <a:pPr>
              <a:buFont typeface="Wingdings" panose="05000000000000000000" pitchFamily="2" charset="2"/>
              <a:buChar char="q"/>
            </a:pPr>
            <a:endParaRPr lang="en-US" dirty="0" smtClean="0"/>
          </a:p>
        </p:txBody>
      </p:sp>
    </p:spTree>
    <p:extLst>
      <p:ext uri="{BB962C8B-B14F-4D97-AF65-F5344CB8AC3E}">
        <p14:creationId xmlns="" xmlns:p14="http://schemas.microsoft.com/office/powerpoint/2010/main" val="170725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Microcontroller:</a:t>
            </a:r>
            <a:endParaRPr lang="en-US" sz="5400" b="1" dirty="0">
              <a:solidFill>
                <a:srgbClr val="C00000"/>
              </a:solidFill>
            </a:endParaRPr>
          </a:p>
        </p:txBody>
      </p:sp>
      <p:sp>
        <p:nvSpPr>
          <p:cNvPr id="3" name="Content Placeholder 2"/>
          <p:cNvSpPr>
            <a:spLocks noGrp="1"/>
          </p:cNvSpPr>
          <p:nvPr>
            <p:ph idx="1"/>
          </p:nvPr>
        </p:nvSpPr>
        <p:spPr>
          <a:xfrm>
            <a:off x="1097280" y="1845734"/>
            <a:ext cx="6122386" cy="4023360"/>
          </a:xfrm>
        </p:spPr>
        <p:txBody>
          <a:bodyPr/>
          <a:lstStyle/>
          <a:p>
            <a:endParaRPr lang="en-US" dirty="0" smtClean="0"/>
          </a:p>
          <a:p>
            <a:pPr marL="91440" lvl="2" indent="-91440">
              <a:spcBef>
                <a:spcPts val="1200"/>
              </a:spcBef>
              <a:spcAft>
                <a:spcPts val="200"/>
              </a:spcAft>
              <a:buSzPct val="100000"/>
              <a:buFont typeface="Calibri" panose="020F0502020204030204" pitchFamily="34" charset="0"/>
              <a:buChar char=" "/>
            </a:pPr>
            <a:r>
              <a:rPr lang="en-US" sz="2600" dirty="0">
                <a:latin typeface="Times New Roman" pitchFamily="18" charset="0"/>
                <a:cs typeface="Times New Roman" pitchFamily="18" charset="0"/>
              </a:rPr>
              <a:t>Arduino </a:t>
            </a:r>
            <a:r>
              <a:rPr lang="en-US" sz="2600" dirty="0" smtClean="0">
                <a:latin typeface="Times New Roman" pitchFamily="18" charset="0"/>
                <a:cs typeface="Times New Roman" pitchFamily="18" charset="0"/>
              </a:rPr>
              <a:t>UNO</a:t>
            </a:r>
          </a:p>
          <a:p>
            <a:pPr marL="91440" lvl="2" indent="-91440">
              <a:spcBef>
                <a:spcPts val="1200"/>
              </a:spcBef>
              <a:spcAft>
                <a:spcPts val="200"/>
              </a:spcAft>
              <a:buSzPct val="100000"/>
              <a:buFont typeface="Calibri" panose="020F0502020204030204" pitchFamily="34" charset="0"/>
              <a:buChar char=" "/>
            </a:pPr>
            <a:r>
              <a:rPr lang="en-US" sz="2600" dirty="0" smtClean="0">
                <a:latin typeface="Times New Roman" pitchFamily="18" charset="0"/>
                <a:cs typeface="Times New Roman" pitchFamily="18" charset="0"/>
              </a:rPr>
              <a:t>Microcontroller : ATmega328P </a:t>
            </a:r>
          </a:p>
          <a:p>
            <a:pPr marL="91440" lvl="2" indent="-91440">
              <a:spcBef>
                <a:spcPts val="1200"/>
              </a:spcBef>
              <a:spcAft>
                <a:spcPts val="200"/>
              </a:spcAft>
              <a:buSzPct val="100000"/>
              <a:buFont typeface="Calibri" panose="020F0502020204030204" pitchFamily="34" charset="0"/>
              <a:buChar char=" "/>
            </a:pPr>
            <a:r>
              <a:rPr lang="en-US" sz="2600" dirty="0">
                <a:latin typeface="Times New Roman" pitchFamily="18" charset="0"/>
                <a:cs typeface="Times New Roman" pitchFamily="18" charset="0"/>
              </a:rPr>
              <a:t>14 digital input/output pins (of which 6 can be used as PWM outputs</a:t>
            </a:r>
            <a:r>
              <a:rPr lang="en-US" sz="2600" dirty="0" smtClean="0">
                <a:latin typeface="Times New Roman" pitchFamily="18" charset="0"/>
                <a:cs typeface="Times New Roman" pitchFamily="18" charset="0"/>
              </a:rPr>
              <a:t>).</a:t>
            </a:r>
          </a:p>
          <a:p>
            <a:pPr marL="91440" lvl="2" indent="-91440">
              <a:spcBef>
                <a:spcPts val="1200"/>
              </a:spcBef>
              <a:spcAft>
                <a:spcPts val="200"/>
              </a:spcAft>
              <a:buSzPct val="100000"/>
              <a:buFont typeface="Calibri" panose="020F0502020204030204" pitchFamily="34" charset="0"/>
              <a:buChar char=" "/>
            </a:pPr>
            <a:r>
              <a:rPr lang="en-US" sz="2600" dirty="0">
                <a:latin typeface="Times New Roman" pitchFamily="18" charset="0"/>
                <a:cs typeface="Times New Roman" pitchFamily="18" charset="0"/>
              </a:rPr>
              <a:t>6 analog </a:t>
            </a:r>
            <a:r>
              <a:rPr lang="en-US" sz="2600" dirty="0" smtClean="0">
                <a:latin typeface="Times New Roman" pitchFamily="18" charset="0"/>
                <a:cs typeface="Times New Roman" pitchFamily="18" charset="0"/>
              </a:rPr>
              <a:t>inputs.</a:t>
            </a:r>
          </a:p>
          <a:p>
            <a:pPr marL="91440" lvl="2" indent="-91440">
              <a:spcBef>
                <a:spcPts val="1200"/>
              </a:spcBef>
              <a:spcAft>
                <a:spcPts val="200"/>
              </a:spcAft>
              <a:buSzPct val="100000"/>
              <a:buFont typeface="Calibri" panose="020F0502020204030204" pitchFamily="34" charset="0"/>
              <a:buChar char=" "/>
            </a:pPr>
            <a:endParaRPr lang="en-US" sz="2000" dirty="0" smtClean="0"/>
          </a:p>
          <a:p>
            <a:pPr marL="91440" lvl="2" indent="-91440">
              <a:spcBef>
                <a:spcPts val="1200"/>
              </a:spcBef>
              <a:spcAft>
                <a:spcPts val="200"/>
              </a:spcAft>
              <a:buSzPct val="100000"/>
              <a:buFont typeface="Calibri" panose="020F0502020204030204" pitchFamily="34" charset="0"/>
              <a:buChar char=" "/>
            </a:pPr>
            <a:endParaRPr lang="en-US" sz="2000" dirty="0" smtClean="0"/>
          </a:p>
          <a:p>
            <a:pPr marL="91440" lvl="2" indent="-91440">
              <a:spcBef>
                <a:spcPts val="1200"/>
              </a:spcBef>
              <a:spcAft>
                <a:spcPts val="200"/>
              </a:spcAft>
              <a:buSzPct val="100000"/>
              <a:buFont typeface="Calibri" panose="020F0502020204030204" pitchFamily="34" charset="0"/>
              <a:buChar char=" "/>
            </a:pPr>
            <a:endParaRPr lang="en-US" sz="2000" dirty="0" smtClean="0"/>
          </a:p>
          <a:p>
            <a:pPr marL="91440" lvl="2" indent="-91440">
              <a:spcBef>
                <a:spcPts val="1200"/>
              </a:spcBef>
              <a:spcAft>
                <a:spcPts val="200"/>
              </a:spcAft>
              <a:buSzPct val="100000"/>
              <a:buFont typeface="Calibri" panose="020F0502020204030204" pitchFamily="34" charset="0"/>
              <a:buChar char=" "/>
            </a:pPr>
            <a:endParaRPr lang="en-US" sz="2000" dirty="0"/>
          </a:p>
          <a:p>
            <a:endParaRPr lang="en-US" dirty="0"/>
          </a:p>
        </p:txBody>
      </p:sp>
      <p:pic>
        <p:nvPicPr>
          <p:cNvPr id="4" name="صورة 7" descr="jj.jpg"/>
          <p:cNvPicPr/>
          <p:nvPr/>
        </p:nvPicPr>
        <p:blipFill>
          <a:blip r:embed="rId2" cstate="print"/>
          <a:stretch>
            <a:fillRect/>
          </a:stretch>
        </p:blipFill>
        <p:spPr>
          <a:xfrm>
            <a:off x="7438030" y="2365114"/>
            <a:ext cx="3521122" cy="2507137"/>
          </a:xfrm>
          <a:prstGeom prst="rect">
            <a:avLst/>
          </a:prstGeom>
        </p:spPr>
      </p:pic>
    </p:spTree>
    <p:extLst>
      <p:ext uri="{BB962C8B-B14F-4D97-AF65-F5344CB8AC3E}">
        <p14:creationId xmlns="" xmlns:p14="http://schemas.microsoft.com/office/powerpoint/2010/main" val="389670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lnSpc>
                <a:spcPct val="85000"/>
              </a:lnSpc>
              <a:spcBef>
                <a:spcPct val="0"/>
              </a:spcBef>
            </a:pPr>
            <a:r>
              <a:rPr lang="en-US" sz="5400" b="1" kern="1200" spc="-50" dirty="0">
                <a:solidFill>
                  <a:srgbClr val="C00000"/>
                </a:solidFill>
                <a:latin typeface="+mj-lt"/>
                <a:ea typeface="+mj-ea"/>
                <a:cs typeface="+mj-cs"/>
              </a:rPr>
              <a:t>Servo motor</a:t>
            </a:r>
            <a:r>
              <a:rPr lang="en-US" sz="1600" b="1" dirty="0"/>
              <a:t/>
            </a:r>
            <a:br>
              <a:rPr lang="en-US" sz="1600" b="1" dirty="0"/>
            </a:b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We use the </a:t>
            </a:r>
            <a:r>
              <a:rPr lang="en-US" b="1" dirty="0" smtClean="0">
                <a:solidFill>
                  <a:srgbClr val="C00000"/>
                </a:solidFill>
                <a:latin typeface="Times New Roman" pitchFamily="18" charset="0"/>
                <a:cs typeface="Times New Roman" pitchFamily="18" charset="0"/>
              </a:rPr>
              <a:t>MG996R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with high torque (</a:t>
            </a:r>
            <a:r>
              <a:rPr lang="en-US" b="1" dirty="0">
                <a:solidFill>
                  <a:srgbClr val="C00000"/>
                </a:solidFill>
                <a:latin typeface="Times New Roman" pitchFamily="18" charset="0"/>
                <a:cs typeface="Times New Roman" pitchFamily="18" charset="0"/>
              </a:rPr>
              <a:t>metal servo</a:t>
            </a:r>
            <a:r>
              <a:rPr lang="en-US" dirty="0" smtClean="0">
                <a:latin typeface="Times New Roman" pitchFamily="18" charset="0"/>
                <a:cs typeface="Times New Roman" pitchFamily="18" charset="0"/>
              </a:rPr>
              <a:t>) because this type of servo endure high torque and if we use the plastic motor may be damaged fast, although we use metal servo this servo interrupt and stopped suddenly  while we are working and the servo need time to become available so we start repair the suspended</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motor and we succeed fixed it so we don’t need to bought new one.</a:t>
            </a:r>
          </a:p>
          <a:p>
            <a:r>
              <a:rPr lang="en-US" dirty="0"/>
              <a:t> </a:t>
            </a:r>
            <a:r>
              <a:rPr lang="en-US" dirty="0" smtClean="0"/>
              <a:t>              1                                                       2                                                        3 </a:t>
            </a: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35805" y="3749722"/>
            <a:ext cx="1590675" cy="1809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p:nvPr/>
        </p:nvPicPr>
        <p:blipFill>
          <a:blip r:embed="rId3" cstate="print"/>
          <a:srcRect/>
          <a:stretch>
            <a:fillRect/>
          </a:stretch>
        </p:blipFill>
        <p:spPr bwMode="auto">
          <a:xfrm>
            <a:off x="1484194" y="3876577"/>
            <a:ext cx="1477370" cy="1556039"/>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97064" y="3749721"/>
            <a:ext cx="1765552" cy="1809750"/>
          </a:xfrm>
          <a:prstGeom prst="rect">
            <a:avLst/>
          </a:prstGeom>
        </p:spPr>
      </p:pic>
    </p:spTree>
    <p:extLst>
      <p:ext uri="{BB962C8B-B14F-4D97-AF65-F5344CB8AC3E}">
        <p14:creationId xmlns="" xmlns:p14="http://schemas.microsoft.com/office/powerpoint/2010/main" val="1529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Servo motor</a:t>
            </a:r>
          </a:p>
        </p:txBody>
      </p:sp>
      <p:sp>
        <p:nvSpPr>
          <p:cNvPr id="3" name="Content Placeholder 2"/>
          <p:cNvSpPr>
            <a:spLocks noGrp="1"/>
          </p:cNvSpPr>
          <p:nvPr>
            <p:ph idx="1"/>
          </p:nvPr>
        </p:nvSpPr>
        <p:spPr>
          <a:xfrm>
            <a:off x="1097280" y="1845734"/>
            <a:ext cx="10058400" cy="4350350"/>
          </a:xfrm>
        </p:spPr>
        <p:txBody>
          <a:bodyPr/>
          <a:lstStyle/>
          <a:p>
            <a:r>
              <a:rPr lang="en-US" dirty="0" smtClean="0"/>
              <a:t>We use four servo motors to control the movement of the robotic arm to access the nine positions of the 3*3 board and to access the position where the piece is found.</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 </a:t>
            </a:r>
            <a:r>
              <a:rPr lang="en-US" dirty="0" smtClean="0"/>
              <a:t>          Servo motor with its components                       Internal contents for servo motor </a:t>
            </a: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97280" y="2620368"/>
            <a:ext cx="4375472" cy="2989417"/>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60479" y="2620368"/>
            <a:ext cx="3507474" cy="2989417"/>
          </a:xfrm>
          <a:prstGeom prst="rect">
            <a:avLst/>
          </a:prstGeom>
        </p:spPr>
      </p:pic>
    </p:spTree>
    <p:extLst>
      <p:ext uri="{BB962C8B-B14F-4D97-AF65-F5344CB8AC3E}">
        <p14:creationId xmlns="" xmlns:p14="http://schemas.microsoft.com/office/powerpoint/2010/main" val="1941039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72297"/>
          </a:xfrm>
        </p:spPr>
        <p:txBody>
          <a:bodyPr>
            <a:normAutofit/>
          </a:bodyPr>
          <a:lstStyle/>
          <a:p>
            <a:r>
              <a:rPr lang="en-US" sz="5400" b="1" dirty="0">
                <a:solidFill>
                  <a:srgbClr val="C00000"/>
                </a:solidFill>
              </a:rPr>
              <a:t>Topics to be discussed!??? </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2800" dirty="0" smtClean="0"/>
              <a:t>introduction</a:t>
            </a:r>
            <a:r>
              <a:rPr lang="ar-SA" dirty="0" smtClean="0"/>
              <a:t>  </a:t>
            </a:r>
            <a:endParaRPr lang="en-US" dirty="0" smtClean="0"/>
          </a:p>
          <a:p>
            <a:pPr>
              <a:buFont typeface="Wingdings" panose="05000000000000000000" pitchFamily="2" charset="2"/>
              <a:buChar char="Ø"/>
            </a:pPr>
            <a:r>
              <a:rPr lang="en-US" sz="2800" dirty="0" smtClean="0"/>
              <a:t>Tic </a:t>
            </a:r>
            <a:r>
              <a:rPr lang="en-US" sz="2800" dirty="0"/>
              <a:t>Tac Toe(Description</a:t>
            </a:r>
            <a:r>
              <a:rPr lang="en-US" sz="2800" dirty="0" smtClean="0"/>
              <a:t>)</a:t>
            </a:r>
          </a:p>
          <a:p>
            <a:pPr>
              <a:buFont typeface="Wingdings" panose="05000000000000000000" pitchFamily="2" charset="2"/>
              <a:buChar char="Ø"/>
            </a:pPr>
            <a:r>
              <a:rPr lang="en-US" sz="2800" dirty="0" smtClean="0"/>
              <a:t>Why </a:t>
            </a:r>
            <a:r>
              <a:rPr lang="en-US" sz="2800" dirty="0"/>
              <a:t>this project</a:t>
            </a:r>
            <a:r>
              <a:rPr lang="en-US" sz="2800" dirty="0" smtClean="0"/>
              <a:t>?</a:t>
            </a:r>
          </a:p>
          <a:p>
            <a:pPr>
              <a:buFont typeface="Wingdings" panose="05000000000000000000" pitchFamily="2" charset="2"/>
              <a:buChar char="Ø"/>
            </a:pPr>
            <a:r>
              <a:rPr lang="en-US" sz="2800" dirty="0" smtClean="0"/>
              <a:t> Project Features</a:t>
            </a:r>
          </a:p>
          <a:p>
            <a:pPr>
              <a:buFont typeface="Wingdings" panose="05000000000000000000" pitchFamily="2" charset="2"/>
              <a:buChar char="Ø"/>
            </a:pPr>
            <a:r>
              <a:rPr lang="en-US" sz="2800" dirty="0" smtClean="0"/>
              <a:t> Problems</a:t>
            </a:r>
            <a:endParaRPr lang="en-US" sz="2800" dirty="0"/>
          </a:p>
          <a:p>
            <a:pPr>
              <a:buFont typeface="Wingdings" panose="05000000000000000000" pitchFamily="2" charset="2"/>
              <a:buChar char="Ø"/>
            </a:pPr>
            <a:r>
              <a:rPr lang="en-US" sz="2800" dirty="0" smtClean="0"/>
              <a:t> Project implementation</a:t>
            </a:r>
            <a:endParaRPr lang="en-US" sz="2800" dirty="0"/>
          </a:p>
          <a:p>
            <a:pPr>
              <a:buFont typeface="Wingdings" panose="05000000000000000000" pitchFamily="2" charset="2"/>
              <a:buChar char="Ø"/>
            </a:pPr>
            <a:r>
              <a:rPr lang="en-US" sz="2800" dirty="0" smtClean="0"/>
              <a:t> Recommendations and Future work</a:t>
            </a:r>
          </a:p>
          <a:p>
            <a:pPr>
              <a:buFont typeface="Wingdings" panose="05000000000000000000" pitchFamily="2" charset="2"/>
              <a:buChar char="Ø"/>
            </a:pPr>
            <a:r>
              <a:rPr lang="en-US" sz="2800" dirty="0" smtClean="0"/>
              <a:t>Demo</a:t>
            </a:r>
            <a:endParaRPr lang="en-US" sz="2800" dirty="0"/>
          </a:p>
          <a:p>
            <a:endParaRPr lang="en-US" dirty="0"/>
          </a:p>
        </p:txBody>
      </p:sp>
    </p:spTree>
    <p:extLst>
      <p:ext uri="{BB962C8B-B14F-4D97-AF65-F5344CB8AC3E}">
        <p14:creationId xmlns="" xmlns:p14="http://schemas.microsoft.com/office/powerpoint/2010/main" val="888462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5400" b="1" dirty="0" smtClean="0">
                <a:solidFill>
                  <a:srgbClr val="C00000"/>
                </a:solidFill>
              </a:rPr>
              <a:t>ISD1820</a:t>
            </a:r>
            <a:endParaRPr lang="en-US" sz="5400" b="1" dirty="0">
              <a:solidFill>
                <a:srgbClr val="C00000"/>
              </a:solidFill>
            </a:endParaRPr>
          </a:p>
        </p:txBody>
      </p:sp>
      <p:sp>
        <p:nvSpPr>
          <p:cNvPr id="3" name="Content Placeholder 2"/>
          <p:cNvSpPr>
            <a:spLocks noGrp="1"/>
          </p:cNvSpPr>
          <p:nvPr>
            <p:ph idx="1"/>
          </p:nvPr>
        </p:nvSpPr>
        <p:spPr/>
        <p:txBody>
          <a:bodyPr/>
          <a:lstStyle/>
          <a:p>
            <a:r>
              <a:rPr lang="en-US" sz="2600" dirty="0" smtClean="0">
                <a:latin typeface="Times New Roman" pitchFamily="18" charset="0"/>
                <a:cs typeface="Times New Roman" pitchFamily="18" charset="0"/>
              </a:rPr>
              <a:t>This component is used to store music on it and when the robot win this music play.</a:t>
            </a:r>
          </a:p>
          <a:p>
            <a:endParaRPr lang="en-US" dirty="0"/>
          </a:p>
        </p:txBody>
      </p:sp>
      <p:pic>
        <p:nvPicPr>
          <p:cNvPr id="4" name="Picture 3" descr="C:\Users\rehan alashqar\Desktop\sku_281751_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17441" y="2424263"/>
            <a:ext cx="5985281" cy="3809111"/>
          </a:xfrm>
          <a:prstGeom prst="rect">
            <a:avLst/>
          </a:prstGeom>
          <a:noFill/>
          <a:ln>
            <a:noFill/>
          </a:ln>
        </p:spPr>
      </p:pic>
    </p:spTree>
    <p:extLst>
      <p:ext uri="{BB962C8B-B14F-4D97-AF65-F5344CB8AC3E}">
        <p14:creationId xmlns="" xmlns:p14="http://schemas.microsoft.com/office/powerpoint/2010/main" val="688969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Powers </a:t>
            </a:r>
            <a:r>
              <a:rPr lang="en-US" sz="5400" b="1" dirty="0" smtClean="0">
                <a:solidFill>
                  <a:srgbClr val="C00000"/>
                </a:solidFill>
              </a:rPr>
              <a:t>sources</a:t>
            </a:r>
            <a:endParaRPr lang="en-US" sz="5400" b="1" dirty="0">
              <a:solidFill>
                <a:srgbClr val="C00000"/>
              </a:solidFill>
            </a:endParaRPr>
          </a:p>
        </p:txBody>
      </p:sp>
      <p:sp>
        <p:nvSpPr>
          <p:cNvPr id="3" name="Content Placeholder 2"/>
          <p:cNvSpPr>
            <a:spLocks noGrp="1"/>
          </p:cNvSpPr>
          <p:nvPr>
            <p:ph idx="1"/>
          </p:nvPr>
        </p:nvSpPr>
        <p:spPr>
          <a:xfrm>
            <a:off x="1097280" y="1845733"/>
            <a:ext cx="10058400" cy="4486827"/>
          </a:xfrm>
        </p:spPr>
        <p:txBody>
          <a:bodyPr/>
          <a:lstStyle/>
          <a:p>
            <a:r>
              <a:rPr lang="en-US" dirty="0">
                <a:latin typeface="Times New Roman" pitchFamily="18" charset="0"/>
                <a:cs typeface="Times New Roman" pitchFamily="18" charset="0"/>
              </a:rPr>
              <a:t>First we use p</a:t>
            </a:r>
            <a:r>
              <a:rPr lang="en-US" dirty="0" smtClean="0">
                <a:latin typeface="Times New Roman" pitchFamily="18" charset="0"/>
                <a:cs typeface="Times New Roman" pitchFamily="18" charset="0"/>
              </a:rPr>
              <a:t>ower charger with 5 volt and 2 ampere but because this charger not get the exact ampere needed to control the four servo motors of the robotic arm this cause the movement of the arm with shaking</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so to solve this problem we use power supply to get the motors the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specific ampere it needed</a:t>
            </a:r>
            <a:r>
              <a:rPr lang="en-US" dirty="0" smtClean="0"/>
              <a:t>. </a:t>
            </a:r>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r>
              <a:rPr lang="ar-SA" dirty="0"/>
              <a:t> </a:t>
            </a:r>
            <a:r>
              <a:rPr lang="ar-SA" dirty="0" smtClean="0"/>
              <a:t>        </a:t>
            </a:r>
            <a:r>
              <a:rPr lang="en-US" dirty="0" smtClean="0"/>
              <a:t>Power charger </a:t>
            </a:r>
            <a:r>
              <a:rPr lang="ar-SA" dirty="0" smtClean="0"/>
              <a:t>                                       </a:t>
            </a:r>
            <a:r>
              <a:rPr lang="en-US" dirty="0" smtClean="0"/>
              <a:t>                    Power supply </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9853" y="2988607"/>
            <a:ext cx="3457681" cy="2770497"/>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41493" y="2988607"/>
            <a:ext cx="4408225" cy="2770497"/>
          </a:xfrm>
          <a:prstGeom prst="rect">
            <a:avLst/>
          </a:prstGeom>
        </p:spPr>
      </p:pic>
    </p:spTree>
    <p:extLst>
      <p:ext uri="{BB962C8B-B14F-4D97-AF65-F5344CB8AC3E}">
        <p14:creationId xmlns="" xmlns:p14="http://schemas.microsoft.com/office/powerpoint/2010/main" val="1538452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Problems</a:t>
            </a:r>
          </a:p>
        </p:txBody>
      </p:sp>
      <p:sp>
        <p:nvSpPr>
          <p:cNvPr id="3" name="Content Placeholder 2"/>
          <p:cNvSpPr>
            <a:spLocks noGrp="1"/>
          </p:cNvSpPr>
          <p:nvPr>
            <p:ph idx="1"/>
          </p:nvPr>
        </p:nvSpPr>
        <p:spPr>
          <a:xfrm>
            <a:off x="1097280" y="1845734"/>
            <a:ext cx="10058400" cy="4351866"/>
          </a:xfrm>
        </p:spPr>
        <p:txBody>
          <a:bodyPr>
            <a:normAutofit fontScale="92500" lnSpcReduction="10000"/>
          </a:bodyPr>
          <a:lstStyle/>
          <a:p>
            <a:endParaRPr lang="en-US" dirty="0" smtClean="0"/>
          </a:p>
          <a:p>
            <a:pPr>
              <a:buFont typeface="Wingdings" panose="05000000000000000000" pitchFamily="2" charset="2"/>
              <a:buChar char="Ø"/>
            </a:pPr>
            <a:r>
              <a:rPr lang="en-US" sz="2600" dirty="0" smtClean="0"/>
              <a:t> </a:t>
            </a:r>
            <a:r>
              <a:rPr lang="en-US" sz="2800" dirty="0" smtClean="0">
                <a:latin typeface="Times New Roman" pitchFamily="18" charset="0"/>
                <a:cs typeface="Times New Roman" pitchFamily="18" charset="0"/>
              </a:rPr>
              <a:t>The components </a:t>
            </a:r>
            <a:r>
              <a:rPr lang="en-US" sz="2800" dirty="0">
                <a:latin typeface="Times New Roman" pitchFamily="18" charset="0"/>
                <a:cs typeface="Times New Roman" pitchFamily="18" charset="0"/>
              </a:rPr>
              <a:t>of the </a:t>
            </a:r>
            <a:r>
              <a:rPr lang="en-US" sz="2800" dirty="0" smtClean="0">
                <a:latin typeface="Times New Roman" pitchFamily="18" charset="0"/>
                <a:cs typeface="Times New Roman" pitchFamily="18" charset="0"/>
              </a:rPr>
              <a:t>project </a:t>
            </a:r>
            <a:r>
              <a:rPr lang="en-US" sz="2800" dirty="0">
                <a:latin typeface="Times New Roman" pitchFamily="18" charset="0"/>
                <a:cs typeface="Times New Roman" pitchFamily="18" charset="0"/>
              </a:rPr>
              <a:t>is not available all the </a:t>
            </a:r>
            <a:r>
              <a:rPr lang="en-US" sz="2800" dirty="0" smtClean="0">
                <a:latin typeface="Times New Roman" pitchFamily="18" charset="0"/>
                <a:cs typeface="Times New Roman" pitchFamily="18" charset="0"/>
              </a:rPr>
              <a:t>time.</a:t>
            </a:r>
          </a:p>
          <a:p>
            <a:pPr marL="0" indent="0">
              <a:buNone/>
            </a:pPr>
            <a:endParaRPr lang="en-US" sz="2800" dirty="0" smtClean="0">
              <a:latin typeface="Times New Roman" pitchFamily="18" charset="0"/>
              <a:cs typeface="Times New Roman" pitchFamily="18" charset="0"/>
            </a:endParaRPr>
          </a:p>
          <a:p>
            <a:pPr>
              <a:buFont typeface="Wingdings" panose="05000000000000000000" pitchFamily="2" charset="2"/>
              <a:buChar char="Ø"/>
            </a:pPr>
            <a:r>
              <a:rPr lang="en-US" sz="2800" dirty="0" smtClean="0">
                <a:latin typeface="Times New Roman" pitchFamily="18" charset="0"/>
                <a:cs typeface="Times New Roman" pitchFamily="18" charset="0"/>
              </a:rPr>
              <a:t> One </a:t>
            </a:r>
            <a:r>
              <a:rPr lang="en-US" sz="2800" dirty="0">
                <a:latin typeface="Times New Roman" pitchFamily="18" charset="0"/>
                <a:cs typeface="Times New Roman" pitchFamily="18" charset="0"/>
              </a:rPr>
              <a:t>month to get the basic </a:t>
            </a:r>
            <a:r>
              <a:rPr lang="en-US" sz="2800" dirty="0" smtClean="0">
                <a:latin typeface="Times New Roman" pitchFamily="18" charset="0"/>
                <a:cs typeface="Times New Roman" pitchFamily="18" charset="0"/>
              </a:rPr>
              <a:t>components.</a:t>
            </a:r>
          </a:p>
          <a:p>
            <a:pPr marL="0" indent="0">
              <a:buNone/>
            </a:pPr>
            <a:endParaRPr lang="en-US" sz="2800" dirty="0">
              <a:latin typeface="Times New Roman" pitchFamily="18" charset="0"/>
              <a:cs typeface="Times New Roman" pitchFamily="18" charset="0"/>
            </a:endParaRPr>
          </a:p>
          <a:p>
            <a:pPr>
              <a:buFont typeface="Wingdings" panose="05000000000000000000" pitchFamily="2" charset="2"/>
              <a:buChar char="Ø"/>
            </a:pPr>
            <a:r>
              <a:rPr lang="en-US" sz="2800" dirty="0" smtClean="0">
                <a:latin typeface="Times New Roman" pitchFamily="18" charset="0"/>
                <a:cs typeface="Times New Roman" pitchFamily="18" charset="0"/>
              </a:rPr>
              <a:t> Sudden </a:t>
            </a:r>
            <a:r>
              <a:rPr lang="en-US" sz="2800" dirty="0">
                <a:latin typeface="Times New Roman" pitchFamily="18" charset="0"/>
                <a:cs typeface="Times New Roman" pitchFamily="18" charset="0"/>
              </a:rPr>
              <a:t>damage in two motors and the motors become not available in market may reach after two weeks or more so we will try to fix its and we success do that.</a:t>
            </a:r>
          </a:p>
          <a:p>
            <a:pPr marL="0" indent="0">
              <a:buNone/>
            </a:pPr>
            <a:endParaRPr lang="en-US" dirty="0" smtClean="0"/>
          </a:p>
          <a:p>
            <a:pPr marL="0" indent="0">
              <a:buNone/>
            </a:pPr>
            <a:r>
              <a:rPr lang="en-US" dirty="0" smtClean="0"/>
              <a:t>   </a:t>
            </a:r>
          </a:p>
          <a:p>
            <a:pPr marL="0" indent="0">
              <a:buNone/>
            </a:pPr>
            <a:endParaRPr lang="en-US" dirty="0" smtClean="0"/>
          </a:p>
          <a:p>
            <a:endParaRPr lang="en-US" dirty="0"/>
          </a:p>
        </p:txBody>
      </p:sp>
    </p:spTree>
    <p:extLst>
      <p:ext uri="{BB962C8B-B14F-4D97-AF65-F5344CB8AC3E}">
        <p14:creationId xmlns="" xmlns:p14="http://schemas.microsoft.com/office/powerpoint/2010/main" val="127423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Problems</a:t>
            </a:r>
            <a:endParaRPr lang="en-US" sz="5400" b="1" dirty="0">
              <a:solidFill>
                <a:srgbClr val="C00000"/>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servo motors require 5 volt and 2 amperes to work well, we buy power charger with 5 volt and 2 amperes, but the first two months the robotic arm suffer from shaking, we thought this because the arm not connected successfully, but we find that the vibration was caused by the charger because not give the suitable ampere, </a:t>
            </a:r>
            <a:r>
              <a:rPr lang="en-US" sz="2600" dirty="0" smtClean="0">
                <a:latin typeface="Times New Roman" pitchFamily="18" charset="0"/>
                <a:cs typeface="Times New Roman" pitchFamily="18" charset="0"/>
              </a:rPr>
              <a:t>so </a:t>
            </a:r>
            <a:r>
              <a:rPr lang="en-US" sz="2600" dirty="0">
                <a:latin typeface="Times New Roman" pitchFamily="18" charset="0"/>
                <a:cs typeface="Times New Roman" pitchFamily="18" charset="0"/>
              </a:rPr>
              <a:t>we used the power supply from university </a:t>
            </a:r>
            <a:r>
              <a:rPr lang="en-US" sz="2600" dirty="0" smtClean="0">
                <a:latin typeface="Times New Roman" pitchFamily="18" charset="0"/>
                <a:cs typeface="Times New Roman" pitchFamily="18" charset="0"/>
              </a:rPr>
              <a:t>lab to solve the problem. </a:t>
            </a:r>
          </a:p>
          <a:p>
            <a:endParaRPr lang="en-US" dirty="0" smtClean="0"/>
          </a:p>
        </p:txBody>
      </p:sp>
    </p:spTree>
    <p:extLst>
      <p:ext uri="{BB962C8B-B14F-4D97-AF65-F5344CB8AC3E}">
        <p14:creationId xmlns="" xmlns:p14="http://schemas.microsoft.com/office/powerpoint/2010/main" val="654359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Recommendations and Future work</a:t>
            </a:r>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Ø"/>
            </a:pPr>
            <a:r>
              <a:rPr lang="en-US" dirty="0"/>
              <a:t> </a:t>
            </a:r>
            <a:r>
              <a:rPr lang="en-US" sz="2600" dirty="0" smtClean="0">
                <a:latin typeface="Times New Roman" pitchFamily="18" charset="0"/>
                <a:cs typeface="Times New Roman" pitchFamily="18" charset="0"/>
              </a:rPr>
              <a:t>Before </a:t>
            </a:r>
            <a:r>
              <a:rPr lang="en-US" sz="2600" dirty="0">
                <a:latin typeface="Times New Roman" pitchFamily="18" charset="0"/>
                <a:cs typeface="Times New Roman" pitchFamily="18" charset="0"/>
              </a:rPr>
              <a:t>using any component make sure that is available and suitable  for your project. </a:t>
            </a:r>
            <a:endParaRPr lang="en-US" sz="2600" dirty="0" smtClean="0">
              <a:latin typeface="Times New Roman" pitchFamily="18" charset="0"/>
              <a:cs typeface="Times New Roman" pitchFamily="18" charset="0"/>
            </a:endParaRPr>
          </a:p>
          <a:p>
            <a:pPr marL="0" indent="0">
              <a:buNone/>
            </a:pPr>
            <a:endParaRPr lang="en-US" sz="2600" dirty="0" smtClean="0">
              <a:latin typeface="Times New Roman" pitchFamily="18" charset="0"/>
              <a:cs typeface="Times New Roman" pitchFamily="18" charset="0"/>
            </a:endParaRPr>
          </a:p>
          <a:p>
            <a:pPr>
              <a:buFont typeface="Wingdings" panose="05000000000000000000" pitchFamily="2" charset="2"/>
              <a:buChar char="Ø"/>
            </a:pPr>
            <a:r>
              <a:rPr lang="en-US" sz="2600" dirty="0">
                <a:latin typeface="Times New Roman" pitchFamily="18" charset="0"/>
                <a:cs typeface="Times New Roman" pitchFamily="18" charset="0"/>
              </a:rPr>
              <a:t> Using this robot for </a:t>
            </a:r>
            <a:r>
              <a:rPr lang="en-US" sz="2600" dirty="0" smtClean="0">
                <a:latin typeface="Times New Roman" pitchFamily="18" charset="0"/>
                <a:cs typeface="Times New Roman" pitchFamily="18" charset="0"/>
              </a:rPr>
              <a:t>play </a:t>
            </a:r>
            <a:r>
              <a:rPr lang="en-US" sz="2600" dirty="0">
                <a:latin typeface="Times New Roman" pitchFamily="18" charset="0"/>
                <a:cs typeface="Times New Roman" pitchFamily="18" charset="0"/>
              </a:rPr>
              <a:t>more than one game with human according to the selected game from the </a:t>
            </a:r>
            <a:r>
              <a:rPr lang="en-US" sz="2600" dirty="0" smtClean="0">
                <a:latin typeface="Times New Roman" pitchFamily="18" charset="0"/>
                <a:cs typeface="Times New Roman" pitchFamily="18" charset="0"/>
              </a:rPr>
              <a:t>application like chess game ,collecting sheets with colors and Tic Tac Toe game.</a:t>
            </a:r>
            <a:endParaRPr lang="en-US" sz="2600" dirty="0">
              <a:latin typeface="Times New Roman" pitchFamily="18" charset="0"/>
              <a:cs typeface="Times New Roman" pitchFamily="18" charset="0"/>
            </a:endParaRPr>
          </a:p>
          <a:p>
            <a:pPr>
              <a:buFont typeface="Wingdings" panose="05000000000000000000" pitchFamily="2" charset="2"/>
              <a:buChar char="Ø"/>
            </a:pPr>
            <a:endParaRPr lang="en-US" sz="2600" dirty="0"/>
          </a:p>
          <a:p>
            <a:endParaRPr lang="en-US" dirty="0"/>
          </a:p>
        </p:txBody>
      </p:sp>
    </p:spTree>
    <p:extLst>
      <p:ext uri="{BB962C8B-B14F-4D97-AF65-F5344CB8AC3E}">
        <p14:creationId xmlns="" xmlns:p14="http://schemas.microsoft.com/office/powerpoint/2010/main" val="3504588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Demo</a:t>
            </a:r>
            <a:endParaRPr lang="en-US" sz="5400" b="1"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639474">
            <a:off x="2292439" y="2688196"/>
            <a:ext cx="6040191" cy="2540626"/>
          </a:xfrm>
          <a:prstGeom prst="rect">
            <a:avLst/>
          </a:prstGeom>
        </p:spPr>
      </p:pic>
    </p:spTree>
    <p:extLst>
      <p:ext uri="{BB962C8B-B14F-4D97-AF65-F5344CB8AC3E}">
        <p14:creationId xmlns="" xmlns:p14="http://schemas.microsoft.com/office/powerpoint/2010/main" val="154589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t>
            </a:r>
            <a:r>
              <a:rPr lang="ar-SA" dirty="0" err="1" smtClean="0"/>
              <a:t>هاي</a:t>
            </a:r>
            <a:r>
              <a:rPr lang="ar-SA" dirty="0" smtClean="0"/>
              <a:t> </a:t>
            </a:r>
            <a:r>
              <a:rPr lang="ar-SA" dirty="0" err="1" smtClean="0"/>
              <a:t>السلايد</a:t>
            </a:r>
            <a:r>
              <a:rPr lang="ar-SA" dirty="0" smtClean="0"/>
              <a:t> للفيديو خليتها </a:t>
            </a:r>
            <a:r>
              <a:rPr lang="ar-SA" dirty="0" err="1" smtClean="0"/>
              <a:t>فاضية</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150" y="690347"/>
            <a:ext cx="4680520" cy="1446550"/>
          </a:xfrm>
          <a:prstGeom prst="rect">
            <a:avLst/>
          </a:prstGeom>
        </p:spPr>
        <p:txBody>
          <a:bodyPr wrap="square">
            <a:spAutoFit/>
          </a:bodyPr>
          <a:lstStyle/>
          <a:p>
            <a:r>
              <a:rPr lang="en-US" sz="4400" dirty="0" smtClean="0"/>
              <a:t>Thank you for your attention :)</a:t>
            </a:r>
            <a:endParaRPr lang="en-US" sz="4400" dirty="0"/>
          </a:p>
        </p:txBody>
      </p:sp>
      <p:pic>
        <p:nvPicPr>
          <p:cNvPr id="3" name="Content Placeholder 3"/>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25000"/>
                    </a14:imgEffect>
                    <a14:imgEffect>
                      <a14:saturation sat="205000"/>
                    </a14:imgEffect>
                    <a14:imgEffect>
                      <a14:brightnessContrast bright="34000" contrast="-24000"/>
                    </a14:imgEffect>
                  </a14:imgLayer>
                </a14:imgProps>
              </a:ext>
              <a:ext uri="{28A0092B-C50C-407E-A947-70E740481C1C}">
                <a14:useLocalDpi xmlns="" xmlns:a14="http://schemas.microsoft.com/office/drawing/2010/main" val="0"/>
              </a:ext>
            </a:extLst>
          </a:blip>
          <a:stretch>
            <a:fillRect/>
          </a:stretch>
        </p:blipFill>
        <p:spPr>
          <a:xfrm rot="20388155">
            <a:off x="3901720" y="1178294"/>
            <a:ext cx="5525923" cy="4223414"/>
          </a:xfrm>
          <a:prstGeom prst="rect">
            <a:avLst/>
          </a:prstGeom>
        </p:spPr>
      </p:pic>
    </p:spTree>
    <p:extLst>
      <p:ext uri="{BB962C8B-B14F-4D97-AF65-F5344CB8AC3E}">
        <p14:creationId xmlns="" xmlns:p14="http://schemas.microsoft.com/office/powerpoint/2010/main" val="3556554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introduction</a:t>
            </a:r>
            <a:endParaRPr lang="en-US" dirty="0"/>
          </a:p>
        </p:txBody>
      </p:sp>
      <p:sp>
        <p:nvSpPr>
          <p:cNvPr id="3" name="عنصر نائب للمحتوى 2"/>
          <p:cNvSpPr>
            <a:spLocks noGrp="1"/>
          </p:cNvSpPr>
          <p:nvPr>
            <p:ph idx="1"/>
          </p:nvPr>
        </p:nvSpPr>
        <p:spPr>
          <a:xfrm>
            <a:off x="1109980" y="1947334"/>
            <a:ext cx="10058400" cy="4023360"/>
          </a:xfrm>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Games provide a real source of enjoyment in </a:t>
            </a:r>
            <a:r>
              <a:rPr lang="en-US" b="1" dirty="0" smtClean="0">
                <a:solidFill>
                  <a:srgbClr val="C00000"/>
                </a:solidFill>
                <a:latin typeface="Times New Roman" pitchFamily="18" charset="0"/>
                <a:cs typeface="Times New Roman" pitchFamily="18" charset="0"/>
              </a:rPr>
              <a:t>daily life</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Games also are helpful in improving the physical and mental health of human. Apart from daily life physical games, people also play computer games. These games are different than those of physical games in a sense that they do not involve much physical activity rather mental and emotional activities</a:t>
            </a:r>
            <a:r>
              <a:rPr lang="en-US" dirty="0" smtClean="0">
                <a:latin typeface="Arial" pitchFamily="34" charset="0"/>
                <a:cs typeface="Arial" pitchFamily="34" charset="0"/>
              </a:rPr>
              <a:t>.</a:t>
            </a:r>
          </a:p>
          <a:p>
            <a:pPr>
              <a:buFont typeface="Wingdings" pitchFamily="2" charset="2"/>
              <a:buChar char="Ø"/>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introduction</a:t>
            </a:r>
            <a:endParaRPr lang="en-US" dirty="0"/>
          </a:p>
        </p:txBody>
      </p:sp>
      <p:sp>
        <p:nvSpPr>
          <p:cNvPr id="5" name="عنصر نائب للمحتوى 4"/>
          <p:cNvSpPr>
            <a:spLocks noGrp="1"/>
          </p:cNvSpPr>
          <p:nvPr>
            <p:ph idx="1"/>
          </p:nvPr>
        </p:nvSpPr>
        <p:spPr>
          <a:xfrm>
            <a:off x="1054100" y="1794934"/>
            <a:ext cx="10863580" cy="4364566"/>
          </a:xfrm>
        </p:spPr>
        <p:txBody>
          <a:bodyPr/>
          <a:lstStyle/>
          <a:p>
            <a:pPr>
              <a:buFont typeface="Wingdings" pitchFamily="2" charset="2"/>
              <a:buChar char="Ø"/>
            </a:pPr>
            <a:r>
              <a:rPr lang="en-US" sz="2400" dirty="0" smtClean="0">
                <a:latin typeface="Times New Roman" pitchFamily="18" charset="0"/>
                <a:cs typeface="Times New Roman" pitchFamily="18" charset="0"/>
              </a:rPr>
              <a:t>Our project name </a:t>
            </a:r>
            <a:r>
              <a:rPr lang="en-US" sz="2400" b="1" dirty="0" smtClean="0">
                <a:solidFill>
                  <a:srgbClr val="C00000"/>
                </a:solidFill>
                <a:latin typeface="Times New Roman" pitchFamily="18" charset="0"/>
                <a:cs typeface="Times New Roman" pitchFamily="18" charset="0"/>
              </a:rPr>
              <a:t>is Tic-Tac-Toe</a:t>
            </a:r>
            <a:r>
              <a:rPr lang="en-US" sz="2400" dirty="0" smtClean="0">
                <a:latin typeface="Times New Roman" pitchFamily="18" charset="0"/>
                <a:cs typeface="Times New Roman" pitchFamily="18" charset="0"/>
              </a:rPr>
              <a:t>. This game is very popular and is fairly simple by itself. It is actually a two player game, </a:t>
            </a:r>
            <a:r>
              <a:rPr lang="en-US" sz="2400" b="1" dirty="0" smtClean="0">
                <a:solidFill>
                  <a:srgbClr val="C00000"/>
                </a:solidFill>
                <a:latin typeface="Times New Roman" pitchFamily="18" charset="0"/>
                <a:cs typeface="Times New Roman" pitchFamily="18" charset="0"/>
              </a:rPr>
              <a:t>zero-sum game </a:t>
            </a:r>
            <a:r>
              <a:rPr lang="en-US" sz="2400" dirty="0" smtClean="0">
                <a:latin typeface="Times New Roman" pitchFamily="18" charset="0"/>
                <a:cs typeface="Times New Roman" pitchFamily="18" charset="0"/>
              </a:rPr>
              <a:t>(gain equals the loss of other). </a:t>
            </a:r>
          </a:p>
          <a:p>
            <a:pPr>
              <a:buFont typeface="Wingdings" pitchFamily="2" charset="2"/>
              <a:buChar char="Ø"/>
            </a:pPr>
            <a:r>
              <a:rPr lang="en-US" sz="2400" dirty="0" smtClean="0">
                <a:latin typeface="Times New Roman" pitchFamily="18" charset="0"/>
                <a:cs typeface="Times New Roman" pitchFamily="18" charset="0"/>
              </a:rPr>
              <a:t>In this game, there is a board with n x n squares. In our game, it is </a:t>
            </a:r>
            <a:r>
              <a:rPr lang="en-US" sz="2400" b="1" dirty="0" smtClean="0">
                <a:solidFill>
                  <a:srgbClr val="C00000"/>
                </a:solidFill>
                <a:latin typeface="Times New Roman" pitchFamily="18" charset="0"/>
                <a:cs typeface="Times New Roman" pitchFamily="18" charset="0"/>
              </a:rPr>
              <a:t>3 x 3 squares</a:t>
            </a:r>
            <a:r>
              <a:rPr lang="en-US" sz="2400" dirty="0" smtClean="0">
                <a:latin typeface="Times New Roman" pitchFamily="18" charset="0"/>
                <a:cs typeface="Times New Roman" pitchFamily="18" charset="0"/>
              </a:rPr>
              <a:t>. The goal of Tic-Tac-Toe is to be one of the players to get three same symbols in a row - </a:t>
            </a:r>
            <a:r>
              <a:rPr lang="en-US" sz="2400" b="1" dirty="0" smtClean="0">
                <a:solidFill>
                  <a:srgbClr val="C00000"/>
                </a:solidFill>
                <a:latin typeface="Times New Roman" pitchFamily="18" charset="0"/>
                <a:cs typeface="Times New Roman" pitchFamily="18" charset="0"/>
              </a:rPr>
              <a:t>horizontally</a:t>
            </a:r>
            <a:r>
              <a:rPr lang="en-US" sz="2400"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vertically</a:t>
            </a:r>
            <a:r>
              <a:rPr lang="en-US" sz="2400"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or diagonally </a:t>
            </a:r>
            <a:r>
              <a:rPr lang="en-US" sz="2400" dirty="0" smtClean="0">
                <a:latin typeface="Times New Roman" pitchFamily="18" charset="0"/>
                <a:cs typeface="Times New Roman" pitchFamily="18" charset="0"/>
              </a:rPr>
              <a:t>- on a 3 x 3 grid.</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endParaRPr lang="en-US" dirty="0"/>
          </a:p>
        </p:txBody>
      </p:sp>
      <p:pic>
        <p:nvPicPr>
          <p:cNvPr id="8" name="صورة 7" descr="sssss.PNG"/>
          <p:cNvPicPr>
            <a:picLocks noChangeAspect="1"/>
          </p:cNvPicPr>
          <p:nvPr/>
        </p:nvPicPr>
        <p:blipFill>
          <a:blip r:embed="rId2" cstate="print"/>
          <a:stretch>
            <a:fillRect/>
          </a:stretch>
        </p:blipFill>
        <p:spPr>
          <a:xfrm>
            <a:off x="1155700" y="3884451"/>
            <a:ext cx="3124200" cy="2314898"/>
          </a:xfrm>
          <a:prstGeom prst="rect">
            <a:avLst/>
          </a:prstGeom>
        </p:spPr>
      </p:pic>
      <p:pic>
        <p:nvPicPr>
          <p:cNvPr id="9" name="صورة 8" descr="Capture.PNG"/>
          <p:cNvPicPr>
            <a:picLocks noChangeAspect="1"/>
          </p:cNvPicPr>
          <p:nvPr/>
        </p:nvPicPr>
        <p:blipFill>
          <a:blip r:embed="rId3" cstate="print"/>
          <a:stretch>
            <a:fillRect/>
          </a:stretch>
        </p:blipFill>
        <p:spPr>
          <a:xfrm>
            <a:off x="4941671" y="3835401"/>
            <a:ext cx="3096057" cy="2336800"/>
          </a:xfrm>
          <a:prstGeom prst="rect">
            <a:avLst/>
          </a:prstGeom>
        </p:spPr>
      </p:pic>
      <p:pic>
        <p:nvPicPr>
          <p:cNvPr id="10" name="صورة 9" descr="Capture.PNG"/>
          <p:cNvPicPr>
            <a:picLocks noChangeAspect="1"/>
          </p:cNvPicPr>
          <p:nvPr/>
        </p:nvPicPr>
        <p:blipFill>
          <a:blip r:embed="rId4" cstate="print"/>
          <a:stretch>
            <a:fillRect/>
          </a:stretch>
        </p:blipFill>
        <p:spPr>
          <a:xfrm>
            <a:off x="8505613" y="3771901"/>
            <a:ext cx="3029373" cy="238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Tic Tac Toe(Description</a:t>
            </a:r>
            <a:r>
              <a:rPr lang="en-US" sz="5400" b="1" dirty="0">
                <a:solidFill>
                  <a:srgbClr val="C00000"/>
                </a:solidFill>
              </a:rPr>
              <a:t>)</a:t>
            </a:r>
          </a:p>
        </p:txBody>
      </p:sp>
      <p:sp>
        <p:nvSpPr>
          <p:cNvPr id="3" name="Content Placeholder 2"/>
          <p:cNvSpPr>
            <a:spLocks noGrp="1"/>
          </p:cNvSpPr>
          <p:nvPr>
            <p:ph idx="1"/>
          </p:nvPr>
        </p:nvSpPr>
        <p:spPr>
          <a:xfrm>
            <a:off x="1135380" y="1845734"/>
            <a:ext cx="10058400" cy="4023360"/>
          </a:xfrm>
        </p:spPr>
        <p:txBody>
          <a:bodyPr/>
          <a:lstStyle/>
          <a:p>
            <a:pPr marL="0" indent="0">
              <a:buFont typeface="Wingdings" pitchFamily="2" charset="2"/>
              <a:buChar char="Ø"/>
            </a:pPr>
            <a:endParaRPr lang="en-US" dirty="0" smtClean="0"/>
          </a:p>
          <a:p>
            <a:pPr marL="0" indent="0">
              <a:buFont typeface="Wingdings" pitchFamily="2" charset="2"/>
              <a:buChar char="Ø"/>
            </a:pPr>
            <a:r>
              <a:rPr lang="en-US" sz="2600" dirty="0" smtClean="0">
                <a:latin typeface="Times New Roman" pitchFamily="18" charset="0"/>
                <a:cs typeface="Times New Roman" pitchFamily="18" charset="0"/>
              </a:rPr>
              <a:t>Our </a:t>
            </a:r>
            <a:r>
              <a:rPr lang="en-US" sz="2600" dirty="0">
                <a:latin typeface="Times New Roman" pitchFamily="18" charset="0"/>
                <a:cs typeface="Times New Roman" pitchFamily="18" charset="0"/>
              </a:rPr>
              <a:t>project is a </a:t>
            </a:r>
            <a:r>
              <a:rPr lang="en-US" sz="2600" dirty="0" smtClean="0">
                <a:latin typeface="Times New Roman" pitchFamily="18" charset="0"/>
                <a:cs typeface="Times New Roman" pitchFamily="18" charset="0"/>
              </a:rPr>
              <a:t>Tic Tac Toe game which consist of a robot </a:t>
            </a:r>
            <a:r>
              <a:rPr lang="en-US" sz="2600" dirty="0">
                <a:latin typeface="Times New Roman" pitchFamily="18" charset="0"/>
                <a:cs typeface="Times New Roman" pitchFamily="18" charset="0"/>
              </a:rPr>
              <a:t>that paly </a:t>
            </a:r>
            <a:r>
              <a:rPr lang="en-US" sz="2600" dirty="0" smtClean="0">
                <a:solidFill>
                  <a:srgbClr val="C00000"/>
                </a:solidFill>
                <a:latin typeface="Times New Roman" pitchFamily="18" charset="0"/>
                <a:cs typeface="Times New Roman" pitchFamily="18" charset="0"/>
              </a:rPr>
              <a:t>against</a:t>
            </a:r>
            <a:r>
              <a:rPr lang="ar-SA" sz="2600" dirty="0" smtClean="0">
                <a:solidFill>
                  <a:srgbClr val="C00000"/>
                </a:solidFill>
                <a:latin typeface="Times New Roman" pitchFamily="18" charset="0"/>
                <a:cs typeface="Times New Roman" pitchFamily="18" charset="0"/>
              </a:rPr>
              <a:t> </a:t>
            </a:r>
            <a:r>
              <a:rPr lang="en-US" sz="2600" dirty="0" smtClean="0">
                <a:solidFill>
                  <a:srgbClr val="C00000"/>
                </a:solidFill>
                <a:latin typeface="Times New Roman" pitchFamily="18" charset="0"/>
                <a:cs typeface="Times New Roman" pitchFamily="18" charset="0"/>
              </a:rPr>
              <a:t>human player </a:t>
            </a:r>
            <a:r>
              <a:rPr lang="en-US" sz="2600" dirty="0" smtClean="0">
                <a:latin typeface="Times New Roman" pitchFamily="18" charset="0"/>
                <a:cs typeface="Times New Roman" pitchFamily="18" charset="0"/>
              </a:rPr>
              <a:t>depend on the picture that a software program take it and analysis the image using alpha beta algorithm then </a:t>
            </a:r>
            <a:r>
              <a:rPr lang="en-US" sz="2600" dirty="0">
                <a:latin typeface="Times New Roman" pitchFamily="18" charset="0"/>
                <a:cs typeface="Times New Roman" pitchFamily="18" charset="0"/>
              </a:rPr>
              <a:t>send </a:t>
            </a:r>
            <a:r>
              <a:rPr lang="en-US" sz="2600" dirty="0" smtClean="0">
                <a:latin typeface="Times New Roman" pitchFamily="18" charset="0"/>
                <a:cs typeface="Times New Roman" pitchFamily="18" charset="0"/>
              </a:rPr>
              <a:t>command to Arduino to make the robot take the piece from specific position and move it to one of the nine positions depend on which player was play, when the game finished and if the robot win music will start.</a:t>
            </a:r>
          </a:p>
          <a:p>
            <a:pPr marL="0" indent="0">
              <a:buFont typeface="Wingdings" pitchFamily="2" charset="2"/>
              <a:buChar char="Ø"/>
            </a:pPr>
            <a:endParaRPr lang="en-US" dirty="0"/>
          </a:p>
          <a:p>
            <a:pPr>
              <a:buFont typeface="Wingdings" pitchFamily="2" charset="2"/>
              <a:buChar char="Ø"/>
            </a:pPr>
            <a:endParaRPr lang="en-US" dirty="0"/>
          </a:p>
        </p:txBody>
      </p:sp>
    </p:spTree>
    <p:extLst>
      <p:ext uri="{BB962C8B-B14F-4D97-AF65-F5344CB8AC3E}">
        <p14:creationId xmlns="" xmlns:p14="http://schemas.microsoft.com/office/powerpoint/2010/main" val="18906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Why </a:t>
            </a:r>
            <a:r>
              <a:rPr lang="en-US" sz="5400" b="1" dirty="0">
                <a:solidFill>
                  <a:srgbClr val="C00000"/>
                </a:solidFill>
              </a:rPr>
              <a:t>this project</a:t>
            </a:r>
            <a:r>
              <a:rPr lang="en-US" sz="5400" b="1" dirty="0" smtClean="0">
                <a:solidFill>
                  <a:srgbClr val="C00000"/>
                </a:solidFill>
              </a:rPr>
              <a:t>?</a:t>
            </a:r>
            <a:endParaRPr lang="en-US" sz="5400" b="1" dirty="0">
              <a:solidFill>
                <a:srgbClr val="C00000"/>
              </a:solidFill>
            </a:endParaRPr>
          </a:p>
        </p:txBody>
      </p:sp>
      <p:sp>
        <p:nvSpPr>
          <p:cNvPr id="3" name="Content Placeholder 2"/>
          <p:cNvSpPr>
            <a:spLocks noGrp="1"/>
          </p:cNvSpPr>
          <p:nvPr>
            <p:ph idx="1"/>
          </p:nvPr>
        </p:nvSpPr>
        <p:spPr>
          <a:xfrm>
            <a:off x="1122680" y="1845734"/>
            <a:ext cx="10058400" cy="4023360"/>
          </a:xfrm>
        </p:spPr>
        <p:txBody>
          <a:bodyPr>
            <a:normAutofit/>
          </a:bodyPr>
          <a:lstStyle/>
          <a:p>
            <a:pPr marL="0" indent="0">
              <a:buNone/>
            </a:pPr>
            <a:endParaRPr lang="ar-SA" sz="2600" dirty="0">
              <a:latin typeface="Times New Roman" pitchFamily="18" charset="0"/>
              <a:cs typeface="Times New Roman" pitchFamily="18" charset="0"/>
            </a:endParaRPr>
          </a:p>
          <a:p>
            <a:pPr>
              <a:buFont typeface="Wingdings" panose="05000000000000000000" pitchFamily="2" charset="2"/>
              <a:buChar char="q"/>
            </a:pPr>
            <a:r>
              <a:rPr lang="en-US" sz="2600" dirty="0" smtClean="0"/>
              <a:t> </a:t>
            </a:r>
            <a:r>
              <a:rPr lang="en-US" sz="2600" dirty="0" smtClean="0">
                <a:latin typeface="Times New Roman" pitchFamily="18" charset="0"/>
                <a:cs typeface="Times New Roman" pitchFamily="18" charset="0"/>
              </a:rPr>
              <a:t>As </a:t>
            </a:r>
            <a:r>
              <a:rPr lang="en-US" sz="2600" dirty="0">
                <a:latin typeface="Times New Roman" pitchFamily="18" charset="0"/>
                <a:cs typeface="Times New Roman" pitchFamily="18" charset="0"/>
              </a:rPr>
              <a:t>Artificial intelligence technology occupies the world, it becomes an essential part of all the fields around us; it aims to become more interactive and interesting</a:t>
            </a:r>
            <a:r>
              <a:rPr lang="en-US" sz="2600" dirty="0" smtClean="0">
                <a:latin typeface="Times New Roman" pitchFamily="18" charset="0"/>
                <a:cs typeface="Times New Roman" pitchFamily="18" charset="0"/>
              </a:rPr>
              <a:t>.</a:t>
            </a:r>
          </a:p>
          <a:p>
            <a:endParaRPr lang="en-US" sz="2600" dirty="0"/>
          </a:p>
          <a:p>
            <a:pPr>
              <a:buFont typeface="Wingdings" panose="05000000000000000000" pitchFamily="2" charset="2"/>
              <a:buChar char="q"/>
            </a:pPr>
            <a:r>
              <a:rPr lang="en-US" sz="2600" dirty="0" smtClean="0"/>
              <a:t> </a:t>
            </a:r>
            <a:r>
              <a:rPr lang="en-US" sz="2600" dirty="0" smtClean="0">
                <a:latin typeface="Times New Roman" pitchFamily="18" charset="0"/>
                <a:cs typeface="Times New Roman" pitchFamily="18" charset="0"/>
              </a:rPr>
              <a:t>So we try to employee artificial intelligence to play Tic Tac Toe in more interesting way.</a:t>
            </a:r>
            <a:endParaRPr lang="en-US" sz="2600"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106861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Project </a:t>
            </a:r>
            <a:r>
              <a:rPr lang="en-US" sz="5400" b="1" dirty="0" smtClean="0">
                <a:solidFill>
                  <a:srgbClr val="C00000"/>
                </a:solidFill>
              </a:rPr>
              <a:t>Features</a:t>
            </a:r>
            <a:endParaRPr lang="en-US" sz="5400" b="1" dirty="0">
              <a:solidFill>
                <a:srgbClr val="C00000"/>
              </a:solidFill>
            </a:endParaRPr>
          </a:p>
        </p:txBody>
      </p:sp>
      <p:sp>
        <p:nvSpPr>
          <p:cNvPr id="3" name="Content Placeholder 2"/>
          <p:cNvSpPr>
            <a:spLocks noGrp="1"/>
          </p:cNvSpPr>
          <p:nvPr>
            <p:ph idx="1"/>
          </p:nvPr>
        </p:nvSpPr>
        <p:spPr>
          <a:xfrm>
            <a:off x="1097280" y="1845733"/>
            <a:ext cx="10058400" cy="4279295"/>
          </a:xfrm>
        </p:spPr>
        <p:txBody>
          <a:bodyPr>
            <a:normAutofit/>
          </a:bodyPr>
          <a:lstStyle/>
          <a:p>
            <a:pPr>
              <a:buFont typeface="Wingdings" pitchFamily="2" charset="2"/>
              <a:buChar char="Ø"/>
            </a:pPr>
            <a:r>
              <a:rPr lang="en-US" sz="2600" dirty="0" smtClean="0">
                <a:latin typeface="Times New Roman" pitchFamily="18" charset="0"/>
                <a:cs typeface="Times New Roman" pitchFamily="18" charset="0"/>
              </a:rPr>
              <a:t> The game can start by any one of the two player.</a:t>
            </a:r>
            <a:endParaRPr lang="en-US" sz="2600" dirty="0" smtClean="0"/>
          </a:p>
          <a:p>
            <a:pPr lvl="0">
              <a:buFont typeface="Wingdings" panose="05000000000000000000" pitchFamily="2" charset="2"/>
              <a:buChar char="Ø"/>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main features of our project that we can play any level of tic tac toe with the robotic arm (Simple, Medium, Hard</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buFont typeface="Wingdings" panose="05000000000000000000" pitchFamily="2" charset="2"/>
              <a:buChar char="Ø"/>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result after the game finish will see on the LCD.</a:t>
            </a:r>
          </a:p>
          <a:p>
            <a:pPr lvl="0">
              <a:buFont typeface="Wingdings" panose="05000000000000000000" pitchFamily="2" charset="2"/>
              <a:buChar char="Ø"/>
            </a:pPr>
            <a:r>
              <a:rPr lang="en-US" sz="2600" dirty="0" smtClean="0">
                <a:latin typeface="Times New Roman" pitchFamily="18" charset="0"/>
                <a:cs typeface="Times New Roman" pitchFamily="18" charset="0"/>
              </a:rPr>
              <a:t> After </a:t>
            </a:r>
            <a:r>
              <a:rPr lang="en-US" sz="2600" dirty="0">
                <a:latin typeface="Times New Roman" pitchFamily="18" charset="0"/>
                <a:cs typeface="Times New Roman" pitchFamily="18" charset="0"/>
              </a:rPr>
              <a:t>the game finished we put sound of music in microcontroller to control the music voice on or off depending on the result of the game</a:t>
            </a:r>
            <a:r>
              <a:rPr lang="en-US" sz="2600" dirty="0" smtClean="0">
                <a:latin typeface="Times New Roman" pitchFamily="18" charset="0"/>
                <a:cs typeface="Times New Roman" pitchFamily="18" charset="0"/>
              </a:rPr>
              <a:t>.</a:t>
            </a:r>
          </a:p>
          <a:p>
            <a:pPr lvl="0">
              <a:buFont typeface="Wingdings" panose="05000000000000000000" pitchFamily="2" charset="2"/>
              <a:buChar char="Ø"/>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The game can detect if the player play or not by itself without click any button to hint it.</a:t>
            </a:r>
          </a:p>
          <a:p>
            <a:pPr lvl="0">
              <a:buNone/>
            </a:pPr>
            <a:endParaRPr lang="en-US" sz="2600"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316490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Project </a:t>
            </a:r>
            <a:r>
              <a:rPr lang="en-US" sz="5400" b="1" dirty="0" smtClean="0">
                <a:solidFill>
                  <a:srgbClr val="C00000"/>
                </a:solidFill>
              </a:rPr>
              <a:t>implementation</a:t>
            </a:r>
            <a:endParaRPr lang="en-US" sz="5400" b="1" dirty="0">
              <a:solidFill>
                <a:srgbClr val="C00000"/>
              </a:solidFill>
            </a:endParaRPr>
          </a:p>
        </p:txBody>
      </p:sp>
      <p:sp>
        <p:nvSpPr>
          <p:cNvPr id="3" name="Content Placeholder 2"/>
          <p:cNvSpPr>
            <a:spLocks noGrp="1"/>
          </p:cNvSpPr>
          <p:nvPr>
            <p:ph idx="1"/>
          </p:nvPr>
        </p:nvSpPr>
        <p:spPr/>
        <p:txBody>
          <a:bodyPr/>
          <a:lstStyle/>
          <a:p>
            <a:pPr marL="0" indent="0">
              <a:buNone/>
            </a:pPr>
            <a:endParaRPr lang="en-US" sz="2600" dirty="0" smtClean="0"/>
          </a:p>
          <a:p>
            <a:r>
              <a:rPr lang="en-US" sz="2600" dirty="0" smtClean="0">
                <a:latin typeface="Times New Roman" pitchFamily="18" charset="0"/>
                <a:cs typeface="Times New Roman" pitchFamily="18" charset="0"/>
              </a:rPr>
              <a:t>We divided the project into three parts</a:t>
            </a:r>
          </a:p>
          <a:p>
            <a:pPr>
              <a:buFont typeface="Wingdings" pitchFamily="2" charset="2"/>
              <a:buChar char="ü"/>
            </a:pPr>
            <a:r>
              <a:rPr lang="en-US" sz="2600" dirty="0" smtClean="0">
                <a:latin typeface="Times New Roman" pitchFamily="18" charset="0"/>
                <a:cs typeface="Times New Roman" pitchFamily="18" charset="0"/>
              </a:rPr>
              <a:t> Software part.</a:t>
            </a:r>
          </a:p>
          <a:p>
            <a:pPr>
              <a:buFont typeface="Wingdings" pitchFamily="2" charset="2"/>
              <a:buChar char="ü"/>
            </a:pPr>
            <a:r>
              <a:rPr lang="en-US" sz="2600" smtClean="0">
                <a:latin typeface="Times New Roman" pitchFamily="18" charset="0"/>
                <a:cs typeface="Times New Roman" pitchFamily="18" charset="0"/>
              </a:rPr>
              <a:t>Hardware </a:t>
            </a:r>
            <a:r>
              <a:rPr lang="en-US" sz="2600" dirty="0" smtClean="0">
                <a:latin typeface="Times New Roman" pitchFamily="18" charset="0"/>
                <a:cs typeface="Times New Roman" pitchFamily="18" charset="0"/>
              </a:rPr>
              <a:t>implementation</a:t>
            </a:r>
            <a:r>
              <a:rPr lang="en-US" sz="2600" dirty="0" smtClean="0"/>
              <a:t>.</a:t>
            </a:r>
          </a:p>
          <a:p>
            <a:r>
              <a:rPr lang="en-US" dirty="0" smtClean="0"/>
              <a:t> </a:t>
            </a:r>
            <a:endParaRPr lang="en-US" dirty="0"/>
          </a:p>
        </p:txBody>
      </p:sp>
    </p:spTree>
    <p:extLst>
      <p:ext uri="{BB962C8B-B14F-4D97-AF65-F5344CB8AC3E}">
        <p14:creationId xmlns="" xmlns:p14="http://schemas.microsoft.com/office/powerpoint/2010/main" val="4152589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rPr>
              <a:t>Software part</a:t>
            </a:r>
          </a:p>
        </p:txBody>
      </p:sp>
      <p:sp>
        <p:nvSpPr>
          <p:cNvPr id="3" name="Content Placeholder 2"/>
          <p:cNvSpPr>
            <a:spLocks noGrp="1"/>
          </p:cNvSpPr>
          <p:nvPr>
            <p:ph idx="1"/>
          </p:nvPr>
        </p:nvSpPr>
        <p:spPr/>
        <p:txBody>
          <a:bodyPr/>
          <a:lstStyle/>
          <a:p>
            <a:pPr>
              <a:buFont typeface="Wingdings" pitchFamily="2" charset="2"/>
              <a:buChar char="Ø"/>
            </a:pPr>
            <a:endParaRPr lang="en-US" dirty="0" smtClean="0"/>
          </a:p>
          <a:p>
            <a:pPr marL="0" indent="0">
              <a:buFont typeface="Wingdings" pitchFamily="2" charset="2"/>
              <a:buChar char="Ø"/>
            </a:pPr>
            <a:r>
              <a:rPr lang="en-US" sz="2600" dirty="0" smtClean="0">
                <a:latin typeface="Times New Roman" pitchFamily="18" charset="0"/>
                <a:cs typeface="Times New Roman" pitchFamily="18" charset="0"/>
              </a:rPr>
              <a:t>We </a:t>
            </a:r>
            <a:r>
              <a:rPr lang="en-US" sz="2600" dirty="0">
                <a:latin typeface="Times New Roman" pitchFamily="18" charset="0"/>
                <a:cs typeface="Times New Roman" pitchFamily="18" charset="0"/>
              </a:rPr>
              <a:t>build application by using visual basic program to deal with the hardware </a:t>
            </a:r>
            <a:r>
              <a:rPr lang="en-US" sz="2600" dirty="0" smtClean="0">
                <a:latin typeface="Times New Roman" pitchFamily="18" charset="0"/>
                <a:cs typeface="Times New Roman" pitchFamily="18" charset="0"/>
              </a:rPr>
              <a:t>part.</a:t>
            </a:r>
            <a:r>
              <a:rPr lang="en-US" sz="2600" dirty="0">
                <a:latin typeface="Times New Roman" pitchFamily="18" charset="0"/>
                <a:cs typeface="Times New Roman" pitchFamily="18" charset="0"/>
              </a:rPr>
              <a:t> This application consist of </a:t>
            </a:r>
            <a:r>
              <a:rPr lang="en-US" sz="2600" dirty="0">
                <a:solidFill>
                  <a:srgbClr val="C00000"/>
                </a:solidFill>
                <a:latin typeface="Times New Roman" pitchFamily="18" charset="0"/>
                <a:cs typeface="Times New Roman" pitchFamily="18" charset="0"/>
              </a:rPr>
              <a:t>three </a:t>
            </a:r>
            <a:r>
              <a:rPr lang="en-US" sz="2600" dirty="0" smtClean="0">
                <a:solidFill>
                  <a:srgbClr val="C00000"/>
                </a:solidFill>
                <a:latin typeface="Times New Roman" pitchFamily="18" charset="0"/>
                <a:cs typeface="Times New Roman" pitchFamily="18" charset="0"/>
              </a:rPr>
              <a:t>parts </a:t>
            </a:r>
            <a:r>
              <a:rPr lang="en-US" sz="2600" dirty="0" smtClean="0">
                <a:latin typeface="Times New Roman" pitchFamily="18" charset="0"/>
                <a:cs typeface="Times New Roman" pitchFamily="18" charset="0"/>
              </a:rPr>
              <a:t>these are communicate with each other to play a Tic Tac Toe game between robot and human player using the image processing to analyze the picture from camera and the alpha beta algorithm to determine </a:t>
            </a:r>
            <a:r>
              <a:rPr lang="en-US" sz="2600" dirty="0">
                <a:latin typeface="Times New Roman" pitchFamily="18" charset="0"/>
                <a:cs typeface="Times New Roman" pitchFamily="18" charset="0"/>
              </a:rPr>
              <a:t>the suitable </a:t>
            </a:r>
            <a:r>
              <a:rPr lang="en-US" sz="2600" dirty="0" smtClean="0">
                <a:latin typeface="Times New Roman" pitchFamily="18" charset="0"/>
                <a:cs typeface="Times New Roman" pitchFamily="18" charset="0"/>
              </a:rPr>
              <a:t>position for the robot.</a:t>
            </a:r>
            <a:endParaRPr lang="en-US" sz="2600" dirty="0">
              <a:latin typeface="Times New Roman" pitchFamily="18" charset="0"/>
              <a:cs typeface="Times New Roman" pitchFamily="18" charset="0"/>
            </a:endParaRPr>
          </a:p>
          <a:p>
            <a:pPr>
              <a:buFont typeface="Wingdings" pitchFamily="2" charset="2"/>
              <a:buChar char="Ø"/>
            </a:pPr>
            <a:endParaRPr lang="en-US" dirty="0"/>
          </a:p>
        </p:txBody>
      </p:sp>
    </p:spTree>
    <p:extLst>
      <p:ext uri="{BB962C8B-B14F-4D97-AF65-F5344CB8AC3E}">
        <p14:creationId xmlns="" xmlns:p14="http://schemas.microsoft.com/office/powerpoint/2010/main" val="861835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مخصص 5">
      <a:dk1>
        <a:sysClr val="windowText" lastClr="000000"/>
      </a:dk1>
      <a:lt1>
        <a:sysClr val="window" lastClr="FFFFFF"/>
      </a:lt1>
      <a:dk2>
        <a:srgbClr val="000000"/>
      </a:dk2>
      <a:lt2>
        <a:srgbClr val="F8F8F8"/>
      </a:lt2>
      <a:accent1>
        <a:srgbClr val="7F7F7F"/>
      </a:accent1>
      <a:accent2>
        <a:srgbClr val="969696"/>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1350</Words>
  <Application>Microsoft Office PowerPoint</Application>
  <PresentationFormat>مخصص</PresentationFormat>
  <Paragraphs>126</Paragraphs>
  <Slides>27</Slides>
  <Notes>1</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Retrospect</vt:lpstr>
      <vt:lpstr>Tic Tac Toe Game </vt:lpstr>
      <vt:lpstr>Topics to be discussed!??? </vt:lpstr>
      <vt:lpstr>introduction</vt:lpstr>
      <vt:lpstr>introduction</vt:lpstr>
      <vt:lpstr>Tic Tac Toe(Description)</vt:lpstr>
      <vt:lpstr>Why this project?</vt:lpstr>
      <vt:lpstr>Project Features</vt:lpstr>
      <vt:lpstr>Project implementation</vt:lpstr>
      <vt:lpstr>Software part</vt:lpstr>
      <vt:lpstr>Software part</vt:lpstr>
      <vt:lpstr>Software part</vt:lpstr>
      <vt:lpstr>Software part</vt:lpstr>
      <vt:lpstr>Hardware part</vt:lpstr>
      <vt:lpstr>Analysis System Design</vt:lpstr>
      <vt:lpstr>Robot Design</vt:lpstr>
      <vt:lpstr>Components</vt:lpstr>
      <vt:lpstr>Microcontroller:</vt:lpstr>
      <vt:lpstr>Servo motor </vt:lpstr>
      <vt:lpstr>Servo motor</vt:lpstr>
      <vt:lpstr>ISD1820</vt:lpstr>
      <vt:lpstr>Powers sources</vt:lpstr>
      <vt:lpstr>Problems</vt:lpstr>
      <vt:lpstr>Problems</vt:lpstr>
      <vt:lpstr>Recommendations and Future work</vt:lpstr>
      <vt:lpstr>Demo</vt:lpstr>
      <vt:lpstr>//هاي السلايد للفيديو خليتها فاضية</vt:lpstr>
      <vt:lpstr>الشريحة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Alashqar</dc:creator>
  <cp:lastModifiedBy>almanar</cp:lastModifiedBy>
  <cp:revision>80</cp:revision>
  <dcterms:created xsi:type="dcterms:W3CDTF">2016-04-22T15:14:57Z</dcterms:created>
  <dcterms:modified xsi:type="dcterms:W3CDTF">2016-05-12T18:44:03Z</dcterms:modified>
</cp:coreProperties>
</file>