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83"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7" r:id="rId18"/>
    <p:sldId id="285" r:id="rId19"/>
    <p:sldId id="270" r:id="rId20"/>
    <p:sldId id="274" r:id="rId21"/>
    <p:sldId id="273" r:id="rId22"/>
    <p:sldId id="271" r:id="rId23"/>
    <p:sldId id="281" r:id="rId24"/>
    <p:sldId id="272" r:id="rId25"/>
    <p:sldId id="275" r:id="rId26"/>
    <p:sldId id="280" r:id="rId27"/>
    <p:sldId id="286" r:id="rId28"/>
    <p:sldId id="278" r:id="rId29"/>
    <p:sldId id="279" r:id="rId30"/>
    <p:sldId id="284"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2168F3-621B-4CF7-8DAF-7CE7618B511E}" type="datetimeFigureOut">
              <a:rPr lang="en-US" smtClean="0"/>
              <a:pPr/>
              <a:t>5/28/2011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F3AC99-C94A-48B8-8037-6042A40131D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2168F3-621B-4CF7-8DAF-7CE7618B511E}" type="datetimeFigureOut">
              <a:rPr lang="en-US" smtClean="0"/>
              <a:pPr/>
              <a:t>5/28/2011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F3AC99-C94A-48B8-8037-6042A40131D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2168F3-621B-4CF7-8DAF-7CE7618B511E}" type="datetimeFigureOut">
              <a:rPr lang="en-US" smtClean="0"/>
              <a:pPr/>
              <a:t>5/28/2011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F3AC99-C94A-48B8-8037-6042A40131D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2168F3-621B-4CF7-8DAF-7CE7618B511E}" type="datetimeFigureOut">
              <a:rPr lang="en-US" smtClean="0"/>
              <a:pPr/>
              <a:t>5/28/2011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F3AC99-C94A-48B8-8037-6042A40131D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2168F3-621B-4CF7-8DAF-7CE7618B511E}" type="datetimeFigureOut">
              <a:rPr lang="en-US" smtClean="0"/>
              <a:pPr/>
              <a:t>5/28/2011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F3AC99-C94A-48B8-8037-6042A40131D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2168F3-621B-4CF7-8DAF-7CE7618B511E}" type="datetimeFigureOut">
              <a:rPr lang="en-US" smtClean="0"/>
              <a:pPr/>
              <a:t>5/28/2011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F3AC99-C94A-48B8-8037-6042A40131D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2168F3-621B-4CF7-8DAF-7CE7618B511E}" type="datetimeFigureOut">
              <a:rPr lang="en-US" smtClean="0"/>
              <a:pPr/>
              <a:t>5/28/2011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F3AC99-C94A-48B8-8037-6042A40131D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2168F3-621B-4CF7-8DAF-7CE7618B511E}" type="datetimeFigureOut">
              <a:rPr lang="en-US" smtClean="0"/>
              <a:pPr/>
              <a:t>5/28/2011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F3AC99-C94A-48B8-8037-6042A40131D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2168F3-621B-4CF7-8DAF-7CE7618B511E}" type="datetimeFigureOut">
              <a:rPr lang="en-US" smtClean="0"/>
              <a:pPr/>
              <a:t>5/28/2011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F3AC99-C94A-48B8-8037-6042A40131D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2168F3-621B-4CF7-8DAF-7CE7618B511E}" type="datetimeFigureOut">
              <a:rPr lang="en-US" smtClean="0"/>
              <a:pPr/>
              <a:t>5/28/2011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F3AC99-C94A-48B8-8037-6042A40131D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2168F3-621B-4CF7-8DAF-7CE7618B511E}" type="datetimeFigureOut">
              <a:rPr lang="en-US" smtClean="0"/>
              <a:pPr/>
              <a:t>5/28/2011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F3AC99-C94A-48B8-8037-6042A40131D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2168F3-621B-4CF7-8DAF-7CE7618B511E}" type="datetimeFigureOut">
              <a:rPr lang="en-US" smtClean="0"/>
              <a:pPr/>
              <a:t>5/28/2011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F3AC99-C94A-48B8-8037-6042A40131D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168706_134010023327595_133241770071087_215324_4743787_n.jpg"/>
          <p:cNvPicPr>
            <a:picLocks noChangeAspect="1"/>
          </p:cNvPicPr>
          <p:nvPr/>
        </p:nvPicPr>
        <p:blipFill>
          <a:blip r:embed="rId2" cstate="print"/>
          <a:stretch>
            <a:fillRect/>
          </a:stretch>
        </p:blipFill>
        <p:spPr>
          <a:xfrm>
            <a:off x="6978988" y="304800"/>
            <a:ext cx="1403561" cy="144780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8" name="TextBox 7"/>
          <p:cNvSpPr txBox="1"/>
          <p:nvPr/>
        </p:nvSpPr>
        <p:spPr>
          <a:xfrm>
            <a:off x="838200" y="457200"/>
            <a:ext cx="5257800" cy="1200329"/>
          </a:xfrm>
          <a:prstGeom prst="rect">
            <a:avLst/>
          </a:prstGeom>
          <a:noFill/>
        </p:spPr>
        <p:txBody>
          <a:bodyPr wrap="square" rtlCol="0">
            <a:spAutoFit/>
          </a:bodyPr>
          <a:lstStyle/>
          <a:p>
            <a:r>
              <a:rPr lang="en-US" sz="2400" dirty="0" smtClean="0">
                <a:latin typeface="Cooper Black" pitchFamily="18" charset="0"/>
              </a:rPr>
              <a:t>An-</a:t>
            </a:r>
            <a:r>
              <a:rPr lang="en-US" sz="2400" dirty="0" err="1" smtClean="0">
                <a:latin typeface="Cooper Black" pitchFamily="18" charset="0"/>
              </a:rPr>
              <a:t>Najah</a:t>
            </a:r>
            <a:r>
              <a:rPr lang="en-US" sz="2400" dirty="0" smtClean="0">
                <a:latin typeface="Cooper Black" pitchFamily="18" charset="0"/>
              </a:rPr>
              <a:t> National University</a:t>
            </a:r>
          </a:p>
          <a:p>
            <a:r>
              <a:rPr lang="en-US" sz="2400" dirty="0" smtClean="0">
                <a:latin typeface="Cooper Black" pitchFamily="18" charset="0"/>
              </a:rPr>
              <a:t>Engineering Faculty</a:t>
            </a:r>
          </a:p>
          <a:p>
            <a:r>
              <a:rPr lang="en-US" sz="2400" dirty="0" smtClean="0">
                <a:latin typeface="Cooper Black" pitchFamily="18" charset="0"/>
              </a:rPr>
              <a:t>Civil Engineering Department</a:t>
            </a:r>
            <a:endParaRPr lang="en-US" sz="2400" dirty="0">
              <a:latin typeface="Cooper Black" pitchFamily="18" charset="0"/>
            </a:endParaRPr>
          </a:p>
        </p:txBody>
      </p:sp>
      <p:sp>
        <p:nvSpPr>
          <p:cNvPr id="9" name="Rectangle 8"/>
          <p:cNvSpPr/>
          <p:nvPr/>
        </p:nvSpPr>
        <p:spPr>
          <a:xfrm>
            <a:off x="1447800" y="1752600"/>
            <a:ext cx="6019800" cy="1754326"/>
          </a:xfrm>
          <a:prstGeom prst="rect">
            <a:avLst/>
          </a:prstGeom>
          <a:noFill/>
        </p:spPr>
        <p:txBody>
          <a:bodyPr wrap="square" lIns="91440" tIns="45720" rIns="91440" bIns="45720">
            <a:spAutoFit/>
          </a:bodyPr>
          <a:lstStyle/>
          <a:p>
            <a:pPr algn="ctr"/>
            <a:r>
              <a:rPr lang="en-US"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Construction project management</a:t>
            </a:r>
            <a:endParaRPr 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TextBox 9"/>
          <p:cNvSpPr txBox="1"/>
          <p:nvPr/>
        </p:nvSpPr>
        <p:spPr>
          <a:xfrm>
            <a:off x="1219200" y="3733800"/>
            <a:ext cx="6400800" cy="646331"/>
          </a:xfrm>
          <a:prstGeom prst="rect">
            <a:avLst/>
          </a:prstGeom>
          <a:noFill/>
        </p:spPr>
        <p:txBody>
          <a:bodyPr wrap="square" rtlCol="0">
            <a:spAutoFit/>
          </a:bodyPr>
          <a:lstStyle/>
          <a:p>
            <a:pPr algn="ctr"/>
            <a:r>
              <a:rPr lang="en-US" dirty="0" smtClean="0">
                <a:latin typeface="Forte" pitchFamily="66" charset="0"/>
              </a:rPr>
              <a:t>Submitted in partial fulfillment of construction project management for the bachelor degree in civil engineering</a:t>
            </a:r>
            <a:endParaRPr lang="en-US" dirty="0">
              <a:latin typeface="Forte" pitchFamily="66" charset="0"/>
            </a:endParaRPr>
          </a:p>
        </p:txBody>
      </p:sp>
      <p:sp>
        <p:nvSpPr>
          <p:cNvPr id="11" name="TextBox 10"/>
          <p:cNvSpPr txBox="1"/>
          <p:nvPr/>
        </p:nvSpPr>
        <p:spPr>
          <a:xfrm>
            <a:off x="228600" y="4648200"/>
            <a:ext cx="5334000" cy="923330"/>
          </a:xfrm>
          <a:prstGeom prst="rect">
            <a:avLst/>
          </a:prstGeom>
          <a:noFill/>
        </p:spPr>
        <p:txBody>
          <a:bodyPr wrap="square" rtlCol="0">
            <a:spAutoFit/>
          </a:bodyPr>
          <a:lstStyle/>
          <a:p>
            <a:r>
              <a:rPr lang="en-US" b="1" dirty="0" smtClean="0">
                <a:latin typeface="Vrinda" pitchFamily="34" charset="0"/>
                <a:cs typeface="Vrinda" pitchFamily="34" charset="0"/>
              </a:rPr>
              <a:t>Prepared by:</a:t>
            </a:r>
          </a:p>
          <a:p>
            <a:r>
              <a:rPr lang="en-US" b="1" dirty="0" smtClean="0">
                <a:latin typeface="Vrinda" pitchFamily="34" charset="0"/>
                <a:cs typeface="Vrinda" pitchFamily="34" charset="0"/>
              </a:rPr>
              <a:t>Omar </a:t>
            </a:r>
            <a:r>
              <a:rPr lang="en-US" b="1" dirty="0" err="1" smtClean="0">
                <a:latin typeface="Vrinda" pitchFamily="34" charset="0"/>
                <a:cs typeface="Vrinda" pitchFamily="34" charset="0"/>
              </a:rPr>
              <a:t>Dao’ur</a:t>
            </a:r>
            <a:r>
              <a:rPr lang="en-US" b="1" dirty="0" smtClean="0">
                <a:latin typeface="Vrinda" pitchFamily="34" charset="0"/>
                <a:cs typeface="Vrinda" pitchFamily="34" charset="0"/>
              </a:rPr>
              <a:t>	  Abed-Allah </a:t>
            </a:r>
            <a:r>
              <a:rPr lang="en-US" b="1" dirty="0" err="1" smtClean="0">
                <a:latin typeface="Vrinda" pitchFamily="34" charset="0"/>
                <a:cs typeface="Vrinda" pitchFamily="34" charset="0"/>
              </a:rPr>
              <a:t>Sawalmeh</a:t>
            </a:r>
            <a:endParaRPr lang="en-US" b="1" dirty="0" smtClean="0">
              <a:latin typeface="Vrinda" pitchFamily="34" charset="0"/>
              <a:cs typeface="Vrinda" pitchFamily="34" charset="0"/>
            </a:endParaRPr>
          </a:p>
          <a:p>
            <a:r>
              <a:rPr lang="en-US" b="1" dirty="0" smtClean="0">
                <a:latin typeface="Vrinda" pitchFamily="34" charset="0"/>
                <a:cs typeface="Vrinda" pitchFamily="34" charset="0"/>
              </a:rPr>
              <a:t>Mohammad </a:t>
            </a:r>
            <a:r>
              <a:rPr lang="en-US" b="1" dirty="0" err="1" smtClean="0">
                <a:latin typeface="Vrinda" pitchFamily="34" charset="0"/>
                <a:cs typeface="Vrinda" pitchFamily="34" charset="0"/>
              </a:rPr>
              <a:t>Fu’ad</a:t>
            </a:r>
            <a:r>
              <a:rPr lang="en-US" b="1" dirty="0" smtClean="0">
                <a:latin typeface="Vrinda" pitchFamily="34" charset="0"/>
                <a:cs typeface="Vrinda" pitchFamily="34" charset="0"/>
              </a:rPr>
              <a:t>	  </a:t>
            </a:r>
            <a:r>
              <a:rPr lang="en-US" b="1" dirty="0" err="1" smtClean="0">
                <a:latin typeface="Vrinda" pitchFamily="34" charset="0"/>
                <a:cs typeface="Vrinda" pitchFamily="34" charset="0"/>
              </a:rPr>
              <a:t>Mohannad</a:t>
            </a:r>
            <a:r>
              <a:rPr lang="en-US" b="1" dirty="0" smtClean="0">
                <a:latin typeface="Vrinda" pitchFamily="34" charset="0"/>
                <a:cs typeface="Vrinda" pitchFamily="34" charset="0"/>
              </a:rPr>
              <a:t> Abu </a:t>
            </a:r>
            <a:r>
              <a:rPr lang="en-US" b="1" dirty="0" err="1" smtClean="0">
                <a:latin typeface="Vrinda" pitchFamily="34" charset="0"/>
                <a:cs typeface="Vrinda" pitchFamily="34" charset="0"/>
              </a:rPr>
              <a:t>Semri</a:t>
            </a:r>
            <a:endParaRPr lang="en-US" b="1" dirty="0">
              <a:latin typeface="Vrinda" pitchFamily="34" charset="0"/>
              <a:cs typeface="Vrinda" pitchFamily="34" charset="0"/>
            </a:endParaRPr>
          </a:p>
        </p:txBody>
      </p:sp>
      <p:sp>
        <p:nvSpPr>
          <p:cNvPr id="12" name="TextBox 11"/>
          <p:cNvSpPr txBox="1"/>
          <p:nvPr/>
        </p:nvSpPr>
        <p:spPr>
          <a:xfrm>
            <a:off x="6019800" y="4800600"/>
            <a:ext cx="2819400" cy="646331"/>
          </a:xfrm>
          <a:prstGeom prst="rect">
            <a:avLst/>
          </a:prstGeom>
          <a:noFill/>
        </p:spPr>
        <p:txBody>
          <a:bodyPr wrap="square" rtlCol="0">
            <a:spAutoFit/>
          </a:bodyPr>
          <a:lstStyle/>
          <a:p>
            <a:r>
              <a:rPr lang="en-US" b="1" dirty="0">
                <a:latin typeface="Vrinda" pitchFamily="34" charset="0"/>
                <a:cs typeface="Vrinda" pitchFamily="34" charset="0"/>
              </a:rPr>
              <a:t>Submitted to:</a:t>
            </a:r>
          </a:p>
          <a:p>
            <a:r>
              <a:rPr lang="en-US" b="1" dirty="0">
                <a:latin typeface="Vrinda" pitchFamily="34" charset="0"/>
                <a:cs typeface="Vrinda" pitchFamily="34" charset="0"/>
              </a:rPr>
              <a:t>Dr. </a:t>
            </a:r>
            <a:r>
              <a:rPr lang="en-US" b="1" dirty="0" err="1">
                <a:latin typeface="Vrinda" pitchFamily="34" charset="0"/>
                <a:cs typeface="Vrinda" pitchFamily="34" charset="0"/>
              </a:rPr>
              <a:t>Barraq</a:t>
            </a:r>
            <a:r>
              <a:rPr lang="en-US" b="1" dirty="0">
                <a:latin typeface="Vrinda" pitchFamily="34" charset="0"/>
                <a:cs typeface="Vrinda" pitchFamily="34" charset="0"/>
              </a:rPr>
              <a:t> </a:t>
            </a:r>
            <a:r>
              <a:rPr lang="en-US" b="1" dirty="0" err="1">
                <a:latin typeface="Vrinda" pitchFamily="34" charset="0"/>
                <a:cs typeface="Vrinda" pitchFamily="34" charset="0"/>
              </a:rPr>
              <a:t>Joma’a</a:t>
            </a:r>
            <a:endParaRPr lang="en-US" b="1" dirty="0">
              <a:latin typeface="Vrinda" pitchFamily="34" charset="0"/>
              <a:cs typeface="Vrinda" pitchFamily="34" charset="0"/>
            </a:endParaRPr>
          </a:p>
        </p:txBody>
      </p:sp>
      <p:sp>
        <p:nvSpPr>
          <p:cNvPr id="13" name="TextBox 12"/>
          <p:cNvSpPr txBox="1"/>
          <p:nvPr/>
        </p:nvSpPr>
        <p:spPr>
          <a:xfrm>
            <a:off x="3810000" y="6324600"/>
            <a:ext cx="1295400" cy="381000"/>
          </a:xfrm>
          <a:prstGeom prst="rect">
            <a:avLst/>
          </a:prstGeom>
          <a:noFill/>
        </p:spPr>
        <p:txBody>
          <a:bodyPr wrap="square" rtlCol="0">
            <a:spAutoFit/>
          </a:bodyPr>
          <a:lstStyle/>
          <a:p>
            <a:pPr algn="ctr"/>
            <a:r>
              <a:rPr lang="en-US" b="1" dirty="0" smtClean="0"/>
              <a:t>2011</a:t>
            </a:r>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Description of the project</a:t>
            </a:r>
            <a:endParaRPr lang="en-US" dirty="0"/>
          </a:p>
        </p:txBody>
      </p:sp>
      <p:sp>
        <p:nvSpPr>
          <p:cNvPr id="3" name="Content Placeholder 2"/>
          <p:cNvSpPr>
            <a:spLocks noGrp="1"/>
          </p:cNvSpPr>
          <p:nvPr>
            <p:ph idx="1"/>
          </p:nvPr>
        </p:nvSpPr>
        <p:spPr/>
        <p:txBody>
          <a:bodyPr>
            <a:normAutofit/>
          </a:bodyPr>
          <a:lstStyle/>
          <a:p>
            <a:endParaRPr lang="en-US" sz="2400" dirty="0" smtClean="0"/>
          </a:p>
          <a:p>
            <a:endParaRPr lang="en-US" sz="2400" dirty="0"/>
          </a:p>
          <a:p>
            <a:r>
              <a:rPr lang="en-US" sz="2400" dirty="0" smtClean="0"/>
              <a:t>The project is a school building</a:t>
            </a:r>
          </a:p>
          <a:p>
            <a:r>
              <a:rPr lang="en-US" sz="2400" dirty="0" smtClean="0"/>
              <a:t>Sites in Sulfeet – West Bank</a:t>
            </a:r>
          </a:p>
          <a:p>
            <a:r>
              <a:rPr lang="en-US" sz="2400" dirty="0" smtClean="0"/>
              <a:t>The owner is the ministry of education – Palestinian Authority</a:t>
            </a:r>
          </a:p>
          <a:p>
            <a:r>
              <a:rPr lang="en-US" sz="2400" dirty="0" smtClean="0"/>
              <a:t>The building consists of three stories</a:t>
            </a:r>
          </a:p>
          <a:p>
            <a:r>
              <a:rPr lang="en-US" sz="2400" dirty="0" smtClean="0"/>
              <a:t>The area of the school is 671m2</a:t>
            </a:r>
          </a:p>
          <a:p>
            <a:r>
              <a:rPr lang="en-US" sz="2400" dirty="0" smtClean="0"/>
              <a:t>The price of one square meter is 1383.1 NIS</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 of works</a:t>
            </a:r>
            <a:endParaRPr lang="en-US" dirty="0"/>
          </a:p>
        </p:txBody>
      </p:sp>
      <p:sp>
        <p:nvSpPr>
          <p:cNvPr id="3" name="Content Placeholder 2"/>
          <p:cNvSpPr>
            <a:spLocks noGrp="1"/>
          </p:cNvSpPr>
          <p:nvPr>
            <p:ph idx="1"/>
          </p:nvPr>
        </p:nvSpPr>
        <p:spPr/>
        <p:txBody>
          <a:bodyPr>
            <a:normAutofit lnSpcReduction="10000"/>
          </a:bodyPr>
          <a:lstStyle/>
          <a:p>
            <a:r>
              <a:rPr lang="en-US" dirty="0" smtClean="0"/>
              <a:t>The main steps we have followed in our project is:</a:t>
            </a:r>
          </a:p>
          <a:p>
            <a:pPr lvl="1"/>
            <a:r>
              <a:rPr lang="en-US" dirty="0" smtClean="0"/>
              <a:t>Work Breakdown Structure (WBS).</a:t>
            </a:r>
          </a:p>
          <a:p>
            <a:pPr lvl="1"/>
            <a:r>
              <a:rPr lang="en-US" dirty="0" smtClean="0"/>
              <a:t>Quantity surveying.</a:t>
            </a:r>
          </a:p>
          <a:p>
            <a:pPr lvl="1"/>
            <a:r>
              <a:rPr lang="en-US" dirty="0" smtClean="0"/>
              <a:t>Bill of quantity (BOQ) preparation; quantities, cost, resources, and man hours.</a:t>
            </a:r>
          </a:p>
          <a:p>
            <a:pPr lvl="1"/>
            <a:r>
              <a:rPr lang="en-US" dirty="0" smtClean="0"/>
              <a:t>Activities durations.</a:t>
            </a:r>
          </a:p>
          <a:p>
            <a:pPr lvl="1"/>
            <a:r>
              <a:rPr lang="en-US" dirty="0" smtClean="0"/>
              <a:t>Project cost.</a:t>
            </a:r>
          </a:p>
          <a:p>
            <a:pPr lvl="1"/>
            <a:r>
              <a:rPr lang="en-US" dirty="0" smtClean="0"/>
              <a:t>Project duration.</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WBS</a:t>
            </a:r>
            <a:endParaRPr lang="en-US" dirty="0"/>
          </a:p>
        </p:txBody>
      </p:sp>
      <p:sp>
        <p:nvSpPr>
          <p:cNvPr id="3" name="Content Placeholder 2"/>
          <p:cNvSpPr>
            <a:spLocks noGrp="1"/>
          </p:cNvSpPr>
          <p:nvPr>
            <p:ph idx="1"/>
          </p:nvPr>
        </p:nvSpPr>
        <p:spPr/>
        <p:txBody>
          <a:bodyPr/>
          <a:lstStyle/>
          <a:p>
            <a:r>
              <a:rPr lang="en-US" dirty="0" smtClean="0"/>
              <a:t>Work breakdown structure is a tool used to define and group a project's discrete work elements in a way that helps organize and define the total work scope of the project.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WBS of the project</a:t>
            </a:r>
            <a:endParaRPr lang="en-US" dirty="0"/>
          </a:p>
        </p:txBody>
      </p:sp>
      <p:pic>
        <p:nvPicPr>
          <p:cNvPr id="4" name="Picture 3" descr="wbs.PNG"/>
          <p:cNvPicPr>
            <a:picLocks noChangeAspect="1"/>
          </p:cNvPicPr>
          <p:nvPr/>
        </p:nvPicPr>
        <p:blipFill>
          <a:blip r:embed="rId2"/>
          <a:stretch>
            <a:fillRect/>
          </a:stretch>
        </p:blipFill>
        <p:spPr>
          <a:xfrm>
            <a:off x="0" y="1219200"/>
            <a:ext cx="9143999" cy="480060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Quantity surveying</a:t>
            </a:r>
            <a:endParaRPr lang="en-US" dirty="0"/>
          </a:p>
        </p:txBody>
      </p:sp>
      <p:sp>
        <p:nvSpPr>
          <p:cNvPr id="3" name="Content Placeholder 2"/>
          <p:cNvSpPr>
            <a:spLocks noGrp="1"/>
          </p:cNvSpPr>
          <p:nvPr>
            <p:ph idx="1"/>
          </p:nvPr>
        </p:nvSpPr>
        <p:spPr/>
        <p:txBody>
          <a:bodyPr/>
          <a:lstStyle/>
          <a:p>
            <a:r>
              <a:rPr lang="en-US" dirty="0" smtClean="0"/>
              <a:t>We have used M.Excel to find the quantities of each activity due to the WBS, the calculations include (steel, concrete, frame work,..etc).</a:t>
            </a:r>
          </a:p>
          <a:p>
            <a:r>
              <a:rPr lang="en-US" dirty="0" smtClean="0"/>
              <a:t>We have used the symmetry (if there), to facilitate the calculations.</a:t>
            </a:r>
          </a:p>
          <a:p>
            <a:pPr lvl="1"/>
            <a:r>
              <a:rPr lang="en-US" dirty="0" smtClean="0"/>
              <a:t>For example there are five different volumes of footings, we have calculated for one footing of each type then multiple with its number.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calculation</a:t>
            </a:r>
            <a:endParaRPr lang="en-US" dirty="0"/>
          </a:p>
        </p:txBody>
      </p:sp>
      <p:pic>
        <p:nvPicPr>
          <p:cNvPr id="4" name="Picture 3" descr="Untitled.png"/>
          <p:cNvPicPr>
            <a:picLocks noChangeAspect="1"/>
          </p:cNvPicPr>
          <p:nvPr/>
        </p:nvPicPr>
        <p:blipFill>
          <a:blip r:embed="rId2"/>
          <a:stretch>
            <a:fillRect/>
          </a:stretch>
        </p:blipFill>
        <p:spPr>
          <a:xfrm>
            <a:off x="381000" y="2514600"/>
            <a:ext cx="8481912" cy="3898539"/>
          </a:xfrm>
          <a:prstGeom prst="rect">
            <a:avLst/>
          </a:prstGeom>
        </p:spPr>
      </p:pic>
      <p:sp>
        <p:nvSpPr>
          <p:cNvPr id="5" name="TextBox 4"/>
          <p:cNvSpPr txBox="1"/>
          <p:nvPr/>
        </p:nvSpPr>
        <p:spPr>
          <a:xfrm>
            <a:off x="381000" y="1600200"/>
            <a:ext cx="7086600" cy="461665"/>
          </a:xfrm>
          <a:prstGeom prst="rect">
            <a:avLst/>
          </a:prstGeom>
          <a:noFill/>
        </p:spPr>
        <p:txBody>
          <a:bodyPr wrap="square" rtlCol="0">
            <a:spAutoFit/>
          </a:bodyPr>
          <a:lstStyle/>
          <a:p>
            <a:r>
              <a:rPr lang="en-US" sz="2400" dirty="0" smtClean="0"/>
              <a:t>Calculations of concrete volumes and frame work areas</a:t>
            </a:r>
            <a:r>
              <a:rPr lang="en-US" dirty="0" smtClean="0"/>
              <a: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4" name="TextBox 3"/>
          <p:cNvSpPr txBox="1"/>
          <p:nvPr/>
        </p:nvSpPr>
        <p:spPr>
          <a:xfrm>
            <a:off x="381000" y="1600200"/>
            <a:ext cx="7086600" cy="461665"/>
          </a:xfrm>
          <a:prstGeom prst="rect">
            <a:avLst/>
          </a:prstGeom>
          <a:noFill/>
        </p:spPr>
        <p:txBody>
          <a:bodyPr wrap="square" rtlCol="0">
            <a:spAutoFit/>
          </a:bodyPr>
          <a:lstStyle/>
          <a:p>
            <a:r>
              <a:rPr lang="en-US" sz="2400" dirty="0" smtClean="0"/>
              <a:t>Calculations of steel weighs</a:t>
            </a:r>
            <a:r>
              <a:rPr lang="en-US" dirty="0" smtClean="0"/>
              <a:t>:</a:t>
            </a:r>
            <a:endParaRPr lang="en-US" dirty="0"/>
          </a:p>
        </p:txBody>
      </p:sp>
      <p:pic>
        <p:nvPicPr>
          <p:cNvPr id="5" name="Picture 4" descr="Untitledaa.png"/>
          <p:cNvPicPr>
            <a:picLocks noChangeAspect="1"/>
          </p:cNvPicPr>
          <p:nvPr/>
        </p:nvPicPr>
        <p:blipFill>
          <a:blip r:embed="rId2"/>
          <a:stretch>
            <a:fillRect/>
          </a:stretch>
        </p:blipFill>
        <p:spPr>
          <a:xfrm>
            <a:off x="228600" y="2819400"/>
            <a:ext cx="8686800" cy="289560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endParaRPr lang="en-US" sz="2800" dirty="0" smtClean="0"/>
          </a:p>
          <a:p>
            <a:pPr>
              <a:buNone/>
            </a:pPr>
            <a:r>
              <a:rPr lang="en-US" sz="2800" dirty="0" smtClean="0"/>
              <a:t>	</a:t>
            </a:r>
            <a:r>
              <a:rPr lang="en-US" sz="2400" dirty="0" smtClean="0"/>
              <a:t>Duration </a:t>
            </a:r>
            <a:r>
              <a:rPr lang="en-US" sz="2400" dirty="0"/>
              <a:t>=( </a:t>
            </a:r>
            <a:r>
              <a:rPr lang="en-US" sz="2400" dirty="0" err="1"/>
              <a:t>Mhr</a:t>
            </a:r>
            <a:r>
              <a:rPr lang="en-US" sz="2400" dirty="0"/>
              <a:t>*total quantity) </a:t>
            </a:r>
            <a:r>
              <a:rPr lang="en-US" sz="2400" dirty="0" smtClean="0"/>
              <a:t>/n</a:t>
            </a:r>
            <a:r>
              <a:rPr lang="en-US" sz="2400" dirty="0"/>
              <a:t>. of </a:t>
            </a:r>
            <a:r>
              <a:rPr lang="en-US" sz="2400" dirty="0" smtClean="0"/>
              <a:t>labors </a:t>
            </a:r>
            <a:r>
              <a:rPr lang="en-US" sz="2400" dirty="0"/>
              <a:t>* no of hours</a:t>
            </a:r>
          </a:p>
          <a:p>
            <a:pPr>
              <a:buNone/>
            </a:pPr>
            <a:r>
              <a:rPr lang="en-US" sz="2400" dirty="0" smtClean="0"/>
              <a:t>	In </a:t>
            </a:r>
            <a:r>
              <a:rPr lang="en-US" sz="2400" dirty="0"/>
              <a:t>this project : the labor work in crew such as civil crew included 5 workers and work 8 hours in day</a:t>
            </a:r>
          </a:p>
          <a:p>
            <a:pPr>
              <a:buNone/>
            </a:pPr>
            <a:r>
              <a:rPr lang="en-US" sz="2400" dirty="0" smtClean="0"/>
              <a:t>	Example </a:t>
            </a:r>
            <a:r>
              <a:rPr lang="en-US" sz="2400" dirty="0"/>
              <a:t>: </a:t>
            </a:r>
          </a:p>
          <a:p>
            <a:pPr>
              <a:buNone/>
            </a:pPr>
            <a:r>
              <a:rPr lang="en-US" sz="2400" dirty="0" smtClean="0"/>
              <a:t>	The </a:t>
            </a:r>
            <a:r>
              <a:rPr lang="en-US" sz="2400" dirty="0"/>
              <a:t>steel for the first slab = 5.7 ton and Mhr for steel in slab = 25 </a:t>
            </a:r>
          </a:p>
          <a:p>
            <a:pPr>
              <a:buNone/>
            </a:pPr>
            <a:r>
              <a:rPr lang="en-US" sz="2400" dirty="0" smtClean="0"/>
              <a:t>	Duration </a:t>
            </a:r>
            <a:r>
              <a:rPr lang="en-US" sz="2400" dirty="0"/>
              <a:t>=( 5.7 * 25 ) /(5*8) </a:t>
            </a:r>
            <a:r>
              <a:rPr lang="en-US" sz="2400" dirty="0" smtClean="0"/>
              <a:t>= 3.56 days</a:t>
            </a:r>
            <a:endParaRPr lang="en-US" sz="2400" dirty="0"/>
          </a:p>
          <a:p>
            <a:pPr>
              <a:buNone/>
            </a:pPr>
            <a:r>
              <a:rPr lang="en-US" dirty="0" smtClean="0"/>
              <a:t>    </a:t>
            </a:r>
            <a:r>
              <a:rPr lang="en-US" sz="2800" dirty="0" smtClean="0"/>
              <a:t>This means  you need one crew to finish steel work  in slab in 4 days</a:t>
            </a:r>
          </a:p>
          <a:p>
            <a:pPr>
              <a:buNone/>
            </a:pPr>
            <a:endParaRPr lang="en-US" dirty="0"/>
          </a:p>
        </p:txBody>
      </p:sp>
      <p:sp>
        <p:nvSpPr>
          <p:cNvPr id="4" name="TextBox 3"/>
          <p:cNvSpPr txBox="1"/>
          <p:nvPr/>
        </p:nvSpPr>
        <p:spPr>
          <a:xfrm>
            <a:off x="914400" y="609600"/>
            <a:ext cx="7010400" cy="769441"/>
          </a:xfrm>
          <a:prstGeom prst="rect">
            <a:avLst/>
          </a:prstGeom>
          <a:noFill/>
        </p:spPr>
        <p:txBody>
          <a:bodyPr wrap="square" rtlCol="0">
            <a:spAutoFit/>
          </a:bodyPr>
          <a:lstStyle/>
          <a:p>
            <a:r>
              <a:rPr lang="en-US" sz="4400" dirty="0" smtClean="0"/>
              <a:t>Activities durations </a:t>
            </a:r>
            <a:r>
              <a:rPr lang="en-US" sz="3600" dirty="0" smtClean="0"/>
              <a:t>:</a:t>
            </a:r>
            <a:endParaRPr lang="en-US" sz="3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Budgeting</a:t>
            </a:r>
            <a:endParaRPr lang="en-US" dirty="0"/>
          </a:p>
        </p:txBody>
      </p:sp>
      <p:sp>
        <p:nvSpPr>
          <p:cNvPr id="3" name="Content Placeholder 2"/>
          <p:cNvSpPr>
            <a:spLocks noGrp="1"/>
          </p:cNvSpPr>
          <p:nvPr>
            <p:ph idx="1"/>
          </p:nvPr>
        </p:nvSpPr>
        <p:spPr/>
        <p:txBody>
          <a:bodyPr/>
          <a:lstStyle/>
          <a:p>
            <a:endParaRPr lang="en-US" dirty="0" smtClean="0"/>
          </a:p>
          <a:p>
            <a:r>
              <a:rPr lang="en-US" dirty="0" smtClean="0"/>
              <a:t>Estimation cost of the material , labor and non labor, for each activity , it was collect </a:t>
            </a:r>
            <a:r>
              <a:rPr lang="en-US" dirty="0" err="1" smtClean="0"/>
              <a:t>tha</a:t>
            </a:r>
            <a:r>
              <a:rPr lang="en-US" dirty="0" smtClean="0"/>
              <a:t> data from contractors .</a:t>
            </a:r>
          </a:p>
          <a:p>
            <a:endParaRPr lang="en-US" dirty="0" smtClean="0"/>
          </a:p>
          <a:p>
            <a:r>
              <a:rPr lang="en-US" dirty="0" smtClean="0"/>
              <a:t>And here some excel calculation</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554162"/>
          </a:xfrm>
        </p:spPr>
        <p:txBody>
          <a:bodyPr>
            <a:normAutofit fontScale="90000"/>
          </a:bodyPr>
          <a:lstStyle/>
          <a:p>
            <a:r>
              <a:rPr lang="en-US" sz="3600" u="sng" dirty="0"/>
              <a:t>Calculate the cost of resources</a:t>
            </a:r>
            <a:r>
              <a:rPr lang="en-US" sz="3600" dirty="0"/>
              <a:t>   (</a:t>
            </a:r>
            <a:r>
              <a:rPr lang="en-US" sz="3600" dirty="0" smtClean="0"/>
              <a:t>Labor/Material/ equipment)</a:t>
            </a:r>
            <a:r>
              <a:rPr lang="en-US" dirty="0" smtClean="0"/>
              <a:t/>
            </a:r>
            <a:br>
              <a:rPr lang="en-US" dirty="0" smtClean="0"/>
            </a:br>
            <a:endParaRPr lang="en-US" dirty="0"/>
          </a:p>
        </p:txBody>
      </p:sp>
      <p:pic>
        <p:nvPicPr>
          <p:cNvPr id="5" name="Picture 4" descr="Untisdftled.png"/>
          <p:cNvPicPr>
            <a:picLocks noChangeAspect="1"/>
          </p:cNvPicPr>
          <p:nvPr/>
        </p:nvPicPr>
        <p:blipFill>
          <a:blip r:embed="rId2"/>
          <a:stretch>
            <a:fillRect/>
          </a:stretch>
        </p:blipFill>
        <p:spPr>
          <a:xfrm>
            <a:off x="0" y="1095048"/>
            <a:ext cx="9144000" cy="5229552"/>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1470025"/>
          </a:xfrm>
        </p:spPr>
        <p:txBody>
          <a:bodyPr/>
          <a:lstStyle/>
          <a:p>
            <a:r>
              <a:rPr lang="en-US" dirty="0" smtClean="0"/>
              <a:t>Part One</a:t>
            </a:r>
            <a:endParaRPr lang="en-US" dirty="0"/>
          </a:p>
        </p:txBody>
      </p:sp>
      <p:sp>
        <p:nvSpPr>
          <p:cNvPr id="3" name="Subtitle 2"/>
          <p:cNvSpPr>
            <a:spLocks noGrp="1"/>
          </p:cNvSpPr>
          <p:nvPr>
            <p:ph type="subTitle" idx="1"/>
          </p:nvPr>
        </p:nvSpPr>
        <p:spPr/>
        <p:txBody>
          <a:bodyPr>
            <a:normAutofit/>
          </a:bodyPr>
          <a:lstStyle/>
          <a:p>
            <a:r>
              <a:rPr lang="en-US" sz="3600" dirty="0" smtClean="0">
                <a:solidFill>
                  <a:schemeClr val="tx1"/>
                </a:solidFill>
              </a:rPr>
              <a:t>Project management principles</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esources.PNG"/>
          <p:cNvPicPr>
            <a:picLocks noChangeAspect="1"/>
          </p:cNvPicPr>
          <p:nvPr/>
        </p:nvPicPr>
        <p:blipFill>
          <a:blip r:embed="rId2"/>
          <a:stretch>
            <a:fillRect/>
          </a:stretch>
        </p:blipFill>
        <p:spPr>
          <a:xfrm>
            <a:off x="228600" y="914400"/>
            <a:ext cx="8610600" cy="5446496"/>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es_2.PNG"/>
          <p:cNvPicPr>
            <a:picLocks noChangeAspect="1"/>
          </p:cNvPicPr>
          <p:nvPr/>
        </p:nvPicPr>
        <p:blipFill>
          <a:blip r:embed="rId2"/>
          <a:stretch>
            <a:fillRect/>
          </a:stretch>
        </p:blipFill>
        <p:spPr>
          <a:xfrm>
            <a:off x="905594" y="2481129"/>
            <a:ext cx="6638206" cy="3449095"/>
          </a:xfrm>
          <a:prstGeom prst="rect">
            <a:avLst/>
          </a:prstGeom>
        </p:spPr>
      </p:pic>
      <p:sp>
        <p:nvSpPr>
          <p:cNvPr id="3" name="TextBox 2"/>
          <p:cNvSpPr txBox="1"/>
          <p:nvPr/>
        </p:nvSpPr>
        <p:spPr>
          <a:xfrm>
            <a:off x="1219200" y="838200"/>
            <a:ext cx="5867400" cy="707886"/>
          </a:xfrm>
          <a:prstGeom prst="rect">
            <a:avLst/>
          </a:prstGeom>
          <a:noFill/>
        </p:spPr>
        <p:txBody>
          <a:bodyPr wrap="square" rtlCol="0">
            <a:spAutoFit/>
          </a:bodyPr>
          <a:lstStyle/>
          <a:p>
            <a:pPr algn="ctr"/>
            <a:r>
              <a:rPr lang="en-US" sz="4000" dirty="0" smtClean="0"/>
              <a:t>Resources and cost</a:t>
            </a:r>
            <a:endParaRPr lang="en-US" sz="4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Primavera analysis</a:t>
            </a:r>
            <a:endParaRPr lang="en-US" dirty="0"/>
          </a:p>
        </p:txBody>
      </p:sp>
      <p:sp>
        <p:nvSpPr>
          <p:cNvPr id="3" name="Content Placeholder 2"/>
          <p:cNvSpPr>
            <a:spLocks noGrp="1"/>
          </p:cNvSpPr>
          <p:nvPr>
            <p:ph idx="1"/>
          </p:nvPr>
        </p:nvSpPr>
        <p:spPr/>
        <p:txBody>
          <a:bodyPr/>
          <a:lstStyle/>
          <a:p>
            <a:r>
              <a:rPr lang="en-US" dirty="0" smtClean="0"/>
              <a:t>The primavera used to :</a:t>
            </a:r>
          </a:p>
          <a:p>
            <a:pPr>
              <a:buNone/>
            </a:pPr>
            <a:endParaRPr lang="en-US" dirty="0" smtClean="0"/>
          </a:p>
          <a:p>
            <a:pPr>
              <a:buFont typeface="Wingdings" pitchFamily="2" charset="2"/>
              <a:buChar char="ü"/>
            </a:pPr>
            <a:r>
              <a:rPr lang="en-US" dirty="0" smtClean="0"/>
              <a:t>   Scheduling </a:t>
            </a:r>
          </a:p>
          <a:p>
            <a:pPr>
              <a:buFont typeface="Wingdings" pitchFamily="2" charset="2"/>
              <a:buChar char="ü"/>
            </a:pPr>
            <a:r>
              <a:rPr lang="en-US" dirty="0" smtClean="0"/>
              <a:t>   Project network </a:t>
            </a:r>
          </a:p>
          <a:p>
            <a:pPr>
              <a:buFont typeface="Wingdings" pitchFamily="2" charset="2"/>
              <a:buChar char="ü"/>
            </a:pPr>
            <a:r>
              <a:rPr lang="en-US" dirty="0" smtClean="0"/>
              <a:t>   Project budgeting </a:t>
            </a:r>
          </a:p>
          <a:p>
            <a:pPr>
              <a:buFont typeface="Wingdings" pitchFamily="2" charset="2"/>
              <a:buChar char="ü"/>
            </a:pPr>
            <a:r>
              <a:rPr lang="en-US" dirty="0" smtClean="0"/>
              <a:t>  Project duration and CBM  analysis </a:t>
            </a:r>
          </a:p>
          <a:p>
            <a:pPr>
              <a:buFont typeface="Wingdings" pitchFamily="2" charset="2"/>
              <a:buChar char="ü"/>
            </a:pPr>
            <a:r>
              <a:rPr lang="en-US" dirty="0" smtClean="0"/>
              <a:t>  Resources leveling </a:t>
            </a:r>
          </a:p>
          <a:p>
            <a:pPr lvl="1">
              <a:buNone/>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result_from_primavera.PNG"/>
          <p:cNvPicPr>
            <a:picLocks noChangeAspect="1"/>
          </p:cNvPicPr>
          <p:nvPr/>
        </p:nvPicPr>
        <p:blipFill>
          <a:blip r:embed="rId2"/>
          <a:stretch>
            <a:fillRect/>
          </a:stretch>
        </p:blipFill>
        <p:spPr>
          <a:xfrm>
            <a:off x="228600" y="3429000"/>
            <a:ext cx="5181600" cy="2743200"/>
          </a:xfrm>
          <a:prstGeom prst="rect">
            <a:avLst/>
          </a:prstGeom>
        </p:spPr>
      </p:pic>
      <p:pic>
        <p:nvPicPr>
          <p:cNvPr id="3" name="Picture 2" descr="C:\Users\Dell\Desktop\presentation\result from excel.PNG"/>
          <p:cNvPicPr/>
          <p:nvPr/>
        </p:nvPicPr>
        <p:blipFill>
          <a:blip r:embed="rId3"/>
          <a:srcRect/>
          <a:stretch>
            <a:fillRect/>
          </a:stretch>
        </p:blipFill>
        <p:spPr bwMode="auto">
          <a:xfrm>
            <a:off x="304800" y="838200"/>
            <a:ext cx="5029200" cy="2438400"/>
          </a:xfrm>
          <a:prstGeom prst="rect">
            <a:avLst/>
          </a:prstGeom>
          <a:noFill/>
          <a:ln w="9525">
            <a:noFill/>
            <a:miter lim="800000"/>
            <a:headEnd/>
            <a:tailEnd/>
          </a:ln>
        </p:spPr>
      </p:pic>
      <p:sp>
        <p:nvSpPr>
          <p:cNvPr id="5" name="TextBox 4"/>
          <p:cNvSpPr txBox="1"/>
          <p:nvPr/>
        </p:nvSpPr>
        <p:spPr>
          <a:xfrm>
            <a:off x="5334000" y="1676400"/>
            <a:ext cx="914400" cy="923330"/>
          </a:xfrm>
          <a:prstGeom prst="rect">
            <a:avLst/>
          </a:prstGeom>
          <a:noFill/>
        </p:spPr>
        <p:txBody>
          <a:bodyPr wrap="square" rtlCol="0">
            <a:spAutoFit/>
          </a:bodyPr>
          <a:lstStyle/>
          <a:p>
            <a:r>
              <a:rPr lang="en-US" dirty="0" smtClean="0"/>
              <a:t>Result from excel</a:t>
            </a:r>
            <a:endParaRPr lang="en-US" dirty="0"/>
          </a:p>
        </p:txBody>
      </p:sp>
      <p:sp>
        <p:nvSpPr>
          <p:cNvPr id="6" name="TextBox 5"/>
          <p:cNvSpPr txBox="1"/>
          <p:nvPr/>
        </p:nvSpPr>
        <p:spPr>
          <a:xfrm>
            <a:off x="5486400" y="4267200"/>
            <a:ext cx="1219200" cy="923330"/>
          </a:xfrm>
          <a:prstGeom prst="rect">
            <a:avLst/>
          </a:prstGeom>
          <a:noFill/>
        </p:spPr>
        <p:txBody>
          <a:bodyPr wrap="square" rtlCol="0">
            <a:spAutoFit/>
          </a:bodyPr>
          <a:lstStyle/>
          <a:p>
            <a:r>
              <a:rPr lang="en-US" dirty="0" smtClean="0"/>
              <a:t>Result from primavera</a:t>
            </a:r>
            <a:endParaRPr lang="en-US" dirty="0"/>
          </a:p>
        </p:txBody>
      </p:sp>
      <p:sp>
        <p:nvSpPr>
          <p:cNvPr id="7" name="Oval 6"/>
          <p:cNvSpPr/>
          <p:nvPr/>
        </p:nvSpPr>
        <p:spPr>
          <a:xfrm>
            <a:off x="4191000" y="1447800"/>
            <a:ext cx="1066800" cy="304800"/>
          </a:xfrm>
          <a:prstGeom prst="ellipse">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8" name="Oval 7"/>
          <p:cNvSpPr/>
          <p:nvPr/>
        </p:nvSpPr>
        <p:spPr>
          <a:xfrm>
            <a:off x="4648200" y="4191000"/>
            <a:ext cx="838200" cy="304800"/>
          </a:xfrm>
          <a:prstGeom prst="ellipse">
            <a:avLst/>
          </a:prstGeom>
          <a:noFill/>
          <a:ln>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 name="Line Callout 2 8"/>
          <p:cNvSpPr/>
          <p:nvPr/>
        </p:nvSpPr>
        <p:spPr>
          <a:xfrm>
            <a:off x="6019800" y="685800"/>
            <a:ext cx="1828800" cy="762000"/>
          </a:xfrm>
          <a:prstGeom prst="borderCallout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768900.8</a:t>
            </a:r>
            <a:endParaRPr lang="en-US" dirty="0"/>
          </a:p>
        </p:txBody>
      </p:sp>
      <p:sp>
        <p:nvSpPr>
          <p:cNvPr id="10" name="Line Callout 2 9"/>
          <p:cNvSpPr/>
          <p:nvPr/>
        </p:nvSpPr>
        <p:spPr>
          <a:xfrm>
            <a:off x="6172200" y="3352800"/>
            <a:ext cx="1828800" cy="762000"/>
          </a:xfrm>
          <a:prstGeom prst="borderCallout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768900.64</a:t>
            </a:r>
            <a:endParaRPr lang="en-US" dirty="0"/>
          </a:p>
        </p:txBody>
      </p:sp>
      <p:sp>
        <p:nvSpPr>
          <p:cNvPr id="11" name="Rounded Rectangle 10"/>
          <p:cNvSpPr/>
          <p:nvPr/>
        </p:nvSpPr>
        <p:spPr>
          <a:xfrm>
            <a:off x="5791200" y="5410200"/>
            <a:ext cx="27432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The result excel and primavera are the same </a:t>
            </a:r>
            <a:endParaRPr lang="en-US" dirty="0"/>
          </a:p>
        </p:txBody>
      </p:sp>
      <p:sp>
        <p:nvSpPr>
          <p:cNvPr id="12" name="Down Arrow 11"/>
          <p:cNvSpPr/>
          <p:nvPr/>
        </p:nvSpPr>
        <p:spPr>
          <a:xfrm>
            <a:off x="6781800" y="1676400"/>
            <a:ext cx="304800" cy="1447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own Arrow 12"/>
          <p:cNvSpPr/>
          <p:nvPr/>
        </p:nvSpPr>
        <p:spPr>
          <a:xfrm>
            <a:off x="6858000" y="4343400"/>
            <a:ext cx="304800" cy="914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r_chart.PNG"/>
          <p:cNvPicPr>
            <a:picLocks noChangeAspect="1"/>
          </p:cNvPicPr>
          <p:nvPr/>
        </p:nvPicPr>
        <p:blipFill>
          <a:blip r:embed="rId2"/>
          <a:stretch>
            <a:fillRect/>
          </a:stretch>
        </p:blipFill>
        <p:spPr>
          <a:xfrm>
            <a:off x="0" y="914400"/>
            <a:ext cx="9144000" cy="5525440"/>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_curve.PNG"/>
          <p:cNvPicPr>
            <a:picLocks noChangeAspect="1"/>
          </p:cNvPicPr>
          <p:nvPr/>
        </p:nvPicPr>
        <p:blipFill>
          <a:blip r:embed="rId2"/>
          <a:stretch>
            <a:fillRect/>
          </a:stretch>
        </p:blipFill>
        <p:spPr>
          <a:xfrm>
            <a:off x="533400" y="838201"/>
            <a:ext cx="8001000" cy="5609022"/>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pPr lvl="0"/>
            <a:endParaRPr lang="en-US" sz="2400" dirty="0" smtClean="0"/>
          </a:p>
          <a:p>
            <a:pPr lvl="0"/>
            <a:r>
              <a:rPr lang="en-US" sz="2400" dirty="0" smtClean="0"/>
              <a:t>The </a:t>
            </a:r>
            <a:r>
              <a:rPr lang="en-US" sz="2400" dirty="0"/>
              <a:t>quantity surveying for each activity most be calculated according to work breakdown </a:t>
            </a:r>
            <a:r>
              <a:rPr lang="en-US" sz="2400" dirty="0" err="1"/>
              <a:t>structur,and</a:t>
            </a:r>
            <a:r>
              <a:rPr lang="en-US" sz="2400" dirty="0"/>
              <a:t> then the cost for activity must be determined to calculate total cost and total duration on the project</a:t>
            </a:r>
            <a:r>
              <a:rPr lang="en-US" sz="2400" dirty="0" smtClean="0"/>
              <a:t>.</a:t>
            </a:r>
          </a:p>
          <a:p>
            <a:pPr lvl="0"/>
            <a:endParaRPr lang="en-US" sz="2400" dirty="0"/>
          </a:p>
          <a:p>
            <a:pPr lvl="0"/>
            <a:r>
              <a:rPr lang="en-US" sz="2400" dirty="0"/>
              <a:t>The management principle must be used to determine the early start</a:t>
            </a:r>
            <a:r>
              <a:rPr lang="en-US" sz="2400" dirty="0" smtClean="0"/>
              <a:t>, early </a:t>
            </a:r>
            <a:r>
              <a:rPr lang="en-US" sz="2400" dirty="0"/>
              <a:t>finish</a:t>
            </a:r>
            <a:r>
              <a:rPr lang="en-US" sz="2400" dirty="0" smtClean="0"/>
              <a:t>, free </a:t>
            </a:r>
            <a:r>
              <a:rPr lang="en-US" sz="2400" dirty="0"/>
              <a:t>float, total float for each activity</a:t>
            </a:r>
            <a:r>
              <a:rPr lang="en-US" sz="2400" dirty="0" smtClean="0"/>
              <a:t>.</a:t>
            </a:r>
          </a:p>
          <a:p>
            <a:pPr lvl="0"/>
            <a:endParaRPr lang="en-US" sz="2400" dirty="0"/>
          </a:p>
          <a:p>
            <a:r>
              <a:rPr lang="en-US" sz="2400" dirty="0"/>
              <a:t>Time and cost most be separately</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lnSpcReduction="10000"/>
          </a:bodyPr>
          <a:lstStyle/>
          <a:p>
            <a:r>
              <a:rPr lang="en-US" dirty="0" smtClean="0"/>
              <a:t>The scheduled project duration is 187 work days </a:t>
            </a:r>
          </a:p>
          <a:p>
            <a:r>
              <a:rPr lang="en-US" dirty="0" smtClean="0"/>
              <a:t>38 % of activities are critical . </a:t>
            </a:r>
          </a:p>
          <a:p>
            <a:r>
              <a:rPr lang="en-US" dirty="0" smtClean="0"/>
              <a:t>The price per meter square as total is approximately 1383.1 NIS</a:t>
            </a:r>
          </a:p>
          <a:p>
            <a:r>
              <a:rPr lang="en-US" dirty="0" smtClean="0"/>
              <a:t>The project indirect cost estimated to be 10 % of total cost .</a:t>
            </a:r>
          </a:p>
          <a:p>
            <a:r>
              <a:rPr lang="en-US" dirty="0" smtClean="0"/>
              <a:t>The profit of the project is 10 %  of the total cost ( direct &amp; indirect ) </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ST.PNG"/>
          <p:cNvPicPr>
            <a:picLocks noChangeAspect="1"/>
          </p:cNvPicPr>
          <p:nvPr/>
        </p:nvPicPr>
        <p:blipFill>
          <a:blip r:embed="rId2"/>
          <a:stretch>
            <a:fillRect/>
          </a:stretch>
        </p:blipFill>
        <p:spPr>
          <a:xfrm>
            <a:off x="838200" y="2438400"/>
            <a:ext cx="7772400" cy="3669292"/>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st_2.PNG"/>
          <p:cNvPicPr>
            <a:picLocks noChangeAspect="1"/>
          </p:cNvPicPr>
          <p:nvPr/>
        </p:nvPicPr>
        <p:blipFill>
          <a:blip r:embed="rId2"/>
          <a:stretch>
            <a:fillRect/>
          </a:stretch>
        </p:blipFill>
        <p:spPr>
          <a:xfrm>
            <a:off x="152400" y="2057400"/>
            <a:ext cx="8839200" cy="41910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7772400" cy="1470025"/>
          </a:xfrm>
        </p:spPr>
        <p:txBody>
          <a:bodyPr/>
          <a:lstStyle/>
          <a:p>
            <a:r>
              <a:rPr lang="en-US" dirty="0" smtClean="0"/>
              <a:t>The definition of (project)?</a:t>
            </a:r>
            <a:endParaRPr lang="en-US" dirty="0"/>
          </a:p>
        </p:txBody>
      </p:sp>
      <p:sp>
        <p:nvSpPr>
          <p:cNvPr id="3" name="Subtitle 2"/>
          <p:cNvSpPr>
            <a:spLocks noGrp="1"/>
          </p:cNvSpPr>
          <p:nvPr>
            <p:ph type="subTitle" idx="1"/>
          </p:nvPr>
        </p:nvSpPr>
        <p:spPr>
          <a:xfrm>
            <a:off x="1143000" y="2743200"/>
            <a:ext cx="6781800" cy="2590800"/>
          </a:xfrm>
        </p:spPr>
        <p:txBody>
          <a:bodyPr>
            <a:noAutofit/>
          </a:bodyPr>
          <a:lstStyle/>
          <a:p>
            <a:pPr algn="l"/>
            <a:r>
              <a:rPr lang="en-US" sz="2400" dirty="0">
                <a:solidFill>
                  <a:schemeClr val="tx1"/>
                </a:solidFill>
                <a:latin typeface="+mj-lt"/>
                <a:ea typeface="+mj-ea"/>
                <a:cs typeface="+mj-cs"/>
              </a:rPr>
              <a:t> A project is a temporary endeavor undertaken to accomplish a unique product or service with a defined start and end point and specific objectives that, when attained, signify completion</a:t>
            </a:r>
            <a:r>
              <a:rPr lang="en-US" sz="2400" dirty="0" smtClean="0">
                <a:solidFill>
                  <a:schemeClr val="tx1"/>
                </a:solidFill>
                <a:latin typeface="+mj-lt"/>
                <a:ea typeface="+mj-ea"/>
                <a:cs typeface="+mj-cs"/>
              </a:rPr>
              <a:t>. </a:t>
            </a:r>
          </a:p>
          <a:p>
            <a:pPr algn="l"/>
            <a:endParaRPr lang="en-US" sz="2400" dirty="0">
              <a:solidFill>
                <a:schemeClr val="tx1"/>
              </a:solidFill>
              <a:latin typeface="+mj-lt"/>
              <a:ea typeface="+mj-ea"/>
              <a:cs typeface="+mj-cs"/>
            </a:endParaRPr>
          </a:p>
          <a:p>
            <a:pPr algn="l"/>
            <a:r>
              <a:rPr lang="en-US" sz="2400" dirty="0" smtClean="0">
                <a:solidFill>
                  <a:schemeClr val="tx1"/>
                </a:solidFill>
                <a:latin typeface="+mj-lt"/>
                <a:ea typeface="+mj-ea"/>
                <a:cs typeface="+mj-cs"/>
              </a:rPr>
              <a:t>PMBOK</a:t>
            </a:r>
            <a:endParaRPr lang="en-US" sz="2400" dirty="0">
              <a:solidFill>
                <a:schemeClr val="tx1"/>
              </a:solidFill>
              <a:latin typeface="+mj-lt"/>
              <a:ea typeface="+mj-ea"/>
              <a:cs typeface="+mj-cs"/>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525963"/>
          </a:xfrm>
        </p:spPr>
        <p:txBody>
          <a:bodyPr>
            <a:normAutofit/>
          </a:bodyPr>
          <a:lstStyle/>
          <a:p>
            <a:pPr algn="ctr">
              <a:buNone/>
            </a:pPr>
            <a:r>
              <a:rPr lang="en-US" sz="6600" b="1" dirty="0" smtClean="0"/>
              <a:t>Thank you for</a:t>
            </a:r>
          </a:p>
          <a:p>
            <a:pPr algn="ctr">
              <a:buNone/>
            </a:pPr>
            <a:r>
              <a:rPr lang="en-US" sz="6600" b="1" dirty="0" smtClean="0"/>
              <a:t> your attention</a:t>
            </a:r>
            <a:endParaRPr lang="en-US" sz="66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what do we mean by </a:t>
            </a:r>
            <a:r>
              <a:rPr lang="en-US" sz="4000" dirty="0" smtClean="0"/>
              <a:t>(Project Management)?</a:t>
            </a:r>
            <a:endParaRPr lang="en-US" sz="4000" dirty="0"/>
          </a:p>
        </p:txBody>
      </p:sp>
      <p:sp>
        <p:nvSpPr>
          <p:cNvPr id="3" name="Content Placeholder 2"/>
          <p:cNvSpPr>
            <a:spLocks noGrp="1"/>
          </p:cNvSpPr>
          <p:nvPr>
            <p:ph idx="1"/>
          </p:nvPr>
        </p:nvSpPr>
        <p:spPr/>
        <p:txBody>
          <a:bodyPr>
            <a:normAutofit/>
          </a:bodyPr>
          <a:lstStyle/>
          <a:p>
            <a:r>
              <a:rPr lang="en-US" sz="2400" dirty="0" smtClean="0"/>
              <a:t>Project management is the discipline of planning, organizing, securing and managing resources to bring about the successful completion of specific project goals and objectives. It is sometimes conflated with program management, however technically that is actually a higher level construction: a group of related and somehow interdependent engineering projects.</a:t>
            </a:r>
          </a:p>
          <a:p>
            <a:r>
              <a:rPr lang="en-US" sz="2400" dirty="0" smtClean="0">
                <a:latin typeface="Times New Roman" pitchFamily="18" charset="0"/>
                <a:cs typeface="Times New Roman" pitchFamily="18" charset="0"/>
              </a:rPr>
              <a:t> </a:t>
            </a:r>
            <a:r>
              <a:rPr lang="en-US" sz="2400" dirty="0" smtClean="0"/>
              <a:t>Project management is the application of </a:t>
            </a:r>
            <a:r>
              <a:rPr lang="en-US" sz="2400" dirty="0"/>
              <a:t>knowledge, skills, tools, and techniques </a:t>
            </a:r>
            <a:r>
              <a:rPr lang="en-US" sz="2400" dirty="0" smtClean="0"/>
              <a:t>to project activities in order to meet or exceed stakeholder needs and expectations from a project</a:t>
            </a:r>
            <a:r>
              <a:rPr lang="en-US" sz="2400" i="1" dirty="0"/>
              <a:t>.</a:t>
            </a: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Project management is the science (and art) of organizing the components of a project, whether the project is development of a new product, the launch of a new service, a marketing campaign, or a wedding. A project isn't something that's part of normal business operations. It's typically created once, it's temporary, and it's specific. As one expert notes, "It has a beginning and an end." A project consumes resources (whether people, cash, materials, or time), and it has funding limits.</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Management basics</a:t>
            </a:r>
            <a:endParaRPr lang="en-US" dirty="0"/>
          </a:p>
        </p:txBody>
      </p:sp>
      <p:sp>
        <p:nvSpPr>
          <p:cNvPr id="3" name="Content Placeholder 2"/>
          <p:cNvSpPr>
            <a:spLocks noGrp="1"/>
          </p:cNvSpPr>
          <p:nvPr>
            <p:ph idx="1"/>
          </p:nvPr>
        </p:nvSpPr>
        <p:spPr>
          <a:xfrm>
            <a:off x="457200" y="1600201"/>
            <a:ext cx="8153400" cy="3733800"/>
          </a:xfrm>
        </p:spPr>
        <p:txBody>
          <a:bodyPr/>
          <a:lstStyle/>
          <a:p>
            <a:r>
              <a:rPr lang="en-US" dirty="0" smtClean="0"/>
              <a:t>Definition </a:t>
            </a:r>
          </a:p>
          <a:p>
            <a:r>
              <a:rPr lang="en-US" dirty="0" smtClean="0"/>
              <a:t>Planning </a:t>
            </a:r>
          </a:p>
          <a:p>
            <a:r>
              <a:rPr lang="en-US" dirty="0" smtClean="0"/>
              <a:t>Execution </a:t>
            </a:r>
          </a:p>
          <a:p>
            <a:r>
              <a:rPr lang="en-US" dirty="0" smtClean="0"/>
              <a:t>Control </a:t>
            </a:r>
          </a:p>
          <a:p>
            <a:r>
              <a:rPr lang="en-US" dirty="0" smtClean="0"/>
              <a:t>Closure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800px-Project_Management_(phases).png"/>
          <p:cNvPicPr>
            <a:picLocks noChangeAspect="1"/>
          </p:cNvPicPr>
          <p:nvPr/>
        </p:nvPicPr>
        <p:blipFill>
          <a:blip r:embed="rId2"/>
          <a:stretch>
            <a:fillRect/>
          </a:stretch>
        </p:blipFill>
        <p:spPr>
          <a:xfrm>
            <a:off x="0" y="1295400"/>
            <a:ext cx="9144000" cy="40386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lstStyle/>
          <a:p>
            <a:r>
              <a:rPr lang="en-US" dirty="0" smtClean="0"/>
              <a:t>The triple constraint</a:t>
            </a:r>
            <a:endParaRPr lang="en-US" dirty="0"/>
          </a:p>
        </p:txBody>
      </p:sp>
      <p:pic>
        <p:nvPicPr>
          <p:cNvPr id="4" name="Picture 3" descr="web-based-project-management-software.jpg"/>
          <p:cNvPicPr>
            <a:picLocks noChangeAspect="1"/>
          </p:cNvPicPr>
          <p:nvPr/>
        </p:nvPicPr>
        <p:blipFill>
          <a:blip r:embed="rId2"/>
          <a:stretch>
            <a:fillRect/>
          </a:stretch>
        </p:blipFill>
        <p:spPr>
          <a:xfrm>
            <a:off x="1676400" y="1066800"/>
            <a:ext cx="6226895" cy="52578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8229600" cy="3962400"/>
          </a:xfrm>
        </p:spPr>
        <p:txBody>
          <a:bodyPr>
            <a:normAutofit fontScale="90000"/>
          </a:bodyPr>
          <a:lstStyle/>
          <a:p>
            <a:r>
              <a:rPr lang="en-US" dirty="0" smtClean="0"/>
              <a:t>Part </a:t>
            </a:r>
            <a:r>
              <a:rPr lang="en-US" dirty="0" smtClean="0"/>
              <a:t>Two</a:t>
            </a:r>
            <a:r>
              <a:rPr lang="en-US" dirty="0" smtClean="0"/>
              <a:t/>
            </a:r>
            <a:br>
              <a:rPr lang="en-US" dirty="0" smtClean="0"/>
            </a:br>
            <a:r>
              <a:rPr lang="en-US" dirty="0"/>
              <a:t/>
            </a:r>
            <a:br>
              <a:rPr lang="en-US" dirty="0"/>
            </a:br>
            <a:r>
              <a:rPr lang="en-US" dirty="0" smtClean="0"/>
              <a:t/>
            </a:r>
            <a:br>
              <a:rPr lang="en-US" dirty="0" smtClean="0"/>
            </a:br>
            <a:r>
              <a:rPr lang="en-US" dirty="0" smtClean="0"/>
              <a:t>The applied project</a:t>
            </a:r>
            <a:br>
              <a:rPr lang="en-US" dirty="0" smtClean="0"/>
            </a:br>
            <a:r>
              <a:rPr lang="en-US" dirty="0"/>
              <a:t/>
            </a:r>
            <a:br>
              <a:rPr lang="en-US" dirty="0"/>
            </a:b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254</TotalTime>
  <Words>730</Words>
  <Application>Microsoft Office PowerPoint</Application>
  <PresentationFormat>On-screen Show (4:3)</PresentationFormat>
  <Paragraphs>100</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Slide 1</vt:lpstr>
      <vt:lpstr>Part One</vt:lpstr>
      <vt:lpstr>The definition of (project)?</vt:lpstr>
      <vt:lpstr>what do we mean by (Project Management)?</vt:lpstr>
      <vt:lpstr>Slide 5</vt:lpstr>
      <vt:lpstr>Project Management basics</vt:lpstr>
      <vt:lpstr>Slide 7</vt:lpstr>
      <vt:lpstr>The triple constraint</vt:lpstr>
      <vt:lpstr>Part Two   The applied project  </vt:lpstr>
      <vt:lpstr>Description of the project</vt:lpstr>
      <vt:lpstr>Sequence of works</vt:lpstr>
      <vt:lpstr>WBS</vt:lpstr>
      <vt:lpstr>WBS of the project</vt:lpstr>
      <vt:lpstr>Quantity surveying</vt:lpstr>
      <vt:lpstr>Sample calculation</vt:lpstr>
      <vt:lpstr>(Cont’d)</vt:lpstr>
      <vt:lpstr>Slide 17</vt:lpstr>
      <vt:lpstr>Project Budgeting</vt:lpstr>
      <vt:lpstr>Calculate the cost of resources   (Labor/Material/ equipment) </vt:lpstr>
      <vt:lpstr>Slide 20</vt:lpstr>
      <vt:lpstr>Slide 21</vt:lpstr>
      <vt:lpstr>Primavera analysis</vt:lpstr>
      <vt:lpstr>Slide 23</vt:lpstr>
      <vt:lpstr>Slide 24</vt:lpstr>
      <vt:lpstr>Slide 25</vt:lpstr>
      <vt:lpstr>conclusion</vt:lpstr>
      <vt:lpstr>Cont’d</vt:lpstr>
      <vt:lpstr>Slide 28</vt:lpstr>
      <vt:lpstr>Slide 29</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definition of (project)? </dc:title>
  <dc:creator>SAWALMEH</dc:creator>
  <cp:lastModifiedBy>alamia</cp:lastModifiedBy>
  <cp:revision>27</cp:revision>
  <dcterms:created xsi:type="dcterms:W3CDTF">2011-05-27T20:15:06Z</dcterms:created>
  <dcterms:modified xsi:type="dcterms:W3CDTF">2011-05-28T21:38:17Z</dcterms:modified>
</cp:coreProperties>
</file>