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6" r:id="rId2"/>
    <p:sldId id="284" r:id="rId3"/>
    <p:sldId id="257" r:id="rId4"/>
    <p:sldId id="269" r:id="rId5"/>
    <p:sldId id="258" r:id="rId6"/>
    <p:sldId id="287" r:id="rId7"/>
    <p:sldId id="259" r:id="rId8"/>
    <p:sldId id="260" r:id="rId9"/>
    <p:sldId id="261" r:id="rId10"/>
    <p:sldId id="289" r:id="rId11"/>
    <p:sldId id="270" r:id="rId12"/>
    <p:sldId id="263" r:id="rId13"/>
    <p:sldId id="288" r:id="rId14"/>
    <p:sldId id="262" r:id="rId15"/>
    <p:sldId id="271" r:id="rId16"/>
    <p:sldId id="265" r:id="rId17"/>
    <p:sldId id="296" r:id="rId18"/>
    <p:sldId id="268" r:id="rId19"/>
    <p:sldId id="294" r:id="rId20"/>
    <p:sldId id="295" r:id="rId21"/>
    <p:sldId id="285" r:id="rId22"/>
    <p:sldId id="292" r:id="rId23"/>
    <p:sldId id="286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575;&#1604;&#1605;&#1589;&#1606;&#1601;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575;&#1604;&#1605;&#1589;&#1606;&#1601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54315077150222"/>
          <c:y val="0.10831362304773157"/>
          <c:w val="0.79861111111111149"/>
          <c:h val="0.7648077742195025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ar-S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ar-S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1"/>
            <c:bubble3D val="0"/>
            <c:explosion val="8"/>
          </c:dPt>
          <c:val>
            <c:numRef>
              <c:f>ورقة1!$C$4:$C$8</c:f>
              <c:numCache>
                <c:formatCode>0%</c:formatCode>
                <c:ptCount val="5"/>
                <c:pt idx="0">
                  <c:v>0.04</c:v>
                </c:pt>
                <c:pt idx="1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75"/>
      <c:rotY val="3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24284848084624E-2"/>
          <c:y val="4.2845161634215674E-3"/>
          <c:w val="0.92375715151915372"/>
          <c:h val="0.90574064440472557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explosion val="1"/>
          </c:dPt>
          <c:val>
            <c:numRef>
              <c:f>ورقة1!$D$4:$D$8</c:f>
              <c:numCache>
                <c:formatCode>0%</c:formatCode>
                <c:ptCount val="5"/>
                <c:pt idx="0">
                  <c:v>0.16</c:v>
                </c:pt>
                <c:pt idx="1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ar-SA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0.55501</cdr:x>
      <cdr:y>0.10437</cdr:y>
    </cdr:from>
    <cdr:to>
      <cdr:x>0.84975</cdr:x>
      <cdr:y>0.46876</cdr:y>
    </cdr:to>
    <cdr:sp macro="" textlink="">
      <cdr:nvSpPr>
        <cdr:cNvPr id="2" name="مربع نص 1"/>
        <cdr:cNvSpPr txBox="1"/>
      </cdr:nvSpPr>
      <cdr:spPr>
        <a:xfrm xmlns:a="http://schemas.openxmlformats.org/drawingml/2006/main">
          <a:off x="2033905" y="309365"/>
          <a:ext cx="1080106" cy="1080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19 million </a:t>
          </a:r>
        </a:p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blind</a:t>
          </a:r>
        </a:p>
        <a:p xmlns:a="http://schemas.openxmlformats.org/drawingml/2006/main">
          <a:r>
            <a:rPr lang="en-US" sz="1100" dirty="0" smtClean="0">
              <a:solidFill>
                <a:schemeClr val="tx1"/>
              </a:solidFill>
            </a:rPr>
            <a:t>16%</a:t>
          </a:r>
          <a:endParaRPr lang="ar-SA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0.29957</cdr:x>
      <cdr:y>0.42018</cdr:y>
    </cdr:from>
    <cdr:to>
      <cdr:x>0.60872</cdr:x>
      <cdr:y>0.76028</cdr:y>
    </cdr:to>
    <cdr:sp macro="" textlink="">
      <cdr:nvSpPr>
        <cdr:cNvPr id="3" name="مربع نص 2"/>
        <cdr:cNvSpPr txBox="1"/>
      </cdr:nvSpPr>
      <cdr:spPr>
        <a:xfrm xmlns:a="http://schemas.openxmlformats.org/drawingml/2006/main">
          <a:off x="1097801" y="1245469"/>
          <a:ext cx="1132913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en-US" dirty="0" smtClean="0"/>
            <a:t>264 million </a:t>
          </a:r>
        </a:p>
        <a:p xmlns:a="http://schemas.openxmlformats.org/drawingml/2006/main">
          <a:r>
            <a:rPr lang="en-US" dirty="0" smtClean="0"/>
            <a:t>Low vision                   </a:t>
          </a:r>
        </a:p>
        <a:p xmlns:a="http://schemas.openxmlformats.org/drawingml/2006/main">
          <a:r>
            <a:rPr lang="en-US" dirty="0" smtClean="0"/>
            <a:t>      people</a:t>
          </a:r>
        </a:p>
        <a:p xmlns:a="http://schemas.openxmlformats.org/drawingml/2006/main">
          <a:r>
            <a:rPr lang="en-US" dirty="0" smtClean="0"/>
            <a:t>       84%</a:t>
          </a:r>
          <a:endParaRPr lang="ar-S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88F7C3-43ED-4AC5-81B4-ACBEBC6E9D2C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F33107F-0998-41D1-9444-06BE5CEAC0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84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135-85DF-41C8-B8B3-F3F3BBDA6B70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CD24-B187-4502-9E6D-BDD69986D2F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93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135-85DF-41C8-B8B3-F3F3BBDA6B70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CD24-B187-4502-9E6D-BDD69986D2F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429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135-85DF-41C8-B8B3-F3F3BBDA6B70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CD24-B187-4502-9E6D-BDD69986D2F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0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135-85DF-41C8-B8B3-F3F3BBDA6B70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CD24-B187-4502-9E6D-BDD69986D2F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596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135-85DF-41C8-B8B3-F3F3BBDA6B70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CD24-B187-4502-9E6D-BDD69986D2F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93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135-85DF-41C8-B8B3-F3F3BBDA6B70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CD24-B187-4502-9E6D-BDD69986D2F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092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135-85DF-41C8-B8B3-F3F3BBDA6B70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CD24-B187-4502-9E6D-BDD69986D2F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311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135-85DF-41C8-B8B3-F3F3BBDA6B70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CD24-B187-4502-9E6D-BDD69986D2F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447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135-85DF-41C8-B8B3-F3F3BBDA6B70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CD24-B187-4502-9E6D-BDD69986D2F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10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135-85DF-41C8-B8B3-F3F3BBDA6B70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CD24-B187-4502-9E6D-BDD69986D2F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20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135-85DF-41C8-B8B3-F3F3BBDA6B70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CD24-B187-4502-9E6D-BDD69986D2F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595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lum/>
          </a:blip>
          <a:srcRect/>
          <a:stretch>
            <a:fillRect l="-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8F135-85DF-41C8-B8B3-F3F3BBDA6B70}" type="datetimeFigureOut">
              <a:rPr lang="ar-SA" smtClean="0"/>
              <a:pPr/>
              <a:t>25/03/1438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4CD24-B187-4502-9E6D-BDD69986D2F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759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blind Eye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3352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Omar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Rana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Supervised by</a:t>
            </a:r>
          </a:p>
          <a:p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Dr.Raed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Jaber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</a:t>
            </a:r>
          </a:p>
        </p:txBody>
      </p:sp>
      <p:pic>
        <p:nvPicPr>
          <p:cNvPr id="5" name="Picture 2" descr="C:\Users\zaid\Desktop\Untitled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52" y="28857"/>
            <a:ext cx="2222514" cy="219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152400" y="632998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Faculty of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Engineering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Rectangle 5"/>
          <p:cNvSpPr/>
          <p:nvPr/>
        </p:nvSpPr>
        <p:spPr>
          <a:xfrm>
            <a:off x="5004048" y="586832"/>
            <a:ext cx="27577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An-</a:t>
            </a:r>
            <a:r>
              <a:rPr lang="en-US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Najah</a:t>
            </a:r>
            <a:endParaRPr lang="en-US" sz="32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National</a:t>
            </a: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University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9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0852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Ultrasonic Sensor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ar-SA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30258"/>
              </p:ext>
            </p:extLst>
          </p:nvPr>
        </p:nvGraphicFramePr>
        <p:xfrm>
          <a:off x="181379" y="2551182"/>
          <a:ext cx="5922768" cy="3842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1384"/>
                <a:gridCol w="2961384"/>
              </a:tblGrid>
              <a:tr h="49244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Working Voltage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DC 5 V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3850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Working Current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15mA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3850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Working Frequency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40Hz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3850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 Range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4m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3850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Min Range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2cm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3850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Measuring Angle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 degree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3850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Trigger Input Signal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10uS TTL pulse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9807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Echo Output Signal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Input TTL lever signal and the range in</a:t>
                      </a:r>
                      <a:endParaRPr lang="en-US" sz="1100">
                        <a:effectLst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Proportion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1042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Dimension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45*20*15mm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829208" y="2151074"/>
            <a:ext cx="3530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 of Ultrasonic </a:t>
            </a:r>
            <a:endParaRPr lang="ar-SA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29208" y="642969"/>
            <a:ext cx="6264696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 of Ultrasonic sensor</a:t>
            </a:r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-low-cost </a:t>
            </a:r>
          </a:p>
          <a:p>
            <a:pPr algn="l"/>
            <a:r>
              <a:rPr lang="en-US" b="1" dirty="0" smtClean="0"/>
              <a:t>-easy </a:t>
            </a:r>
            <a:r>
              <a:rPr lang="en-US" b="1" dirty="0"/>
              <a:t>method of distance </a:t>
            </a:r>
            <a:r>
              <a:rPr lang="en-US" b="1" dirty="0" smtClean="0"/>
              <a:t>measurement.</a:t>
            </a:r>
          </a:p>
          <a:p>
            <a:pPr algn="l"/>
            <a:r>
              <a:rPr lang="en-US" b="1" dirty="0"/>
              <a:t>-</a:t>
            </a:r>
            <a:r>
              <a:rPr lang="en-US" b="1" dirty="0" smtClean="0"/>
              <a:t>Availability </a:t>
            </a:r>
            <a:endParaRPr lang="en-US" b="1" dirty="0"/>
          </a:p>
          <a:p>
            <a:pPr algn="l"/>
            <a:endParaRPr lang="ar-SA" dirty="0"/>
          </a:p>
        </p:txBody>
      </p:sp>
      <p:pic>
        <p:nvPicPr>
          <p:cNvPr id="8" name="صورة 7" descr="http://www.robokart.com/image/cache/catalog/ultrasonic1-500x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776262" cy="221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سهم مسنن إلى اليمين 8"/>
          <p:cNvSpPr/>
          <p:nvPr/>
        </p:nvSpPr>
        <p:spPr>
          <a:xfrm>
            <a:off x="331217" y="698088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 مسنن إلى اليمين 9"/>
          <p:cNvSpPr/>
          <p:nvPr/>
        </p:nvSpPr>
        <p:spPr>
          <a:xfrm>
            <a:off x="346292" y="2212505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3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21442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Ultrasonic Sensor</a:t>
            </a:r>
            <a:b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ar-SA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AutoShape 2" descr="data:image/png;base64,iVBORw0KGgoAAAANSUhEUgAAATwAAACfCAMAAABTJJXAAAAB0VBMVEX///8AAACenp/f3+Ds7Ozz8/P5+fnH0cm+ysD29vbBzMP7+/vp6env7+/Fz8cRfbyKiooXRmVSUE6CgoIAeLh7e3vS2tNwcHHCwsLZ2dnT09NSg6fLy8trbGurq6uQkZA/dZZbW1xOTk66v6K4uLjFxcVFREVri6WioaLa4dypsKpXV1diYmKNjY0pKCpsbWx6/19AP0E5ODo1X3cTERUyMTOnrqkjIiS1v7fRu7jQy9D1UzfXr6uX10UoUmw4ksjo7OVdja1y/1ZQoM9EaH7gTjOdnY7JkozeVj/MWEe1bWPMfnTrVDnLioLuTjDCoJrJbF7ERjCku6HRkorLYlS6TDqqrJZbnU3RRCq/koy7MAu5qKRVwj6ZeXRe4kO5QytBZ4GtSjrPNA5+m6yIb2rPAACUKRgAZKOujYmoVkyzAACiDADqHQCJUkpzkafxPhvDbWFld2LLXQC+ZCWvkx+XfQ2cuXh2wmlkwlPgXwDBpZSbhz9tji9ZuEiqoIKKtlKg0pd7wnCXupNwphm/gGFr2lWmuKOOsW+LaQCPvYV80mzKSQCDc0i2hG+Z2Ua00a52f1NRsDzWSQCjsoVnmFp1mW1mtViVhEPPZSDAc0xOxDIVblKsAAAU/ElEQVR4nO1di5/bxJ3/6eWsIimoKxRLQpawMnJFLDu7rve827AFQsMjhLxKuIRArheOK8elXQ5Ck0IPEugGCG1zPe5or3/tzYxsa+S1nbVW+8rq+8lDL0vjr3+v+c1vRgAlSpQoUaLE7kGVAQRpt1uxPyHGDkSWUbKXCy0HAvA8AAU5Wui4AtrtFu0jtBy5AcgHMIXY7liLKLZ3u0m7AU3J86mWowSAsOQ1sfA1IQbezXGXfU+4LuT5lOHiDxr4o03kCQ1oVlrh7DeRzTyP3kvwMQNSZcYPaR7C1o4IjmoiIXI9y7NmvQUmz5jxM3sOvlqJauKOP7ZS9TXY/+TpzUgVdh6q19T13f7yWwXfaUQev/OIoqCz78nzBeuEtwvPRTUk7X+1VQGsXbB5SNlXDuPdF174zcajrVyhSiHYT6HKuy+++MLGo5G68y3po7Ib5iInxpNXYlN498XnSvLyoiRvCyjJy4/Oz0rycmP+JyV5uTFfSl5+EPKeKu52ojdrHms/o1jJm/uPXBno/Yr5nz333FMbk0/5OhiX/vEgyV1fbR3XPRIeXh7g+PHj/5DnXpfeznIuF9LCPQwqec8///wzBEcJDh06dOTI8Ry3Wr6+zO7a/mOvwpi8J55KqEu5O3w4B3nC+j1299L/FtXEvYtR8g7lJu/2dTaN9eUPj73cZcg7uiXylk99yezd//vu5bR2DmPIw9zNzUye/PY6I3j29ftFNnKrEIc58cr4JK+W76ceIe9QXvLuL3yb7sh3Howobc7WFQQr6m/IERobAjitXPdNyUtd7eG5mclT3l74abr35alD2bP3X8rVuHzYaGz5wU9Hhmbo+ZFrvHwlHmPIO5yDvOMLP6Q7wvrtzEn1h4e52pYPKPSl2DJs1dIl/FdUPCfAhx0UCU4DkxdaPnhuC5ABVaUpmC6QCywnx6Oy5B3KS97tBcbIfZsVPGH9y5Gr1e1U4siTpRhcryUaYGiYIdB0/MgquJHk4/PIVywPfNv18AUNNRIMWck55jQkLyN4s5InXGfiFHV9nTUsajb+A5Be2s4hngrEquWCbrVUsA0BbB6qWCkjUoOEHKKwplCrQACmrDvY1sWSDnnqkQiKIe8+q7UPF1gtVW6vZ8d/j/7+aL6mbg7IjTTTQY7UtBwpsBwhtgh5TuRGQATMsjxSg+TComs6pqTWhaZlhnYu+ho/e+7JIXmH8pJ3b4HRzAcLzzCnLp26lLl0+ausMykailSBKinwkqXkrwQ0WyHh/3l6Hh9TFXKc6odML1ByZTSsnz9BycsK3ozkVdYZX+ssPGBaoq7fyQQHR1ZHI8AQFd0XQeNNmI8Kz/n8pgDy0AKjmg8X7jKnvszoMAhffZ39qPDHRzzK9c242azHpp+nynSbkZDHdM3mZifvEmvybi8weimuZy3e16vZiGr5m6khgqYHNZ+PosjzvMhs6tpMzdp2qFhtn35+VPBmJO9bpnuhrbMJgvsZMYTDq7/NfBB9MrV01Gzo/qD0zCP81fdWHYtQBHm3F1KncHThQebMHLOnfLGaETT31ucjd5K8NAR0O4ZP0GeP0Ieixl5SXuEnmLxnmI7Z3BxJJs+WSV5fSD19xuSp19fZePjoasbiaZ98ljXh8p/eSQ/wDV3XW60BfQl7Hqr5MzVtALev8SqxIs5G9a/k6aBRyRtT3jrLPbT1hfTRd1kPcSgjhvD9n4+xu5/fyk5ycb77NN3Rm7qRYa+vusjIUTkqRSZHm6hyAlQaQrzh+5l5JJpI3laHHnH/Im3MPVZRs55X/iLjLoRbn2Vus8Jy5wUGhk7o28BeBLMCR0sc+ZS0hLu5cRVifuQCO5cxFX/55JbJ++nC22ksd3uB6UBkxBCeWf2CVdPPb73J3sX+7g/pjrNkmmafvpY/Ql881UOLFkhEoiVE0fdefB1HkxW/wYPDhdAmKaiK60EYgkA6i4GiejlyAz8uhLx05wEjhdmwBeayvvaTW2xmsvLxR0xQQ7hL6Bunuo1prdE5zeVIz8Ij3Hn0GaizRH62FtFas1uxOdq7XoxRr+EsciJECDhXnNmaqoWQ95/D7cqD6wwHdxbYX/PhKttTc7Na++nvGKX142qVYS+jupg+flruUuBciPH/skWh9g9iveTB6wB0YuA5Smm3JvZi2+iAWIdKN4CZp2su/mjrNo8lT77DRsV3rjMpUvh+lfUXb2biFOmjj1IXWOlVCcxxqkvZq08ZEpY4FBLTqpFLo6hvZWNMWV1vLLkylroGSfCByyEBW0KOB+I/EFed+YvPY/KeXj6+pfpt4XpKnvJgnYkD7mRG1H67epjZ+/wWO8y78jvG4vH1E0P2xgmf50/RsEq3Omq8sEgFCCwv4nxV5gSRo65Vb4PPQcgJZJ6mg9V9Zsmj5B07tqXQU1pPyYMMednhyK9XWQv411vsQ//Aam2nVqudmMpec3Jr5N5oyOZwPKLuFXH4n5qtJ76W06FrYs58IocN1cspeVskD9bfThMj91i1vTuitqxIfJbxFx9/xGRTl2pxn71JqludrCrKxukjTphYPpt+zbD/WVUmfyRHxfuK6uTIwxdC3u31VOLvsg7j4Sm2ScdWjzB7n91i3DI2eakZ84I4jscIH9Pd0PfEfINCyLvLaOfDBYYT5xRL19wq29H9a5a8v6XCa9bj8ewl9BH2/D0xQa0Q8pZPpdp59DoTJEvX2SBZ+Ir1tp+zait99HFKXlyn7E1V3dqWGlwQCiFPvZ6KlLTO8nWXHfxRvmCD5GXWYch/YyQvqNcHslcb9boD1Y231OCCUAh5cJspF7h3lznh/J1NYBxju2d2pnf2f4zNC5rNvuzFE1X3MSJv+S/p9pFMIuUea+a037NRxDdskPzpdynLzSZhb7rqzkqeODSwSRMGJkOcMK6xqcC3GPLgL8zDfmAfrP4Pe9mx75mdlU/Y6/57ZbhdC1L2aqzfMFLVnTEoi/woSX+JTRvzrvKNDjUTAjf+em9TmZuCyFtmeq1zmbHG5Uyi/b8YLVa+yUTJaQ9DD+YZ9saqrjFbJ97FPYkO3Vrkoe3iLodKexlqd3wqqjI19TBEQeQBq0Z6ZizRZfcymQvnj8yO+taQV7RE2Rs1fIzwtU5MXitIsaFCvo7sOhguVdd2DVptsuFxqsaRn1MnDZb8bv+ndSwFBBcEBySSFK8JYGsgYBVyLXvygGVR5Mn42wyiY3lKsJ4pU7nGSuWzfxpuckEwP59V3RGv25zYD1VMTgpJN1VLAkLSFpdDsEiTAUED99EciNqEO0V3OMpMJXCjKjQbYbcjdDgVHANsfBXnQyuGePvJozBnHVX2WF/8/pDzZoAxP8HwUeGrT76njRWSnK7YFOQJLU5SOSLzGv632q0QCcQ/tg5GojBBi9SydGp2EId+D+s2AM/hG9n4YmHKcCcl782X8hRYbYT66y19HA3EyWoP2GO8bo1R3XjKiKXEWQ6RBZFaR4Ns1hqYLeJlHc5RetTX9Hwwfa9NBzMcmt4TOF/jDGgb4OO7d0zwu8Qo9qZkv+IC8nkpzl8t5j69BmVvkvAZ0+x5hTNGqY19aNYgjDBNistRw4G10vfNbov8Xh5HDA7fwxsyVlc1JiJqkZSLgDV+Wi96y5lkm2mq9E/FiLDVbTSmqG5z2lB5hdtw1uPVdgUCTNsixB5EXcejlPiJB3a4GvJgsYa7Nlhdo0AjySs+6uk2bwE3LeLLRx5rCLz30+3zb8x+r3GIOyl7owGzWZ0aIY+r2baIc1aXyMRCskiW1x9aR/2f2iZltY4IjgoiUom7DQSEPTB2wN60QVht06NnGd23WGE+c224KZzOWSc4+rBeo0Hpmw+yho/Qt5Sv2inafLrcWtzUZTOM2/KsSl5jxE17Kz1z4bXN3eyR7eL67LEhXxIwt/NVX8+yKNsmM16UPEkcxTCMcpgQ951rzAfPML7h6uXhVedPF7Scjc0tNsaqbrsYs1oEaK3KkbllFuysR/l9JpH+zwx76pXULqunhyecs+eLatnS0kB1Gb/R7OzeWkMbMCz0ScrzaJ1Uthr+zLPDTfsG86tfvZjqwWsXB6InvvJhUU1TzC4rfJS9JXMvTWlTh+Ql1CXcseRpV9J8x5lX0+PCuVTGrp0c+okPLxZXgegEXdbrBkvB3lFZChyqTCcPVm4MNcU5xyjuhaG4YSd7ZrD5+tkiv6BtLvXaHSKAnXbH3HNLsQ7Iy3CXLW589cJw8zIjeufPpWHJq1cGOvzsyVRQC4Fq8YZp8GgvTqMk5G0QvCx5z64NncZVhjDn7OvD7dfODaRi5ezL29zivYOXSHHjBu6y5Alnh8FbeDKlRnwlFcOXh/Lmni0o0tsHePPnTz6SvMqrVwbdC+Fs2v9SXj099A3nTw7CPufsBTgo6EveCHcjBd2pUipXmADlwvAwoJMDjyGcLqh7uw+gJDZvOnm/ODd0AhfPpUHqh+lhdHIgb8Jpxqc87qDkjXI3Qt7L54aB8uVU2uBMSd4myPvFBPLWUvLODToWwo2DSB7L3Sh5a+PVdm3Yvb12bhC22DcOjs3zfvnEo8m7sDYQt8qNK+nhN4aH4fzawNu6awfH2zZ+xJI3N5Y8+ZUbAxdrr6VyVXnlxjBz9fpQNlfWDk6cNz8gLyN42elTdsrHyloaJKvnUuv2xtpAm1duFjQItA+QIW/IXZa8l28O+/qv30xHeN21tHt246304oL7tnsYKXms4GXUVrkyTNEpb11Oj19NiXRvDnn88OYeylZuMyh5cyN55Oz6eedvDBMa4U0mJXXx4nDz6s1hF+TiW4/9snlDEPKeEtVRMEXZwntpIv4yI3gOQ+SVy+nVZ2CrCF03nJy6k/jpIzljK0eUbVnsfv5RFQPy5dSGhe8xKvlhKnhhqsArWzd5KnJNFU0uwIshOTeeDmf84dknWWwCjyJPfCdtTOXfmUFZ+700Y/xGOm7x2o0tZ+ErpOpGECuObAN+hkCeI5FJwNQeOA4vC6Dakl1TMFNES8iItZD8xYEr/ovPioLAHLYFE7Yjg/+IigH2kb9mhepyOoLhfjCM9+QPXoetowkQhVLdbdpNBamGxpCnK6YQRlBTXeQBL/lh5Dl10Cs14GltlIsNjlITQ+uEWpd5JcaHm+CLHoLtePvfpsstFJ51o++n3Cn/mhqolfcKGGfAXxmwpOhiFaqSaZE+oGqFoYVJxG2ok39MCwwJufiyaihEpBbAQ9SsUYoMRN49diJCkYY8T7QQmNvzAspNk5dxouwLzf6F4euNrbuLpJYjhpbKO67n8sBOh2qAZeJzNqYwhppix/g/X8AKrJkqKaCxSCsdfLYKNsKHZEMAuVpxmrAtixDnKvRRGCZdxsjZHxTw3iAJC46qY33jAVlgRuwtI17gwZSj0K0YCvJtX7BAV50qArtqKdh10YvCUKu5Fj6EQMB/Q13UlW2ZMlTAZOUU/7ZXehfezgzwFkneyvuPvmZHIOs7M8RbIHnqnpiKuJMokLyD0y8b4Me/+tXTu92GfQtNVffY2mAltguT3mWoOT4JaSxv0IO0abjsev2OhRKROR+arveXChld0kf2DeJjEN+323tttbkZMNFXokkT6oTFLv7Xq8Nivy8ekD6FtQT1JGjpuDbu9LlynU4E0nqjvu2E3utqoDchoGf03pbav5swJ0VpyuRCa/JmV5XMnkhEjU5ylLsRLFEZ87tgUT5MOjmozo0IligD4gSNQxCQ/IvHjUrmfoHdoItmkaK8xiJVUz3yE0mhi1p4saZ2yHpHyRXJ16SzGI2uYiezMEQ6vyoi0/TIvSqcAWYbX9VqkW6az1P5M+kNBhNiPNz140Spi8lDVrLmGcQW+C1QT6Dqzr9xNScaI8k3h7MVSolDJ3jaXKj0RrN2Hpk42yUrHdEzNZrEWCTT9EiqkfzbroPo02V7WrC4UbCUJRU/SLM4DywXdfsPFsiCP2YHrO1JLBSPZE4n1AmaZLqd3OslP3xfabEwEYGUmvSKxArW62T6gQcBndQT0sWmpK4PVTobWSfT8Ijw8pyIu8xiwrBOb9CfAxgTunmzg4XXgnrSE/bblD8rx0pJuwUvmX0tUdDA2+boN+T7qZwej8T0CpouUQg1LtFSqt+JKqpk2ielAVs6n6525HKyw3HdHqVYTm5Ar21pkMzsQ7DEcW2OWt2OAcYSEO63Ixm4LWiOLNdT8ZJJYuJgnmgn2GCBQiJLKgceFU49GRWocBB2sSC3oOVD2wOkAt8iGaFgQ4rFjPUAP1Uk3MsK4uhvhv2P0NUlS4X27Osd7hKCetagiXVE3W9zQNnG6cNhHHgyWUaaJj3tgZZ5XlUFpVMFyeTx1485n0qQyI1686gRNLA99czkydVk1Rav3g6NQEUmqh6sV5Ix4PMOJLcLbca+hJs3O+Xt30B592HvpSWZS5QoUaJEiRIlSpQokRdWFfF2UmlXYlaQ9XfqUn8UqKRwNlQ1AN9CFkSeGhngWr4duV4LQosHK/SA3zcDCrsAkgeuCryq1WWlJToIaqAjUXcRps9GU99XdeBh+wBagBkDj6fV21IV8+kJZPmt5oR67RJ9GEhAOqix5ldaYqw1HV63eQiEqhVKsRvKYcnfRGi2bcsAFRVUBxQBVEERJZksXOzKoLgKeZVAiRIlSpQoUWK7IQ7WT0te+FMZFIyJmf/Ljsg4VK1qEuu5VfLaLbfFJQWjg3cV0Hha7HDtgzNveirYBfn1AExaI6ZytsgpIPVrgzyuP9IaE5mLRKs7qQj3MYZo2USwBJeCaKhYY4q8VM6DpOix2gFElsZXAsKlZXYTbR7W3nb3TX1OYVA5FZFElJW8kZr0J4ykUqyelMhyokjrPUWuBdUeSC1KkmsZSX2OPHijnLO0lxYY3RnYmCmid2LynmJyKKJlI3KXLs3dIMvkkzon8nIG8m4GpcaJ5E2r/XXNB6tjVjZWoh0AVJMKRWRQEMlLtLQ/xYi82ZIWMPE9WoxI6HaUBvKTKmxn8HKV6v6dDZAfAjRGirtUjq25wUxhdj0X/DrotMRT4EDQ/UaDmrigX0tnCOLBM3lSAPqIl/Q4j8mkxIJXBZlrgFNTcDBSj1WDFit2qbzySQWsEnPcxtcTPPbQHGv0S2seW4yuICKHHibYQVgzBQ9RZuXktS796mExxI56B1q7LyE+YnWVElNwEB1piRIlSpQoUaLEo/H/ikPDwqm7B4wAAAAASUVORK5CYII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4" descr="data:image/png;base64,iVBORw0KGgoAAAANSUhEUgAAATwAAACfCAMAAABTJJXAAAAB0VBMVEX///8AAACenp/f3+Ds7Ozz8/P5+fnH0cm+ysD29vbBzMP7+/vp6env7+/Fz8cRfbyKiooXRmVSUE6CgoIAeLh7e3vS2tNwcHHCwsLZ2dnT09NSg6fLy8trbGurq6uQkZA/dZZbW1xOTk66v6K4uLjFxcVFREVri6WioaLa4dypsKpXV1diYmKNjY0pKCpsbWx6/19AP0E5ODo1X3cTERUyMTOnrqkjIiS1v7fRu7jQy9D1UzfXr6uX10UoUmw4ksjo7OVdja1y/1ZQoM9EaH7gTjOdnY7JkozeVj/MWEe1bWPMfnTrVDnLioLuTjDCoJrJbF7ERjCku6HRkorLYlS6TDqqrJZbnU3RRCq/koy7MAu5qKRVwj6ZeXRe4kO5QytBZ4GtSjrPNA5+m6yIb2rPAACUKRgAZKOujYmoVkyzAACiDADqHQCJUkpzkafxPhvDbWFld2LLXQC+ZCWvkx+XfQ2cuXh2wmlkwlPgXwDBpZSbhz9tji9ZuEiqoIKKtlKg0pd7wnCXupNwphm/gGFr2lWmuKOOsW+LaQCPvYV80mzKSQCDc0i2hG+Z2Ua00a52f1NRsDzWSQCjsoVnmFp1mW1mtViVhEPPZSDAc0xOxDIVblKsAAAU/ElEQVR4nO1di5/bxJ3/6eWsIimoKxRLQpawMnJFLDu7rve827AFQsMjhLxKuIRArheOK8elXQ5Ck0IPEugGCG1zPe5or3/tzYxsa+S1nbVW+8rq+8lDL0vjr3+v+c1vRgAlSpQoUaLE7kGVAQRpt1uxPyHGDkSWUbKXCy0HAvA8AAU5Wui4AtrtFu0jtBy5AcgHMIXY7liLKLZ3u0m7AU3J86mWowSAsOQ1sfA1IQbezXGXfU+4LuT5lOHiDxr4o03kCQ1oVlrh7DeRzTyP3kvwMQNSZcYPaR7C1o4IjmoiIXI9y7NmvQUmz5jxM3sOvlqJauKOP7ZS9TXY/+TpzUgVdh6q19T13f7yWwXfaUQev/OIoqCz78nzBeuEtwvPRTUk7X+1VQGsXbB5SNlXDuPdF174zcajrVyhSiHYT6HKuy+++MLGo5G68y3po7Ib5iInxpNXYlN498XnSvLyoiRvCyjJy4/Oz0rycmP+JyV5uTFfSl5+EPKeKu52ojdrHms/o1jJm/uPXBno/Yr5nz333FMbk0/5OhiX/vEgyV1fbR3XPRIeXh7g+PHj/5DnXpfeznIuF9LCPQwqec8///wzBEcJDh06dOTI8Ry3Wr6+zO7a/mOvwpi8J55KqEu5O3w4B3nC+j1299L/FtXEvYtR8g7lJu/2dTaN9eUPj73cZcg7uiXylk99yezd//vu5bR2DmPIw9zNzUye/PY6I3j29ftFNnKrEIc58cr4JK+W76ceIe9QXvLuL3yb7sh3Howobc7WFQQr6m/IERobAjitXPdNyUtd7eG5mclT3l74abr35alD2bP3X8rVuHzYaGz5wU9Hhmbo+ZFrvHwlHmPIO5yDvOMLP6Q7wvrtzEn1h4e52pYPKPSl2DJs1dIl/FdUPCfAhx0UCU4DkxdaPnhuC5ABVaUpmC6QCywnx6Oy5B3KS97tBcbIfZsVPGH9y5Gr1e1U4siTpRhcryUaYGiYIdB0/MgquJHk4/PIVywPfNv18AUNNRIMWck55jQkLyN4s5InXGfiFHV9nTUsajb+A5Be2s4hngrEquWCbrVUsA0BbB6qWCkjUoOEHKKwplCrQACmrDvY1sWSDnnqkQiKIe8+q7UPF1gtVW6vZ8d/j/7+aL6mbg7IjTTTQY7UtBwpsBwhtgh5TuRGQATMsjxSg+TComs6pqTWhaZlhnYu+ho/e+7JIXmH8pJ3b4HRzAcLzzCnLp26lLl0+ausMykailSBKinwkqXkrwQ0WyHh/3l6Hh9TFXKc6odML1ByZTSsnz9BycsK3ozkVdYZX+ssPGBaoq7fyQQHR1ZHI8AQFd0XQeNNmI8Kz/n8pgDy0AKjmg8X7jKnvszoMAhffZ39qPDHRzzK9c242azHpp+nynSbkZDHdM3mZifvEmvybi8weimuZy3e16vZiGr5m6khgqYHNZ+PosjzvMhs6tpMzdp2qFhtn35+VPBmJO9bpnuhrbMJgvsZMYTDq7/NfBB9MrV01Gzo/qD0zCP81fdWHYtQBHm3F1KncHThQebMHLOnfLGaETT31ucjd5K8NAR0O4ZP0GeP0Ieixl5SXuEnmLxnmI7Z3BxJJs+WSV5fSD19xuSp19fZePjoasbiaZ98ljXh8p/eSQ/wDV3XW60BfQl7Hqr5MzVtALev8SqxIs5G9a/k6aBRyRtT3jrLPbT1hfTRd1kPcSgjhvD9n4+xu5/fyk5ycb77NN3Rm7qRYa+vusjIUTkqRSZHm6hyAlQaQrzh+5l5JJpI3laHHnH/Im3MPVZRs55X/iLjLoRbn2Vus8Jy5wUGhk7o28BeBLMCR0sc+ZS0hLu5cRVifuQCO5cxFX/55JbJ++nC22ksd3uB6UBkxBCeWf2CVdPPb73J3sX+7g/pjrNkmmafvpY/Ql881UOLFkhEoiVE0fdefB1HkxW/wYPDhdAmKaiK60EYgkA6i4GiejlyAz8uhLx05wEjhdmwBeayvvaTW2xmsvLxR0xQQ7hL6Bunuo1prdE5zeVIz8Ij3Hn0GaizRH62FtFas1uxOdq7XoxRr+EsciJECDhXnNmaqoWQ95/D7cqD6wwHdxbYX/PhKttTc7Na++nvGKX142qVYS+jupg+flruUuBciPH/skWh9g9iveTB6wB0YuA5Smm3JvZi2+iAWIdKN4CZp2su/mjrNo8lT77DRsV3rjMpUvh+lfUXb2biFOmjj1IXWOlVCcxxqkvZq08ZEpY4FBLTqpFLo6hvZWNMWV1vLLkylroGSfCByyEBW0KOB+I/EFed+YvPY/KeXj6+pfpt4XpKnvJgnYkD7mRG1H67epjZ+/wWO8y78jvG4vH1E0P2xgmf50/RsEq3Omq8sEgFCCwv4nxV5gSRo65Vb4PPQcgJZJ6mg9V9Zsmj5B07tqXQU1pPyYMMednhyK9XWQv411vsQ//Aam2nVqudmMpec3Jr5N5oyOZwPKLuFXH4n5qtJ76W06FrYs58IocN1cspeVskD9bfThMj91i1vTuitqxIfJbxFx9/xGRTl2pxn71JqludrCrKxukjTphYPpt+zbD/WVUmfyRHxfuK6uTIwxdC3u31VOLvsg7j4Sm2ScdWjzB7n91i3DI2eakZ84I4jscIH9Pd0PfEfINCyLvLaOfDBYYT5xRL19wq29H9a5a8v6XCa9bj8ewl9BH2/D0xQa0Q8pZPpdp59DoTJEvX2SBZ+Ir1tp+zait99HFKXlyn7E1V3dqWGlwQCiFPvZ6KlLTO8nWXHfxRvmCD5GXWYch/YyQvqNcHslcb9boD1Y231OCCUAh5cJspF7h3lznh/J1NYBxju2d2pnf2f4zNC5rNvuzFE1X3MSJv+S/p9pFMIuUea+a037NRxDdskPzpdynLzSZhb7rqzkqeODSwSRMGJkOcMK6xqcC3GPLgL8zDfmAfrP4Pe9mx75mdlU/Y6/57ZbhdC1L2aqzfMFLVnTEoi/woSX+JTRvzrvKNDjUTAjf+em9TmZuCyFtmeq1zmbHG5Uyi/b8YLVa+yUTJaQ9DD+YZ9saqrjFbJ97FPYkO3Vrkoe3iLodKexlqd3wqqjI19TBEQeQBq0Z6ZizRZfcymQvnj8yO+taQV7RE2Rs1fIzwtU5MXitIsaFCvo7sOhguVdd2DVptsuFxqsaRn1MnDZb8bv+ndSwFBBcEBySSFK8JYGsgYBVyLXvygGVR5Mn42wyiY3lKsJ4pU7nGSuWzfxpuckEwP59V3RGv25zYD1VMTgpJN1VLAkLSFpdDsEiTAUED99EciNqEO0V3OMpMJXCjKjQbYbcjdDgVHANsfBXnQyuGePvJozBnHVX2WF/8/pDzZoAxP8HwUeGrT76njRWSnK7YFOQJLU5SOSLzGv632q0QCcQ/tg5GojBBi9SydGp2EId+D+s2AM/hG9n4YmHKcCcl782X8hRYbYT66y19HA3EyWoP2GO8bo1R3XjKiKXEWQ6RBZFaR4Ns1hqYLeJlHc5RetTX9Hwwfa9NBzMcmt4TOF/jDGgb4OO7d0zwu8Qo9qZkv+IC8nkpzl8t5j69BmVvkvAZ0+x5hTNGqY19aNYgjDBNistRw4G10vfNbov8Xh5HDA7fwxsyVlc1JiJqkZSLgDV+Wi96y5lkm2mq9E/FiLDVbTSmqG5z2lB5hdtw1uPVdgUCTNsixB5EXcejlPiJB3a4GvJgsYa7Nlhdo0AjySs+6uk2bwE3LeLLRx5rCLz30+3zb8x+r3GIOyl7owGzWZ0aIY+r2baIc1aXyMRCskiW1x9aR/2f2iZltY4IjgoiUom7DQSEPTB2wN60QVht06NnGd23WGE+c224KZzOWSc4+rBeo0Hpmw+yho/Qt5Sv2inafLrcWtzUZTOM2/KsSl5jxE17Kz1z4bXN3eyR7eL67LEhXxIwt/NVX8+yKNsmM16UPEkcxTCMcpgQ951rzAfPML7h6uXhVedPF7Scjc0tNsaqbrsYs1oEaK3KkbllFuysR/l9JpH+zwx76pXULqunhyecs+eLatnS0kB1Gb/R7OzeWkMbMCz0ScrzaJ1Uthr+zLPDTfsG86tfvZjqwWsXB6InvvJhUU1TzC4rfJS9JXMvTWlTh+Ql1CXcseRpV9J8x5lX0+PCuVTGrp0c+okPLxZXgegEXdbrBkvB3lFZChyqTCcPVm4MNcU5xyjuhaG4YSd7ZrD5+tkiv6BtLvXaHSKAnXbH3HNLsQ7Iy3CXLW589cJw8zIjeufPpWHJq1cGOvzsyVRQC4Fq8YZp8GgvTqMk5G0QvCx5z64NncZVhjDn7OvD7dfODaRi5ezL29zivYOXSHHjBu6y5Alnh8FbeDKlRnwlFcOXh/Lmni0o0tsHePPnTz6SvMqrVwbdC+Fs2v9SXj099A3nTw7CPufsBTgo6EveCHcjBd2pUipXmADlwvAwoJMDjyGcLqh7uw+gJDZvOnm/ODd0AhfPpUHqh+lhdHIgb8Jpxqc87qDkjXI3Qt7L54aB8uVU2uBMSd4myPvFBPLWUvLODToWwo2DSB7L3Sh5a+PVdm3Yvb12bhC22DcOjs3zfvnEo8m7sDYQt8qNK+nhN4aH4fzawNu6awfH2zZ+xJI3N5Y8+ZUbAxdrr6VyVXnlxjBz9fpQNlfWDk6cNz8gLyN42elTdsrHyloaJKvnUuv2xtpAm1duFjQItA+QIW/IXZa8l28O+/qv30xHeN21tHt246304oL7tnsYKXms4GXUVrkyTNEpb11Oj19NiXRvDnn88OYeylZuMyh5cyN55Oz6eedvDBMa4U0mJXXx4nDz6s1hF+TiW4/9snlDEPKeEtVRMEXZwntpIv4yI3gOQ+SVy+nVZ2CrCF03nJy6k/jpIzljK0eUbVnsfv5RFQPy5dSGhe8xKvlhKnhhqsArWzd5KnJNFU0uwIshOTeeDmf84dknWWwCjyJPfCdtTOXfmUFZ+700Y/xGOm7x2o0tZ+ErpOpGECuObAN+hkCeI5FJwNQeOA4vC6Dakl1TMFNES8iItZD8xYEr/ovPioLAHLYFE7Yjg/+IigH2kb9mhepyOoLhfjCM9+QPXoetowkQhVLdbdpNBamGxpCnK6YQRlBTXeQBL/lh5Dl10Cs14GltlIsNjlITQ+uEWpd5JcaHm+CLHoLtePvfpsstFJ51o++n3Cn/mhqolfcKGGfAXxmwpOhiFaqSaZE+oGqFoYVJxG2ok39MCwwJufiyaihEpBbAQ9SsUYoMRN49diJCkYY8T7QQmNvzAspNk5dxouwLzf6F4euNrbuLpJYjhpbKO67n8sBOh2qAZeJzNqYwhppix/g/X8AKrJkqKaCxSCsdfLYKNsKHZEMAuVpxmrAtixDnKvRRGCZdxsjZHxTw3iAJC46qY33jAVlgRuwtI17gwZSj0K0YCvJtX7BAV50qArtqKdh10YvCUKu5Fj6EQMB/Q13UlW2ZMlTAZOUU/7ZXehfezgzwFkneyvuPvmZHIOs7M8RbIHnqnpiKuJMokLyD0y8b4Me/+tXTu92GfQtNVffY2mAltguT3mWoOT4JaSxv0IO0abjsev2OhRKROR+arveXChld0kf2DeJjEN+323tttbkZMNFXokkT6oTFLv7Xq8Nivy8ekD6FtQT1JGjpuDbu9LlynU4E0nqjvu2E3utqoDchoGf03pbav5swJ0VpyuRCa/JmV5XMnkhEjU5ylLsRLFEZ87tgUT5MOjmozo0IligD4gSNQxCQ/IvHjUrmfoHdoItmkaK8xiJVUz3yE0mhi1p4saZ2yHpHyRXJ16SzGI2uYiezMEQ6vyoi0/TIvSqcAWYbX9VqkW6az1P5M+kNBhNiPNz140Spi8lDVrLmGcQW+C1QT6Dqzr9xNScaI8k3h7MVSolDJ3jaXKj0RrN2Hpk42yUrHdEzNZrEWCTT9EiqkfzbroPo02V7WrC4UbCUJRU/SLM4DywXdfsPFsiCP2YHrO1JLBSPZE4n1AmaZLqd3OslP3xfabEwEYGUmvSKxArW62T6gQcBndQT0sWmpK4PVTobWSfT8Ijw8pyIu8xiwrBOb9CfAxgTunmzg4XXgnrSE/bblD8rx0pJuwUvmX0tUdDA2+boN+T7qZwej8T0CpouUQg1LtFSqt+JKqpk2ielAVs6n6525HKyw3HdHqVYTm5Ar21pkMzsQ7DEcW2OWt2OAcYSEO63Ixm4LWiOLNdT8ZJJYuJgnmgn2GCBQiJLKgceFU49GRWocBB2sSC3oOVD2wOkAt8iGaFgQ4rFjPUAP1Uk3MsK4uhvhv2P0NUlS4X27Osd7hKCetagiXVE3W9zQNnG6cNhHHgyWUaaJj3tgZZ5XlUFpVMFyeTx1485n0qQyI1686gRNLA99czkydVk1Rav3g6NQEUmqh6sV5Ix4PMOJLcLbca+hJs3O+Xt30B592HvpSWZS5QoUaJEiRIlSpQokRdWFfF2UmlXYlaQ9XfqUn8UqKRwNlQ1AN9CFkSeGhngWr4duV4LQosHK/SA3zcDCrsAkgeuCryq1WWlJToIaqAjUXcRps9GU99XdeBh+wBagBkDj6fV21IV8+kJZPmt5oR67RJ9GEhAOqix5ldaYqw1HV63eQiEqhVKsRvKYcnfRGi2bcsAFRVUBxQBVEERJZksXOzKoLgKeZVAiRIlSpQoUWK7IQ7WT0te+FMZFIyJmf/Ljsg4VK1qEuu5VfLaLbfFJQWjg3cV0Hha7HDtgzNveirYBfn1AExaI6ZytsgpIPVrgzyuP9IaE5mLRKs7qQj3MYZo2USwBJeCaKhYY4q8VM6DpOix2gFElsZXAsKlZXYTbR7W3nb3TX1OYVA5FZFElJW8kZr0J4ykUqyelMhyokjrPUWuBdUeSC1KkmsZSX2OPHijnLO0lxYY3RnYmCmid2LynmJyKKJlI3KXLs3dIMvkkzon8nIG8m4GpcaJ5E2r/XXNB6tjVjZWoh0AVJMKRWRQEMlLtLQ/xYi82ZIWMPE9WoxI6HaUBvKTKmxn8HKV6v6dDZAfAjRGirtUjq25wUxhdj0X/DrotMRT4EDQ/UaDmrigX0tnCOLBM3lSAPqIl/Q4j8mkxIJXBZlrgFNTcDBSj1WDFit2qbzySQWsEnPcxtcTPPbQHGv0S2seW4yuICKHHibYQVgzBQ9RZuXktS796mExxI56B1q7LyE+YnWVElNwEB1piRIlSpQoUaLEo/H/ikPDwqm7B4wAAAAASUVORK5CYII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6" descr="data:image/png;base64,iVBORw0KGgoAAAANSUhEUgAAATwAAACfCAMAAABTJJXAAAAB0VBMVEX///8AAACenp/f3+Ds7Ozz8/P5+fnH0cm+ysD29vbBzMP7+/vp6env7+/Fz8cRfbyKiooXRmVSUE6CgoIAeLh7e3vS2tNwcHHCwsLZ2dnT09NSg6fLy8trbGurq6uQkZA/dZZbW1xOTk66v6K4uLjFxcVFREVri6WioaLa4dypsKpXV1diYmKNjY0pKCpsbWx6/19AP0E5ODo1X3cTERUyMTOnrqkjIiS1v7fRu7jQy9D1UzfXr6uX10UoUmw4ksjo7OVdja1y/1ZQoM9EaH7gTjOdnY7JkozeVj/MWEe1bWPMfnTrVDnLioLuTjDCoJrJbF7ERjCku6HRkorLYlS6TDqqrJZbnU3RRCq/koy7MAu5qKRVwj6ZeXRe4kO5QytBZ4GtSjrPNA5+m6yIb2rPAACUKRgAZKOujYmoVkyzAACiDADqHQCJUkpzkafxPhvDbWFld2LLXQC+ZCWvkx+XfQ2cuXh2wmlkwlPgXwDBpZSbhz9tji9ZuEiqoIKKtlKg0pd7wnCXupNwphm/gGFr2lWmuKOOsW+LaQCPvYV80mzKSQCDc0i2hG+Z2Ua00a52f1NRsDzWSQCjsoVnmFp1mW1mtViVhEPPZSDAc0xOxDIVblKsAAAU/ElEQVR4nO1di5/bxJ3/6eWsIimoKxRLQpawMnJFLDu7rve827AFQsMjhLxKuIRArheOK8elXQ5Ck0IPEugGCG1zPe5or3/tzYxsa+S1nbVW+8rq+8lDL0vjr3+v+c1vRgAlSpQoUaLE7kGVAQRpt1uxPyHGDkSWUbKXCy0HAvA8AAU5Wui4AtrtFu0jtBy5AcgHMIXY7liLKLZ3u0m7AU3J86mWowSAsOQ1sfA1IQbezXGXfU+4LuT5lOHiDxr4o03kCQ1oVlrh7DeRzTyP3kvwMQNSZcYPaR7C1o4IjmoiIXI9y7NmvQUmz5jxM3sOvlqJauKOP7ZS9TXY/+TpzUgVdh6q19T13f7yWwXfaUQev/OIoqCz78nzBeuEtwvPRTUk7X+1VQGsXbB5SNlXDuPdF174zcajrVyhSiHYT6HKuy+++MLGo5G68y3po7Ib5iInxpNXYlN498XnSvLyoiRvCyjJy4/Oz0rycmP+JyV5uTFfSl5+EPKeKu52ojdrHms/o1jJm/uPXBno/Yr5nz333FMbk0/5OhiX/vEgyV1fbR3XPRIeXh7g+PHj/5DnXpfeznIuF9LCPQwqec8///wzBEcJDh06dOTI8Ry3Wr6+zO7a/mOvwpi8J55KqEu5O3w4B3nC+j1299L/FtXEvYtR8g7lJu/2dTaN9eUPj73cZcg7uiXylk99yezd//vu5bR2DmPIw9zNzUye/PY6I3j29ftFNnKrEIc58cr4JK+W76ceIe9QXvLuL3yb7sh3Howobc7WFQQr6m/IERobAjitXPdNyUtd7eG5mclT3l74abr35alD2bP3X8rVuHzYaGz5wU9Hhmbo+ZFrvHwlHmPIO5yDvOMLP6Q7wvrtzEn1h4e52pYPKPSl2DJs1dIl/FdUPCfAhx0UCU4DkxdaPnhuC5ABVaUpmC6QCywnx6Oy5B3KS97tBcbIfZsVPGH9y5Gr1e1U4siTpRhcryUaYGiYIdB0/MgquJHk4/PIVywPfNv18AUNNRIMWck55jQkLyN4s5InXGfiFHV9nTUsajb+A5Be2s4hngrEquWCbrVUsA0BbB6qWCkjUoOEHKKwplCrQACmrDvY1sWSDnnqkQiKIe8+q7UPF1gtVW6vZ8d/j/7+aL6mbg7IjTTTQY7UtBwpsBwhtgh5TuRGQATMsjxSg+TComs6pqTWhaZlhnYu+ho/e+7JIXmH8pJ3b4HRzAcLzzCnLp26lLl0+ausMykailSBKinwkqXkrwQ0WyHh/3l6Hh9TFXKc6odML1ByZTSsnz9BycsK3ozkVdYZX+ssPGBaoq7fyQQHR1ZHI8AQFd0XQeNNmI8Kz/n8pgDy0AKjmg8X7jKnvszoMAhffZ39qPDHRzzK9c242azHpp+nynSbkZDHdM3mZifvEmvybi8weimuZy3e16vZiGr5m6khgqYHNZ+PosjzvMhs6tpMzdp2qFhtn35+VPBmJO9bpnuhrbMJgvsZMYTDq7/NfBB9MrV01Gzo/qD0zCP81fdWHYtQBHm3F1KncHThQebMHLOnfLGaETT31ucjd5K8NAR0O4ZP0GeP0Ieixl5SXuEnmLxnmI7Z3BxJJs+WSV5fSD19xuSp19fZePjoasbiaZ98ljXh8p/eSQ/wDV3XW60BfQl7Hqr5MzVtALev8SqxIs5G9a/k6aBRyRtT3jrLPbT1hfTRd1kPcSgjhvD9n4+xu5/fyk5ycb77NN3Rm7qRYa+vusjIUTkqRSZHm6hyAlQaQrzh+5l5JJpI3laHHnH/Im3MPVZRs55X/iLjLoRbn2Vus8Jy5wUGhk7o28BeBLMCR0sc+ZS0hLu5cRVifuQCO5cxFX/55JbJ++nC22ksd3uB6UBkxBCeWf2CVdPPb73J3sX+7g/pjrNkmmafvpY/Ql881UOLFkhEoiVE0fdefB1HkxW/wYPDhdAmKaiK60EYgkA6i4GiejlyAz8uhLx05wEjhdmwBeayvvaTW2xmsvLxR0xQQ7hL6Bunuo1prdE5zeVIz8Ij3Hn0GaizRH62FtFas1uxOdq7XoxRr+EsciJECDhXnNmaqoWQ95/D7cqD6wwHdxbYX/PhKttTc7Na++nvGKX142qVYS+jupg+flruUuBciPH/skWh9g9iveTB6wB0YuA5Smm3JvZi2+iAWIdKN4CZp2su/mjrNo8lT77DRsV3rjMpUvh+lfUXb2biFOmjj1IXWOlVCcxxqkvZq08ZEpY4FBLTqpFLo6hvZWNMWV1vLLkylroGSfCByyEBW0KOB+I/EFed+YvPY/KeXj6+pfpt4XpKnvJgnYkD7mRG1H67epjZ+/wWO8y78jvG4vH1E0P2xgmf50/RsEq3Omq8sEgFCCwv4nxV5gSRo65Vb4PPQcgJZJ6mg9V9Zsmj5B07tqXQU1pPyYMMednhyK9XWQv411vsQ//Aam2nVqudmMpec3Jr5N5oyOZwPKLuFXH4n5qtJ76W06FrYs58IocN1cspeVskD9bfThMj91i1vTuitqxIfJbxFx9/xGRTl2pxn71JqludrCrKxukjTphYPpt+zbD/WVUmfyRHxfuK6uTIwxdC3u31VOLvsg7j4Sm2ScdWjzB7n91i3DI2eakZ84I4jscIH9Pd0PfEfINCyLvLaOfDBYYT5xRL19wq29H9a5a8v6XCa9bj8ewl9BH2/D0xQa0Q8pZPpdp59DoTJEvX2SBZ+Ir1tp+zait99HFKXlyn7E1V3dqWGlwQCiFPvZ6KlLTO8nWXHfxRvmCD5GXWYch/YyQvqNcHslcb9boD1Y231OCCUAh5cJspF7h3lznh/J1NYBxju2d2pnf2f4zNC5rNvuzFE1X3MSJv+S/p9pFMIuUea+a037NRxDdskPzpdynLzSZhb7rqzkqeODSwSRMGJkOcMK6xqcC3GPLgL8zDfmAfrP4Pe9mx75mdlU/Y6/57ZbhdC1L2aqzfMFLVnTEoi/woSX+JTRvzrvKNDjUTAjf+em9TmZuCyFtmeq1zmbHG5Uyi/b8YLVa+yUTJaQ9DD+YZ9saqrjFbJ97FPYkO3Vrkoe3iLodKexlqd3wqqjI19TBEQeQBq0Z6ZizRZfcymQvnj8yO+taQV7RE2Rs1fIzwtU5MXitIsaFCvo7sOhguVdd2DVptsuFxqsaRn1MnDZb8bv+ndSwFBBcEBySSFK8JYGsgYBVyLXvygGVR5Mn42wyiY3lKsJ4pU7nGSuWzfxpuckEwP59V3RGv25zYD1VMTgpJN1VLAkLSFpdDsEiTAUED99EciNqEO0V3OMpMJXCjKjQbYbcjdDgVHANsfBXnQyuGePvJozBnHVX2WF/8/pDzZoAxP8HwUeGrT76njRWSnK7YFOQJLU5SOSLzGv632q0QCcQ/tg5GojBBi9SydGp2EId+D+s2AM/hG9n4YmHKcCcl782X8hRYbYT66y19HA3EyWoP2GO8bo1R3XjKiKXEWQ6RBZFaR4Ns1hqYLeJlHc5RetTX9Hwwfa9NBzMcmt4TOF/jDGgb4OO7d0zwu8Qo9qZkv+IC8nkpzl8t5j69BmVvkvAZ0+x5hTNGqY19aNYgjDBNistRw4G10vfNbov8Xh5HDA7fwxsyVlc1JiJqkZSLgDV+Wi96y5lkm2mq9E/FiLDVbTSmqG5z2lB5hdtw1uPVdgUCTNsixB5EXcejlPiJB3a4GvJgsYa7Nlhdo0AjySs+6uk2bwE3LeLLRx5rCLz30+3zb8x+r3GIOyl7owGzWZ0aIY+r2baIc1aXyMRCskiW1x9aR/2f2iZltY4IjgoiUom7DQSEPTB2wN60QVht06NnGd23WGE+c224KZzOWSc4+rBeo0Hpmw+yho/Qt5Sv2inafLrcWtzUZTOM2/KsSl5jxE17Kz1z4bXN3eyR7eL67LEhXxIwt/NVX8+yKNsmM16UPEkcxTCMcpgQ951rzAfPML7h6uXhVedPF7Scjc0tNsaqbrsYs1oEaK3KkbllFuysR/l9JpH+zwx76pXULqunhyecs+eLatnS0kB1Gb/R7OzeWkMbMCz0ScrzaJ1Uthr+zLPDTfsG86tfvZjqwWsXB6InvvJhUU1TzC4rfJS9JXMvTWlTh+Ql1CXcseRpV9J8x5lX0+PCuVTGrp0c+okPLxZXgegEXdbrBkvB3lFZChyqTCcPVm4MNcU5xyjuhaG4YSd7ZrD5+tkiv6BtLvXaHSKAnXbH3HNLsQ7Iy3CXLW589cJw8zIjeufPpWHJq1cGOvzsyVRQC4Fq8YZp8GgvTqMk5G0QvCx5z64NncZVhjDn7OvD7dfODaRi5ezL29zivYOXSHHjBu6y5Alnh8FbeDKlRnwlFcOXh/Lmni0o0tsHePPnTz6SvMqrVwbdC+Fs2v9SXj099A3nTw7CPufsBTgo6EveCHcjBd2pUipXmADlwvAwoJMDjyGcLqh7uw+gJDZvOnm/ODd0AhfPpUHqh+lhdHIgb8Jpxqc87qDkjXI3Qt7L54aB8uVU2uBMSd4myPvFBPLWUvLODToWwo2DSB7L3Sh5a+PVdm3Yvb12bhC22DcOjs3zfvnEo8m7sDYQt8qNK+nhN4aH4fzawNu6awfH2zZ+xJI3N5Y8+ZUbAxdrr6VyVXnlxjBz9fpQNlfWDk6cNz8gLyN42elTdsrHyloaJKvnUuv2xtpAm1duFjQItA+QIW/IXZa8l28O+/qv30xHeN21tHt246304oL7tnsYKXms4GXUVrkyTNEpb11Oj19NiXRvDnn88OYeylZuMyh5cyN55Oz6eedvDBMa4U0mJXXx4nDz6s1hF+TiW4/9snlDEPKeEtVRMEXZwntpIv4yI3gOQ+SVy+nVZ2CrCF03nJy6k/jpIzljK0eUbVnsfv5RFQPy5dSGhe8xKvlhKnhhqsArWzd5KnJNFU0uwIshOTeeDmf84dknWWwCjyJPfCdtTOXfmUFZ+700Y/xGOm7x2o0tZ+ErpOpGECuObAN+hkCeI5FJwNQeOA4vC6Dakl1TMFNES8iItZD8xYEr/ovPioLAHLYFE7Yjg/+IigH2kb9mhepyOoLhfjCM9+QPXoetowkQhVLdbdpNBamGxpCnK6YQRlBTXeQBL/lh5Dl10Cs14GltlIsNjlITQ+uEWpd5JcaHm+CLHoLtePvfpsstFJ51o++n3Cn/mhqolfcKGGfAXxmwpOhiFaqSaZE+oGqFoYVJxG2ok39MCwwJufiyaihEpBbAQ9SsUYoMRN49diJCkYY8T7QQmNvzAspNk5dxouwLzf6F4euNrbuLpJYjhpbKO67n8sBOh2qAZeJzNqYwhppix/g/X8AKrJkqKaCxSCsdfLYKNsKHZEMAuVpxmrAtixDnKvRRGCZdxsjZHxTw3iAJC46qY33jAVlgRuwtI17gwZSj0K0YCvJtX7BAV50qArtqKdh10YvCUKu5Fj6EQMB/Q13UlW2ZMlTAZOUU/7ZXehfezgzwFkneyvuPvmZHIOs7M8RbIHnqnpiKuJMokLyD0y8b4Me/+tXTu92GfQtNVffY2mAltguT3mWoOT4JaSxv0IO0abjsev2OhRKROR+arveXChld0kf2DeJjEN+323tttbkZMNFXokkT6oTFLv7Xq8Nivy8ekD6FtQT1JGjpuDbu9LlynU4E0nqjvu2E3utqoDchoGf03pbav5swJ0VpyuRCa/JmV5XMnkhEjU5ylLsRLFEZ87tgUT5MOjmozo0IligD4gSNQxCQ/IvHjUrmfoHdoItmkaK8xiJVUz3yE0mhi1p4saZ2yHpHyRXJ16SzGI2uYiezMEQ6vyoi0/TIvSqcAWYbX9VqkW6az1P5M+kNBhNiPNz140Spi8lDVrLmGcQW+C1QT6Dqzr9xNScaI8k3h7MVSolDJ3jaXKj0RrN2Hpk42yUrHdEzNZrEWCTT9EiqkfzbroPo02V7WrC4UbCUJRU/SLM4DywXdfsPFsiCP2YHrO1JLBSPZE4n1AmaZLqd3OslP3xfabEwEYGUmvSKxArW62T6gQcBndQT0sWmpK4PVTobWSfT8Ijw8pyIu8xiwrBOb9CfAxgTunmzg4XXgnrSE/bblD8rx0pJuwUvmX0tUdDA2+boN+T7qZwej8T0CpouUQg1LtFSqt+JKqpk2ielAVs6n6525HKyw3HdHqVYTm5Ar21pkMzsQ7DEcW2OWt2OAcYSEO63Ixm4LWiOLNdT8ZJJYuJgnmgn2GCBQiJLKgceFU49GRWocBB2sSC3oOVD2wOkAt8iGaFgQ4rFjPUAP1Uk3MsK4uhvhv2P0NUlS4X27Osd7hKCetagiXVE3W9zQNnG6cNhHHgyWUaaJj3tgZZ5XlUFpVMFyeTx1485n0qQyI1686gRNLA99czkydVk1Rav3g6NQEUmqh6sV5Ix4PMOJLcLbca+hJs3O+Xt30B592HvpSWZS5QoUaJEiRIlSpQokRdWFfF2UmlXYlaQ9XfqUn8UqKRwNlQ1AN9CFkSeGhngWr4duV4LQosHK/SA3zcDCrsAkgeuCryq1WWlJToIaqAjUXcRps9GU99XdeBh+wBagBkDj6fV21IV8+kJZPmt5oR67RJ9GEhAOqix5ldaYqw1HV63eQiEqhVKsRvKYcnfRGi2bcsAFRVUBxQBVEERJZksXOzKoLgKeZVAiRIlSpQoUWK7IQ7WT0te+FMZFIyJmf/Ljsg4VK1qEuu5VfLaLbfFJQWjg3cV0Hha7HDtgzNveirYBfn1AExaI6ZytsgpIPVrgzyuP9IaE5mLRKs7qQj3MYZo2USwBJeCaKhYY4q8VM6DpOix2gFElsZXAsKlZXYTbR7W3nb3TX1OYVA5FZFElJW8kZr0J4ykUqyelMhyokjrPUWuBdUeSC1KkmsZSX2OPHijnLO0lxYY3RnYmCmid2LynmJyKKJlI3KXLs3dIMvkkzon8nIG8m4GpcaJ5E2r/XXNB6tjVjZWoh0AVJMKRWRQEMlLtLQ/xYi82ZIWMPE9WoxI6HaUBvKTKmxn8HKV6v6dDZAfAjRGirtUjq25wUxhdj0X/DrotMRT4EDQ/UaDmrigX0tnCOLBM3lSAPqIl/Q4j8mkxIJXBZlrgFNTcDBSj1WDFit2qbzySQWsEnPcxtcTPPbQHGv0S2seW4yuICKHHibYQVgzBQ9RZuXktS796mExxI56B1q7LyE+YnWVElNwEB1piRIlSpQoUaLEo/H/ikPDwqm7B4wAAAAASUVORK5CYII=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8" descr="data:image/png;base64,iVBORw0KGgoAAAANSUhEUgAAATwAAACfCAMAAABTJJXAAAAB0VBMVEX///8AAACenp/f3+Ds7Ozz8/P5+fnH0cm+ysD29vbBzMP7+/vp6env7+/Fz8cRfbyKiooXRmVSUE6CgoIAeLh7e3vS2tNwcHHCwsLZ2dnT09NSg6fLy8trbGurq6uQkZA/dZZbW1xOTk66v6K4uLjFxcVFREVri6WioaLa4dypsKpXV1diYmKNjY0pKCpsbWx6/19AP0E5ODo1X3cTERUyMTOnrqkjIiS1v7fRu7jQy9D1UzfXr6uX10UoUmw4ksjo7OVdja1y/1ZQoM9EaH7gTjOdnY7JkozeVj/MWEe1bWPMfnTrVDnLioLuTjDCoJrJbF7ERjCku6HRkorLYlS6TDqqrJZbnU3RRCq/koy7MAu5qKRVwj6ZeXRe4kO5QytBZ4GtSjrPNA5+m6yIb2rPAACUKRgAZKOujYmoVkyzAACiDADqHQCJUkpzkafxPhvDbWFld2LLXQC+ZCWvkx+XfQ2cuXh2wmlkwlPgXwDBpZSbhz9tji9ZuEiqoIKKtlKg0pd7wnCXupNwphm/gGFr2lWmuKOOsW+LaQCPvYV80mzKSQCDc0i2hG+Z2Ua00a52f1NRsDzWSQCjsoVnmFp1mW1mtViVhEPPZSDAc0xOxDIVblKsAAAU/ElEQVR4nO1di5/bxJ3/6eWsIimoKxRLQpawMnJFLDu7rve827AFQsMjhLxKuIRArheOK8elXQ5Ck0IPEugGCG1zPe5or3/tzYxsa+S1nbVW+8rq+8lDL0vjr3+v+c1vRgAlSpQoUaLE7kGVAQRpt1uxPyHGDkSWUbKXCy0HAvA8AAU5Wui4AtrtFu0jtBy5AcgHMIXY7liLKLZ3u0m7AU3J86mWowSAsOQ1sfA1IQbezXGXfU+4LuT5lOHiDxr4o03kCQ1oVlrh7DeRzTyP3kvwMQNSZcYPaR7C1o4IjmoiIXI9y7NmvQUmz5jxM3sOvlqJauKOP7ZS9TXY/+TpzUgVdh6q19T13f7yWwXfaUQev/OIoqCz78nzBeuEtwvPRTUk7X+1VQGsXbB5SNlXDuPdF174zcajrVyhSiHYT6HKuy+++MLGo5G68y3po7Ib5iInxpNXYlN498XnSvLyoiRvCyjJy4/Oz0rycmP+JyV5uTFfSl5+EPKeKu52ojdrHms/o1jJm/uPXBno/Yr5nz333FMbk0/5OhiX/vEgyV1fbR3XPRIeXh7g+PHj/5DnXpfeznIuF9LCPQwqec8///wzBEcJDh06dOTI8Ry3Wr6+zO7a/mOvwpi8J55KqEu5O3w4B3nC+j1299L/FtXEvYtR8g7lJu/2dTaN9eUPj73cZcg7uiXylk99yezd//vu5bR2DmPIw9zNzUye/PY6I3j29ftFNnKrEIc58cr4JK+W76ceIe9QXvLuL3yb7sh3Howobc7WFQQr6m/IERobAjitXPdNyUtd7eG5mclT3l74abr35alD2bP3X8rVuHzYaGz5wU9Hhmbo+ZFrvHwlHmPIO5yDvOMLP6Q7wvrtzEn1h4e52pYPKPSl2DJs1dIl/FdUPCfAhx0UCU4DkxdaPnhuC5ABVaUpmC6QCywnx6Oy5B3KS97tBcbIfZsVPGH9y5Gr1e1U4siTpRhcryUaYGiYIdB0/MgquJHk4/PIVywPfNv18AUNNRIMWck55jQkLyN4s5InXGfiFHV9nTUsajb+A5Be2s4hngrEquWCbrVUsA0BbB6qWCkjUoOEHKKwplCrQACmrDvY1sWSDnnqkQiKIe8+q7UPF1gtVW6vZ8d/j/7+aL6mbg7IjTTTQY7UtBwpsBwhtgh5TuRGQATMsjxSg+TComs6pqTWhaZlhnYu+ho/e+7JIXmH8pJ3b4HRzAcLzzCnLp26lLl0+ausMykailSBKinwkqXkrwQ0WyHh/3l6Hh9TFXKc6odML1ByZTSsnz9BycsK3ozkVdYZX+ssPGBaoq7fyQQHR1ZHI8AQFd0XQeNNmI8Kz/n8pgDy0AKjmg8X7jKnvszoMAhffZ39qPDHRzzK9c242azHpp+nynSbkZDHdM3mZifvEmvybi8weimuZy3e16vZiGr5m6khgqYHNZ+PosjzvMhs6tpMzdp2qFhtn35+VPBmJO9bpnuhrbMJgvsZMYTDq7/NfBB9MrV01Gzo/qD0zCP81fdWHYtQBHm3F1KncHThQebMHLOnfLGaETT31ucjd5K8NAR0O4ZP0GeP0Ieixl5SXuEnmLxnmI7Z3BxJJs+WSV5fSD19xuSp19fZePjoasbiaZ98ljXh8p/eSQ/wDV3XW60BfQl7Hqr5MzVtALev8SqxIs5G9a/k6aBRyRtT3jrLPbT1hfTRd1kPcSgjhvD9n4+xu5/fyk5ycb77NN3Rm7qRYa+vusjIUTkqRSZHm6hyAlQaQrzh+5l5JJpI3laHHnH/Im3MPVZRs55X/iLjLoRbn2Vus8Jy5wUGhk7o28BeBLMCR0sc+ZS0hLu5cRVifuQCO5cxFX/55JbJ++nC22ksd3uB6UBkxBCeWf2CVdPPb73J3sX+7g/pjrNkmmafvpY/Ql881UOLFkhEoiVE0fdefB1HkxW/wYPDhdAmKaiK60EYgkA6i4GiejlyAz8uhLx05wEjhdmwBeayvvaTW2xmsvLxR0xQQ7hL6Bunuo1prdE5zeVIz8Ij3Hn0GaizRH62FtFas1uxOdq7XoxRr+EsciJECDhXnNmaqoWQ95/D7cqD6wwHdxbYX/PhKttTc7Na++nvGKX142qVYS+jupg+flruUuBciPH/skWh9g9iveTB6wB0YuA5Smm3JvZi2+iAWIdKN4CZp2su/mjrNo8lT77DRsV3rjMpUvh+lfUXb2biFOmjj1IXWOlVCcxxqkvZq08ZEpY4FBLTqpFLo6hvZWNMWV1vLLkylroGSfCByyEBW0KOB+I/EFed+YvPY/KeXj6+pfpt4XpKnvJgnYkD7mRG1H67epjZ+/wWO8y78jvG4vH1E0P2xgmf50/RsEq3Omq8sEgFCCwv4nxV5gSRo65Vb4PPQcgJZJ6mg9V9Zsmj5B07tqXQU1pPyYMMednhyK9XWQv411vsQ//Aam2nVqudmMpec3Jr5N5oyOZwPKLuFXH4n5qtJ76W06FrYs58IocN1cspeVskD9bfThMj91i1vTuitqxIfJbxFx9/xGRTl2pxn71JqludrCrKxukjTphYPpt+zbD/WVUmfyRHxfuK6uTIwxdC3u31VOLvsg7j4Sm2ScdWjzB7n91i3DI2eakZ84I4jscIH9Pd0PfEfINCyLvLaOfDBYYT5xRL19wq29H9a5a8v6XCa9bj8ewl9BH2/D0xQa0Q8pZPpdp59DoTJEvX2SBZ+Ir1tp+zait99HFKXlyn7E1V3dqWGlwQCiFPvZ6KlLTO8nWXHfxRvmCD5GXWYch/YyQvqNcHslcb9boD1Y231OCCUAh5cJspF7h3lznh/J1NYBxju2d2pnf2f4zNC5rNvuzFE1X3MSJv+S/p9pFMIuUea+a037NRxDdskPzpdynLzSZhb7rqzkqeODSwSRMGJkOcMK6xqcC3GPLgL8zDfmAfrP4Pe9mx75mdlU/Y6/57ZbhdC1L2aqzfMFLVnTEoi/woSX+JTRvzrvKNDjUTAjf+em9TmZuCyFtmeq1zmbHG5Uyi/b8YLVa+yUTJaQ9DD+YZ9saqrjFbJ97FPYkO3Vrkoe3iLodKexlqd3wqqjI19TBEQeQBq0Z6ZizRZfcymQvnj8yO+taQV7RE2Rs1fIzwtU5MXitIsaFCvo7sOhguVdd2DVptsuFxqsaRn1MnDZb8bv+ndSwFBBcEBySSFK8JYGsgYBVyLXvygGVR5Mn42wyiY3lKsJ4pU7nGSuWzfxpuckEwP59V3RGv25zYD1VMTgpJN1VLAkLSFpdDsEiTAUED99EciNqEO0V3OMpMJXCjKjQbYbcjdDgVHANsfBXnQyuGePvJozBnHVX2WF/8/pDzZoAxP8HwUeGrT76njRWSnK7YFOQJLU5SOSLzGv632q0QCcQ/tg5GojBBi9SydGp2EId+D+s2AM/hG9n4YmHKcCcl782X8hRYbYT66y19HA3EyWoP2GO8bo1R3XjKiKXEWQ6RBZFaR4Ns1hqYLeJlHc5RetTX9Hwwfa9NBzMcmt4TOF/jDGgb4OO7d0zwu8Qo9qZkv+IC8nkpzl8t5j69BmVvkvAZ0+x5hTNGqY19aNYgjDBNistRw4G10vfNbov8Xh5HDA7fwxsyVlc1JiJqkZSLgDV+Wi96y5lkm2mq9E/FiLDVbTSmqG5z2lB5hdtw1uPVdgUCTNsixB5EXcejlPiJB3a4GvJgsYa7Nlhdo0AjySs+6uk2bwE3LeLLRx5rCLz30+3zb8x+r3GIOyl7owGzWZ0aIY+r2baIc1aXyMRCskiW1x9aR/2f2iZltY4IjgoiUom7DQSEPTB2wN60QVht06NnGd23WGE+c224KZzOWSc4+rBeo0Hpmw+yho/Qt5Sv2inafLrcWtzUZTOM2/KsSl5jxE17Kz1z4bXN3eyR7eL67LEhXxIwt/NVX8+yKNsmM16UPEkcxTCMcpgQ951rzAfPML7h6uXhVedPF7Scjc0tNsaqbrsYs1oEaK3KkbllFuysR/l9JpH+zwx76pXULqunhyecs+eLatnS0kB1Gb/R7OzeWkMbMCz0ScrzaJ1Uthr+zLPDTfsG86tfvZjqwWsXB6InvvJhUU1TzC4rfJS9JXMvTWlTh+Ql1CXcseRpV9J8x5lX0+PCuVTGrp0c+okPLxZXgegEXdbrBkvB3lFZChyqTCcPVm4MNcU5xyjuhaG4YSd7ZrD5+tkiv6BtLvXaHSKAnXbH3HNLsQ7Iy3CXLW589cJw8zIjeufPpWHJq1cGOvzsyVRQC4Fq8YZp8GgvTqMk5G0QvCx5z64NncZVhjDn7OvD7dfODaRi5ezL29zivYOXSHHjBu6y5Alnh8FbeDKlRnwlFcOXh/Lmni0o0tsHePPnTz6SvMqrVwbdC+Fs2v9SXj099A3nTw7CPufsBTgo6EveCHcjBd2pUipXmADlwvAwoJMDjyGcLqh7uw+gJDZvOnm/ODd0AhfPpUHqh+lhdHIgb8Jpxqc87qDkjXI3Qt7L54aB8uVU2uBMSd4myPvFBPLWUvLODToWwo2DSB7L3Sh5a+PVdm3Yvb12bhC22DcOjs3zfvnEo8m7sDYQt8qNK+nhN4aH4fzawNu6awfH2zZ+xJI3N5Y8+ZUbAxdrr6VyVXnlxjBz9fpQNlfWDk6cNz8gLyN42elTdsrHyloaJKvnUuv2xtpAm1duFjQItA+QIW/IXZa8l28O+/qv30xHeN21tHt246304oL7tnsYKXms4GXUVrkyTNEpb11Oj19NiXRvDnn88OYeylZuMyh5cyN55Oz6eedvDBMa4U0mJXXx4nDz6s1hF+TiW4/9snlDEPKeEtVRMEXZwntpIv4yI3gOQ+SVy+nVZ2CrCF03nJy6k/jpIzljK0eUbVnsfv5RFQPy5dSGhe8xKvlhKnhhqsArWzd5KnJNFU0uwIshOTeeDmf84dknWWwCjyJPfCdtTOXfmUFZ+700Y/xGOm7x2o0tZ+ErpOpGECuObAN+hkCeI5FJwNQeOA4vC6Dakl1TMFNES8iItZD8xYEr/ovPioLAHLYFE7Yjg/+IigH2kb9mhepyOoLhfjCM9+QPXoetowkQhVLdbdpNBamGxpCnK6YQRlBTXeQBL/lh5Dl10Cs14GltlIsNjlITQ+uEWpd5JcaHm+CLHoLtePvfpsstFJ51o++n3Cn/mhqolfcKGGfAXxmwpOhiFaqSaZE+oGqFoYVJxG2ok39MCwwJufiyaihEpBbAQ9SsUYoMRN49diJCkYY8T7QQmNvzAspNk5dxouwLzf6F4euNrbuLpJYjhpbKO67n8sBOh2qAZeJzNqYwhppix/g/X8AKrJkqKaCxSCsdfLYKNsKHZEMAuVpxmrAtixDnKvRRGCZdxsjZHxTw3iAJC46qY33jAVlgRuwtI17gwZSj0K0YCvJtX7BAV50qArtqKdh10YvCUKu5Fj6EQMB/Q13UlW2ZMlTAZOUU/7ZXehfezgzwFkneyvuPvmZHIOs7M8RbIHnqnpiKuJMokLyD0y8b4Me/+tXTu92GfQtNVffY2mAltguT3mWoOT4JaSxv0IO0abjsev2OhRKROR+arveXChld0kf2DeJjEN+323tttbkZMNFXokkT6oTFLv7Xq8Nivy8ekD6FtQT1JGjpuDbu9LlynU4E0nqjvu2E3utqoDchoGf03pbav5swJ0VpyuRCa/JmV5XMnkhEjU5ylLsRLFEZ87tgUT5MOjmozo0IligD4gSNQxCQ/IvHjUrmfoHdoItmkaK8xiJVUz3yE0mhi1p4saZ2yHpHyRXJ16SzGI2uYiezMEQ6vyoi0/TIvSqcAWYbX9VqkW6az1P5M+kNBhNiPNz140Spi8lDVrLmGcQW+C1QT6Dqzr9xNScaI8k3h7MVSolDJ3jaXKj0RrN2Hpk42yUrHdEzNZrEWCTT9EiqkfzbroPo02V7WrC4UbCUJRU/SLM4DywXdfsPFsiCP2YHrO1JLBSPZE4n1AmaZLqd3OslP3xfabEwEYGUmvSKxArW62T6gQcBndQT0sWmpK4PVTobWSfT8Ijw8pyIu8xiwrBOb9CfAxgTunmzg4XXgnrSE/bblD8rx0pJuwUvmX0tUdDA2+boN+T7qZwej8T0CpouUQg1LtFSqt+JKqpk2ielAVs6n6525HKyw3HdHqVYTm5Ar21pkMzsQ7DEcW2OWt2OAcYSEO63Ixm4LWiOLNdT8ZJJYuJgnmgn2GCBQiJLKgceFU49GRWocBB2sSC3oOVD2wOkAt8iGaFgQ4rFjPUAP1Uk3MsK4uhvhv2P0NUlS4X27Osd7hKCetagiXVE3W9zQNnG6cNhHHgyWUaaJj3tgZZ5XlUFpVMFyeTx1485n0qQyI1686gRNLA99czkydVk1Rav3g6NQEUmqh6sV5Ix4PMOJLcLbca+hJs3O+Xt30B592HvpSWZS5QoUaJEiRIlSpQokRdWFfF2UmlXYlaQ9XfqUn8UqKRwNlQ1AN9CFkSeGhngWr4duV4LQosHK/SA3zcDCrsAkgeuCryq1WWlJToIaqAjUXcRps9GU99XdeBh+wBagBkDj6fV21IV8+kJZPmt5oR67RJ9GEhAOqix5ldaYqw1HV63eQiEqhVKsRvKYcnfRGi2bcsAFRVUBxQBVEERJZksXOzKoLgKeZVAiRIlSpQoUWK7IQ7WT0te+FMZFIyJmf/Ljsg4VK1qEuu5VfLaLbfFJQWjg3cV0Hha7HDtgzNveirYBfn1AExaI6ZytsgpIPVrgzyuP9IaE5mLRKs7qQj3MYZo2USwBJeCaKhYY4q8VM6DpOix2gFElsZXAsKlZXYTbR7W3nb3TX1OYVA5FZFElJW8kZr0J4ykUqyelMhyokjrPUWuBdUeSC1KkmsZSX2OPHijnLO0lxYY3RnYmCmid2LynmJyKKJlI3KXLs3dIMvkkzon8nIG8m4GpcaJ5E2r/XXNB6tjVjZWoh0AVJMKRWRQEMlLtLQ/xYi82ZIWMPE9WoxI6HaUBvKTKmxn8HKV6v6dDZAfAjRGirtUjq25wUxhdj0X/DrotMRT4EDQ/UaDmrigX0tnCOLBM3lSAPqIl/Q4j8mkxIJXBZlrgFNTcDBSj1WDFit2qbzySQWsEnPcxtcTPPbQHGv0S2seW4yuICKHHibYQVgzBQ9RZuXktS796mExxI56B1q7LyE+YnWVElNwEB1piRIlSpQoUaLEo/H/ikPDwqm7B4wAAAAASUVORK5CYII=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49330"/>
            <a:ext cx="6464877" cy="3528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مربع نص 3"/>
          <p:cNvSpPr txBox="1"/>
          <p:nvPr/>
        </p:nvSpPr>
        <p:spPr>
          <a:xfrm>
            <a:off x="587976" y="908720"/>
            <a:ext cx="848776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/>
              <a:t> </a:t>
            </a:r>
            <a:r>
              <a:rPr lang="en-US" b="1" dirty="0" smtClean="0"/>
              <a:t>Ultrasonic transmitter </a:t>
            </a:r>
            <a:r>
              <a:rPr lang="en-US" b="1" dirty="0"/>
              <a:t>transmits the signal in one </a:t>
            </a:r>
            <a:r>
              <a:rPr lang="en-US" b="1" dirty="0" smtClean="0"/>
              <a:t>direction.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The transmitted </a:t>
            </a:r>
            <a:r>
              <a:rPr lang="en-US" b="1" dirty="0"/>
              <a:t>signal is then reflected back whenever there is an obstacle and it is received by the receiver. </a:t>
            </a:r>
          </a:p>
          <a:p>
            <a:pPr algn="l"/>
            <a:r>
              <a:rPr lang="en-US" b="1" dirty="0" smtClean="0"/>
              <a:t>The </a:t>
            </a:r>
            <a:r>
              <a:rPr lang="en-US" b="1" dirty="0"/>
              <a:t>total time taken by the signal to get transmitted and to received back will be used to calculate the distance between the ultrasonic sensor and the obstacle.</a:t>
            </a:r>
            <a:endParaRPr lang="ar-SA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87976" y="1700808"/>
            <a:ext cx="83353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2" name="سهم مسنن إلى اليمين 11"/>
          <p:cNvSpPr/>
          <p:nvPr/>
        </p:nvSpPr>
        <p:spPr>
          <a:xfrm>
            <a:off x="83920" y="968374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 مسنن إلى اليمين 12"/>
          <p:cNvSpPr/>
          <p:nvPr/>
        </p:nvSpPr>
        <p:spPr>
          <a:xfrm>
            <a:off x="83920" y="1562184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مسنن إلى اليمين 13"/>
          <p:cNvSpPr/>
          <p:nvPr/>
        </p:nvSpPr>
        <p:spPr>
          <a:xfrm>
            <a:off x="83920" y="2070140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68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Vibrating Motor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08582" y="620688"/>
            <a:ext cx="7286676" cy="72635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-1027 Flat Vibrating Motor.</a:t>
            </a:r>
          </a:p>
          <a:p>
            <a:pPr algn="l"/>
            <a:r>
              <a:rPr lang="en-US" sz="2000" b="1" dirty="0" smtClean="0"/>
              <a:t> </a:t>
            </a:r>
            <a:endParaRPr lang="en-US" sz="2000" b="1" dirty="0"/>
          </a:p>
          <a:p>
            <a:pPr algn="l"/>
            <a:r>
              <a:rPr lang="en-US" sz="2000" b="1" dirty="0" smtClean="0"/>
              <a:t>-lightweight.</a:t>
            </a:r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-very good for vibrating objects. </a:t>
            </a:r>
            <a:r>
              <a:rPr lang="en-US" sz="2000" b="1" dirty="0">
                <a:latin typeface="Calibri" panose="020F0502020204030204" pitchFamily="34" charset="0"/>
              </a:rPr>
              <a:t>The most common use of it is in cell phone </a:t>
            </a:r>
            <a:r>
              <a:rPr lang="en-US" sz="2000" b="1" dirty="0" smtClean="0"/>
              <a:t>. </a:t>
            </a:r>
            <a:endParaRPr lang="en-US" sz="2000" b="1" dirty="0"/>
          </a:p>
          <a:p>
            <a:pPr algn="l"/>
            <a:endParaRPr lang="ar-SA" sz="2000" b="1" dirty="0" smtClean="0"/>
          </a:p>
          <a:p>
            <a:pPr algn="l"/>
            <a:r>
              <a:rPr lang="ar-SA" sz="2000" b="1" dirty="0" smtClean="0"/>
              <a:t>:</a:t>
            </a:r>
            <a:r>
              <a:rPr lang="en-US" sz="2000" b="1" dirty="0" smtClean="0"/>
              <a:t>-Vibration motor circuit</a:t>
            </a:r>
          </a:p>
          <a:p>
            <a:pPr algn="l"/>
            <a:r>
              <a:rPr lang="ar-SA" sz="2000" b="1" dirty="0" smtClean="0"/>
              <a:t> </a:t>
            </a:r>
            <a:endParaRPr lang="en-US" sz="2000" b="1" dirty="0" smtClean="0"/>
          </a:p>
          <a:p>
            <a:pPr algn="l"/>
            <a:r>
              <a:rPr lang="en-US" sz="2000" b="1" dirty="0" smtClean="0"/>
              <a:t>-</a:t>
            </a:r>
            <a:r>
              <a:rPr lang="en-US" sz="2000" dirty="0" smtClean="0"/>
              <a:t> 2N2222 </a:t>
            </a:r>
            <a:r>
              <a:rPr lang="en-US" sz="2000" b="1" dirty="0" smtClean="0"/>
              <a:t>Transistor</a:t>
            </a:r>
            <a:endParaRPr lang="ar-SA" sz="2000" b="1" dirty="0" smtClean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-Diode.</a:t>
            </a:r>
            <a:endParaRPr lang="en-US" sz="2000" b="1" dirty="0"/>
          </a:p>
          <a:p>
            <a:pPr algn="l"/>
            <a:r>
              <a:rPr lang="ar-SA" sz="2000" b="1" dirty="0" smtClean="0"/>
              <a:t> </a:t>
            </a:r>
            <a:r>
              <a:rPr lang="en-US" sz="2000" b="1" dirty="0" smtClean="0"/>
              <a:t> </a:t>
            </a:r>
          </a:p>
          <a:p>
            <a:pPr algn="l"/>
            <a:r>
              <a:rPr lang="en-US" sz="2000" b="1" dirty="0" smtClean="0"/>
              <a:t>-  0.1µF Capacitor.</a:t>
            </a:r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- 1k</a:t>
            </a:r>
            <a:r>
              <a:rPr lang="el-GR" sz="2000" b="1" dirty="0" smtClean="0"/>
              <a:t>Ω</a:t>
            </a:r>
            <a:r>
              <a:rPr lang="en-US" sz="2000" b="1" dirty="0" smtClean="0"/>
              <a:t> Resistance .</a:t>
            </a:r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36460"/>
            <a:ext cx="5804718" cy="4060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64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Arduino UNO 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60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9677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Sensor</a:t>
            </a:r>
            <a:endParaRPr lang="ar-SA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08104" y="2780928"/>
            <a:ext cx="320730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مربع نص 8"/>
          <p:cNvSpPr txBox="1"/>
          <p:nvPr/>
        </p:nvSpPr>
        <p:spPr>
          <a:xfrm>
            <a:off x="390813" y="490189"/>
            <a:ext cx="815621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 smtClean="0"/>
              <a:t>          </a:t>
            </a:r>
          </a:p>
          <a:p>
            <a:pPr algn="l"/>
            <a:r>
              <a:rPr lang="en-US" sz="2000" dirty="0" smtClean="0"/>
              <a:t>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alarm circuit consists of 555 timer that  produces an audible </a:t>
            </a:r>
            <a:endParaRPr lang="ar-S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 when the terminal wires touch water.</a:t>
            </a:r>
            <a:endParaRPr lang="ar-S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pPr algn="l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It is placed at the bottom of the stick.</a:t>
            </a:r>
          </a:p>
        </p:txBody>
      </p:sp>
      <p:sp>
        <p:nvSpPr>
          <p:cNvPr id="6" name="سهم مسنن إلى اليمين 5"/>
          <p:cNvSpPr/>
          <p:nvPr/>
        </p:nvSpPr>
        <p:spPr>
          <a:xfrm>
            <a:off x="423028" y="921381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" y="2180872"/>
            <a:ext cx="5470541" cy="3986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سهم مسنن إلى اليمين 14"/>
          <p:cNvSpPr/>
          <p:nvPr/>
        </p:nvSpPr>
        <p:spPr>
          <a:xfrm>
            <a:off x="448238" y="1813379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03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Power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ar-S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816" y="3789040"/>
            <a:ext cx="3528391" cy="2032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696242" y="929658"/>
            <a:ext cx="759807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cs typeface="+mj-cs"/>
              </a:rPr>
              <a:t>The power  used to supply  two  Arduino  is 9 V battery for first one and 2A power bank for the other one.</a:t>
            </a:r>
          </a:p>
          <a:p>
            <a:pPr algn="l"/>
            <a:endParaRPr lang="en-US" sz="2400" dirty="0" smtClean="0">
              <a:cs typeface="+mj-cs"/>
            </a:endParaRPr>
          </a:p>
          <a:p>
            <a:pPr algn="l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+mj-cs"/>
            </a:endParaRPr>
          </a:p>
        </p:txBody>
      </p:sp>
      <p:pic>
        <p:nvPicPr>
          <p:cNvPr id="2050" name="Picture 2" descr="http://tnetech.com/public/library/images/Pin/duracell%2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41" y="2276872"/>
            <a:ext cx="2072590" cy="3776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0" name="سهم مسنن إلى اليمين 9"/>
          <p:cNvSpPr/>
          <p:nvPr/>
        </p:nvSpPr>
        <p:spPr>
          <a:xfrm>
            <a:off x="214282" y="1833881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سهم مسنن إلى اليمين 10"/>
          <p:cNvSpPr/>
          <p:nvPr/>
        </p:nvSpPr>
        <p:spPr>
          <a:xfrm>
            <a:off x="214282" y="1071546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827584" y="1714488"/>
            <a:ext cx="5832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/>
              <a:t>Water sensor </a:t>
            </a:r>
            <a:r>
              <a:rPr lang="en-US" sz="2400" b="1" dirty="0" smtClean="0"/>
              <a:t>is </a:t>
            </a:r>
            <a:r>
              <a:rPr lang="en-US" sz="2400" b="1" dirty="0"/>
              <a:t>fed by 3V</a:t>
            </a:r>
            <a:endParaRPr lang="ar-SA" sz="2400" b="1" dirty="0">
              <a:cs typeface="+mj-cs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0" y="2400736"/>
            <a:ext cx="2449506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936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88600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 smtClean="0"/>
              <a:t>The </a:t>
            </a:r>
            <a:r>
              <a:rPr lang="en-US" sz="2400" b="1" dirty="0"/>
              <a:t>design stands on white cane .It is chosen because it`s most common walking method for blind so that it is most convenient for them.</a:t>
            </a:r>
          </a:p>
          <a:p>
            <a:pPr algn="l">
              <a:buNone/>
            </a:pP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6" y="2348880"/>
            <a:ext cx="861206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0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en-US" dirty="0" smtClean="0"/>
              <a:t> </a:t>
            </a:r>
            <a:endParaRPr lang="ar-SA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88157"/>
              </p:ext>
            </p:extLst>
          </p:nvPr>
        </p:nvGraphicFramePr>
        <p:xfrm>
          <a:off x="611561" y="1556791"/>
          <a:ext cx="7560840" cy="50725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24811"/>
                <a:gridCol w="1935377"/>
                <a:gridCol w="924481"/>
                <a:gridCol w="974856"/>
                <a:gridCol w="2401315"/>
              </a:tblGrid>
              <a:tr h="38353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cost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Price/each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vendor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 Number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</a:tr>
              <a:tr h="2556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6.5$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ITeC 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Arduino Uno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9676" marR="39676" marT="0" marB="0"/>
                </a:tc>
              </a:tr>
              <a:tr h="3022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ITeC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Ultrasonic Sensors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9676" marR="39676" marT="0" marB="0"/>
                </a:tc>
              </a:tr>
              <a:tr h="6392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73$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Technolab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GPS-GSM-GPRS Module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</a:tr>
              <a:tr h="42592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2$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ITeC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9V Battery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</a:tr>
              <a:tr h="2556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ITeC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Wire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9676" marR="39676" marT="0" marB="0"/>
                </a:tc>
              </a:tr>
              <a:tr h="4090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Technolab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Vibrating Mini </a:t>
                      </a:r>
                      <a:r>
                        <a:rPr lang="en-US" sz="1400" dirty="0" smtClean="0">
                          <a:effectLst/>
                        </a:rPr>
                        <a:t>Motor </a:t>
                      </a:r>
                      <a:endParaRPr lang="en-US" sz="14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9676" marR="39676" marT="0" marB="0"/>
                </a:tc>
              </a:tr>
              <a:tr h="2556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ITeC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Buzzer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9676" marR="39676" marT="0" marB="0"/>
                </a:tc>
              </a:tr>
              <a:tr h="2556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ITeC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Resistors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9676" marR="39676" marT="0" marB="0"/>
                </a:tc>
              </a:tr>
              <a:tr h="2556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ITeC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Timer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9676" marR="39676" marT="0" marB="0"/>
                </a:tc>
              </a:tr>
              <a:tr h="2556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0.1$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ITeC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capacitors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9676" marR="39676" marT="0" marB="0"/>
                </a:tc>
              </a:tr>
              <a:tr h="2556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ITeC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Transistors(2N2222)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9676" marR="39676" marT="0" marB="0"/>
                </a:tc>
              </a:tr>
              <a:tr h="2556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0.1$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ITeC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Diode(1N4001)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9676" marR="39676" marT="0" marB="0"/>
                </a:tc>
              </a:tr>
              <a:tr h="25569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0.3$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0.1$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ITeC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Bush Button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9676" marR="39676" marT="0" marB="0"/>
                </a:tc>
              </a:tr>
              <a:tr h="5443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102.2$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676" marR="39676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Cost</a:t>
                      </a:r>
                      <a:endParaRPr lang="en-US" sz="3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marL="39676" marR="39676" marT="0" marB="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457200" y="1052736"/>
            <a:ext cx="8075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Table below shows the cost of the project components</a:t>
            </a:r>
            <a:r>
              <a:rPr lang="en-US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17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98267" y="920041"/>
            <a:ext cx="78581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Readings of Three Ultrasonic Sensors</a:t>
            </a:r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136904" cy="4968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سهم مسنن إلى اليمين 4"/>
          <p:cNvSpPr/>
          <p:nvPr/>
        </p:nvSpPr>
        <p:spPr>
          <a:xfrm>
            <a:off x="167730" y="1012250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71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65828" y="744121"/>
            <a:ext cx="78581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/>
              <a:t>Send a message for Registered numbers.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5" y="1556792"/>
            <a:ext cx="8387128" cy="5073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سهم مسنن إلى اليمين 5"/>
          <p:cNvSpPr/>
          <p:nvPr/>
        </p:nvSpPr>
        <p:spPr>
          <a:xfrm>
            <a:off x="137545" y="836330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20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Outlines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643051"/>
            <a:ext cx="3714776" cy="409020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3600" b="1" dirty="0" smtClean="0"/>
              <a:t>-Introduction </a:t>
            </a:r>
          </a:p>
          <a:p>
            <a:pPr marL="0" indent="0" algn="l">
              <a:buNone/>
            </a:pPr>
            <a:r>
              <a:rPr lang="en-US" sz="3600" b="1" dirty="0" smtClean="0"/>
              <a:t>-Methodology </a:t>
            </a:r>
          </a:p>
          <a:p>
            <a:pPr marL="0" indent="0" algn="l">
              <a:buNone/>
            </a:pPr>
            <a:r>
              <a:rPr lang="en-US" sz="3600" b="1" dirty="0" smtClean="0"/>
              <a:t>-</a:t>
            </a:r>
            <a:r>
              <a:rPr lang="en-US" sz="3600" b="1" dirty="0" smtClean="0"/>
              <a:t>Design</a:t>
            </a:r>
          </a:p>
          <a:p>
            <a:pPr marL="0" indent="0" algn="l">
              <a:buNone/>
            </a:pPr>
            <a:r>
              <a:rPr lang="en-US" sz="3600" b="1" dirty="0"/>
              <a:t>-</a:t>
            </a:r>
            <a:r>
              <a:rPr lang="en-US" sz="3600" b="1" dirty="0" smtClean="0"/>
              <a:t>Cost</a:t>
            </a:r>
            <a:endParaRPr lang="en-US" sz="3600" b="1" dirty="0" smtClean="0"/>
          </a:p>
          <a:p>
            <a:pPr marL="0" indent="0" algn="l">
              <a:buNone/>
            </a:pPr>
            <a:r>
              <a:rPr lang="en-US" sz="3600" b="1" dirty="0" smtClean="0"/>
              <a:t>-Results</a:t>
            </a:r>
          </a:p>
          <a:p>
            <a:pPr marL="0" indent="0" algn="l">
              <a:buNone/>
            </a:pPr>
            <a:r>
              <a:rPr lang="en-US" sz="3600" b="1" dirty="0" smtClean="0"/>
              <a:t>-</a:t>
            </a:r>
            <a:r>
              <a:rPr lang="en-US" sz="3600" b="1" dirty="0" smtClean="0"/>
              <a:t>Conclusion</a:t>
            </a:r>
          </a:p>
          <a:p>
            <a:pPr marL="0" indent="0" algn="l">
              <a:buNone/>
            </a:pPr>
            <a:r>
              <a:rPr lang="en-US" sz="3600" b="1" dirty="0" smtClean="0"/>
              <a:t>-Future Work </a:t>
            </a:r>
            <a:endParaRPr lang="ar-SA" sz="36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384376" cy="53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85720" y="642918"/>
            <a:ext cx="78581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52055" cy="501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ربع نص 2"/>
          <p:cNvSpPr txBox="1"/>
          <p:nvPr/>
        </p:nvSpPr>
        <p:spPr>
          <a:xfrm>
            <a:off x="683568" y="1012250"/>
            <a:ext cx="831872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making </a:t>
            </a:r>
            <a:r>
              <a:rPr lang="en-US" sz="2400" b="1" dirty="0"/>
              <a:t>a call to detect the location of the shield.</a:t>
            </a:r>
          </a:p>
          <a:p>
            <a:pPr algn="l"/>
            <a:endParaRPr lang="ar-SA" dirty="0"/>
          </a:p>
        </p:txBody>
      </p:sp>
      <p:sp>
        <p:nvSpPr>
          <p:cNvPr id="9" name="سهم مسنن إلى اليمين 8"/>
          <p:cNvSpPr/>
          <p:nvPr/>
        </p:nvSpPr>
        <p:spPr>
          <a:xfrm>
            <a:off x="167730" y="1113578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19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7901014" cy="1543047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000" b="1" dirty="0"/>
              <a:t>T</a:t>
            </a:r>
            <a:r>
              <a:rPr lang="en-US" sz="2000" b="1" dirty="0" smtClean="0"/>
              <a:t>he main objective of this project is to assist blind or visually </a:t>
            </a:r>
          </a:p>
          <a:p>
            <a:pPr algn="l">
              <a:buNone/>
            </a:pPr>
            <a:r>
              <a:rPr lang="en-US" sz="2000" b="1" dirty="0" smtClean="0"/>
              <a:t>impaired people to safely move among obstacles and other hurdles </a:t>
            </a:r>
          </a:p>
          <a:p>
            <a:pPr algn="l">
              <a:buNone/>
            </a:pPr>
            <a:r>
              <a:rPr lang="en-US" sz="2000" b="1" dirty="0" smtClean="0"/>
              <a:t>faced them in their daily life, this also reduces the dependency on other </a:t>
            </a:r>
            <a:endParaRPr lang="ar-SA" sz="2000" b="1" dirty="0" smtClean="0"/>
          </a:p>
          <a:p>
            <a:pPr algn="l">
              <a:buNone/>
            </a:pPr>
            <a:r>
              <a:rPr lang="en-US" sz="2000" b="1" dirty="0" smtClean="0"/>
              <a:t>family members, friends and guidance dogs while walking around .</a:t>
            </a:r>
          </a:p>
          <a:p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71472" y="3357563"/>
            <a:ext cx="76438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صورة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42228"/>
            <a:ext cx="5482094" cy="277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210215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42229"/>
            <a:ext cx="3096344" cy="277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57200" y="1419531"/>
            <a:ext cx="6400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future enhancements, more powerful sensors can be integrated in the project to provide the detection of obstacles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wider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range.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be enhanced by using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techniques such as </a:t>
            </a: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-RFID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indoor navigation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-Camera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it easier for the blind to recognize objects faced him. 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 smtClean="0"/>
          </a:p>
          <a:p>
            <a:pPr algn="l"/>
            <a:endParaRPr lang="en-US" sz="2000" b="1" dirty="0" smtClean="0"/>
          </a:p>
          <a:p>
            <a:pPr algn="l"/>
            <a:r>
              <a:rPr lang="en-US" sz="2000" b="1" dirty="0" smtClean="0"/>
              <a:t>-The </a:t>
            </a:r>
            <a:r>
              <a:rPr lang="en-US" sz="2000" b="1" dirty="0"/>
              <a:t>project could be developed by design a mobile application that identify  blind his location, and guide him to right way with help of headphones and google mapping.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  <a:endParaRPr lang="ar-SA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25" y="5031277"/>
            <a:ext cx="1687820" cy="1648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62" y="1685550"/>
            <a:ext cx="1559561" cy="163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47" y="3170877"/>
            <a:ext cx="1642576" cy="1831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7969"/>
            <a:ext cx="1789419" cy="165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4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https://slideshop.s3.amazonaws.com/resources/slide_imgs/3560/60463/3D-Man-Animated-Thank-You-Blue-original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5060" name="AutoShape 4" descr="https://slideshop.s3.amazonaws.com/resources/slide_imgs/3560/60463/3D-Man-Animated-Thank-You-Blue-original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5062" name="AutoShape 6" descr="https://slideshop.s3.amazonaws.com/resources/slide_imgs/3560/60463/3D-Man-Animated-Thank-You-Blue-original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" name="صورة 6" descr="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463"/>
            <a:ext cx="9228138" cy="700134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93" y="3940749"/>
            <a:ext cx="1741136" cy="1797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5" y="3940750"/>
            <a:ext cx="1766671" cy="1797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01340"/>
            <a:ext cx="2711894" cy="407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ستطيل 10"/>
          <p:cNvSpPr/>
          <p:nvPr/>
        </p:nvSpPr>
        <p:spPr>
          <a:xfrm>
            <a:off x="1671284" y="5462105"/>
            <a:ext cx="6154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Questions</a:t>
            </a:r>
            <a:endParaRPr lang="ar-SA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5" y="1848403"/>
            <a:ext cx="1857082" cy="1692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48403"/>
            <a:ext cx="1834396" cy="1692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9512" y="-8695"/>
            <a:ext cx="7772400" cy="107987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Introduction</a:t>
            </a:r>
            <a:endParaRPr lang="ar-S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640960" cy="65682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Problem Definition</a:t>
            </a:r>
          </a:p>
        </p:txBody>
      </p:sp>
      <p:graphicFrame>
        <p:nvGraphicFramePr>
          <p:cNvPr id="4" name="مخطط 3"/>
          <p:cNvGraphicFramePr/>
          <p:nvPr>
            <p:extLst>
              <p:ext uri="{D42A27DB-BD31-4B8C-83A1-F6EECF244321}">
                <p14:modId xmlns:p14="http://schemas.microsoft.com/office/powerpoint/2010/main" val="2048640496"/>
              </p:ext>
            </p:extLst>
          </p:nvPr>
        </p:nvGraphicFramePr>
        <p:xfrm flipH="1">
          <a:off x="8892480" y="6669360"/>
          <a:ext cx="49942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مخطط 5"/>
          <p:cNvGraphicFramePr/>
          <p:nvPr>
            <p:extLst>
              <p:ext uri="{D42A27DB-BD31-4B8C-83A1-F6EECF244321}">
                <p14:modId xmlns:p14="http://schemas.microsoft.com/office/powerpoint/2010/main" val="1721635934"/>
              </p:ext>
            </p:extLst>
          </p:nvPr>
        </p:nvGraphicFramePr>
        <p:xfrm>
          <a:off x="8820472" y="6741368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سهم مسنن إلى اليمين 10"/>
          <p:cNvSpPr/>
          <p:nvPr/>
        </p:nvSpPr>
        <p:spPr>
          <a:xfrm>
            <a:off x="285720" y="1357298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928662" y="1214422"/>
            <a:ext cx="720080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Blindness is a condition of lacking the visual perception due to physiological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factors partially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endParaRPr lang="ar-S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ar-SA" sz="2000" b="1" dirty="0"/>
          </a:p>
        </p:txBody>
      </p:sp>
      <p:sp>
        <p:nvSpPr>
          <p:cNvPr id="37" name="سهم مسنن إلى اليمين 36"/>
          <p:cNvSpPr/>
          <p:nvPr/>
        </p:nvSpPr>
        <p:spPr>
          <a:xfrm>
            <a:off x="321378" y="4073817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5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602863"/>
              </p:ext>
            </p:extLst>
          </p:nvPr>
        </p:nvGraphicFramePr>
        <p:xfrm>
          <a:off x="5724128" y="1871023"/>
          <a:ext cx="3096344" cy="292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مربع نص 15"/>
          <p:cNvSpPr txBox="1"/>
          <p:nvPr/>
        </p:nvSpPr>
        <p:spPr>
          <a:xfrm>
            <a:off x="7092280" y="2023914"/>
            <a:ext cx="11521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4% visually </a:t>
            </a:r>
            <a:endParaRPr lang="ar-SA" sz="1200" dirty="0" smtClean="0"/>
          </a:p>
          <a:p>
            <a:r>
              <a:rPr lang="en-US" sz="1200" dirty="0" smtClean="0"/>
              <a:t>Impaired</a:t>
            </a:r>
          </a:p>
          <a:p>
            <a:r>
              <a:rPr lang="en-US" sz="1200" dirty="0" smtClean="0"/>
              <a:t>285 million 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endParaRPr lang="ar-SA" sz="1200" dirty="0"/>
          </a:p>
        </p:txBody>
      </p:sp>
      <p:sp>
        <p:nvSpPr>
          <p:cNvPr id="7" name="مستطيل 6"/>
          <p:cNvSpPr/>
          <p:nvPr/>
        </p:nvSpPr>
        <p:spPr>
          <a:xfrm>
            <a:off x="6372200" y="3486203"/>
            <a:ext cx="8609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Others</a:t>
            </a:r>
          </a:p>
          <a:p>
            <a:r>
              <a:rPr lang="en-US" sz="1100" dirty="0"/>
              <a:t>96%</a:t>
            </a:r>
          </a:p>
          <a:p>
            <a:r>
              <a:rPr lang="en-US" sz="1100" dirty="0"/>
              <a:t>7 </a:t>
            </a:r>
            <a:r>
              <a:rPr lang="en-US" sz="1100" dirty="0" smtClean="0"/>
              <a:t>milliard</a:t>
            </a:r>
            <a:endParaRPr lang="ar-SA" sz="1100" dirty="0"/>
          </a:p>
        </p:txBody>
      </p:sp>
      <p:graphicFrame>
        <p:nvGraphicFramePr>
          <p:cNvPr id="20" name="مخطط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942857"/>
              </p:ext>
            </p:extLst>
          </p:nvPr>
        </p:nvGraphicFramePr>
        <p:xfrm>
          <a:off x="3330183" y="4199755"/>
          <a:ext cx="3664606" cy="296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مستطيل 7"/>
          <p:cNvSpPr/>
          <p:nvPr/>
        </p:nvSpPr>
        <p:spPr>
          <a:xfrm>
            <a:off x="928662" y="4027775"/>
            <a:ext cx="2747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Types of Visually impaired: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51720" y="4509120"/>
            <a:ext cx="1895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vision People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195736" y="493974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 people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Introduction 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MSEhUSExMWFRUXGBIVFxcVFRUVFRUVFRUWFhUYFRUYHSggGBolGxUVITEhJSkrLi4uFx8zODMtNygtLisBCgoKDg0OFxAQFy0ZHx0rKysrLSstKysrLS0tKy0uKy0tLS0tKy0rLTc3Ny4tKzctNy0tKyswKzY3LS0rNCsyK//AABEIALQA8AMBIgACEQEDEQH/xAAcAAABBQEBAQAAAAAAAAAAAAADAQIEBQYABwj/xAA8EAABAwIEAwYDBgUEAwEAAAABAAIRAyEEEjFBBVFhBhMiMnGBQpGhBxSxwdHwI1JicuEVgpLxM1OiQ//EABkBAAMBAQEAAAAAAAAAAAAAAAABAwIEBf/EACgRAQEAAgIBBAEEAgMAAAAAAAABAhEDIRIEEzFRIgUyQWGx8SNSkf/aAAwDAQACEQMRAD8A897RcO3CyZYV7Jj+Dhypn9lGnZcnHyWTtq415oGFSKGEc46L0Wn2UbyU/D9m2jZay5y8axXDeFEXharBUcqvKXBgNkU8Ohceedyo8KzXGn+FV9LGwrrtFhMtMnosh3sFep6K6wTzx1WgZxG11juLYnO8lTq+MygqjrOXXazIA5bTs9iHU2CLrFwtzwUQwIwGS3pYvPeEWniI1aodOmCbWUl1t1VMenUDjojspgKNh2KTSElAObTXPcnwhTdAOqP0VfjsPmKnVW+ykCivP9dn48cn2ph3Ws+ynFZWvon4SHD0P+R9VlPtJ4T3WPqEDw1A2qPV1nfUfVW/ZWv3WJYdnSw+9x9QtF9pnDw+nSrD4S5h/teJH1b9VyeXnw7+lY8fGFJ2RBhSCtCzChDxWHsuSZdnMWS4gdVmHsly2fEsA46Kkdw9wNwu/DOaasajsiyGD0CseOjwqr4AXRZTeJl5EQqZfBRlqtMzCYKcKwOHfrCDVaRsubR6eq9yEncBTci7u1rxUQRRHJPDApJpJBTWLiNA5AmlgUruk3uiseBsz2rw80jHJYQ4IHVeqcXwmamfdeZ45/dgz1Xpei/bY5ub5Z7iYDTCpar1Kx2IzElQCVbOs4wuZb3s7jWvYG7hYKFZcMxJYZCOO6ozm49GyJHtlQOFcQzhWxauhBHouurGiLKG0XVhIDUHDHFCoibpXPCPhachK/A/kJ1yFMCDSZ4rqWWry/Xy5XGR0cM+aAXlpkaggj1BkL1HiNMYnBPy3lmdvqBmb++q8wczovQ+wWKzYfIdWEt9hcfQqPp8bMbjVMnm/fJ9PxFSeP4Duq9WnsHGP7TcfQqDRkLm9myqyRYf6eCqni3DQBZWn3mAomIrZgn4ZWt/iZ2bwYIAKvsVwoQqfhWJylXlfiAIXXlvwSx+VY/hghV+I4ROytziwkfWC8/8nVZK0OVOaEOU4Fei5tiZVwahyuzJaAkLsqHKUFGhstenLSF4b27cWVyzY3/Je3V6mVpJ5LwLtzxIVsS6NGy331Ktw7l6T5JuM9UdKQBcGp2RX0m5HomyBlRaAWoVWvCsWWPHJbrC18zZXm7Ctd2axRc0jlCtjUso0VG5ldWeUmEfqjVBZbYRgVa4Wwsq2o8ATCc3EdUqcW/DaWdxKnVMIh9mCJIWjNIcl5/qP3urin4s06iQr/sRiMldzD8bQfdhv9HfRK/CBUnaTD1KdF1Sm4tcwtJLTBykw6/oVKZa7Wx4/PKY71utD28wgFVlT+dpB9WR+R+iy5ohM4fVNQtlznSDqSbi+/uprsKVnHOZ9uj1fpcvTZ+Fu+vlAfhgo1TCKfUpuCA55Gy05dq91EjRI7OppqjkuztTCsdUcEn3lysXNCb3YWfGfR7rZJwCr6fEmlSqeKad0aNIhNLUrag5pUGaAnNCUNTwxBM/2yxJZh3luuVx+hXgYpTc6m69r+0qs5mHdlHT5rx1uEeRoV08E6R5L2jFiY8KwGAfu0/JRsThXDZXqSESVN4ZhXVDZRGOV3wKplPqjHunl1FjheDNF3XVrhSxnlsqjiNWvs2yhjBYl28Knl9RPX22eFqCdVaZQQsRhOF4r/2fRX1NmIY2Qc3Ral/orpY1KKa+haQqyn2jE5ajCw9dFc4Su03aZBRvZJ/ZurD1sQVicCzJVBGhK3rGSAVw+qn5Surg+NI5KHiKAqMdTdo9rmH0cCPzUzInd2FyrvN+B1XNYJ8zHQf7mEh34FbcibxY3+aynFKHdY2qNqmWoP8AeId/9NPzWq4M8Pot5tlp/wBv+IUeO6yuL2/1Ke96fj5v/Q30AdlGqcPlW+UIjYV9vD0y9bhJUKrwtwW4hqaabU/Kl4sE7BVAmOpVBst2aLFHq4RhT8h4vL6eNeN1JpcXeEfEdn3t0KgP4dUb8Kv+NS7W9HtARqrXDdpBzWKe0jVOaUrhKflXotHjzSrChxJpXluaNFa8ENSo6BcLGWEk21jlbdNX2opsq0iHXCy2CwDI8q9AocPzMyuafyUHiHZh+Ullljj9Rjj03nxW9sbi6LB8KrcXgKdRugUvFGoCWvEEWPqq51WJV5y7S8dMfxnhWQy3RRcBULHArUYkh9lV1uGOM5Qnhn2WWK5xHEA6ieaFwfEPe0Ss+Hu8hWh7NYcvLWDmF0+eu0PFr+GUQY3U4UwZAbotlwHs/TawBzQdFoxwai65YPkpe/ut+1qPFcRg2P8AMB1kIbODCnBa6Adl7Niey2GeD4Inks3xvsS7L/CMxeDqtTl+yuDL4bDkNk7LYYOpLAqbC4M5Yd7q2pOyiFD1Ge+leHHXYxemuqJhqLu8C5V2X7bUzNCsPhL6buodDmT6Frv+Sm9nq/mbOoDh6ix/JSO0uH73C1WjUNzt/uYcw/Aqj7O4q9N205T6OEfooZ9Zyvc9J/zeiz4/5x/21FYlB70qW8IYaF0PDA70pO/KOWhMc0IAPfFI+uUZ1NMLAUETvAfME44VjuSmuog6oFfAnYpmrsXwFjhospxLs5UaZZ8lte9e3W6k0MW02c2E5lYzcZXlFbC1GeZpC1/YTGUaZ8ZAPVTO0mEzt/hxK8z4vwHFzIZbo6Fu2ZTVZn43p9I4LG0X+VwKsWhpC+VcFTx9G7O9b6PP5rR8P7b8SoXeHPbvMT7FZkkF7bT7QaDWVhlHmBJ9QVhX4QuKHxLto7EPzuHQKE7jDjoFTHGa7Zt7Sq9NlM3UrB8SpC0BZ3EFzzLk6lRAW9Fun9oaDe8zN31hX3Y3DEPaQJkhUlbDGqIBurjgeIfQAG6zyZWYnjjuvZMDiQYbNgLq/oYtgCwfZqk8s7w3zaLZ4XBkiXH2XJjnlb06M5jpP+8NduomGdUpk53h7ZsYggcje6MMCPdJ9y6qluf0lPFnuMYMNqF7dHbdVEEBW3F8O4a3VQVjdrcknwV0FMyJYhc5MOLelt+oWF4dR7t1XDn4HOa0/wBIJLPoQtwKiyXGhkxrX7VGA/7mnKfplU+Wdbep+k8vjzXH/tP8NVhqudrXfzAH9UYUlUcMrkNLf5T9Df8AVTvvBW8buRxep4/b5csf7SCxI6jKjPrkXKRuLJWkEgNQ3NuozcQZS/fDyQFhUqknROdUshAE7pHMA1MhMCMbPVOdSsbIBeRGVFNV0ICu+5nNIKV2YTLQQjse6YhEzxukSBSqU/ibHqju4fSeNAVJq4NrhdRf9PynwuI6ICsxPZaib5G/JRn9jqJH6K+fXqtF25h8kxuKYTc5ehTlsLUYniXY4tEsJ9CFlcdhX0zDhBXtzg0iwkqDj+C0q7crmD1W5yWfJXD6eM0MW6mcwWp4S0Yhge4R6LuNdiqtPxM8beUXVTQ44/CtyupOtvBgKlsyjHw9S4LxClhqc1HwwcyrQfaPw9o/8s+gleA8c7UnEjIfC3kqinimgeZT8ZOz3t9NU/tIwJEhzvkh0ftFwDjHeOaerSF83sx0fF9FMo8Qc6wpud6NJRezkfUuExlGvSFam4PYZIIus06s1ziRpJXnXYjH8QpsdQp0i1jiT/EtlnUtG63GBw7mtDXGXDVTum5tJmU02SFspMkhBkc9UPbGh/CZWH/5vE/2v8J+ob8ledyZJUbiWHNWi+lPma4D1iR9QEspuaV4OT2+THP6qBwmtJH9TY923H5q2cCFkuB4zNTa/TLlcfTdahpOct2U+G9aej+r8XjyTOfzCOfmPouLZghODQDfROMEQFV5ARo9dUHu8p1S12cjP5IbpaRZMJrajiNUV1QDXVDYOSfkvceqDEc8CDrKR1U7ghNDoMjZTnHOcv7ugBU2+Ek+3NBNMD1UjI0C+1o5rqFJvmcxx9NB7oBcKQ27oPREr1hNmwEJ1Vpvdo0Adr7LsPVLhpPqkDn9Rqh1aLDbKD1EIwImXbdU6lUa1xsBMQgKn/S4Jc1xb7/kh162IpCYDxpbzK2qAtvaDrH4pZNouBc21TLSpZxZhAD3ZT/KQplKhTqCC1rgeYlPxNBtQZi1hBnUj8FV4fh+TyVCwm4g5h8ijou0irwbDQQaLNbeESlq9n8ORLqIHIQP0QjjqrL1KfexbOzUdSEWnxxjyRnDSNqnhciw9wjOF0ssd2I2EIn3OmHDwNgdAjHK4XPWxPzQ2REAE9Y35LOjT6lEatn1CGymNTso+DJ8sEHkuANxlPzmyALUuddUw1IEGx0Q3ECBfSx2UerU1BMSJKAlZxEC5TGiWWFx8yQoZfInKXaCBIveL80/DV3MfALW9XAn2TDL4KkaeJq0I1cYEXh9wAPcrTYKplZL5nymRcOGv5LQ9ksO19eriXNaahDGFw5Nk25aq641wvvmy0w9txyPQox4dbu3X6j1/u8ePHcf267YSs9hGYZjyBt81HfAAMx0UjEvdTkZQ43F7QQeSHRY0tc462sNwOp6puQGrWJzNaCTY+ye9hBGbT9E+m1xLssOsLTBjlJUVz4OR2Zpb5pEiHaQUgv6VMAAFucgwWxf6IGKxOxgOgnKTt06oVTEOcDoyLXkAHQyd9Qke4zlIBvAykQOt76JhKwbWlpLpvNtcp1Fp0sj1GAAjNeQdIP7hRyWNAE6zFybTpew/wApjqbiSJcXOtNoGnL92SAxqggCCb3JGUnkk+8vIJEaSR09N0tUOEWOknLIIMQJJN7zZBqVCRLrutDbXAu7dAGdSMhzucjl8uSlNw+xblAM2Os7QoLcSdCGuMWbLdJuB6WUxjO8nK9gywC3UukmIvZADe1rS4+KLQJGnWAhEyZ8AGgESeQjnspdYimYJMEEmGy3/jMiD1QhigNHEmYiDmLzItNriN0A0UnAExOs5ZueSezuxILi2Brcx6xogNxRabkiCJBfJmRYzoiVq/m8LQIzQYkj++PZAIHE2gkXjK0XG8k/NDrEUxLW+DW+k7XuiOqZmlmUkWMnMWmNm7CB+aG9ktIDWmcpLQ6bDWYHtsgI7sa47ASbXm6DjsAyuyajWEA30DuVv1UotDWy0eHxACZIcCPC0fEhVDngtpkCNQDaIgzud7oJWP4W+k6aFQgR5XeNp0tmOiPh+LVaQ/jYR0GfGx2YGNfC0GFacMofxJqB0kENEwQ4739IRDXcYdLWwHS0nLJ6N3I5p2jSowfHKTiQx4N48RIk8hPqrHD5ouRmE6kb2EwfVVnEeAYd8TTGsOdTDWvkkCRGp12UV3BsTRvRqCBJyViHSCI8TrC/5I1B2vaeLDBkdfMQ2xs2DMadUCkwE+Ugk728PKOeiom8Zfh3n73T7qmLGo0ZqZOjYE7zzVtQ4pSqmadVjoaCbkPEncT4YgIssG0ipWa348jd7zcTcyLHkotbGUiWAkF0kgeIzp4jAU2tRdAcM7ifEIjQxYkgjaZKFWZUIkMhpECYdlPPMIjYkpGuuxOL8VRh55h72WxXkz8f9ze2tmlk5HkRA3abe6kcS+0oENFKm9xM+XU8oC17mv42z7e1j2iaKWJdmaS15aQYFp2F51lVtRmZzg1wc4khzS2Dmi4BBsuoYutiA01rOdEDQtadbjUi9uuyE+kKZDo+KNHESLi4tvOadln5a+DjUhohgy+WQN7wJ2IjXqh4moXOkNdoCZcImP5fbVJh8SGOaM7Q0kESMpLfiBafKdOa5+QxkeXsEn4Q4kC06iJ/FAXzgGus2lvMnNM2jym26C6hlJALINyGEQXR4RcDTnyCUUbCCXQZjewiTa31UfENqEwG7b9P8fmmEIHYHXNM3EdL3GquKVNrMpyzeQSWtBINt52VZToEOIJAgSIPyAU59QQ1u/lguMTGoIFtrXQB6uIc90uILTMeUxE/ASAR7ptasMl7GczYIa60ESINvRRu7cTfTxXBk6CYb/lGIbBh3hFxIgk+kGB7oCTUxLS27QQfhgwD/SADB6qI7CyPLm2a1wbOt4Guq6m1lyLdTOu5iOiISL5jccjp/TbnokC16QHhDQTYkNaWxAkzP6ojWtbZszFgTYHW5/QILHgD4YMjyxciLkmULM0uktk6CJEQRIsb7/JAHawOgWOznR4Yny6W95TmPEhozeGZzX01AAQMS82gAGRMxAF+d/psi0nGCTmaRfKXNjIQDHlsZn5IBz6YynxOABBFMiIdzM/uyFkDplzTYXcSCCDfTQJ5qDM0uuPMIj6EaSEtTJazhHl8OYEGPM4R05oDqFMEEtgOiMnmBHJ41j9U1jGNAb4mmP5mwG7ANi3+ER0sjIBLtWtkiJgnMDLQPRCrtykOsDcgB4DCDv4mydBEICHUnSJ0yzaTt8kZtV9mDxO1Lduv73TaTnZSBqbXIMAxE6fijkVAe7yggnUNzOI/lc6Jj9EwY1puw2gAuIy+EGwc4xMGDHuhilTcMwbmbBtImDYy6bTGm0IgJu0BwAicomYvy8Wuh5p5Y/KTlccoH/klpPMwLcpQAabiPK0gCBlc2fKP5r/TXqs7j+y9Kp4qdXuiYDQ5odRIsHAEeIazur6vUBHgY0ROYtdObS4nT/CE0vhoYIE6ksiN4tonLZ8FZthMZ96oN7vvKhpy9oFN8tOYAXbrcDcbJ2E47WaAH0e9dAaAKZa6wgSW3dYbiNVvyx1jZvJzJtEREH9wm1GOI8rnAkyBIJg3gQZsdIWvP7heP9oPDuJCuSMtajpmz0hSmd2u1cdpEaKS2GnM3MW3ENIzO23Fot0vZMqVCXBrTLZlkgZj6JlKmA4iJIygiwNp08X0MLDQ2emY/iA/2zYg3DhY3kzdAY8CcuWLAtc23oIu0nmUXE4qSR3kxFtyJMxJ2RBUqOA8dpkuykActjI0vKAjMxRcC8ODQSARUkXbMDN0BSO7wT5DAbJIGUCTcuERFvWU8VzmjO0kQMwALn33EQD6pK+McZY6wNyQ0aiw0I1QFpVreHK3Y6xHqOZCHREk5tDFoB57JcW4NAyyQfxCJTeSIkDfT/KAdUEAZWneSdxyA/eqY+noI3B6R/UFDFUttJcTunMcZB3J3ugFfMyZvA/6PJGoES4m5EGf1XU2lxg2A1MKQ/DOIIB8Leg3/JABDA60t1mb2Ru4ygsJjQiN40MgoYeBB1JtCe5sSQXX62SBlcncTJm5vI3hOxWXMP4ktEzDfw1QWPOa1+uv/SY1hFiBPQX9NE9A5rMxEX0nwxPqeaPVfDssjeDr7Qmte62Vpka6ifZOpU3XcXN0gxmn3KAbRrNbBMFw1BJ15zOvRPOLjK7XNDbEk+kRogd04kutGwF/UpaeGNyAeYvYJA/EvgObs465voTGnsmPcQczWi4gzBt05IlJzQZiTaZujPzDMcoDYBvuf6YCYCq4kCzSPFq4ySOg2Q8NgWE+Ko74icrSIIGs8yg1KodlBgkdD+t0aiWhwmJn09RqkDaLCwiH+EgzA+I67JWvEBpqkEmJJtHKISV3AGctp+EJmLriLiOUH8bJgauynDQwkuFhlMaHc8o3RcQx9x3ckaS8OERfKAPRQcPR+IvAiAAZ+ikYWo4ucLSNwbkIBMjMrmODZcYJJgzpaW2sgNpjNIa4QLOc4uNraxf2hFrseSIhxHPl6lANA3dc6yJiD0QaQ5tMXsG+EkRBPMTKivZnGZjw3k0uHXUko2GewmATO2n1tdI6jTk2JHvqggqQc1jsrtoc0ObB66JrG08uSHDSW5hEezUtSk1o8Os9R7hA75wfDzbYg6jqgCtawZcms3lm2yYylnJ7y4bcxIPS8ptQ0phronpf5lJkFgL63IB/BBjd8ZlIXklKuQQ9AWT3DRcuQBaov7Lm7jouXIMWnVLhB9ETLlZOt4vouXIJ2FIvYWKjYa9UylXJBOqahQ8RinNeIP0SLkGM7EHKTZQ6dQggSbwuXIAwGtk6rSkTJ0G9ly5MjKYsPXkEr2CSNikXIMYtDYgbdVCoiXAlcuSA1YQSNfVdhvOSuXJklucXNvtKiVKpAgcwlXIM5gAMAKLj3EEQuXICA6oS5dVqH9hcuQEfvNkxzzr1XLkB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4" descr="data:image/jpeg;base64,/9j/4AAQSkZJRgABAQAAAQABAAD/2wCEAAkGBxMSEhUSExMWFRUXGBIVFxcVFRUVFRUVFRUWFhUYFRUYHSggGBolGxUVITEhJSkrLi4uFx8zODMtNygtLisBCgoKDg0OFxAQFy0ZHx0rKysrLSstKysrLS0tKy0uKy0tLS0tKy0rLTc3Ny4tKzctNy0tKyswKzY3LS0rNCsyK//AABEIALQA8AMBIgACEQEDEQH/xAAcAAABBQEBAQAAAAAAAAAAAAADAQIEBQYABwj/xAA8EAABAwIEAwYDBgUEAwEAAAABAAIRAyEEEjFBBVFhBhMiMnGBQpGhBxSxwdHwI1JicuEVgpLxM1OiQ//EABkBAAMBAQEAAAAAAAAAAAAAAAABAwIEBf/EACgRAQEAAgIBBAEEAgMAAAAAAAABAhEDIRIEEzFRIgUyQWGx8SNSkf/aAAwDAQACEQMRAD8A897RcO3CyZYV7Jj+Dhypn9lGnZcnHyWTtq415oGFSKGEc46L0Wn2UbyU/D9m2jZay5y8axXDeFEXharBUcqvKXBgNkU8Ohceedyo8KzXGn+FV9LGwrrtFhMtMnosh3sFep6K6wTzx1WgZxG11juLYnO8lTq+MygqjrOXXazIA5bTs9iHU2CLrFwtzwUQwIwGS3pYvPeEWniI1aodOmCbWUl1t1VMenUDjojspgKNh2KTSElAObTXPcnwhTdAOqP0VfjsPmKnVW+ykCivP9dn48cn2ph3Ws+ynFZWvon4SHD0P+R9VlPtJ4T3WPqEDw1A2qPV1nfUfVW/ZWv3WJYdnSw+9x9QtF9pnDw+nSrD4S5h/teJH1b9VyeXnw7+lY8fGFJ2RBhSCtCzChDxWHsuSZdnMWS4gdVmHsly2fEsA46Kkdw9wNwu/DOaasajsiyGD0CseOjwqr4AXRZTeJl5EQqZfBRlqtMzCYKcKwOHfrCDVaRsubR6eq9yEncBTci7u1rxUQRRHJPDApJpJBTWLiNA5AmlgUruk3uiseBsz2rw80jHJYQ4IHVeqcXwmamfdeZ45/dgz1Xpei/bY5ub5Z7iYDTCpar1Kx2IzElQCVbOs4wuZb3s7jWvYG7hYKFZcMxJYZCOO6ozm49GyJHtlQOFcQzhWxauhBHouurGiLKG0XVhIDUHDHFCoibpXPCPhachK/A/kJ1yFMCDSZ4rqWWry/Xy5XGR0cM+aAXlpkaggj1BkL1HiNMYnBPy3lmdvqBmb++q8wczovQ+wWKzYfIdWEt9hcfQqPp8bMbjVMnm/fJ9PxFSeP4Duq9WnsHGP7TcfQqDRkLm9myqyRYf6eCqni3DQBZWn3mAomIrZgn4ZWt/iZ2bwYIAKvsVwoQqfhWJylXlfiAIXXlvwSx+VY/hghV+I4ROytziwkfWC8/8nVZK0OVOaEOU4Fei5tiZVwahyuzJaAkLsqHKUFGhstenLSF4b27cWVyzY3/Je3V6mVpJ5LwLtzxIVsS6NGy331Ktw7l6T5JuM9UdKQBcGp2RX0m5HomyBlRaAWoVWvCsWWPHJbrC18zZXm7Ctd2axRc0jlCtjUso0VG5ldWeUmEfqjVBZbYRgVa4Wwsq2o8ATCc3EdUqcW/DaWdxKnVMIh9mCJIWjNIcl5/qP3urin4s06iQr/sRiMldzD8bQfdhv9HfRK/CBUnaTD1KdF1Sm4tcwtJLTBykw6/oVKZa7Wx4/PKY71utD28wgFVlT+dpB9WR+R+iy5ohM4fVNQtlznSDqSbi+/uprsKVnHOZ9uj1fpcvTZ+Fu+vlAfhgo1TCKfUpuCA55Gy05dq91EjRI7OppqjkuztTCsdUcEn3lysXNCb3YWfGfR7rZJwCr6fEmlSqeKad0aNIhNLUrag5pUGaAnNCUNTwxBM/2yxJZh3luuVx+hXgYpTc6m69r+0qs5mHdlHT5rx1uEeRoV08E6R5L2jFiY8KwGAfu0/JRsThXDZXqSESVN4ZhXVDZRGOV3wKplPqjHunl1FjheDNF3XVrhSxnlsqjiNWvs2yhjBYl28Knl9RPX22eFqCdVaZQQsRhOF4r/2fRX1NmIY2Qc3Ral/orpY1KKa+haQqyn2jE5ajCw9dFc4Su03aZBRvZJ/ZurD1sQVicCzJVBGhK3rGSAVw+qn5Surg+NI5KHiKAqMdTdo9rmH0cCPzUzInd2FyrvN+B1XNYJ8zHQf7mEh34FbcibxY3+aynFKHdY2qNqmWoP8AeId/9NPzWq4M8Pot5tlp/wBv+IUeO6yuL2/1Ke96fj5v/Q30AdlGqcPlW+UIjYV9vD0y9bhJUKrwtwW4hqaabU/Kl4sE7BVAmOpVBst2aLFHq4RhT8h4vL6eNeN1JpcXeEfEdn3t0KgP4dUb8Kv+NS7W9HtARqrXDdpBzWKe0jVOaUrhKflXotHjzSrChxJpXluaNFa8ENSo6BcLGWEk21jlbdNX2opsq0iHXCy2CwDI8q9AocPzMyuafyUHiHZh+Ullljj9Rjj03nxW9sbi6LB8KrcXgKdRugUvFGoCWvEEWPqq51WJV5y7S8dMfxnhWQy3RRcBULHArUYkh9lV1uGOM5Qnhn2WWK5xHEA6ieaFwfEPe0Ss+Hu8hWh7NYcvLWDmF0+eu0PFr+GUQY3U4UwZAbotlwHs/TawBzQdFoxwai65YPkpe/ut+1qPFcRg2P8AMB1kIbODCnBa6Adl7Niey2GeD4Inks3xvsS7L/CMxeDqtTl+yuDL4bDkNk7LYYOpLAqbC4M5Yd7q2pOyiFD1Ge+leHHXYxemuqJhqLu8C5V2X7bUzNCsPhL6buodDmT6Frv+Sm9nq/mbOoDh6ix/JSO0uH73C1WjUNzt/uYcw/Aqj7O4q9N205T6OEfooZ9Zyvc9J/zeiz4/5x/21FYlB70qW8IYaF0PDA70pO/KOWhMc0IAPfFI+uUZ1NMLAUETvAfME44VjuSmuog6oFfAnYpmrsXwFjhospxLs5UaZZ8lte9e3W6k0MW02c2E5lYzcZXlFbC1GeZpC1/YTGUaZ8ZAPVTO0mEzt/hxK8z4vwHFzIZbo6Fu2ZTVZn43p9I4LG0X+VwKsWhpC+VcFTx9G7O9b6PP5rR8P7b8SoXeHPbvMT7FZkkF7bT7QaDWVhlHmBJ9QVhX4QuKHxLto7EPzuHQKE7jDjoFTHGa7Zt7Sq9NlM3UrB8SpC0BZ3EFzzLk6lRAW9Fun9oaDe8zN31hX3Y3DEPaQJkhUlbDGqIBurjgeIfQAG6zyZWYnjjuvZMDiQYbNgLq/oYtgCwfZqk8s7w3zaLZ4XBkiXH2XJjnlb06M5jpP+8NduomGdUpk53h7ZsYggcje6MMCPdJ9y6qluf0lPFnuMYMNqF7dHbdVEEBW3F8O4a3VQVjdrcknwV0FMyJYhc5MOLelt+oWF4dR7t1XDn4HOa0/wBIJLPoQtwKiyXGhkxrX7VGA/7mnKfplU+Wdbep+k8vjzXH/tP8NVhqudrXfzAH9UYUlUcMrkNLf5T9Df8AVTvvBW8buRxep4/b5csf7SCxI6jKjPrkXKRuLJWkEgNQ3NuozcQZS/fDyQFhUqknROdUshAE7pHMA1MhMCMbPVOdSsbIBeRGVFNV0ICu+5nNIKV2YTLQQjse6YhEzxukSBSqU/ibHqju4fSeNAVJq4NrhdRf9PynwuI6ICsxPZaib5G/JRn9jqJH6K+fXqtF25h8kxuKYTc5ehTlsLUYniXY4tEsJ9CFlcdhX0zDhBXtzg0iwkqDj+C0q7crmD1W5yWfJXD6eM0MW6mcwWp4S0Yhge4R6LuNdiqtPxM8beUXVTQ44/CtyupOtvBgKlsyjHw9S4LxClhqc1HwwcyrQfaPw9o/8s+gleA8c7UnEjIfC3kqinimgeZT8ZOz3t9NU/tIwJEhzvkh0ftFwDjHeOaerSF83sx0fF9FMo8Qc6wpud6NJRezkfUuExlGvSFam4PYZIIus06s1ziRpJXnXYjH8QpsdQp0i1jiT/EtlnUtG63GBw7mtDXGXDVTum5tJmU02SFspMkhBkc9UPbGh/CZWH/5vE/2v8J+ob8ledyZJUbiWHNWi+lPma4D1iR9QEspuaV4OT2+THP6qBwmtJH9TY923H5q2cCFkuB4zNTa/TLlcfTdahpOct2U+G9aej+r8XjyTOfzCOfmPouLZghODQDfROMEQFV5ARo9dUHu8p1S12cjP5IbpaRZMJrajiNUV1QDXVDYOSfkvceqDEc8CDrKR1U7ghNDoMjZTnHOcv7ugBU2+Ek+3NBNMD1UjI0C+1o5rqFJvmcxx9NB7oBcKQ27oPREr1hNmwEJ1Vpvdo0Adr7LsPVLhpPqkDn9Rqh1aLDbKD1EIwImXbdU6lUa1xsBMQgKn/S4Jc1xb7/kh162IpCYDxpbzK2qAtvaDrH4pZNouBc21TLSpZxZhAD3ZT/KQplKhTqCC1rgeYlPxNBtQZi1hBnUj8FV4fh+TyVCwm4g5h8ijou0irwbDQQaLNbeESlq9n8ORLqIHIQP0QjjqrL1KfexbOzUdSEWnxxjyRnDSNqnhciw9wjOF0ssd2I2EIn3OmHDwNgdAjHK4XPWxPzQ2REAE9Y35LOjT6lEatn1CGymNTso+DJ8sEHkuANxlPzmyALUuddUw1IEGx0Q3ECBfSx2UerU1BMSJKAlZxEC5TGiWWFx8yQoZfInKXaCBIveL80/DV3MfALW9XAn2TDL4KkaeJq0I1cYEXh9wAPcrTYKplZL5nymRcOGv5LQ9ksO19eriXNaahDGFw5Nk25aq641wvvmy0w9txyPQox4dbu3X6j1/u8ePHcf267YSs9hGYZjyBt81HfAAMx0UjEvdTkZQ43F7QQeSHRY0tc462sNwOp6puQGrWJzNaCTY+ye9hBGbT9E+m1xLssOsLTBjlJUVz4OR2Zpb5pEiHaQUgv6VMAAFucgwWxf6IGKxOxgOgnKTt06oVTEOcDoyLXkAHQyd9Qke4zlIBvAykQOt76JhKwbWlpLpvNtcp1Fp0sj1GAAjNeQdIP7hRyWNAE6zFybTpew/wApjqbiSJcXOtNoGnL92SAxqggCCb3JGUnkk+8vIJEaSR09N0tUOEWOknLIIMQJJN7zZBqVCRLrutDbXAu7dAGdSMhzucjl8uSlNw+xblAM2Os7QoLcSdCGuMWbLdJuB6WUxjO8nK9gywC3UukmIvZADe1rS4+KLQJGnWAhEyZ8AGgESeQjnspdYimYJMEEmGy3/jMiD1QhigNHEmYiDmLzItNriN0A0UnAExOs5ZueSezuxILi2Brcx6xogNxRabkiCJBfJmRYzoiVq/m8LQIzQYkj++PZAIHE2gkXjK0XG8k/NDrEUxLW+DW+k7XuiOqZmlmUkWMnMWmNm7CB+aG9ktIDWmcpLQ6bDWYHtsgI7sa47ASbXm6DjsAyuyajWEA30DuVv1UotDWy0eHxACZIcCPC0fEhVDngtpkCNQDaIgzud7oJWP4W+k6aFQgR5XeNp0tmOiPh+LVaQ/jYR0GfGx2YGNfC0GFacMofxJqB0kENEwQ4739IRDXcYdLWwHS0nLJ6N3I5p2jSowfHKTiQx4N48RIk8hPqrHD5ouRmE6kb2EwfVVnEeAYd8TTGsOdTDWvkkCRGp12UV3BsTRvRqCBJyViHSCI8TrC/5I1B2vaeLDBkdfMQ2xs2DMadUCkwE+Ugk728PKOeiom8Zfh3n73T7qmLGo0ZqZOjYE7zzVtQ4pSqmadVjoaCbkPEncT4YgIssG0ipWa348jd7zcTcyLHkotbGUiWAkF0kgeIzp4jAU2tRdAcM7ifEIjQxYkgjaZKFWZUIkMhpECYdlPPMIjYkpGuuxOL8VRh55h72WxXkz8f9ze2tmlk5HkRA3abe6kcS+0oENFKm9xM+XU8oC17mv42z7e1j2iaKWJdmaS15aQYFp2F51lVtRmZzg1wc4khzS2Dmi4BBsuoYutiA01rOdEDQtadbjUi9uuyE+kKZDo+KNHESLi4tvOadln5a+DjUhohgy+WQN7wJ2IjXqh4moXOkNdoCZcImP5fbVJh8SGOaM7Q0kESMpLfiBafKdOa5+QxkeXsEn4Q4kC06iJ/FAXzgGus2lvMnNM2jym26C6hlJALINyGEQXR4RcDTnyCUUbCCXQZjewiTa31UfENqEwG7b9P8fmmEIHYHXNM3EdL3GquKVNrMpyzeQSWtBINt52VZToEOIJAgSIPyAU59QQ1u/lguMTGoIFtrXQB6uIc90uILTMeUxE/ASAR7ptasMl7GczYIa60ESINvRRu7cTfTxXBk6CYb/lGIbBh3hFxIgk+kGB7oCTUxLS27QQfhgwD/SADB6qI7CyPLm2a1wbOt4Guq6m1lyLdTOu5iOiISL5jccjp/TbnokC16QHhDQTYkNaWxAkzP6ojWtbZszFgTYHW5/QILHgD4YMjyxciLkmULM0uktk6CJEQRIsb7/JAHawOgWOznR4Yny6W95TmPEhozeGZzX01AAQMS82gAGRMxAF+d/psi0nGCTmaRfKXNjIQDHlsZn5IBz6YynxOABBFMiIdzM/uyFkDplzTYXcSCCDfTQJ5qDM0uuPMIj6EaSEtTJazhHl8OYEGPM4R05oDqFMEEtgOiMnmBHJ41j9U1jGNAb4mmP5mwG7ANi3+ER0sjIBLtWtkiJgnMDLQPRCrtykOsDcgB4DCDv4mydBEICHUnSJ0yzaTt8kZtV9mDxO1Lduv73TaTnZSBqbXIMAxE6fijkVAe7yggnUNzOI/lc6Jj9EwY1puw2gAuIy+EGwc4xMGDHuhilTcMwbmbBtImDYy6bTGm0IgJu0BwAicomYvy8Wuh5p5Y/KTlccoH/klpPMwLcpQAabiPK0gCBlc2fKP5r/TXqs7j+y9Kp4qdXuiYDQ5odRIsHAEeIazur6vUBHgY0ROYtdObS4nT/CE0vhoYIE6ksiN4tonLZ8FZthMZ96oN7vvKhpy9oFN8tOYAXbrcDcbJ2E47WaAH0e9dAaAKZa6wgSW3dYbiNVvyx1jZvJzJtEREH9wm1GOI8rnAkyBIJg3gQZsdIWvP7heP9oPDuJCuSMtajpmz0hSmd2u1cdpEaKS2GnM3MW3ENIzO23Fot0vZMqVCXBrTLZlkgZj6JlKmA4iJIygiwNp08X0MLDQ2emY/iA/2zYg3DhY3kzdAY8CcuWLAtc23oIu0nmUXE4qSR3kxFtyJMxJ2RBUqOA8dpkuykActjI0vKAjMxRcC8ODQSARUkXbMDN0BSO7wT5DAbJIGUCTcuERFvWU8VzmjO0kQMwALn33EQD6pK+McZY6wNyQ0aiw0I1QFpVreHK3Y6xHqOZCHREk5tDFoB57JcW4NAyyQfxCJTeSIkDfT/KAdUEAZWneSdxyA/eqY+noI3B6R/UFDFUttJcTunMcZB3J3ugFfMyZvA/6PJGoES4m5EGf1XU2lxg2A1MKQ/DOIIB8Leg3/JABDA60t1mb2Ru4ygsJjQiN40MgoYeBB1JtCe5sSQXX62SBlcncTJm5vI3hOxWXMP4ktEzDfw1QWPOa1+uv/SY1hFiBPQX9NE9A5rMxEX0nwxPqeaPVfDssjeDr7Qmte62Vpka6ifZOpU3XcXN0gxmn3KAbRrNbBMFw1BJ15zOvRPOLjK7XNDbEk+kRogd04kutGwF/UpaeGNyAeYvYJA/EvgObs465voTGnsmPcQczWi4gzBt05IlJzQZiTaZujPzDMcoDYBvuf6YCYCq4kCzSPFq4ySOg2Q8NgWE+Ko74icrSIIGs8yg1KodlBgkdD+t0aiWhwmJn09RqkDaLCwiH+EgzA+I67JWvEBpqkEmJJtHKISV3AGctp+EJmLriLiOUH8bJgauynDQwkuFhlMaHc8o3RcQx9x3ckaS8OERfKAPRQcPR+IvAiAAZ+ikYWo4ucLSNwbkIBMjMrmODZcYJJgzpaW2sgNpjNIa4QLOc4uNraxf2hFrseSIhxHPl6lANA3dc6yJiD0QaQ5tMXsG+EkRBPMTKivZnGZjw3k0uHXUko2GewmATO2n1tdI6jTk2JHvqggqQc1jsrtoc0ObB66JrG08uSHDSW5hEezUtSk1o8Os9R7hA75wfDzbYg6jqgCtawZcms3lm2yYylnJ7y4bcxIPS8ptQ0phronpf5lJkFgL63IB/BBjd8ZlIXklKuQQ9AWT3DRcuQBaov7Lm7jouXIMWnVLhB9ETLlZOt4vouXIJ2FIvYWKjYa9UylXJBOqahQ8RinNeIP0SLkGM7EHKTZQ6dQggSbwuXIAwGtk6rSkTJ0G9ly5MjKYsPXkEr2CSNikXIMYtDYgbdVCoiXAlcuSA1YQSNfVdhvOSuXJklucXNvtKiVKpAgcwlXIM5gAMAKLj3EEQuXICA6oS5dVqH9hcuQEfvNkxzzr1XLkB/9k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533399" y="990600"/>
            <a:ext cx="7848600" cy="1143000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Problem Definition</a:t>
            </a:r>
          </a:p>
          <a:p>
            <a:pPr marL="0" indent="0" algn="l">
              <a:buNone/>
            </a:pPr>
            <a:r>
              <a:rPr lang="en-US" b="1" dirty="0" smtClean="0"/>
              <a:t>Traditional tools that help blinds in their daily work</a:t>
            </a:r>
          </a:p>
          <a:p>
            <a:pPr marL="0" indent="0" algn="l">
              <a:buNone/>
            </a:pPr>
            <a:endParaRPr lang="ar-SA" b="1" dirty="0"/>
          </a:p>
        </p:txBody>
      </p:sp>
      <p:pic>
        <p:nvPicPr>
          <p:cNvPr id="8" name="عنصر نائب للمحتوى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05138"/>
            <a:ext cx="2489886" cy="332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49" y="2157671"/>
            <a:ext cx="2414407" cy="327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9528"/>
            <a:ext cx="2808312" cy="329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مربع نص 10"/>
          <p:cNvSpPr txBox="1"/>
          <p:nvPr/>
        </p:nvSpPr>
        <p:spPr>
          <a:xfrm>
            <a:off x="773745" y="5429688"/>
            <a:ext cx="81369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White Cane                                      Human Guide                                  </a:t>
            </a:r>
            <a:r>
              <a:rPr lang="en-US" b="1" dirty="0" err="1" smtClean="0"/>
              <a:t>Guide</a:t>
            </a:r>
            <a:r>
              <a:rPr lang="en-US" b="1" dirty="0" smtClean="0"/>
              <a:t> Dog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5401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ctrTitle"/>
          </p:nvPr>
        </p:nvSpPr>
        <p:spPr>
          <a:xfrm>
            <a:off x="6430" y="-99392"/>
            <a:ext cx="7772400" cy="81991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  <a:endParaRPr lang="ar-S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6400800" cy="1676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Problem Solution</a:t>
            </a:r>
          </a:p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Electronic Aids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9144000" cy="529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78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ar-SA" sz="3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dirty="0" smtClean="0"/>
              <a:t>-The project aims to facilitate the movement of blind and visually impaired.  </a:t>
            </a:r>
          </a:p>
          <a:p>
            <a:pPr marL="0" indent="0" algn="l">
              <a:buNone/>
            </a:pPr>
            <a:r>
              <a:rPr lang="en-US" sz="2400" b="1" dirty="0" smtClean="0"/>
              <a:t>-Enabling </a:t>
            </a:r>
            <a:r>
              <a:rPr lang="en-US" sz="2400" b="1" dirty="0"/>
              <a:t>the blind to reach places without </a:t>
            </a:r>
            <a:r>
              <a:rPr lang="en-US" sz="2400" b="1" dirty="0" smtClean="0"/>
              <a:t>other </a:t>
            </a:r>
            <a:r>
              <a:rPr lang="en-US" sz="2400" b="1" dirty="0"/>
              <a:t>help and </a:t>
            </a:r>
            <a:r>
              <a:rPr lang="en-US" sz="2400" b="1" dirty="0" smtClean="0"/>
              <a:t> communicate </a:t>
            </a:r>
            <a:r>
              <a:rPr lang="en-US" sz="2400" b="1" dirty="0"/>
              <a:t>with the institutions of society.</a:t>
            </a:r>
          </a:p>
          <a:p>
            <a:pPr marL="0" indent="0" algn="l">
              <a:buNone/>
            </a:pPr>
            <a:r>
              <a:rPr lang="en-US" sz="2400" b="1" dirty="0"/>
              <a:t>-</a:t>
            </a:r>
            <a:r>
              <a:rPr lang="en-US" sz="2400" b="1" dirty="0" smtClean="0"/>
              <a:t>Connect </a:t>
            </a:r>
            <a:r>
              <a:rPr lang="en-US" sz="2400" b="1" dirty="0"/>
              <a:t>the blind with his family 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0" indent="0" algn="l">
              <a:buNone/>
            </a:pPr>
            <a:r>
              <a:rPr lang="en-US" sz="2400" b="1" dirty="0"/>
              <a:t>-Reduce the accidents that the visually impaired or blind people exposed to.</a:t>
            </a:r>
          </a:p>
          <a:p>
            <a:pPr marL="0" indent="0" algn="l">
              <a:buNone/>
            </a:pPr>
            <a:r>
              <a:rPr lang="en-US" sz="2400" b="1" dirty="0"/>
              <a:t>-Identify the location of the blind </a:t>
            </a:r>
            <a:r>
              <a:rPr lang="en-US" sz="2400" b="1" dirty="0" smtClean="0"/>
              <a:t>person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76" y="3789040"/>
            <a:ext cx="3435011" cy="320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2652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ethodology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ar-SA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ar-SA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552700" y="1066800"/>
            <a:ext cx="32766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Power </a:t>
            </a:r>
            <a:endParaRPr lang="ar-SA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943600" y="1986938"/>
            <a:ext cx="2743200" cy="680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GPS &amp; GSM module</a:t>
            </a:r>
            <a:endParaRPr lang="ar-SA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048000" y="2027096"/>
            <a:ext cx="2177142" cy="6399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Water Sensor</a:t>
            </a:r>
            <a:endParaRPr lang="ar-SA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33400" y="2133600"/>
            <a:ext cx="2019300" cy="6510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Ultrasonic Sensor</a:t>
            </a:r>
            <a:endParaRPr lang="ar-SA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218543" y="3048890"/>
            <a:ext cx="1582058" cy="5325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Buzzer</a:t>
            </a:r>
            <a:endParaRPr lang="ar-SA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305300" y="5413701"/>
            <a:ext cx="1945904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Massage Sent</a:t>
            </a:r>
            <a:endParaRPr lang="ar-SA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039871" y="4395339"/>
            <a:ext cx="2177142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Arduino </a:t>
            </a:r>
            <a:endParaRPr lang="ar-SA" dirty="0"/>
          </a:p>
        </p:txBody>
      </p:sp>
      <p:cxnSp>
        <p:nvCxnSpPr>
          <p:cNvPr id="16" name="رابط كسهم مستقيم 15"/>
          <p:cNvCxnSpPr/>
          <p:nvPr/>
        </p:nvCxnSpPr>
        <p:spPr>
          <a:xfrm>
            <a:off x="4136571" y="1600200"/>
            <a:ext cx="0" cy="386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9" idx="2"/>
          </p:cNvCxnSpPr>
          <p:nvPr/>
        </p:nvCxnSpPr>
        <p:spPr>
          <a:xfrm>
            <a:off x="4136571" y="2667000"/>
            <a:ext cx="0" cy="381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4136571" y="1793569"/>
            <a:ext cx="31786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>
            <a:endCxn id="8" idx="0"/>
          </p:cNvCxnSpPr>
          <p:nvPr/>
        </p:nvCxnSpPr>
        <p:spPr>
          <a:xfrm>
            <a:off x="7315200" y="1793569"/>
            <a:ext cx="0" cy="193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1543050" y="1800556"/>
            <a:ext cx="25935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>
            <a:endCxn id="10" idx="0"/>
          </p:cNvCxnSpPr>
          <p:nvPr/>
        </p:nvCxnSpPr>
        <p:spPr>
          <a:xfrm>
            <a:off x="1543050" y="1800556"/>
            <a:ext cx="0" cy="333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>
            <a:stCxn id="8" idx="2"/>
          </p:cNvCxnSpPr>
          <p:nvPr/>
        </p:nvCxnSpPr>
        <p:spPr>
          <a:xfrm flipH="1">
            <a:off x="7302708" y="2667000"/>
            <a:ext cx="12492" cy="381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كسهم مستقيم 48"/>
          <p:cNvCxnSpPr/>
          <p:nvPr/>
        </p:nvCxnSpPr>
        <p:spPr>
          <a:xfrm>
            <a:off x="3341913" y="5207653"/>
            <a:ext cx="1" cy="206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رابط مستقيم 2070"/>
          <p:cNvCxnSpPr/>
          <p:nvPr/>
        </p:nvCxnSpPr>
        <p:spPr>
          <a:xfrm flipH="1">
            <a:off x="5664200" y="4662039"/>
            <a:ext cx="1651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/>
          <p:cNvCxnSpPr>
            <a:endCxn id="14" idx="3"/>
          </p:cNvCxnSpPr>
          <p:nvPr/>
        </p:nvCxnSpPr>
        <p:spPr>
          <a:xfrm flipH="1">
            <a:off x="5217013" y="4662039"/>
            <a:ext cx="5007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>
            <a:stCxn id="10" idx="2"/>
          </p:cNvCxnSpPr>
          <p:nvPr/>
        </p:nvCxnSpPr>
        <p:spPr>
          <a:xfrm flipH="1">
            <a:off x="1537813" y="2784614"/>
            <a:ext cx="5237" cy="1877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كسهم مستقيم 54"/>
          <p:cNvCxnSpPr>
            <a:endCxn id="14" idx="1"/>
          </p:cNvCxnSpPr>
          <p:nvPr/>
        </p:nvCxnSpPr>
        <p:spPr>
          <a:xfrm>
            <a:off x="1537813" y="4662039"/>
            <a:ext cx="15020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ستطيل مستدير الزوايا 30"/>
          <p:cNvSpPr/>
          <p:nvPr/>
        </p:nvSpPr>
        <p:spPr>
          <a:xfrm>
            <a:off x="6629399" y="3048890"/>
            <a:ext cx="1903041" cy="6849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Push-Button</a:t>
            </a:r>
            <a:endParaRPr lang="ar-SA" dirty="0"/>
          </a:p>
        </p:txBody>
      </p:sp>
      <p:cxnSp>
        <p:nvCxnSpPr>
          <p:cNvPr id="33" name="رابط كسهم مستقيم 32"/>
          <p:cNvCxnSpPr/>
          <p:nvPr/>
        </p:nvCxnSpPr>
        <p:spPr>
          <a:xfrm>
            <a:off x="4109704" y="4952545"/>
            <a:ext cx="0" cy="243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>
            <a:off x="3341913" y="5196061"/>
            <a:ext cx="1883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/>
          <p:nvPr/>
        </p:nvCxnSpPr>
        <p:spPr>
          <a:xfrm flipH="1">
            <a:off x="5219356" y="5196061"/>
            <a:ext cx="2894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مستدير الزوايا 41"/>
          <p:cNvSpPr/>
          <p:nvPr/>
        </p:nvSpPr>
        <p:spPr>
          <a:xfrm>
            <a:off x="1990272" y="5405611"/>
            <a:ext cx="2019300" cy="541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Vibration </a:t>
            </a:r>
            <a:r>
              <a:rPr lang="en-US" dirty="0"/>
              <a:t>Motors</a:t>
            </a:r>
            <a:endParaRPr lang="ar-SA" dirty="0"/>
          </a:p>
          <a:p>
            <a:pPr algn="ctr"/>
            <a:endParaRPr lang="ar-SA" dirty="0"/>
          </a:p>
        </p:txBody>
      </p:sp>
      <p:cxnSp>
        <p:nvCxnSpPr>
          <p:cNvPr id="5" name="رابط مستقيم 4"/>
          <p:cNvCxnSpPr/>
          <p:nvPr/>
        </p:nvCxnSpPr>
        <p:spPr>
          <a:xfrm flipV="1">
            <a:off x="7315202" y="3733800"/>
            <a:ext cx="0" cy="928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57158" y="78034"/>
            <a:ext cx="271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ar-SA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61619" y="620688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System</a:t>
            </a:r>
            <a:endParaRPr lang="ar-SA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99304" y="1037397"/>
            <a:ext cx="7733135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Principle of Work of GPS system</a:t>
            </a:r>
          </a:p>
          <a:p>
            <a:pPr algn="l"/>
            <a:endParaRPr lang="en-US" b="1" dirty="0" smtClean="0"/>
          </a:p>
          <a:p>
            <a:pPr algn="l" rtl="0"/>
            <a:r>
              <a:rPr lang="en-US" b="1" dirty="0"/>
              <a:t>Three satellites are needed to determine latitude and longitude, while a fourth satellite is necessary to determine altitude.</a:t>
            </a:r>
          </a:p>
          <a:p>
            <a:pPr algn="l" rtl="0"/>
            <a:r>
              <a:rPr lang="en-US" b="1" dirty="0"/>
              <a:t>In simple mathematical terms:</a:t>
            </a:r>
          </a:p>
          <a:p>
            <a:pPr algn="l"/>
            <a:endParaRPr lang="en-US" b="1" dirty="0" smtClean="0"/>
          </a:p>
          <a:p>
            <a:pPr algn="l"/>
            <a:r>
              <a:rPr lang="ar-SA" b="1" dirty="0" smtClean="0"/>
              <a:t> </a:t>
            </a:r>
            <a:endParaRPr lang="en-US" b="1" dirty="0" smtClean="0"/>
          </a:p>
          <a:p>
            <a:pPr algn="l"/>
            <a:r>
              <a:rPr lang="en-US" b="1" dirty="0" smtClean="0"/>
              <a:t>Distance is measured by how long the signal takes to reach the receiver's position multiplied by the speed of light.</a:t>
            </a:r>
            <a:endParaRPr lang="ar-SA" dirty="0" smtClean="0"/>
          </a:p>
          <a:p>
            <a:pPr algn="l"/>
            <a:endParaRPr lang="en-US" dirty="0" smtClean="0"/>
          </a:p>
          <a:p>
            <a:endParaRPr lang="ar-SA" dirty="0"/>
          </a:p>
        </p:txBody>
      </p:sp>
      <p:sp>
        <p:nvSpPr>
          <p:cNvPr id="11" name="سهم مسنن إلى اليمين 10"/>
          <p:cNvSpPr/>
          <p:nvPr/>
        </p:nvSpPr>
        <p:spPr>
          <a:xfrm>
            <a:off x="309591" y="1089331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مسنن إلى اليمين 11"/>
          <p:cNvSpPr/>
          <p:nvPr/>
        </p:nvSpPr>
        <p:spPr>
          <a:xfrm>
            <a:off x="288153" y="1626075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 مسنن إلى اليمين 12"/>
          <p:cNvSpPr/>
          <p:nvPr/>
        </p:nvSpPr>
        <p:spPr>
          <a:xfrm>
            <a:off x="309591" y="2468433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مسنن إلى اليمين 13"/>
          <p:cNvSpPr/>
          <p:nvPr/>
        </p:nvSpPr>
        <p:spPr>
          <a:xfrm>
            <a:off x="295248" y="3027396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2" descr="https://qph.is.quoracdn.net/main-qimg-efacdff92d8a939dd2a1d69577444e0e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5246513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79751" y="2469754"/>
            <a:ext cx="33718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l"/>
            <a:r>
              <a:rPr lang="en-US" sz="3600" dirty="0"/>
              <a:t>SIM808 GPRS/GSM+GPS Shield v1.1</a:t>
            </a:r>
          </a:p>
        </p:txBody>
      </p:sp>
      <p:sp>
        <p:nvSpPr>
          <p:cNvPr id="6" name="سهم مسنن إلى اليمين 5"/>
          <p:cNvSpPr/>
          <p:nvPr/>
        </p:nvSpPr>
        <p:spPr>
          <a:xfrm>
            <a:off x="251520" y="1191008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مسنن إلى اليمين 6"/>
          <p:cNvSpPr/>
          <p:nvPr/>
        </p:nvSpPr>
        <p:spPr>
          <a:xfrm>
            <a:off x="251520" y="1787251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مسنن إلى اليمين 7"/>
          <p:cNvSpPr/>
          <p:nvPr/>
        </p:nvSpPr>
        <p:spPr>
          <a:xfrm>
            <a:off x="221668" y="2613680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10" y="3959669"/>
            <a:ext cx="4833090" cy="280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/>
          <p:cNvSpPr txBox="1"/>
          <p:nvPr/>
        </p:nvSpPr>
        <p:spPr>
          <a:xfrm>
            <a:off x="734552" y="1191008"/>
            <a:ext cx="7509856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/>
              <a:t>T</a:t>
            </a:r>
            <a:r>
              <a:rPr lang="en-US" b="1" dirty="0" smtClean="0"/>
              <a:t>wo-in-one </a:t>
            </a:r>
            <a:r>
              <a:rPr lang="en-US" b="1" dirty="0"/>
              <a:t>function module</a:t>
            </a:r>
            <a:r>
              <a:rPr lang="en-US" b="1" dirty="0" smtClean="0"/>
              <a:t>.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The module is controlled by AT command via UART and supports 3.3V and 5V logical level</a:t>
            </a:r>
            <a:endParaRPr lang="en-US" b="1" dirty="0" smtClean="0"/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Supply </a:t>
            </a:r>
            <a:r>
              <a:rPr lang="en-US" b="1" dirty="0"/>
              <a:t>voltage range 5V ~ 12V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Standard </a:t>
            </a:r>
            <a:r>
              <a:rPr lang="en-US" b="1" dirty="0"/>
              <a:t>Micro SIM Card</a:t>
            </a:r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Low </a:t>
            </a:r>
            <a:r>
              <a:rPr lang="en-US" b="1" dirty="0"/>
              <a:t>power consumption, 1mA in sleep </a:t>
            </a:r>
            <a:r>
              <a:rPr lang="en-US" b="1" dirty="0" smtClean="0"/>
              <a:t>mode.</a:t>
            </a:r>
          </a:p>
          <a:p>
            <a:pPr algn="l"/>
            <a:endParaRPr lang="en-US" dirty="0"/>
          </a:p>
          <a:p>
            <a:pPr algn="l"/>
            <a:r>
              <a:rPr lang="ar-SA" b="1" dirty="0" smtClean="0">
                <a:latin typeface="+mj-lt"/>
              </a:rPr>
              <a:t>:</a:t>
            </a:r>
            <a:r>
              <a:rPr lang="en-US" b="1" dirty="0" smtClean="0">
                <a:latin typeface="+mj-lt"/>
              </a:rPr>
              <a:t>Module </a:t>
            </a:r>
            <a:r>
              <a:rPr lang="en-US" b="1" dirty="0">
                <a:latin typeface="+mj-lt"/>
              </a:rPr>
              <a:t>Application</a:t>
            </a:r>
            <a:endParaRPr lang="ar-SA" b="1" dirty="0">
              <a:latin typeface="+mj-lt"/>
            </a:endParaRPr>
          </a:p>
          <a:p>
            <a:pPr marL="0" lvl="8" algn="l"/>
            <a:r>
              <a:rPr lang="en-US" b="1" dirty="0" smtClean="0"/>
              <a:t>- Vehicle </a:t>
            </a:r>
            <a:r>
              <a:rPr lang="en-US" b="1" dirty="0"/>
              <a:t>Tracking System </a:t>
            </a:r>
          </a:p>
          <a:p>
            <a:pPr algn="l"/>
            <a:r>
              <a:rPr lang="en-US" b="1" dirty="0" smtClean="0"/>
              <a:t>- Remote </a:t>
            </a:r>
            <a:r>
              <a:rPr lang="en-US" b="1" dirty="0"/>
              <a:t>control of appliances </a:t>
            </a:r>
            <a:endParaRPr lang="en-US" b="1" dirty="0" smtClean="0"/>
          </a:p>
          <a:p>
            <a:pPr algn="l"/>
            <a:r>
              <a:rPr lang="en-US" b="1" dirty="0" smtClean="0"/>
              <a:t>- Autism and </a:t>
            </a:r>
            <a:r>
              <a:rPr lang="en-US" b="1" dirty="0"/>
              <a:t>Alzheimer patients </a:t>
            </a:r>
            <a:r>
              <a:rPr lang="en-US" b="1" dirty="0" smtClean="0"/>
              <a:t>and </a:t>
            </a:r>
            <a:r>
              <a:rPr lang="en-US" b="1" dirty="0"/>
              <a:t>children </a:t>
            </a:r>
            <a:endParaRPr lang="en-US" b="1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ar-SA" dirty="0"/>
          </a:p>
        </p:txBody>
      </p:sp>
      <p:sp>
        <p:nvSpPr>
          <p:cNvPr id="9" name="سهم مسنن إلى اليمين 8"/>
          <p:cNvSpPr/>
          <p:nvPr/>
        </p:nvSpPr>
        <p:spPr>
          <a:xfrm>
            <a:off x="251520" y="3175917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 مسنن إلى اليمين 9"/>
          <p:cNvSpPr/>
          <p:nvPr/>
        </p:nvSpPr>
        <p:spPr>
          <a:xfrm>
            <a:off x="230497" y="3717032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مسنن إلى اليمين 11"/>
          <p:cNvSpPr/>
          <p:nvPr/>
        </p:nvSpPr>
        <p:spPr>
          <a:xfrm>
            <a:off x="187060" y="4293096"/>
            <a:ext cx="504056" cy="2772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34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2227</TotalTime>
  <Words>870</Words>
  <Application>Microsoft Office PowerPoint</Application>
  <PresentationFormat>عرض على الشاشة (3:4)‏</PresentationFormat>
  <Paragraphs>254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نسق Office</vt:lpstr>
      <vt:lpstr>The blind Eye</vt:lpstr>
      <vt:lpstr>Outlines</vt:lpstr>
      <vt:lpstr>Introduction</vt:lpstr>
      <vt:lpstr>Introduction </vt:lpstr>
      <vt:lpstr>Introduction</vt:lpstr>
      <vt:lpstr>Introduction Objectives</vt:lpstr>
      <vt:lpstr>Methodology </vt:lpstr>
      <vt:lpstr>عرض تقديمي في PowerPoint</vt:lpstr>
      <vt:lpstr>SIM808 GPRS/GSM+GPS Shield v1.1</vt:lpstr>
      <vt:lpstr>Ultrasonic Sensor </vt:lpstr>
      <vt:lpstr>Ultrasonic Sensor </vt:lpstr>
      <vt:lpstr>Vibrating Motor  </vt:lpstr>
      <vt:lpstr>Arduino UNO </vt:lpstr>
      <vt:lpstr>Water Sensor</vt:lpstr>
      <vt:lpstr>External Power  </vt:lpstr>
      <vt:lpstr>Design </vt:lpstr>
      <vt:lpstr>عرض تقديمي في PowerPoint</vt:lpstr>
      <vt:lpstr>Results  </vt:lpstr>
      <vt:lpstr>Results  </vt:lpstr>
      <vt:lpstr>Results  </vt:lpstr>
      <vt:lpstr>Conclusion 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usse1</dc:creator>
  <cp:lastModifiedBy>usse1</cp:lastModifiedBy>
  <cp:revision>291</cp:revision>
  <dcterms:created xsi:type="dcterms:W3CDTF">2016-05-17T04:54:07Z</dcterms:created>
  <dcterms:modified xsi:type="dcterms:W3CDTF">2016-12-24T01:59:08Z</dcterms:modified>
</cp:coreProperties>
</file>