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70" r:id="rId8"/>
    <p:sldId id="263" r:id="rId9"/>
    <p:sldId id="264" r:id="rId10"/>
    <p:sldId id="265" r:id="rId11"/>
    <p:sldId id="278" r:id="rId12"/>
    <p:sldId id="279" r:id="rId13"/>
    <p:sldId id="281" r:id="rId14"/>
    <p:sldId id="283" r:id="rId15"/>
    <p:sldId id="261" r:id="rId16"/>
    <p:sldId id="266" r:id="rId17"/>
    <p:sldId id="267" r:id="rId18"/>
    <p:sldId id="269" r:id="rId19"/>
    <p:sldId id="271" r:id="rId20"/>
    <p:sldId id="272" r:id="rId21"/>
    <p:sldId id="268" r:id="rId22"/>
    <p:sldId id="274" r:id="rId23"/>
    <p:sldId id="262" r:id="rId24"/>
    <p:sldId id="273" r:id="rId25"/>
    <p:sldId id="2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2/18/2013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039"/>
            <a:ext cx="7772400" cy="1829761"/>
          </a:xfrm>
        </p:spPr>
        <p:txBody>
          <a:bodyPr>
            <a:noAutofit/>
          </a:bodyPr>
          <a:lstStyle/>
          <a:p>
            <a:pPr algn="ctr" rtl="1"/>
            <a:r>
              <a:rPr lang="ar-SA" sz="2800" dirty="0" smtClean="0"/>
              <a:t>عرض  نتائج مسح القطاع الصناعي من الاحتياجات التدريبية والكوادر </a:t>
            </a:r>
            <a:br>
              <a:rPr lang="ar-SA" sz="2800" dirty="0" smtClean="0"/>
            </a:br>
            <a:r>
              <a:rPr lang="ar-SA" sz="2000" dirty="0" smtClean="0">
                <a:solidFill>
                  <a:srgbClr val="FF0000"/>
                </a:solidFill>
              </a:rPr>
              <a:t>أحد مخرجات مشروع تمبوس </a:t>
            </a:r>
            <a:r>
              <a:rPr lang="en-US" sz="2000" dirty="0" smtClean="0">
                <a:solidFill>
                  <a:srgbClr val="FF0000"/>
                </a:solidFill>
              </a:rPr>
              <a:t>Tempus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210496"/>
            <a:ext cx="7772400" cy="1199704"/>
          </a:xfrm>
        </p:spPr>
        <p:txBody>
          <a:bodyPr>
            <a:normAutofit/>
          </a:bodyPr>
          <a:lstStyle/>
          <a:p>
            <a:pPr algn="ctr" rtl="1"/>
            <a:r>
              <a:rPr lang="ar-SA" sz="2400" b="1" dirty="0" smtClean="0"/>
              <a:t>جامعة النجاح الوطنية</a:t>
            </a:r>
            <a:endParaRPr lang="en-US" sz="2400" b="1" dirty="0" smtClean="0"/>
          </a:p>
          <a:p>
            <a:pPr algn="ctr" rtl="1"/>
            <a:r>
              <a:rPr lang="en-US" sz="2400" b="1" dirty="0" smtClean="0"/>
              <a:t>12/2/2013</a:t>
            </a:r>
            <a:endParaRPr lang="ar-SA" sz="2400" b="1" dirty="0" smtClean="0"/>
          </a:p>
        </p:txBody>
      </p:sp>
      <p:pic>
        <p:nvPicPr>
          <p:cNvPr id="4" name="Picture 3" descr="TU-Logo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77529" y="381000"/>
            <a:ext cx="1047071" cy="77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81800" y="381000"/>
            <a:ext cx="1143000" cy="1000125"/>
          </a:xfrm>
          <a:prstGeom prst="rect">
            <a:avLst/>
          </a:prstGeom>
        </p:spPr>
      </p:pic>
      <p:pic>
        <p:nvPicPr>
          <p:cNvPr id="6" name="Picture 5" descr="NNU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040" y="304800"/>
            <a:ext cx="115756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bzulog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381000"/>
            <a:ext cx="1752600" cy="865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91000" y="3158572"/>
            <a:ext cx="824329" cy="88002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00400" y="5486400"/>
            <a:ext cx="243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b="1" dirty="0" smtClean="0"/>
              <a:t>إعداد </a:t>
            </a:r>
            <a:endParaRPr lang="en-US" b="1" dirty="0" smtClean="0"/>
          </a:p>
          <a:p>
            <a:pPr algn="ctr"/>
            <a:r>
              <a:rPr lang="ar-SA" dirty="0" smtClean="0"/>
              <a:t> فريق مشروع تمبوس</a:t>
            </a:r>
          </a:p>
          <a:p>
            <a:pPr algn="ctr"/>
            <a:r>
              <a:rPr lang="ar-SA" b="1" dirty="0" smtClean="0"/>
              <a:t>تقديم</a:t>
            </a:r>
          </a:p>
          <a:p>
            <a:pPr algn="ctr"/>
            <a:r>
              <a:rPr lang="en-US" dirty="0" smtClean="0"/>
              <a:t>ramahi@najah.edu</a:t>
            </a:r>
            <a:r>
              <a:rPr lang="ar-SA" dirty="0" smtClean="0"/>
              <a:t> أحمد </a:t>
            </a:r>
            <a:r>
              <a:rPr lang="ar-SA" dirty="0" smtClean="0"/>
              <a:t>الرمحي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  <p:pic>
        <p:nvPicPr>
          <p:cNvPr id="32770" name="Chart 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6934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4267200" y="1600200"/>
            <a:ext cx="3962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000" b="1" dirty="0" smtClean="0"/>
              <a:t>توزيع </a:t>
            </a:r>
            <a:r>
              <a:rPr lang="ar-SA" sz="2000" b="1" dirty="0" smtClean="0"/>
              <a:t>العينة </a:t>
            </a:r>
            <a:r>
              <a:rPr lang="ar-AE" sz="2000" b="1" dirty="0" smtClean="0"/>
              <a:t>حسب المحافظات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  <p:pic>
        <p:nvPicPr>
          <p:cNvPr id="32771" name="Chart 3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143000"/>
            <a:ext cx="7467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3048000" y="1230868"/>
            <a:ext cx="28985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توزيع ا</a:t>
            </a:r>
            <a:r>
              <a:rPr lang="ar-SA" b="1" dirty="0" smtClean="0"/>
              <a:t>لعينة </a:t>
            </a:r>
            <a:r>
              <a:rPr lang="ar-AE" b="1" dirty="0" smtClean="0"/>
              <a:t>حسب القطاع الصناعي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  <p:pic>
        <p:nvPicPr>
          <p:cNvPr id="33794" name="Chart 5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295400"/>
            <a:ext cx="5867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3124200" y="1600200"/>
            <a:ext cx="2547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توزيع العينة حسب </a:t>
            </a:r>
            <a:r>
              <a:rPr lang="ar-SA" b="1" dirty="0" smtClean="0"/>
              <a:t>حجم الشركة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  <p:sp>
        <p:nvSpPr>
          <p:cNvPr id="8" name="Rectangle 7"/>
          <p:cNvSpPr/>
          <p:nvPr/>
        </p:nvSpPr>
        <p:spPr>
          <a:xfrm>
            <a:off x="3386719" y="1154668"/>
            <a:ext cx="28616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b="1" dirty="0" smtClean="0"/>
              <a:t>مؤشرات النضوج المؤسسي للمنشأة</a:t>
            </a:r>
            <a:endParaRPr lang="en-US" dirty="0"/>
          </a:p>
        </p:txBody>
      </p:sp>
      <p:pic>
        <p:nvPicPr>
          <p:cNvPr id="32770" name="مخطط 2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524000"/>
            <a:ext cx="6477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3733800" y="1524000"/>
            <a:ext cx="49599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sz="2400" b="1" dirty="0" smtClean="0"/>
              <a:t>توزيع الموظفين حسب </a:t>
            </a:r>
            <a:r>
              <a:rPr lang="ar-SA" sz="2400" b="1" dirty="0" smtClean="0"/>
              <a:t>درجة التحصيل العلمي</a:t>
            </a:r>
            <a:endParaRPr lang="en-US" sz="2400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31620" y="2468880"/>
          <a:ext cx="6850380" cy="3200400"/>
        </p:xfrm>
        <a:graphic>
          <a:graphicData uri="http://schemas.openxmlformats.org/drawingml/2006/table">
            <a:tbl>
              <a:tblPr rtl="1"/>
              <a:tblGrid>
                <a:gridCol w="526512"/>
                <a:gridCol w="2135378"/>
                <a:gridCol w="2096749"/>
                <a:gridCol w="2091741"/>
              </a:tblGrid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No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Times New Roman"/>
                        </a:rPr>
                        <a:t>مستوى التحصيل العلمي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>
                          <a:latin typeface="Calibri"/>
                          <a:ea typeface="Times New Roman"/>
                          <a:cs typeface="Times New Roman"/>
                        </a:rPr>
                        <a:t>عدد الموظفين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b="1" dirty="0">
                          <a:latin typeface="Calibri"/>
                          <a:ea typeface="Times New Roman"/>
                          <a:cs typeface="Times New Roman"/>
                        </a:rPr>
                        <a:t>النسبة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1.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Times New Roman"/>
                        </a:rPr>
                        <a:t>درجة الدكتوراة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7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0.25</a:t>
                      </a:r>
                      <a:r>
                        <a:rPr lang="ar-SA" sz="2000" dirty="0" smtClean="0">
                          <a:latin typeface="Times New Roman"/>
                          <a:ea typeface="Times New Roman"/>
                          <a:cs typeface="Arial"/>
                        </a:rPr>
                        <a:t>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2.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Times New Roman"/>
                        </a:rPr>
                        <a:t>درجة الماجستير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44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ar-SA" sz="2000" dirty="0" smtClean="0">
                          <a:latin typeface="Calibri"/>
                          <a:ea typeface="Times New Roman"/>
                          <a:cs typeface="Times New Roman"/>
                        </a:rPr>
                        <a:t>1.5 %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3.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>
                          <a:latin typeface="Calibri"/>
                          <a:ea typeface="Times New Roman"/>
                          <a:cs typeface="Times New Roman"/>
                        </a:rPr>
                        <a:t>درجة البكلوريوس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548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Times New Roman"/>
                          <a:cs typeface="Times New Roman"/>
                        </a:rPr>
                        <a:t>19.5 %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4.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latin typeface="Calibri"/>
                          <a:ea typeface="Times New Roman"/>
                          <a:cs typeface="Times New Roman"/>
                        </a:rPr>
                        <a:t>دبلوم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231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Times New Roman"/>
                          <a:cs typeface="Arial"/>
                        </a:rPr>
                        <a:t>8.22 %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5.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latin typeface="Calibri"/>
                          <a:ea typeface="Times New Roman"/>
                          <a:cs typeface="Times New Roman"/>
                        </a:rPr>
                        <a:t>ثانوية عامة أو أقل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1,978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Times New Roman"/>
                          <a:cs typeface="Arial"/>
                        </a:rPr>
                        <a:t>70.44 %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46"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00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>
                          <a:latin typeface="Calibri"/>
                          <a:ea typeface="Times New Roman"/>
                          <a:cs typeface="Times New Roman"/>
                        </a:rPr>
                        <a:t>المجموع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2,808</a:t>
                      </a:r>
                      <a:endParaRPr lang="en-US" sz="20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2000" dirty="0" smtClean="0">
                          <a:latin typeface="Calibri"/>
                          <a:ea typeface="Times New Roman"/>
                          <a:cs typeface="Arial"/>
                        </a:rPr>
                        <a:t>100 %</a:t>
                      </a:r>
                      <a:endParaRPr lang="en-US" sz="20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609600" y="2121083"/>
          <a:ext cx="7696200" cy="3452947"/>
        </p:xfrm>
        <a:graphic>
          <a:graphicData uri="http://schemas.openxmlformats.org/drawingml/2006/table">
            <a:tbl>
              <a:tblPr rtl="1"/>
              <a:tblGrid>
                <a:gridCol w="1361050"/>
                <a:gridCol w="3517562"/>
                <a:gridCol w="2817588"/>
              </a:tblGrid>
              <a:tr h="533399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الرقم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الوظيفة (طبيعة العمل)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عدد </a:t>
                      </a:r>
                      <a:r>
                        <a:rPr lang="ar-AE" sz="20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الموظفين</a:t>
                      </a:r>
                      <a:r>
                        <a:rPr lang="ar-SA" sz="2000" b="1" dirty="0" smtClean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   (النسبة)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1.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latin typeface="Calibri"/>
                          <a:ea typeface="Calibri"/>
                          <a:cs typeface="Simplified Arabic"/>
                        </a:rPr>
                        <a:t>وظائف إدارية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 smtClean="0">
                          <a:latin typeface="Calibri"/>
                          <a:ea typeface="Calibri"/>
                          <a:cs typeface="Simplified Arabic"/>
                        </a:rPr>
                        <a:t>403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Simplified Arabic"/>
                        </a:rPr>
                        <a:t>            (14%)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2.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>
                          <a:latin typeface="Calibri"/>
                          <a:ea typeface="Calibri"/>
                          <a:cs typeface="Simplified Arabic"/>
                        </a:rPr>
                        <a:t>وظائف هندسية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 smtClean="0">
                          <a:latin typeface="Calibri"/>
                          <a:ea typeface="Calibri"/>
                          <a:cs typeface="Simplified Arabic"/>
                        </a:rPr>
                        <a:t>205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Simplified Arabic"/>
                        </a:rPr>
                        <a:t>             (7%)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3.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>
                          <a:latin typeface="Calibri"/>
                          <a:ea typeface="Calibri"/>
                          <a:cs typeface="Simplified Arabic"/>
                        </a:rPr>
                        <a:t>وظائف فنية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 smtClean="0">
                          <a:latin typeface="Calibri"/>
                          <a:ea typeface="Calibri"/>
                          <a:cs typeface="Simplified Arabic"/>
                        </a:rPr>
                        <a:t>527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Simplified Arabic"/>
                        </a:rPr>
                        <a:t>            (19%)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42257"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4.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>
                          <a:latin typeface="Calibri"/>
                          <a:ea typeface="Calibri"/>
                          <a:cs typeface="Simplified Arabic"/>
                        </a:rPr>
                        <a:t>عمال</a:t>
                      </a:r>
                      <a:endParaRPr lang="en-US" sz="1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 smtClean="0">
                          <a:latin typeface="Calibri"/>
                          <a:ea typeface="Calibri"/>
                          <a:cs typeface="Simplified Arabic"/>
                        </a:rPr>
                        <a:t>1673</a:t>
                      </a:r>
                      <a:r>
                        <a:rPr lang="ar-SA" sz="2000" b="1" dirty="0" smtClean="0">
                          <a:latin typeface="Calibri"/>
                          <a:ea typeface="Calibri"/>
                          <a:cs typeface="Simplified Arabic"/>
                        </a:rPr>
                        <a:t>          (60%)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128">
                <a:tc gridSpan="2"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AE" sz="2000" b="1" dirty="0">
                          <a:solidFill>
                            <a:srgbClr val="FFFFFF"/>
                          </a:solidFill>
                          <a:latin typeface="Calibri"/>
                          <a:ea typeface="Calibri"/>
                          <a:cs typeface="Simplified Arabic"/>
                        </a:rPr>
                        <a:t>المجموع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AE" sz="2000" b="1" dirty="0">
                          <a:latin typeface="Calibri"/>
                          <a:ea typeface="Calibri"/>
                          <a:cs typeface="Simplified Arabic"/>
                        </a:rPr>
                        <a:t>2808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644220" y="1524000"/>
            <a:ext cx="3661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sz="2400" b="1" dirty="0" smtClean="0"/>
              <a:t>توزيع الموظفين حسب طبيعة العمل</a:t>
            </a:r>
            <a:endParaRPr lang="en-US" sz="2400" b="1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Chart 6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90600"/>
            <a:ext cx="5029199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5181600" y="4419600"/>
            <a:ext cx="2228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نسب التخصصات الهندسية</a:t>
            </a:r>
            <a:endParaRPr lang="en-US" dirty="0"/>
          </a:p>
        </p:txBody>
      </p:sp>
      <p:pic>
        <p:nvPicPr>
          <p:cNvPr id="35841" name="Chart 7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0"/>
            <a:ext cx="4414837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1676400" y="6248400"/>
            <a:ext cx="960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دور الفنين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847671"/>
            <a:ext cx="228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/>
            <a:r>
              <a:rPr lang="ar-SA" sz="2400" b="1" dirty="0" smtClean="0"/>
              <a:t>المهندسون </a:t>
            </a:r>
          </a:p>
          <a:p>
            <a:pPr algn="ctr" rtl="1"/>
            <a:r>
              <a:rPr lang="ar-SA" sz="2400" b="1" dirty="0" smtClean="0"/>
              <a:t>و</a:t>
            </a:r>
          </a:p>
          <a:p>
            <a:pPr algn="ctr" rtl="1"/>
            <a:r>
              <a:rPr lang="ar-SA" sz="2400" b="1" dirty="0" smtClean="0"/>
              <a:t>الفنيون</a:t>
            </a:r>
            <a:endParaRPr lang="en-US" sz="2400" b="1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1. </a:t>
            </a:r>
            <a:r>
              <a:rPr lang="ar-AE" sz="3200" dirty="0" smtClean="0"/>
              <a:t>تحليل بيانات المنشآت</a:t>
            </a:r>
            <a:endParaRPr lang="ar-SA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2. </a:t>
            </a:r>
            <a:r>
              <a:rPr lang="ar-AE" sz="3200" dirty="0" smtClean="0"/>
              <a:t>الإحتياجات التدريبية</a:t>
            </a:r>
            <a:endParaRPr lang="ar-SA" sz="3200" b="1" dirty="0" smtClean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>
            <a:noAutofit/>
          </a:bodyPr>
          <a:lstStyle/>
          <a:p>
            <a:pPr algn="r" rtl="1"/>
            <a:r>
              <a:rPr lang="ar-AE" sz="2800" dirty="0" smtClean="0"/>
              <a:t>تبين نتائج تحليل الاستبانات ان 27% من المنشآت الفلسطينية المشاركة في تعبئة الاستبانة </a:t>
            </a:r>
            <a:r>
              <a:rPr lang="ar-AE" sz="2800" dirty="0" smtClean="0">
                <a:solidFill>
                  <a:srgbClr val="FF0000"/>
                </a:solidFill>
              </a:rPr>
              <a:t>لديها موازنة سنوية للتدريب </a:t>
            </a:r>
            <a:r>
              <a:rPr lang="ar-AE" sz="2800" dirty="0" smtClean="0"/>
              <a:t>والتي تتراوح بين 1400 إلى 50000 دولار</a:t>
            </a:r>
            <a:endParaRPr lang="ar-SA" sz="2800" dirty="0" smtClean="0"/>
          </a:p>
          <a:p>
            <a:pPr algn="r" rtl="1"/>
            <a:r>
              <a:rPr lang="ar-AE" sz="2800" dirty="0" smtClean="0">
                <a:solidFill>
                  <a:srgbClr val="FF0000"/>
                </a:solidFill>
              </a:rPr>
              <a:t>ومواضيع الدورات </a:t>
            </a:r>
            <a:r>
              <a:rPr lang="ar-AE" sz="2800" dirty="0" smtClean="0"/>
              <a:t>التدريبية التي </a:t>
            </a:r>
            <a:r>
              <a:rPr lang="ar-AE" sz="2800" dirty="0" smtClean="0">
                <a:solidFill>
                  <a:srgbClr val="FF0000"/>
                </a:solidFill>
              </a:rPr>
              <a:t>تم عقدها </a:t>
            </a:r>
            <a:r>
              <a:rPr lang="ar-AE" sz="2800" dirty="0" smtClean="0"/>
              <a:t>العام الماضي تنوعت وتعددت حسب القطاع الصناعي الفلسطيني:</a:t>
            </a:r>
            <a:endParaRPr lang="en-US" sz="2800" dirty="0" smtClean="0"/>
          </a:p>
          <a:p>
            <a:pPr lvl="1" algn="r" rtl="1"/>
            <a:r>
              <a:rPr lang="ar-AE" sz="2400" dirty="0" smtClean="0"/>
              <a:t>السلامة الغذائية ونظام </a:t>
            </a:r>
            <a:r>
              <a:rPr lang="en-US" sz="2400" dirty="0" smtClean="0"/>
              <a:t>ISO 22000</a:t>
            </a:r>
          </a:p>
          <a:p>
            <a:pPr lvl="1" algn="r" rtl="1"/>
            <a:r>
              <a:rPr lang="ar-AE" sz="2400" dirty="0" smtClean="0"/>
              <a:t>الهاسب </a:t>
            </a:r>
            <a:r>
              <a:rPr lang="en-US" sz="2400" dirty="0" smtClean="0"/>
              <a:t>HACCP</a:t>
            </a:r>
          </a:p>
          <a:p>
            <a:pPr lvl="1" algn="r" rtl="1"/>
            <a:r>
              <a:rPr lang="ar-AE" sz="2400" dirty="0" smtClean="0"/>
              <a:t>التدقيق الداخلي للجودة</a:t>
            </a:r>
            <a:endParaRPr lang="en-US" sz="2400" dirty="0" smtClean="0"/>
          </a:p>
          <a:p>
            <a:pPr lvl="1" algn="r" rtl="1"/>
            <a:r>
              <a:rPr lang="ar-AE" sz="2400" dirty="0" smtClean="0"/>
              <a:t>المحاسبة والمالية</a:t>
            </a:r>
            <a:endParaRPr lang="en-US" sz="2400" dirty="0" smtClean="0"/>
          </a:p>
          <a:p>
            <a:pPr lvl="1" algn="r" rtl="1"/>
            <a:r>
              <a:rPr lang="ar-AE" sz="2400" dirty="0" smtClean="0"/>
              <a:t>الايزو 9001 ونظام ادارة الجودة</a:t>
            </a:r>
            <a:endParaRPr lang="en-US" sz="2400" dirty="0" smtClean="0"/>
          </a:p>
          <a:p>
            <a:pPr lvl="1" algn="r" rtl="1"/>
            <a:r>
              <a:rPr lang="ar-AE" sz="2400" dirty="0" smtClean="0"/>
              <a:t>إدارة الانتاج</a:t>
            </a:r>
            <a:endParaRPr lang="en-US" sz="2400" dirty="0" smtClean="0"/>
          </a:p>
          <a:p>
            <a:pPr lvl="1" algn="r" rtl="1"/>
            <a:r>
              <a:rPr lang="ar-AE" sz="2400" dirty="0" smtClean="0"/>
              <a:t>اللحام الصناعي</a:t>
            </a:r>
            <a:endParaRPr lang="en-US" sz="2400" dirty="0" smtClean="0"/>
          </a:p>
          <a:p>
            <a:pPr lvl="1" algn="r" rtl="1"/>
            <a:r>
              <a:rPr lang="ar-AE" sz="2400" dirty="0" smtClean="0"/>
              <a:t>مهارات الاتصال 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2. </a:t>
            </a:r>
            <a:r>
              <a:rPr lang="ar-AE" sz="3200" dirty="0" smtClean="0"/>
              <a:t>الإحتياجات التدريبية</a:t>
            </a:r>
            <a:endParaRPr lang="ar-SA" sz="3200" b="1" dirty="0" smtClean="0"/>
          </a:p>
        </p:txBody>
      </p:sp>
      <p:pic>
        <p:nvPicPr>
          <p:cNvPr id="40962" name="Chart 9"/>
          <p:cNvPicPr>
            <a:picLocks noChangeArrowheads="1"/>
          </p:cNvPicPr>
          <p:nvPr/>
        </p:nvPicPr>
        <p:blipFill>
          <a:blip r:embed="rId2" cstate="print"/>
          <a:srcRect b="-107"/>
          <a:stretch>
            <a:fillRect/>
          </a:stretch>
        </p:blipFill>
        <p:spPr bwMode="auto">
          <a:xfrm>
            <a:off x="1295400" y="1066800"/>
            <a:ext cx="7121525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0" y="5715000"/>
            <a:ext cx="21627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الاحتياجات التدريبية العامة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2. </a:t>
            </a:r>
            <a:r>
              <a:rPr lang="ar-AE" sz="3200" dirty="0" smtClean="0"/>
              <a:t>الإحتياجات التدريبية</a:t>
            </a:r>
            <a:endParaRPr lang="ar-SA" sz="3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0" y="5715000"/>
            <a:ext cx="23775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الاحتياجات التدريبية </a:t>
            </a:r>
            <a:r>
              <a:rPr lang="ar-SA" b="1" dirty="0" smtClean="0"/>
              <a:t>الهندسية</a:t>
            </a:r>
            <a:endParaRPr lang="en-US" dirty="0"/>
          </a:p>
        </p:txBody>
      </p:sp>
      <p:pic>
        <p:nvPicPr>
          <p:cNvPr id="41986" name="Chart 10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295400"/>
            <a:ext cx="6858000" cy="435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81328"/>
            <a:ext cx="85344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600" b="1" dirty="0" smtClean="0"/>
              <a:t>أهداف مشروع</a:t>
            </a:r>
            <a:r>
              <a:rPr lang="en-US" sz="3600" b="1" dirty="0" smtClean="0"/>
              <a:t> </a:t>
            </a:r>
            <a:r>
              <a:rPr lang="ar-SA" sz="3600" b="1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TEMPUS</a:t>
            </a:r>
            <a:r>
              <a:rPr lang="ar-SA" sz="3600" b="1" dirty="0" smtClean="0"/>
              <a:t> للشراكة الشرق متوسطية</a:t>
            </a:r>
          </a:p>
          <a:p>
            <a:pPr algn="r" rtl="1"/>
            <a:r>
              <a:rPr lang="ar-SA" sz="3600" b="1" dirty="0" smtClean="0"/>
              <a:t>الهدف من المسح</a:t>
            </a:r>
          </a:p>
          <a:p>
            <a:pPr algn="r" rtl="1"/>
            <a:r>
              <a:rPr lang="ar-SA" sz="3600" b="1" dirty="0" smtClean="0"/>
              <a:t>المنهجية المتبعة</a:t>
            </a:r>
          </a:p>
          <a:p>
            <a:pPr algn="r" rtl="1"/>
            <a:r>
              <a:rPr lang="ar-SA" sz="3600" b="1" dirty="0" smtClean="0"/>
              <a:t>إعداد الإستبانة</a:t>
            </a:r>
          </a:p>
          <a:p>
            <a:pPr algn="r" rtl="1"/>
            <a:r>
              <a:rPr lang="ar-AE" sz="3600" b="1" dirty="0" smtClean="0"/>
              <a:t>نتائج التحليل</a:t>
            </a:r>
            <a:endParaRPr lang="ar-SA" sz="3600" b="1" dirty="0" smtClean="0"/>
          </a:p>
          <a:p>
            <a:pPr algn="r" rtl="1"/>
            <a:r>
              <a:rPr lang="ar-SA" sz="3600" b="1" dirty="0" smtClean="0"/>
              <a:t>الإستنتاجات</a:t>
            </a:r>
          </a:p>
          <a:p>
            <a:pPr algn="r" rtl="1"/>
            <a:r>
              <a:rPr lang="ar-SA" sz="3600" b="1" dirty="0" smtClean="0"/>
              <a:t>التوصيات</a:t>
            </a:r>
          </a:p>
          <a:p>
            <a:pPr algn="r" rtl="1"/>
            <a:endParaRPr lang="ar-SA" sz="3600" b="1" dirty="0" smtClean="0"/>
          </a:p>
          <a:p>
            <a:pPr algn="r" rtl="1"/>
            <a:endParaRPr lang="ar-SA" sz="3600" b="1" dirty="0" smtClean="0"/>
          </a:p>
          <a:p>
            <a:pPr algn="r" rtl="1"/>
            <a:endParaRPr lang="ar-SA" sz="3600" b="1" dirty="0" smtClean="0"/>
          </a:p>
          <a:p>
            <a:pPr algn="r" rtl="1"/>
            <a:endParaRPr lang="en-US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المحتويات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2. </a:t>
            </a:r>
            <a:r>
              <a:rPr lang="ar-AE" sz="3200" dirty="0" smtClean="0"/>
              <a:t>الإحتياجات التدريبية</a:t>
            </a:r>
            <a:endParaRPr lang="ar-SA" sz="3200" b="1" dirty="0" smtClean="0"/>
          </a:p>
        </p:txBody>
      </p:sp>
      <p:sp>
        <p:nvSpPr>
          <p:cNvPr id="6" name="Rectangle 5"/>
          <p:cNvSpPr/>
          <p:nvPr/>
        </p:nvSpPr>
        <p:spPr>
          <a:xfrm>
            <a:off x="3810000" y="5715000"/>
            <a:ext cx="22252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 smtClean="0"/>
              <a:t>الاحتياجات التدريبية </a:t>
            </a:r>
            <a:r>
              <a:rPr lang="ar-SA" b="1" dirty="0" smtClean="0"/>
              <a:t>للفنيين</a:t>
            </a:r>
            <a:endParaRPr lang="en-US" dirty="0"/>
          </a:p>
        </p:txBody>
      </p:sp>
      <p:pic>
        <p:nvPicPr>
          <p:cNvPr id="43010" name="Chart 1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371600"/>
            <a:ext cx="7924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3. </a:t>
            </a:r>
            <a:r>
              <a:rPr lang="ar-AE" sz="3200" dirty="0" smtClean="0"/>
              <a:t>الحاجة إلى برنامج ماجستير في الهندسة المستدامة</a:t>
            </a:r>
            <a:endParaRPr lang="ar-SA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7637"/>
            <a:ext cx="8458200" cy="4525963"/>
          </a:xfrm>
        </p:spPr>
        <p:txBody>
          <a:bodyPr>
            <a:noAutofit/>
          </a:bodyPr>
          <a:lstStyle/>
          <a:p>
            <a:pPr algn="r" rtl="1"/>
            <a:r>
              <a:rPr lang="ar-AE" sz="3200" dirty="0" smtClean="0"/>
              <a:t>بالاعتماد على نتائج التحليل للجزء الثالث للاستبانة، فإن برنامج الدراسات العليا (ماجستير) في هندسة الجودة والانتاج المستدام </a:t>
            </a:r>
            <a:r>
              <a:rPr lang="ar-SA" sz="3200" dirty="0" smtClean="0">
                <a:solidFill>
                  <a:srgbClr val="FF0000"/>
                </a:solidFill>
              </a:rPr>
              <a:t>س</a:t>
            </a:r>
            <a:r>
              <a:rPr lang="ar-AE" sz="3200" dirty="0" smtClean="0">
                <a:solidFill>
                  <a:srgbClr val="FF0000"/>
                </a:solidFill>
              </a:rPr>
              <a:t>يغطي الفجوات </a:t>
            </a:r>
            <a:r>
              <a:rPr lang="ar-AE" sz="3200" dirty="0" smtClean="0"/>
              <a:t>التي تم ابرازها في نتائج تحليل الاستبانات</a:t>
            </a:r>
            <a:r>
              <a:rPr lang="ar-SA" sz="3200" dirty="0" smtClean="0"/>
              <a:t> ، </a:t>
            </a:r>
            <a:r>
              <a:rPr lang="ar-AE" sz="3200" dirty="0" smtClean="0"/>
              <a:t>وسوف يؤدي بطبيعة الحال إلى </a:t>
            </a:r>
            <a:r>
              <a:rPr lang="ar-AE" sz="3200" dirty="0" smtClean="0">
                <a:solidFill>
                  <a:srgbClr val="FF0000"/>
                </a:solidFill>
              </a:rPr>
              <a:t>رفع قدرات المهندسين</a:t>
            </a:r>
            <a:r>
              <a:rPr lang="ar-AE" sz="3200" dirty="0" smtClean="0"/>
              <a:t> العاملين في الصناعة الفلسطينية.</a:t>
            </a:r>
            <a:endParaRPr lang="en-US" sz="3200" dirty="0" smtClean="0"/>
          </a:p>
          <a:p>
            <a:pPr marL="109728" indent="0" algn="r" rtl="1">
              <a:buNone/>
            </a:pPr>
            <a:endParaRPr lang="ar-SA" sz="3200" dirty="0" smtClean="0"/>
          </a:p>
          <a:p>
            <a:pPr algn="r" rtl="1"/>
            <a:r>
              <a:rPr lang="ar-AE" sz="3200" dirty="0" smtClean="0"/>
              <a:t>وينقسم تحليل الجزء الثالث إلى </a:t>
            </a:r>
            <a:r>
              <a:rPr lang="ar-AE" sz="3200" dirty="0" smtClean="0">
                <a:solidFill>
                  <a:srgbClr val="FF0000"/>
                </a:solidFill>
              </a:rPr>
              <a:t>ثلاث</a:t>
            </a:r>
            <a:r>
              <a:rPr lang="ar-SA" sz="3200" dirty="0" smtClean="0">
                <a:solidFill>
                  <a:srgbClr val="FF0000"/>
                </a:solidFill>
              </a:rPr>
              <a:t>ة</a:t>
            </a:r>
            <a:r>
              <a:rPr lang="ar-AE" sz="3200" dirty="0" smtClean="0">
                <a:solidFill>
                  <a:srgbClr val="FF0000"/>
                </a:solidFill>
              </a:rPr>
              <a:t> اجزاء </a:t>
            </a:r>
            <a:r>
              <a:rPr lang="ar-AE" sz="3200" dirty="0" smtClean="0"/>
              <a:t>فرعية تبين </a:t>
            </a:r>
            <a:r>
              <a:rPr lang="ar-SA" sz="3200" dirty="0" smtClean="0"/>
              <a:t>مجالات اهتمام</a:t>
            </a:r>
            <a:r>
              <a:rPr lang="ar-AE" sz="3200" dirty="0" smtClean="0"/>
              <a:t> البرنامج الرئيسية (الانتاج، الجودة، الاستدامة)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-30163"/>
            <a:ext cx="8229600" cy="1143000"/>
          </a:xfrm>
        </p:spPr>
        <p:txBody>
          <a:bodyPr>
            <a:noAutofit/>
          </a:bodyPr>
          <a:lstStyle/>
          <a:p>
            <a:pPr algn="r" rtl="1"/>
            <a:r>
              <a:rPr lang="ar-AE" sz="3200" b="1" dirty="0" smtClean="0"/>
              <a:t>نتائج التحليل</a:t>
            </a:r>
            <a:r>
              <a:rPr lang="ar-SA" sz="3200" b="1" dirty="0" smtClean="0"/>
              <a:t/>
            </a:r>
            <a:br>
              <a:rPr lang="ar-SA" sz="3200" b="1" dirty="0" smtClean="0"/>
            </a:br>
            <a:r>
              <a:rPr lang="en-US" sz="3200" dirty="0" smtClean="0"/>
              <a:t> </a:t>
            </a:r>
            <a:r>
              <a:rPr lang="ar-SA" sz="3200" dirty="0" smtClean="0"/>
              <a:t>3. </a:t>
            </a:r>
            <a:r>
              <a:rPr lang="ar-AE" sz="3200" dirty="0" smtClean="0"/>
              <a:t>الحاجة إلى برنامج ماجستير في الهندسة المستدامة</a:t>
            </a:r>
            <a:endParaRPr lang="ar-SA" sz="32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>
            <a:noAutofit/>
          </a:bodyPr>
          <a:lstStyle/>
          <a:p>
            <a:pPr algn="r" rtl="1">
              <a:buNone/>
            </a:pPr>
            <a:r>
              <a:rPr lang="ar-SA" sz="2800" dirty="0" smtClean="0"/>
              <a:t> أهم المواضيع التي تم اختيارها كأولوية حسب الاستبيان في:</a:t>
            </a:r>
          </a:p>
          <a:p>
            <a:pPr algn="r" rtl="1">
              <a:buNone/>
            </a:pPr>
            <a:r>
              <a:rPr lang="ar-SA" sz="2800" dirty="0" smtClean="0"/>
              <a:t>1. </a:t>
            </a:r>
            <a:r>
              <a:rPr lang="ar-SA" sz="2800" b="1" u="sng" dirty="0" smtClean="0"/>
              <a:t>في مجال الإنتاج</a:t>
            </a:r>
          </a:p>
          <a:p>
            <a:pPr lvl="1" algn="r" rtl="1"/>
            <a:r>
              <a:rPr lang="ar-SA" sz="2400" b="1" dirty="0" smtClean="0"/>
              <a:t>طرق جديدة في تصميم وتطوير المنتجات</a:t>
            </a:r>
          </a:p>
          <a:p>
            <a:pPr lvl="1" algn="r" rtl="1"/>
            <a:r>
              <a:rPr lang="ar-SA" sz="2400" b="1" dirty="0" smtClean="0"/>
              <a:t>البحث والتطوير </a:t>
            </a:r>
            <a:r>
              <a:rPr lang="en-US" sz="2400" b="1" dirty="0" smtClean="0"/>
              <a:t>R&amp;D</a:t>
            </a:r>
            <a:endParaRPr lang="ar-SA" sz="2400" b="1" dirty="0" smtClean="0"/>
          </a:p>
          <a:p>
            <a:pPr lvl="1" algn="r" rtl="1"/>
            <a:r>
              <a:rPr lang="ar-SA" sz="2400" b="1" dirty="0" smtClean="0"/>
              <a:t>تعظيم (زيادة) القيمة المضافة (</a:t>
            </a:r>
            <a:r>
              <a:rPr lang="en-US" sz="2400" b="1" dirty="0" smtClean="0"/>
              <a:t>Added Value</a:t>
            </a:r>
            <a:r>
              <a:rPr lang="ar-SA" sz="2400" b="1" dirty="0" smtClean="0"/>
              <a:t>) من خلال تحسين أساليب الانتاج وتوفير الموارد .... الخ</a:t>
            </a:r>
          </a:p>
          <a:p>
            <a:pPr algn="r" rtl="1">
              <a:buNone/>
            </a:pPr>
            <a:r>
              <a:rPr lang="ar-SA" sz="2800" b="1" dirty="0" smtClean="0"/>
              <a:t>2. </a:t>
            </a:r>
            <a:r>
              <a:rPr lang="ar-SA" sz="2800" b="1" u="sng" dirty="0" smtClean="0"/>
              <a:t>في مجال </a:t>
            </a:r>
            <a:r>
              <a:rPr lang="ar-AE" sz="2800" b="1" u="sng" dirty="0" smtClean="0"/>
              <a:t>الجودة </a:t>
            </a:r>
            <a:endParaRPr lang="ar-SA" sz="2800" b="1" u="sng" dirty="0" smtClean="0"/>
          </a:p>
          <a:p>
            <a:pPr lvl="1" algn="r" rtl="1"/>
            <a:r>
              <a:rPr lang="ar-SA" sz="2400" b="1" dirty="0" smtClean="0"/>
              <a:t>التطوير والتحسين المستمر للمنتج ولأنظمة العمل بشكل عام</a:t>
            </a:r>
          </a:p>
          <a:p>
            <a:pPr lvl="1" algn="r" rtl="1"/>
            <a:r>
              <a:rPr lang="ar-SA" sz="2400" b="1" dirty="0" smtClean="0"/>
              <a:t>مهارات الإدارة والقيادة </a:t>
            </a:r>
          </a:p>
          <a:p>
            <a:pPr lvl="1" algn="r" rtl="1"/>
            <a:r>
              <a:rPr lang="ar-SA" sz="2400" b="1" dirty="0" smtClean="0"/>
              <a:t>توثيق أدلة وإجراءات العمل </a:t>
            </a:r>
          </a:p>
          <a:p>
            <a:pPr algn="r" rtl="1">
              <a:buNone/>
            </a:pPr>
            <a:r>
              <a:rPr lang="ar-SA" sz="2800" b="1" u="sng" dirty="0" smtClean="0"/>
              <a:t>3. في مجال </a:t>
            </a:r>
            <a:r>
              <a:rPr lang="ar-AE" sz="2800" b="1" u="sng" dirty="0" smtClean="0"/>
              <a:t>الإستدامة </a:t>
            </a:r>
            <a:endParaRPr lang="ar-SA" sz="2800" b="1" u="sng" dirty="0" smtClean="0"/>
          </a:p>
          <a:p>
            <a:pPr lvl="1" algn="r" rtl="1"/>
            <a:r>
              <a:rPr lang="ar-SA" sz="2400" b="1" dirty="0" smtClean="0"/>
              <a:t>آليات ووسائل إنتاج موفرة للطاقة </a:t>
            </a:r>
          </a:p>
          <a:p>
            <a:pPr lvl="1" algn="r" rtl="1"/>
            <a:r>
              <a:rPr lang="ar-SA" sz="2400" b="1" dirty="0" smtClean="0"/>
              <a:t>تقليل تكلفة الانتاج</a:t>
            </a:r>
          </a:p>
          <a:p>
            <a:pPr lvl="1" algn="r" rtl="1"/>
            <a:r>
              <a:rPr lang="ar-SA" sz="2400" b="1" dirty="0" smtClean="0"/>
              <a:t>ترشيد استهلاك الكهرباء والوقود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r" rtl="1"/>
            <a:r>
              <a:rPr lang="ar-AE" sz="2800" dirty="0" smtClean="0"/>
              <a:t>تعتبر نسبة حاملي درجة الماجستير  العاملين في الصناعة الفلسطينية نسبة متدنية وخاصة في مجالات التي تحتاج المزيد من التخصص.</a:t>
            </a:r>
            <a:endParaRPr lang="en-US" sz="2800" dirty="0" smtClean="0"/>
          </a:p>
          <a:p>
            <a:pPr lvl="0" algn="r" rtl="1"/>
            <a:r>
              <a:rPr lang="ar-AE" sz="2800" dirty="0" smtClean="0"/>
              <a:t>اكثر من 50% من الشركات المشاركة في المسح شركات ناضجة من حيث الانظمة ومن حيث الاستعداد للإستثمار في الموارد البشرية كما ولديها موازنة للتدريب.</a:t>
            </a:r>
            <a:endParaRPr lang="en-US" sz="2800" dirty="0" smtClean="0"/>
          </a:p>
          <a:p>
            <a:pPr lvl="0" algn="r" rtl="1"/>
            <a:r>
              <a:rPr lang="ar-AE" sz="2800" dirty="0" smtClean="0"/>
              <a:t>يشكل المهندسون الصناعيون ومهندسي الميكانيك حوالي نصف المهندسين العاملين في الصناعة الفلسطينية وبالتالي يجب اخذ هذا بعين الاعتبار في مواءمة برنامج الماجستير.</a:t>
            </a:r>
            <a:endParaRPr lang="en-US" sz="2800" dirty="0" smtClean="0"/>
          </a:p>
          <a:p>
            <a:pPr lvl="0" algn="r" rtl="1"/>
            <a:r>
              <a:rPr lang="ar-AE" sz="2800" dirty="0" smtClean="0"/>
              <a:t>يبلغ عدد الفنيين ضعف عدد المهندسين وعليه فإن البرامج التدريبية المتخصصة يمكن لها أن ترفع من قدراتهم.</a:t>
            </a:r>
            <a:endParaRPr lang="en-US" sz="2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dirty="0" smtClean="0"/>
              <a:t>الاستنتاجات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 rtl="1"/>
            <a:r>
              <a:rPr lang="ar-AE" sz="2400" dirty="0" smtClean="0"/>
              <a:t>العمل على </a:t>
            </a:r>
            <a:r>
              <a:rPr lang="ar-AE" sz="2400" b="1" dirty="0" smtClean="0"/>
              <a:t>انشاء مركزي تدريب </a:t>
            </a:r>
            <a:r>
              <a:rPr lang="ar-AE" sz="2400" dirty="0" smtClean="0"/>
              <a:t>احدهما في شمال الضفة الغربية بجامعة النجاح الوطنية وذلك لخدمة الجزء الشمالي من الضفة الغربية ومركز تدريب آخر في الوسط لخدمة وسط الضفة وجنوب </a:t>
            </a:r>
            <a:r>
              <a:rPr lang="ar-SA" sz="2400" dirty="0" smtClean="0"/>
              <a:t>الضفة الغربية يكون موقعه جامعة بير زيت. بحيث تقوم هذه المراكز بإعطاء دورات تدريبية مهنية ومتخصصة</a:t>
            </a:r>
          </a:p>
          <a:p>
            <a:pPr algn="r" rtl="1"/>
            <a:r>
              <a:rPr lang="ar-SA" sz="2400" dirty="0" smtClean="0"/>
              <a:t>انشاء </a:t>
            </a:r>
            <a:r>
              <a:rPr lang="ar-SA" sz="2400" b="1" dirty="0" smtClean="0"/>
              <a:t>برنامج ماجستير مشترك </a:t>
            </a:r>
            <a:r>
              <a:rPr lang="ar-SA" sz="2400" dirty="0" smtClean="0"/>
              <a:t>في مجالات الجودة والانتاج والاستدامة حيث أن هناك حاجة ماسة ومتنامية للكوادر في المجالات المتقدمة مثل تطوير المنتجات الجديدة والهندسة المستدامة.</a:t>
            </a:r>
          </a:p>
          <a:p>
            <a:pPr algn="r" rtl="1"/>
            <a:r>
              <a:rPr lang="ar-SA" sz="2400" dirty="0" smtClean="0"/>
              <a:t>توفير بعض </a:t>
            </a:r>
            <a:r>
              <a:rPr lang="ar-SA" sz="2400" b="1" dirty="0" smtClean="0"/>
              <a:t>الادوات والمعدات </a:t>
            </a:r>
            <a:r>
              <a:rPr lang="ar-SA" sz="2400" dirty="0" smtClean="0"/>
              <a:t>لتدعيم توفير دورات تدريبية في مجالات المهارات وبالتحديد في مجال محاكاة أنظمة العمل من خلال برامج المحاكاة بإستخدام الحاسوب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dirty="0" smtClean="0"/>
              <a:t>التوصيات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ar-KW" sz="6600" dirty="0" smtClean="0"/>
          </a:p>
          <a:p>
            <a:pPr algn="ctr" rtl="1">
              <a:buNone/>
            </a:pPr>
            <a:endParaRPr lang="ar-KW" sz="4000" dirty="0" smtClean="0"/>
          </a:p>
          <a:p>
            <a:pPr algn="ctr" rtl="1">
              <a:buNone/>
            </a:pPr>
            <a:r>
              <a:rPr lang="ar-KW" sz="6600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شكراً لحسن استماعكم</a:t>
            </a:r>
            <a:endParaRPr lang="en-US" sz="66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027237"/>
            <a:ext cx="86868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200" b="1" dirty="0" smtClean="0"/>
              <a:t>تأسيس لبرنامج ماجستير في هندسة الجودة والإنتاج المستدام</a:t>
            </a:r>
          </a:p>
          <a:p>
            <a:pPr algn="r" rtl="1">
              <a:buNone/>
            </a:pPr>
            <a:endParaRPr lang="ar-SA" sz="900" b="1" dirty="0" smtClean="0"/>
          </a:p>
          <a:p>
            <a:pPr algn="r" rtl="1"/>
            <a:r>
              <a:rPr lang="ar-SA" sz="3600" b="1" dirty="0" smtClean="0"/>
              <a:t>فتح مراكز تدريب تعزز التعاون مع الصناعات المحلية</a:t>
            </a:r>
          </a:p>
          <a:p>
            <a:pPr algn="r" rtl="1">
              <a:buNone/>
            </a:pPr>
            <a:endParaRPr lang="ar-SA" sz="3600" b="1" dirty="0" smtClean="0"/>
          </a:p>
          <a:p>
            <a:pPr algn="r" rtl="1"/>
            <a:endParaRPr lang="ar-SA" sz="3600" b="1" dirty="0" smtClean="0"/>
          </a:p>
          <a:p>
            <a:pPr algn="r" rtl="1"/>
            <a:endParaRPr lang="ar-SA" sz="3600" b="1" dirty="0" smtClean="0"/>
          </a:p>
          <a:p>
            <a:pPr algn="r" rtl="1"/>
            <a:endParaRPr lang="en-US" sz="3600" b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/>
              <a:t>أهداف مشروع </a:t>
            </a:r>
            <a:r>
              <a:rPr lang="en-US" dirty="0" smtClean="0">
                <a:solidFill>
                  <a:srgbClr val="0070C0"/>
                </a:solidFill>
              </a:rPr>
              <a:t>TEMPUS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rtl="1">
              <a:buNone/>
            </a:pPr>
            <a:endParaRPr lang="ar-SA" sz="3200" b="1" dirty="0" smtClean="0"/>
          </a:p>
          <a:p>
            <a:pPr algn="r" rtl="1">
              <a:buNone/>
            </a:pPr>
            <a:r>
              <a:rPr lang="ar-AE" sz="3200" b="1" dirty="0" smtClean="0"/>
              <a:t>دراسة احتياجات </a:t>
            </a:r>
            <a:r>
              <a:rPr lang="ar-SA" sz="3200" b="1" dirty="0" smtClean="0"/>
              <a:t>القطاع </a:t>
            </a:r>
            <a:r>
              <a:rPr lang="ar-AE" sz="3200" b="1" dirty="0" smtClean="0"/>
              <a:t>الصناع</a:t>
            </a:r>
            <a:r>
              <a:rPr lang="ar-SA" sz="3200" b="1" dirty="0" smtClean="0"/>
              <a:t>ي من التدريب والكوادر في مجال هندسة الجودة والانتاج المستدام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SA" b="1" dirty="0" smtClean="0"/>
              <a:t>الهدف من المسح</a:t>
            </a:r>
            <a:br>
              <a:rPr lang="ar-SA" b="1" dirty="0" smtClean="0"/>
            </a:br>
            <a:endParaRPr lang="en-US" dirty="0"/>
          </a:p>
        </p:txBody>
      </p:sp>
      <p:pic>
        <p:nvPicPr>
          <p:cNvPr id="17409" name="Picture 1" descr="C:\Users\bis\AppData\Local\Microsoft\Windows\Temporary Internet Files\Content.IE5\RS1TTS1P\MC90029347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652" y="3505200"/>
            <a:ext cx="2629948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/>
              <a:t>المنهجية المتبعة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1905000" y="828675"/>
          <a:ext cx="5181600" cy="6029325"/>
        </p:xfrm>
        <a:graphic>
          <a:graphicData uri="http://schemas.openxmlformats.org/presentationml/2006/ole">
            <p:oleObj spid="_x0000_s16394" name="Visio" r:id="rId3" imgW="5183135" imgH="6030856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r" rtl="1"/>
            <a:r>
              <a:rPr lang="ar-AE" sz="2800" dirty="0" smtClean="0"/>
              <a:t>تم تطوير استبانة </a:t>
            </a:r>
            <a:r>
              <a:rPr lang="ar-AE" sz="2800" dirty="0" smtClean="0">
                <a:solidFill>
                  <a:srgbClr val="FF0000"/>
                </a:solidFill>
              </a:rPr>
              <a:t>لتحديد احتياجات </a:t>
            </a:r>
            <a:r>
              <a:rPr lang="ar-AE" sz="2800" dirty="0" smtClean="0"/>
              <a:t>السوق الصناعي الفلسطيني في الضفة الغربية وذلك </a:t>
            </a:r>
            <a:r>
              <a:rPr lang="ar-AE" sz="2800" dirty="0" smtClean="0">
                <a:solidFill>
                  <a:srgbClr val="FF0000"/>
                </a:solidFill>
              </a:rPr>
              <a:t>للمساعدة في تطوير </a:t>
            </a:r>
            <a:r>
              <a:rPr lang="ar-AE" sz="2800" dirty="0" smtClean="0"/>
              <a:t>برنامج ماجستير جديد في هندسة الجودة والانتاج المستدام وكذلك مراكزالتدريب. </a:t>
            </a:r>
            <a:endParaRPr lang="ar-SA" sz="2800" dirty="0" smtClean="0"/>
          </a:p>
          <a:p>
            <a:pPr algn="r" rtl="1"/>
            <a:endParaRPr lang="en-US" sz="900" dirty="0" smtClean="0"/>
          </a:p>
          <a:p>
            <a:pPr algn="r" rtl="1"/>
            <a:r>
              <a:rPr lang="ar-AE" sz="2800" dirty="0" smtClean="0"/>
              <a:t>تم تطوير هذه الاستبانة من خلال </a:t>
            </a:r>
            <a:r>
              <a:rPr lang="ar-AE" sz="2800" dirty="0" smtClean="0">
                <a:solidFill>
                  <a:srgbClr val="FF0000"/>
                </a:solidFill>
              </a:rPr>
              <a:t>عقد عدة اجتماعات </a:t>
            </a:r>
            <a:r>
              <a:rPr lang="ar-AE" sz="2800" dirty="0" smtClean="0"/>
              <a:t>للمؤسسات المشاركة جامعة برلين التقنية، الاتحاد العام للصناعات الفلسطينية، جامعة بير زيت، جامعة النجاح الوطنية.</a:t>
            </a:r>
            <a:endParaRPr lang="ar-SA" sz="2800" dirty="0" smtClean="0"/>
          </a:p>
          <a:p>
            <a:pPr algn="r" rtl="1"/>
            <a:endParaRPr lang="ar-SA" sz="900" dirty="0" smtClean="0"/>
          </a:p>
          <a:p>
            <a:pPr algn="r" rtl="1"/>
            <a:r>
              <a:rPr lang="ar-AE" sz="2800" dirty="0" smtClean="0"/>
              <a:t>تم ارسال </a:t>
            </a:r>
            <a:r>
              <a:rPr lang="ar-AE" sz="2800" dirty="0" smtClean="0">
                <a:solidFill>
                  <a:srgbClr val="FF0000"/>
                </a:solidFill>
              </a:rPr>
              <a:t>اكثر من 200</a:t>
            </a:r>
            <a:r>
              <a:rPr lang="ar-AE" sz="2800" dirty="0" smtClean="0"/>
              <a:t> ايميل وفاكس بشكل مخصص للمنشآت الصناعية الفلسطينية في </a:t>
            </a:r>
            <a:r>
              <a:rPr lang="ar-AE" sz="2800" dirty="0" smtClean="0">
                <a:solidFill>
                  <a:srgbClr val="FF0000"/>
                </a:solidFill>
              </a:rPr>
              <a:t>جميع</a:t>
            </a:r>
            <a:r>
              <a:rPr lang="ar-AE" sz="2800" dirty="0" smtClean="0"/>
              <a:t> انحاء الضفة الغربية حسب سجلات </a:t>
            </a:r>
            <a:r>
              <a:rPr lang="ar-AE" sz="2800" dirty="0" smtClean="0">
                <a:solidFill>
                  <a:srgbClr val="FF0000"/>
                </a:solidFill>
              </a:rPr>
              <a:t>الاتحاد</a:t>
            </a:r>
            <a:r>
              <a:rPr lang="ar-AE" sz="2800" dirty="0" smtClean="0"/>
              <a:t> العام للصناعات الفلسطينية</a:t>
            </a:r>
            <a:r>
              <a:rPr lang="ar-SA" sz="2800" dirty="0" smtClean="0"/>
              <a:t> ، وكانت </a:t>
            </a:r>
            <a:r>
              <a:rPr lang="ar-AE" sz="2800" dirty="0" smtClean="0"/>
              <a:t>نسبة </a:t>
            </a:r>
            <a:r>
              <a:rPr lang="ar-SA" sz="2800" dirty="0" smtClean="0"/>
              <a:t>ال</a:t>
            </a:r>
            <a:r>
              <a:rPr lang="ar-AE" sz="2800" dirty="0" smtClean="0"/>
              <a:t>استجابة </a:t>
            </a:r>
            <a:r>
              <a:rPr lang="ar-AE" sz="2800" dirty="0" smtClean="0">
                <a:solidFill>
                  <a:srgbClr val="FF0000"/>
                </a:solidFill>
              </a:rPr>
              <a:t>34%</a:t>
            </a:r>
            <a:endParaRPr lang="en-US" sz="2800" dirty="0" smtClean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/>
              <a:t>إعداد الاستبانة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691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/>
              <a:t>تكونت الاستبانة من </a:t>
            </a:r>
            <a:r>
              <a:rPr lang="ar-AE" dirty="0" smtClean="0">
                <a:solidFill>
                  <a:srgbClr val="FF0000"/>
                </a:solidFill>
              </a:rPr>
              <a:t>جزئين</a:t>
            </a:r>
            <a:r>
              <a:rPr lang="ar-AE" dirty="0" smtClean="0"/>
              <a:t> رئيسين</a:t>
            </a:r>
            <a:r>
              <a:rPr lang="ar-SA" dirty="0" smtClean="0"/>
              <a:t> بعد </a:t>
            </a:r>
            <a:r>
              <a:rPr lang="ar-AE" dirty="0" smtClean="0"/>
              <a:t>الجزء العام </a:t>
            </a:r>
            <a:r>
              <a:rPr lang="ar-SA" dirty="0" smtClean="0"/>
              <a:t>المتعلق بال</a:t>
            </a:r>
            <a:r>
              <a:rPr lang="ar-AE" dirty="0" smtClean="0"/>
              <a:t>معلومات </a:t>
            </a:r>
            <a:r>
              <a:rPr lang="ar-SA" dirty="0" smtClean="0"/>
              <a:t>ال</a:t>
            </a:r>
            <a:r>
              <a:rPr lang="ar-AE" dirty="0" smtClean="0"/>
              <a:t>عامة عن الصناعة</a:t>
            </a:r>
            <a:r>
              <a:rPr lang="ar-SA" dirty="0" smtClean="0"/>
              <a:t>:</a:t>
            </a:r>
          </a:p>
          <a:p>
            <a:pPr marL="624078" indent="-514350" algn="r" rtl="1">
              <a:buClrTx/>
              <a:buSzPct val="81000"/>
              <a:buFont typeface="+mj-lt"/>
              <a:buAutoNum type="arabicPeriod"/>
            </a:pPr>
            <a:r>
              <a:rPr lang="ar-AE" dirty="0"/>
              <a:t>الحاجة إلى برنامج ماجستير </a:t>
            </a:r>
            <a:r>
              <a:rPr lang="ar-AE" dirty="0" smtClean="0"/>
              <a:t>هندسة </a:t>
            </a:r>
            <a:r>
              <a:rPr lang="ar-AE" dirty="0"/>
              <a:t>الجودة والانتاج المستدام وموادها الدراسية</a:t>
            </a:r>
            <a:endParaRPr lang="ar-SA" dirty="0"/>
          </a:p>
          <a:p>
            <a:pPr marL="624078" indent="-514350" algn="r" rtl="1">
              <a:buClrTx/>
              <a:buSzPct val="81000"/>
              <a:buFont typeface="+mj-lt"/>
              <a:buAutoNum type="arabicPeriod"/>
            </a:pPr>
            <a:r>
              <a:rPr lang="ar-AE" dirty="0" smtClean="0"/>
              <a:t>الحاجة </a:t>
            </a:r>
            <a:r>
              <a:rPr lang="ar-SA" dirty="0" smtClean="0"/>
              <a:t>من</a:t>
            </a:r>
            <a:r>
              <a:rPr lang="ar-AE" dirty="0" smtClean="0"/>
              <a:t> التدريب للقطاع الصناعي الفلسطيني.</a:t>
            </a:r>
            <a:endParaRPr lang="en-US" dirty="0" smtClean="0"/>
          </a:p>
          <a:p>
            <a:pPr algn="r" rt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SA" b="1" dirty="0" smtClean="0"/>
              <a:t>إعداد الاستبانة</a:t>
            </a:r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 cstate="print"/>
          <a:srcRect l="26940" t="29167" r="26208" b="18750"/>
          <a:stretch>
            <a:fillRect/>
          </a:stretch>
        </p:blipFill>
        <p:spPr bwMode="auto">
          <a:xfrm>
            <a:off x="2362200" y="3590925"/>
            <a:ext cx="5227320" cy="3267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AE" dirty="0" smtClean="0"/>
              <a:t>هذا الجزء من الاستبانة </a:t>
            </a:r>
            <a:r>
              <a:rPr lang="ar-SA" dirty="0" smtClean="0">
                <a:solidFill>
                  <a:srgbClr val="FF0000"/>
                </a:solidFill>
              </a:rPr>
              <a:t>يستوضح</a:t>
            </a:r>
            <a:r>
              <a:rPr lang="ar-AE" dirty="0" smtClean="0">
                <a:solidFill>
                  <a:srgbClr val="FF0000"/>
                </a:solidFill>
              </a:rPr>
              <a:t> مدى الحاجة </a:t>
            </a:r>
            <a:r>
              <a:rPr lang="ar-AE" dirty="0" smtClean="0"/>
              <a:t>إلى برنامج ماجستير في هندسة الجودة والانتاج المستدام</a:t>
            </a:r>
            <a:r>
              <a:rPr lang="ar-SA" dirty="0" smtClean="0"/>
              <a:t>،</a:t>
            </a:r>
            <a:r>
              <a:rPr lang="ar-AE" dirty="0" smtClean="0"/>
              <a:t> كما سيتم استخدامه ايضا </a:t>
            </a:r>
            <a:r>
              <a:rPr lang="ar-SA" dirty="0" smtClean="0"/>
              <a:t>في </a:t>
            </a:r>
            <a:r>
              <a:rPr lang="ar-AE" dirty="0" smtClean="0">
                <a:solidFill>
                  <a:srgbClr val="FF0000"/>
                </a:solidFill>
              </a:rPr>
              <a:t>تصميم الخطة</a:t>
            </a:r>
            <a:r>
              <a:rPr lang="ar-AE" dirty="0" smtClean="0"/>
              <a:t> الدراسية لهذا البرنامج. وخطة برنامج الماجستير تتكون من </a:t>
            </a:r>
            <a:r>
              <a:rPr lang="ar-AE" dirty="0" smtClean="0">
                <a:solidFill>
                  <a:srgbClr val="FF0000"/>
                </a:solidFill>
              </a:rPr>
              <a:t>ثلاث</a:t>
            </a:r>
            <a:r>
              <a:rPr lang="ar-SA" dirty="0" smtClean="0">
                <a:solidFill>
                  <a:srgbClr val="FF0000"/>
                </a:solidFill>
              </a:rPr>
              <a:t>ة مجالات</a:t>
            </a:r>
            <a:r>
              <a:rPr lang="ar-AE" dirty="0" smtClean="0"/>
              <a:t> رئيسية، الانتاج، الجودة، الاستدامة. ومن هنا تم وضع الاسئله ضمن هذه </a:t>
            </a:r>
            <a:r>
              <a:rPr lang="ar-SA" dirty="0" smtClean="0"/>
              <a:t>المجالات</a:t>
            </a:r>
            <a:r>
              <a:rPr lang="ar-AE" dirty="0" smtClean="0"/>
              <a:t> الثلاث</a:t>
            </a:r>
            <a:r>
              <a:rPr lang="ar-SA" dirty="0" smtClean="0"/>
              <a:t>ة</a:t>
            </a:r>
            <a:r>
              <a:rPr lang="ar-AE" dirty="0" smtClean="0"/>
              <a:t>. ولقياس </a:t>
            </a:r>
            <a:r>
              <a:rPr lang="ar-AE" dirty="0" smtClean="0">
                <a:solidFill>
                  <a:srgbClr val="FF0000"/>
                </a:solidFill>
              </a:rPr>
              <a:t>مدى اهمية </a:t>
            </a:r>
            <a:r>
              <a:rPr lang="ar-AE" dirty="0" smtClean="0"/>
              <a:t>كل  موضوع  أو مساق تم اعتماد </a:t>
            </a:r>
            <a:r>
              <a:rPr lang="ar-AE" dirty="0" smtClean="0">
                <a:solidFill>
                  <a:srgbClr val="FF0000"/>
                </a:solidFill>
              </a:rPr>
              <a:t>التدريج</a:t>
            </a:r>
            <a:r>
              <a:rPr lang="ar-AE" dirty="0" smtClean="0"/>
              <a:t> من 1 إلى 5 .</a:t>
            </a:r>
            <a:endParaRPr lang="en-US" dirty="0" smtClean="0"/>
          </a:p>
          <a:p>
            <a:pPr algn="r" rtl="1"/>
            <a:r>
              <a:rPr lang="ar-AE" dirty="0" smtClean="0">
                <a:solidFill>
                  <a:srgbClr val="FF0000"/>
                </a:solidFill>
              </a:rPr>
              <a:t>الاسئلة</a:t>
            </a:r>
            <a:r>
              <a:rPr lang="ar-AE" dirty="0" smtClean="0"/>
              <a:t> تحت كل </a:t>
            </a:r>
            <a:r>
              <a:rPr lang="ar-SA" dirty="0" smtClean="0"/>
              <a:t>مجال</a:t>
            </a:r>
            <a:r>
              <a:rPr lang="ar-AE" dirty="0" smtClean="0"/>
              <a:t> من </a:t>
            </a:r>
            <a:r>
              <a:rPr lang="ar-SA" dirty="0" smtClean="0"/>
              <a:t>المجالات</a:t>
            </a:r>
            <a:r>
              <a:rPr lang="ar-AE" dirty="0" smtClean="0"/>
              <a:t> تم </a:t>
            </a:r>
            <a:r>
              <a:rPr lang="ar-AE" dirty="0" smtClean="0">
                <a:solidFill>
                  <a:srgbClr val="FF0000"/>
                </a:solidFill>
              </a:rPr>
              <a:t>التوافق</a:t>
            </a:r>
            <a:r>
              <a:rPr lang="ar-AE" dirty="0" smtClean="0"/>
              <a:t> عليها فيما بين مجموعة من الخبراء من جامعة برلين التقنية، جامعة بير زيت وجامعة النجاح الوطنية .</a:t>
            </a:r>
            <a:endParaRPr lang="en-US" dirty="0" smtClean="0"/>
          </a:p>
          <a:p>
            <a:pPr algn="r" rt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dirty="0" smtClean="0"/>
              <a:t>إعداد الاستبانة</a:t>
            </a:r>
            <a:br>
              <a:rPr lang="ar-SA" b="1" dirty="0" smtClean="0"/>
            </a:br>
            <a:r>
              <a:rPr lang="ar-SA" sz="2700" b="1" dirty="0" smtClean="0"/>
              <a:t> 1. </a:t>
            </a:r>
            <a:r>
              <a:rPr lang="ar-AE" sz="2700" dirty="0" smtClean="0"/>
              <a:t>الحاجة إلى برنامج ماجستير هندسة </a:t>
            </a:r>
            <a:r>
              <a:rPr lang="ar-AE" sz="2800" dirty="0"/>
              <a:t>الجودة والانتاج المستدام</a:t>
            </a:r>
            <a:endParaRPr lang="ar-SA" sz="2700" b="1" dirty="0" smtClean="0"/>
          </a:p>
        </p:txBody>
      </p:sp>
      <p:pic>
        <p:nvPicPr>
          <p:cNvPr id="20482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5105400"/>
            <a:ext cx="1829714" cy="15654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22437"/>
            <a:ext cx="8991600" cy="4525963"/>
          </a:xfrm>
        </p:spPr>
        <p:txBody>
          <a:bodyPr>
            <a:normAutofit/>
          </a:bodyPr>
          <a:lstStyle/>
          <a:p>
            <a:pPr algn="r" rtl="1"/>
            <a:r>
              <a:rPr lang="ar-SA" sz="3200" dirty="0" smtClean="0"/>
              <a:t>تم تصميم هذا الجزء من الاستبانة بهدف:</a:t>
            </a:r>
          </a:p>
          <a:p>
            <a:pPr algn="r" rtl="1">
              <a:buNone/>
            </a:pPr>
            <a:endParaRPr lang="en-US" sz="900" dirty="0" smtClean="0"/>
          </a:p>
          <a:p>
            <a:pPr marL="624078" lvl="0" indent="-514350" algn="r" rtl="1">
              <a:buClrTx/>
              <a:buSzPct val="81000"/>
              <a:buFont typeface="+mj-lt"/>
              <a:buAutoNum type="arabicPeriod"/>
            </a:pPr>
            <a:r>
              <a:rPr lang="ar-SA" sz="3200" dirty="0" smtClean="0"/>
              <a:t>تحديد </a:t>
            </a:r>
            <a:r>
              <a:rPr lang="ar-SA" sz="3200" dirty="0" smtClean="0">
                <a:solidFill>
                  <a:srgbClr val="FF0000"/>
                </a:solidFill>
              </a:rPr>
              <a:t>الفئة المستهدفه </a:t>
            </a:r>
            <a:r>
              <a:rPr lang="ar-SA" sz="3200" dirty="0" smtClean="0"/>
              <a:t>من التدريب (المهندسين والمدراء والفنين)</a:t>
            </a:r>
            <a:endParaRPr lang="en-US" sz="3200" dirty="0" smtClean="0"/>
          </a:p>
          <a:p>
            <a:pPr marL="624078" lvl="0" indent="-514350" algn="r" rtl="1">
              <a:buClrTx/>
              <a:buSzPct val="81000"/>
              <a:buFont typeface="+mj-lt"/>
              <a:buAutoNum type="arabicPeriod"/>
            </a:pPr>
            <a:r>
              <a:rPr lang="ar-SA" sz="3200" dirty="0" smtClean="0"/>
              <a:t>تحديد اهم </a:t>
            </a:r>
            <a:r>
              <a:rPr lang="ar-SA" sz="3200" dirty="0" smtClean="0">
                <a:solidFill>
                  <a:srgbClr val="FF0000"/>
                </a:solidFill>
              </a:rPr>
              <a:t>مواضيع التدريب</a:t>
            </a:r>
            <a:r>
              <a:rPr lang="ar-SA" sz="3200" dirty="0" smtClean="0"/>
              <a:t>.</a:t>
            </a:r>
            <a:endParaRPr lang="en-US" sz="3200" dirty="0" smtClean="0"/>
          </a:p>
          <a:p>
            <a:pPr algn="r" rt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b="1" dirty="0" smtClean="0"/>
              <a:t>إعداد الاستبانة</a:t>
            </a:r>
            <a:br>
              <a:rPr lang="ar-SA" b="1" dirty="0" smtClean="0"/>
            </a:br>
            <a:r>
              <a:rPr lang="ar-SA" sz="2700" b="1" dirty="0" smtClean="0"/>
              <a:t>2. </a:t>
            </a:r>
            <a:r>
              <a:rPr lang="ar-AE" sz="2800" dirty="0" smtClean="0"/>
              <a:t>الحاجة </a:t>
            </a:r>
            <a:r>
              <a:rPr lang="ar-SA" sz="2800" dirty="0" smtClean="0"/>
              <a:t>من </a:t>
            </a:r>
            <a:r>
              <a:rPr lang="ar-AE" sz="2800" dirty="0" smtClean="0"/>
              <a:t>التدريب للقطاع الصناعي الفلسطيني</a:t>
            </a:r>
            <a:endParaRPr lang="ar-SA" sz="2700" b="1" dirty="0" smtClean="0"/>
          </a:p>
        </p:txBody>
      </p:sp>
      <p:pic>
        <p:nvPicPr>
          <p:cNvPr id="21510" name="Picture 6" descr="C:\Users\bis\AppData\Local\Microsoft\Windows\Temporary Internet Files\Content.IE5\RS1TTS1P\MC9000591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4191000"/>
            <a:ext cx="1766621" cy="17958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968</TotalTime>
  <Words>882</Words>
  <Application>Microsoft Office PowerPoint</Application>
  <PresentationFormat>On-screen Show (4:3)</PresentationFormat>
  <Paragraphs>154</Paragraphs>
  <Slides>25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Concourse</vt:lpstr>
      <vt:lpstr>Visio</vt:lpstr>
      <vt:lpstr>عرض  نتائج مسح القطاع الصناعي من الاحتياجات التدريبية والكوادر  أحد مخرجات مشروع تمبوس Tempus</vt:lpstr>
      <vt:lpstr>المحتويات</vt:lpstr>
      <vt:lpstr>أهداف مشروع TEMPUS</vt:lpstr>
      <vt:lpstr>الهدف من المسح </vt:lpstr>
      <vt:lpstr>المنهجية المتبعة</vt:lpstr>
      <vt:lpstr>إعداد الاستبانة</vt:lpstr>
      <vt:lpstr>إعداد الاستبانة</vt:lpstr>
      <vt:lpstr>إعداد الاستبانة  1. الحاجة إلى برنامج ماجستير هندسة الجودة والانتاج المستدام</vt:lpstr>
      <vt:lpstr>إعداد الاستبانة 2. الحاجة من التدريب للقطاع الصناعي الفلسطيني</vt:lpstr>
      <vt:lpstr>نتائج التحليل  1. تحليل بيانات المنشآت</vt:lpstr>
      <vt:lpstr>نتائج التحليل  1. تحليل بيانات المنشآت</vt:lpstr>
      <vt:lpstr>نتائج التحليل  1. تحليل بيانات المنشآت</vt:lpstr>
      <vt:lpstr>نتائج التحليل  1. تحليل بيانات المنشآت</vt:lpstr>
      <vt:lpstr>نتائج التحليل  1. تحليل بيانات المنشآت</vt:lpstr>
      <vt:lpstr>نتائج التحليل  1. تحليل بيانات المنشآت</vt:lpstr>
      <vt:lpstr>نتائج التحليل  1. تحليل بيانات المنشآت</vt:lpstr>
      <vt:lpstr>نتائج التحليل  2. الإحتياجات التدريبية</vt:lpstr>
      <vt:lpstr>نتائج التحليل  2. الإحتياجات التدريبية</vt:lpstr>
      <vt:lpstr>نتائج التحليل  2. الإحتياجات التدريبية</vt:lpstr>
      <vt:lpstr>نتائج التحليل  2. الإحتياجات التدريبية</vt:lpstr>
      <vt:lpstr>نتائج التحليل  3. الحاجة إلى برنامج ماجستير في الهندسة المستدامة</vt:lpstr>
      <vt:lpstr>نتائج التحليل  3. الحاجة إلى برنامج ماجستير في الهندسة المستدامة</vt:lpstr>
      <vt:lpstr>الاستنتاجات</vt:lpstr>
      <vt:lpstr>التوصيات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Husam</dc:creator>
  <cp:lastModifiedBy>DELL</cp:lastModifiedBy>
  <cp:revision>87</cp:revision>
  <dcterms:created xsi:type="dcterms:W3CDTF">2006-08-16T00:00:00Z</dcterms:created>
  <dcterms:modified xsi:type="dcterms:W3CDTF">2013-02-18T07:20:37Z</dcterms:modified>
</cp:coreProperties>
</file>