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74" r:id="rId2"/>
    <p:sldId id="278" r:id="rId3"/>
    <p:sldId id="279" r:id="rId4"/>
    <p:sldId id="256" r:id="rId5"/>
    <p:sldId id="260" r:id="rId6"/>
    <p:sldId id="282" r:id="rId7"/>
    <p:sldId id="283" r:id="rId8"/>
    <p:sldId id="284" r:id="rId9"/>
    <p:sldId id="294" r:id="rId10"/>
    <p:sldId id="295" r:id="rId11"/>
    <p:sldId id="285" r:id="rId12"/>
    <p:sldId id="286" r:id="rId13"/>
    <p:sldId id="290" r:id="rId14"/>
    <p:sldId id="291" r:id="rId15"/>
    <p:sldId id="292" r:id="rId16"/>
    <p:sldId id="293" r:id="rId17"/>
    <p:sldId id="287" r:id="rId18"/>
    <p:sldId id="288" r:id="rId19"/>
    <p:sldId id="28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A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4202" autoAdjust="0"/>
  </p:normalViewPr>
  <p:slideViewPr>
    <p:cSldViewPr>
      <p:cViewPr varScale="1">
        <p:scale>
          <a:sx n="61" d="100"/>
          <a:sy n="61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C57DE-D07E-4E73-BBD0-7C4648677821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E7F4-7179-4916-9997-2E757F22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975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E7F4-7179-4916-9997-2E757F22E9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458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0DDB-CE15-4EFA-AFC2-E57A5B27389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EB53-F5F6-436D-B7D7-AB3457848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0DDB-CE15-4EFA-AFC2-E57A5B27389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EB53-F5F6-436D-B7D7-AB3457848A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0DDB-CE15-4EFA-AFC2-E57A5B27389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EB53-F5F6-436D-B7D7-AB3457848A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0DDB-CE15-4EFA-AFC2-E57A5B27389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EB53-F5F6-436D-B7D7-AB3457848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0DDB-CE15-4EFA-AFC2-E57A5B27389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EB53-F5F6-436D-B7D7-AB3457848A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0DDB-CE15-4EFA-AFC2-E57A5B27389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EB53-F5F6-436D-B7D7-AB3457848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0DDB-CE15-4EFA-AFC2-E57A5B27389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EB53-F5F6-436D-B7D7-AB3457848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0DDB-CE15-4EFA-AFC2-E57A5B27389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EB53-F5F6-436D-B7D7-AB3457848A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0DDB-CE15-4EFA-AFC2-E57A5B27389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EB53-F5F6-436D-B7D7-AB3457848A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0DDB-CE15-4EFA-AFC2-E57A5B27389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EB53-F5F6-436D-B7D7-AB3457848A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0DDB-CE15-4EFA-AFC2-E57A5B27389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EB53-F5F6-436D-B7D7-AB3457848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700DDB-CE15-4EFA-AFC2-E57A5B273896}" type="datetimeFigureOut">
              <a:rPr lang="en-US" smtClean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E3EB53-F5F6-436D-B7D7-AB3457848A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3548" y="404664"/>
            <a:ext cx="7680960" cy="165618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 smtClean="0">
                <a:latin typeface="FrankRuehl" pitchFamily="34" charset="-79"/>
                <a:cs typeface="FrankRuehl" pitchFamily="34" charset="-79"/>
              </a:rPr>
              <a:t>An Najah National University </a:t>
            </a:r>
            <a:br>
              <a:rPr lang="en-US" dirty="0" smtClean="0">
                <a:latin typeface="FrankRuehl" pitchFamily="34" charset="-79"/>
                <a:cs typeface="FrankRuehl" pitchFamily="34" charset="-79"/>
              </a:rPr>
            </a:br>
            <a:r>
              <a:rPr lang="en-US" dirty="0" smtClean="0">
                <a:latin typeface="FrankRuehl" pitchFamily="34" charset="-79"/>
                <a:cs typeface="FrankRuehl" pitchFamily="34" charset="-79"/>
              </a:rPr>
              <a:t/>
            </a:r>
            <a:br>
              <a:rPr lang="en-US" dirty="0" smtClean="0">
                <a:latin typeface="FrankRuehl" pitchFamily="34" charset="-79"/>
                <a:cs typeface="FrankRuehl" pitchFamily="34" charset="-79"/>
              </a:rPr>
            </a:br>
            <a:r>
              <a:rPr lang="en-US" dirty="0" smtClean="0">
                <a:latin typeface="FrankRuehl" pitchFamily="34" charset="-79"/>
                <a:cs typeface="FrankRuehl" pitchFamily="34" charset="-79"/>
              </a:rPr>
              <a:t/>
            </a:r>
            <a:br>
              <a:rPr lang="en-US" dirty="0" smtClean="0">
                <a:latin typeface="FrankRuehl" pitchFamily="34" charset="-79"/>
                <a:cs typeface="FrankRuehl" pitchFamily="34" charset="-79"/>
              </a:rPr>
            </a:br>
            <a:endParaRPr lang="en-US" dirty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475656" y="3284984"/>
            <a:ext cx="6696744" cy="3240360"/>
          </a:xfrm>
          <a:prstGeom prst="flowChartAlternate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9468" y="2772856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FrankRuehl" pitchFamily="34" charset="-79"/>
                <a:cs typeface="FrankRuehl" pitchFamily="34" charset="-79"/>
              </a:rPr>
              <a:t/>
            </a:r>
            <a:br>
              <a:rPr lang="en-US" sz="4000" dirty="0" smtClean="0">
                <a:latin typeface="FrankRuehl" pitchFamily="34" charset="-79"/>
                <a:cs typeface="FrankRuehl" pitchFamily="34" charset="-79"/>
              </a:rPr>
            </a:br>
            <a:r>
              <a:rPr lang="en-US" sz="4000" dirty="0" smtClean="0">
                <a:latin typeface="FrankRuehl" pitchFamily="34" charset="-79"/>
                <a:cs typeface="FrankRuehl" pitchFamily="34" charset="-79"/>
              </a:rPr>
              <a:t>Faculty of Engineering </a:t>
            </a:r>
            <a:br>
              <a:rPr lang="en-US" sz="4000" dirty="0" smtClean="0">
                <a:latin typeface="FrankRuehl" pitchFamily="34" charset="-79"/>
                <a:cs typeface="FrankRuehl" pitchFamily="34" charset="-79"/>
              </a:rPr>
            </a:br>
            <a:r>
              <a:rPr lang="en-US" sz="4000" dirty="0" smtClean="0">
                <a:latin typeface="FrankRuehl" pitchFamily="34" charset="-79"/>
                <a:cs typeface="FrankRuehl" pitchFamily="34" charset="-79"/>
              </a:rPr>
              <a:t>Computer Engineering Department</a:t>
            </a:r>
            <a:br>
              <a:rPr lang="en-US" sz="4000" dirty="0" smtClean="0">
                <a:latin typeface="FrankRuehl" pitchFamily="34" charset="-79"/>
                <a:cs typeface="FrankRuehl" pitchFamily="34" charset="-79"/>
              </a:rPr>
            </a:br>
            <a:r>
              <a:rPr lang="en-US" sz="4000" dirty="0" smtClean="0">
                <a:latin typeface="FrankRuehl" pitchFamily="34" charset="-79"/>
                <a:cs typeface="FrankRuehl" pitchFamily="34" charset="-79"/>
              </a:rPr>
              <a:t>(</a:t>
            </a:r>
            <a:r>
              <a:rPr lang="en-US" sz="4000" dirty="0" err="1" smtClean="0">
                <a:latin typeface="FrankRuehl" pitchFamily="34" charset="-79"/>
                <a:cs typeface="FrankRuehl" pitchFamily="34" charset="-79"/>
              </a:rPr>
              <a:t>Sokar</a:t>
            </a:r>
            <a:r>
              <a:rPr lang="en-US" sz="4000" dirty="0" smtClean="0">
                <a:latin typeface="FrankRuehl" pitchFamily="34" charset="-79"/>
                <a:cs typeface="FrankRuehl" pitchFamily="34" charset="-79"/>
              </a:rPr>
              <a:t> Dash)</a:t>
            </a:r>
          </a:p>
          <a:p>
            <a:pPr algn="ctr"/>
            <a:r>
              <a:rPr lang="en-US" sz="4000" dirty="0" smtClean="0">
                <a:latin typeface="FrankRuehl" pitchFamily="34" charset="-79"/>
                <a:cs typeface="FrankRuehl" pitchFamily="34" charset="-79"/>
              </a:rPr>
              <a:t>Graduation Project</a:t>
            </a:r>
            <a:endParaRPr lang="en-US" sz="4000" dirty="0"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7" name="صورة 6" descr="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484784"/>
            <a:ext cx="2553056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002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020149" cy="87896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Sound and animation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71600" y="1844824"/>
            <a:ext cx="7488832" cy="4536504"/>
          </a:xfrm>
        </p:spPr>
        <p:txBody>
          <a:bodyPr>
            <a:normAutofit/>
          </a:bodyPr>
          <a:lstStyle/>
          <a:p>
            <a:pPr algn="l">
              <a:buFont typeface="Trebuchet MS" pitchFamily="34" charset="0"/>
              <a:buChar char="*"/>
            </a:pPr>
            <a:r>
              <a:rPr lang="en-US" dirty="0" smtClean="0"/>
              <a:t>To </a:t>
            </a:r>
            <a:r>
              <a:rPr lang="en-US" smtClean="0"/>
              <a:t>add </a:t>
            </a:r>
            <a:r>
              <a:rPr lang="en-US" smtClean="0"/>
              <a:t>animation</a:t>
            </a:r>
            <a:endParaRPr lang="en-US" dirty="0" smtClean="0"/>
          </a:p>
          <a:p>
            <a:pPr algn="l"/>
            <a:r>
              <a:rPr lang="en-US" dirty="0" smtClean="0"/>
              <a:t> We create custom class also but</a:t>
            </a:r>
          </a:p>
          <a:p>
            <a:pPr algn="l"/>
            <a:r>
              <a:rPr lang="en-US" dirty="0" smtClean="0"/>
              <a:t> it doesn't work in our project we use method to display group of image</a:t>
            </a:r>
          </a:p>
          <a:p>
            <a:endParaRPr lang="ar-SA" dirty="0"/>
          </a:p>
        </p:txBody>
      </p:sp>
      <p:pic>
        <p:nvPicPr>
          <p:cNvPr id="4" name="صورة 3" descr="spark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573016"/>
            <a:ext cx="990476" cy="990476"/>
          </a:xfrm>
          <a:prstGeom prst="rect">
            <a:avLst/>
          </a:prstGeom>
        </p:spPr>
      </p:pic>
      <p:pic>
        <p:nvPicPr>
          <p:cNvPr id="5" name="صورة 4" descr="spark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573016"/>
            <a:ext cx="990476" cy="990476"/>
          </a:xfrm>
          <a:prstGeom prst="rect">
            <a:avLst/>
          </a:prstGeom>
        </p:spPr>
      </p:pic>
      <p:pic>
        <p:nvPicPr>
          <p:cNvPr id="6" name="صورة 5" descr="spark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501008"/>
            <a:ext cx="990476" cy="990476"/>
          </a:xfrm>
          <a:prstGeom prst="rect">
            <a:avLst/>
          </a:prstGeom>
        </p:spPr>
      </p:pic>
      <p:pic>
        <p:nvPicPr>
          <p:cNvPr id="7" name="صورة 6" descr="spark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501008"/>
            <a:ext cx="990476" cy="990476"/>
          </a:xfrm>
          <a:prstGeom prst="rect">
            <a:avLst/>
          </a:prstGeom>
        </p:spPr>
      </p:pic>
      <p:pic>
        <p:nvPicPr>
          <p:cNvPr id="8" name="صورة 7" descr="spark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501008"/>
            <a:ext cx="990476" cy="990476"/>
          </a:xfrm>
          <a:prstGeom prst="rect">
            <a:avLst/>
          </a:prstGeom>
        </p:spPr>
      </p:pic>
      <p:pic>
        <p:nvPicPr>
          <p:cNvPr id="9" name="صورة 8" descr="spark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4365104"/>
            <a:ext cx="990476" cy="990476"/>
          </a:xfrm>
          <a:prstGeom prst="rect">
            <a:avLst/>
          </a:prstGeom>
        </p:spPr>
      </p:pic>
      <p:pic>
        <p:nvPicPr>
          <p:cNvPr id="10" name="صورة 9" descr="spark1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4365104"/>
            <a:ext cx="990476" cy="990476"/>
          </a:xfrm>
          <a:prstGeom prst="rect">
            <a:avLst/>
          </a:prstGeom>
        </p:spPr>
      </p:pic>
      <p:pic>
        <p:nvPicPr>
          <p:cNvPr id="11" name="صورة 10" descr="spark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4437112"/>
            <a:ext cx="990476" cy="990476"/>
          </a:xfrm>
          <a:prstGeom prst="rect">
            <a:avLst/>
          </a:prstGeom>
        </p:spPr>
      </p:pic>
      <p:pic>
        <p:nvPicPr>
          <p:cNvPr id="12" name="صورة 11" descr="spark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4008" y="4437112"/>
            <a:ext cx="990476" cy="990476"/>
          </a:xfrm>
          <a:prstGeom prst="rect">
            <a:avLst/>
          </a:prstGeom>
        </p:spPr>
      </p:pic>
      <p:pic>
        <p:nvPicPr>
          <p:cNvPr id="13" name="صورة 12" descr="spark1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35696" y="5301208"/>
            <a:ext cx="990476" cy="990476"/>
          </a:xfrm>
          <a:prstGeom prst="rect">
            <a:avLst/>
          </a:prstGeom>
        </p:spPr>
      </p:pic>
      <p:pic>
        <p:nvPicPr>
          <p:cNvPr id="14" name="صورة 13" descr="spark1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59832" y="5373216"/>
            <a:ext cx="990476" cy="990476"/>
          </a:xfrm>
          <a:prstGeom prst="rect">
            <a:avLst/>
          </a:prstGeom>
        </p:spPr>
      </p:pic>
      <p:pic>
        <p:nvPicPr>
          <p:cNvPr id="15" name="صورة 14" descr="spark1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44008" y="5301208"/>
            <a:ext cx="990476" cy="9904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796013" cy="1022978"/>
          </a:xfrm>
        </p:spPr>
        <p:txBody>
          <a:bodyPr/>
          <a:lstStyle/>
          <a:p>
            <a:pPr algn="l">
              <a:buNone/>
            </a:pPr>
            <a:r>
              <a:rPr lang="en-US" sz="4800" dirty="0" smtClean="0"/>
              <a:t>Levels of game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99592" y="1844824"/>
            <a:ext cx="7093340" cy="4536504"/>
          </a:xfrm>
        </p:spPr>
        <p:txBody>
          <a:bodyPr/>
          <a:lstStyle/>
          <a:p>
            <a:pPr algn="l"/>
            <a:r>
              <a:rPr lang="en-US" dirty="0" smtClean="0"/>
              <a:t>     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         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           Here user can choose the level of 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    the game he want to play  </a:t>
            </a:r>
            <a:r>
              <a:rPr lang="en-US" dirty="0" smtClean="0"/>
              <a:t>Each </a:t>
            </a:r>
            <a:r>
              <a:rPr lang="en-US" dirty="0" smtClean="0"/>
              <a:t>level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/>
              <a:t>differ with another one </a:t>
            </a:r>
            <a:r>
              <a:rPr lang="en-US" dirty="0" smtClean="0"/>
              <a:t> in difficulty </a:t>
            </a:r>
            <a:endParaRPr lang="en-US" dirty="0" smtClean="0"/>
          </a:p>
          <a:p>
            <a:pPr algn="l"/>
            <a:r>
              <a:rPr lang="en-US" dirty="0" smtClean="0"/>
              <a:t>   </a:t>
            </a:r>
            <a:endParaRPr lang="ar-SA" dirty="0"/>
          </a:p>
        </p:txBody>
      </p:sp>
      <p:pic>
        <p:nvPicPr>
          <p:cNvPr id="4" name="صورة 3" descr="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8144" y="2132856"/>
            <a:ext cx="2513832" cy="36752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020149" cy="950970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/>
              <a:t>The  game activity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31640" y="1412776"/>
            <a:ext cx="6661292" cy="4824536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       This is the main part of our 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   project, user can choose the same</a:t>
            </a:r>
          </a:p>
          <a:p>
            <a:pPr algn="l"/>
            <a:r>
              <a:rPr lang="en-US" dirty="0" smtClean="0"/>
              <a:t>   candy to dash it to gain more score </a:t>
            </a:r>
          </a:p>
          <a:p>
            <a:pPr algn="l"/>
            <a:r>
              <a:rPr lang="en-US" dirty="0" smtClean="0"/>
              <a:t>  and he can gain more score from the 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  helping, also he can lose score from 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 $</a:t>
            </a:r>
            <a:r>
              <a:rPr lang="en-US" dirty="0" err="1" smtClean="0"/>
              <a:t>arer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4" name="عنصر نائب للمحتوى 3" descr="جد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772816"/>
            <a:ext cx="2222326" cy="39508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948141" cy="95097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Score Activity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31640" y="1484784"/>
            <a:ext cx="6402542" cy="4104456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    In this part of the game we display </a:t>
            </a:r>
          </a:p>
          <a:p>
            <a:pPr algn="l"/>
            <a:r>
              <a:rPr lang="en-US" dirty="0" smtClean="0"/>
              <a:t>  what the player gain from money and</a:t>
            </a:r>
          </a:p>
          <a:p>
            <a:pPr algn="l"/>
            <a:r>
              <a:rPr lang="en-US" dirty="0" smtClean="0"/>
              <a:t> helping and wall</a:t>
            </a:r>
            <a:endParaRPr lang="ar-SA" dirty="0"/>
          </a:p>
        </p:txBody>
      </p:sp>
      <p:pic>
        <p:nvPicPr>
          <p:cNvPr id="4" name="صورة 3" descr="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628800"/>
            <a:ext cx="2342638" cy="39452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732117" cy="95097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Maze part</a:t>
            </a:r>
            <a:endParaRPr lang="ar-SA" sz="44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8316416" cy="5112568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    this part is new game we implemented </a:t>
            </a:r>
          </a:p>
          <a:p>
            <a:pPr algn="justLow"/>
            <a:r>
              <a:rPr lang="en-US" dirty="0" smtClean="0"/>
              <a:t> </a:t>
            </a:r>
            <a:r>
              <a:rPr lang="en-US" dirty="0" smtClean="0"/>
              <a:t>  but we can’t continue it to the end so we </a:t>
            </a:r>
          </a:p>
          <a:p>
            <a:pPr algn="justLow"/>
            <a:r>
              <a:rPr lang="en-US" dirty="0" smtClean="0"/>
              <a:t>   add it as apart of  our main game which</a:t>
            </a:r>
          </a:p>
          <a:p>
            <a:pPr algn="justLow"/>
            <a:r>
              <a:rPr lang="en-US" dirty="0" smtClean="0"/>
              <a:t> </a:t>
            </a:r>
            <a:r>
              <a:rPr lang="en-US" dirty="0" smtClean="0"/>
              <a:t>  is </a:t>
            </a:r>
            <a:r>
              <a:rPr lang="en-US" dirty="0" err="1" smtClean="0"/>
              <a:t>sokar</a:t>
            </a:r>
            <a:r>
              <a:rPr lang="en-US" dirty="0" smtClean="0"/>
              <a:t> dash to help user to gain more</a:t>
            </a:r>
          </a:p>
          <a:p>
            <a:pPr algn="justLow"/>
            <a:r>
              <a:rPr lang="en-US" dirty="0" smtClean="0"/>
              <a:t>   score through playing, we add three level of</a:t>
            </a:r>
          </a:p>
          <a:p>
            <a:pPr algn="justLow"/>
            <a:r>
              <a:rPr lang="en-US" dirty="0" smtClean="0"/>
              <a:t>  maze one for easy ,normal, and one for hard</a:t>
            </a:r>
          </a:p>
          <a:p>
            <a:pPr algn="justLow"/>
            <a:r>
              <a:rPr lang="en-US" dirty="0" smtClean="0"/>
              <a:t> </a:t>
            </a:r>
            <a:r>
              <a:rPr lang="en-US" dirty="0" smtClean="0"/>
              <a:t> level.</a:t>
            </a:r>
            <a:endParaRPr lang="ar-SA" dirty="0"/>
          </a:p>
        </p:txBody>
      </p:sp>
      <p:pic>
        <p:nvPicPr>
          <p:cNvPr id="5" name="صورة 4" descr="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700808"/>
            <a:ext cx="2915057" cy="34866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948141" cy="80695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Maze part cont…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403648" y="5589240"/>
            <a:ext cx="7416824" cy="835460"/>
          </a:xfrm>
        </p:spPr>
        <p:txBody>
          <a:bodyPr/>
          <a:lstStyle/>
          <a:p>
            <a:pPr algn="l"/>
            <a:r>
              <a:rPr lang="en-US" dirty="0" smtClean="0"/>
              <a:t>    for normal                                         for hard</a:t>
            </a:r>
            <a:endParaRPr lang="ar-SA" dirty="0"/>
          </a:p>
        </p:txBody>
      </p:sp>
      <p:pic>
        <p:nvPicPr>
          <p:cNvPr id="4" name="صورة 3" descr="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628800"/>
            <a:ext cx="3175908" cy="3695939"/>
          </a:xfrm>
          <a:prstGeom prst="rect">
            <a:avLst/>
          </a:prstGeom>
        </p:spPr>
      </p:pic>
      <p:pic>
        <p:nvPicPr>
          <p:cNvPr id="5" name="صورة 4" descr="a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1556792"/>
            <a:ext cx="2905251" cy="37721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5948141" cy="80695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Symbol we use</a:t>
            </a:r>
            <a:endParaRPr lang="ar-SA" dirty="0"/>
          </a:p>
        </p:txBody>
      </p:sp>
      <p:pic>
        <p:nvPicPr>
          <p:cNvPr id="4" name="عنصر نائب للمحتوى 3" descr="ev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11430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صورة 4" descr="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029200"/>
            <a:ext cx="1143000" cy="1171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صورة 5" descr="co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2514600"/>
            <a:ext cx="11430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صورة 6" descr="coi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038600"/>
            <a:ext cx="1143000" cy="1247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صورة 7" descr="coi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1371600"/>
            <a:ext cx="962025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صورة 8" descr="coin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3733800"/>
            <a:ext cx="13716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صورة 9" descr="ooo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2590800"/>
            <a:ext cx="1295400" cy="1238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صورة 10" descr="o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1981200"/>
            <a:ext cx="1219200" cy="1076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صورة 11" descr="oo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4572000"/>
            <a:ext cx="1371600" cy="1162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804125" cy="102297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Problem we face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7165348" cy="4536504"/>
          </a:xfrm>
        </p:spPr>
        <p:txBody>
          <a:bodyPr/>
          <a:lstStyle/>
          <a:p>
            <a:pPr lvl="0" algn="l">
              <a:buFont typeface="Trebuchet MS" pitchFamily="34" charset="0"/>
              <a:buChar char="*"/>
            </a:pPr>
            <a:r>
              <a:rPr lang="en-US" dirty="0" smtClean="0"/>
              <a:t>We </a:t>
            </a:r>
            <a:r>
              <a:rPr lang="en-US" dirty="0" smtClean="0"/>
              <a:t>don’t know any idea about how we begin to program this game project . </a:t>
            </a:r>
            <a:endParaRPr lang="en-US" dirty="0" smtClean="0"/>
          </a:p>
          <a:p>
            <a:pPr lvl="0" algn="l">
              <a:buFont typeface="Trebuchet MS" pitchFamily="34" charset="0"/>
              <a:buChar char="*"/>
            </a:pPr>
            <a:endParaRPr lang="en-US" dirty="0" smtClean="0"/>
          </a:p>
          <a:p>
            <a:pPr lvl="0" algn="l">
              <a:buFont typeface="Trebuchet MS" pitchFamily="34" charset="0"/>
              <a:buChar char="*"/>
            </a:pPr>
            <a:r>
              <a:rPr lang="en-US" dirty="0" smtClean="0"/>
              <a:t>we don’t know the programming language which will be  used </a:t>
            </a:r>
            <a:r>
              <a:rPr lang="en-US" dirty="0" smtClean="0"/>
              <a:t>.</a:t>
            </a:r>
          </a:p>
          <a:p>
            <a:pPr lvl="0" algn="l">
              <a:buFont typeface="Trebuchet MS" pitchFamily="34" charset="0"/>
              <a:buChar char="*"/>
            </a:pPr>
            <a:endParaRPr lang="en-US" dirty="0" smtClean="0"/>
          </a:p>
          <a:p>
            <a:pPr lvl="0" algn="l">
              <a:buFont typeface="Trebuchet MS" pitchFamily="34" charset="0"/>
              <a:buChar char="*"/>
            </a:pPr>
            <a:r>
              <a:rPr lang="en-US" dirty="0" smtClean="0"/>
              <a:t>we face problem to learn android  in one month from beginning the semester , it was no enough time to be professional in android.</a:t>
            </a:r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948141" cy="102297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The main problem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43608" y="1628800"/>
            <a:ext cx="6949324" cy="4536504"/>
          </a:xfrm>
        </p:spPr>
        <p:txBody>
          <a:bodyPr>
            <a:norm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How </a:t>
            </a:r>
            <a:r>
              <a:rPr lang="en-US" sz="4400" dirty="0" smtClean="0"/>
              <a:t>to move item and how to compare it.</a:t>
            </a:r>
          </a:p>
          <a:p>
            <a:pPr algn="ctr"/>
            <a:endParaRPr lang="ar-SA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876133" cy="87896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How do we solve it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022438" y="1700808"/>
            <a:ext cx="5970494" cy="4752528"/>
          </a:xfrm>
        </p:spPr>
        <p:txBody>
          <a:bodyPr>
            <a:normAutofit/>
          </a:bodyPr>
          <a:lstStyle/>
          <a:p>
            <a:pPr marL="342900" indent="-342900" algn="l">
              <a:buFont typeface="Trebuchet MS" pitchFamily="34" charset="0"/>
              <a:buChar char="*"/>
            </a:pPr>
            <a:endParaRPr lang="en-US" dirty="0" smtClean="0"/>
          </a:p>
          <a:p>
            <a:pPr marL="800100" lvl="1" indent="-342900">
              <a:buFont typeface="Trebuchet MS" pitchFamily="34" charset="0"/>
              <a:buChar char="*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move item :</a:t>
            </a:r>
          </a:p>
          <a:p>
            <a:pPr marL="342900" indent="-342900" algn="l"/>
            <a:r>
              <a:rPr lang="en-US" dirty="0" smtClean="0"/>
              <a:t>  We </a:t>
            </a:r>
            <a:r>
              <a:rPr lang="en-US" dirty="0" smtClean="0"/>
              <a:t>define  </a:t>
            </a:r>
            <a:r>
              <a:rPr lang="en-US" dirty="0" err="1" smtClean="0"/>
              <a:t>drawable</a:t>
            </a:r>
            <a:r>
              <a:rPr lang="en-US" dirty="0" smtClean="0"/>
              <a:t> image in array , and shuffle it from time to time to change  item position.</a:t>
            </a:r>
          </a:p>
          <a:p>
            <a:pPr marL="342900" indent="-342900" algn="l">
              <a:buFont typeface="Trebuchet MS" pitchFamily="34" charset="0"/>
              <a:buChar char="*"/>
            </a:pPr>
            <a:endParaRPr lang="en-US" dirty="0" smtClean="0"/>
          </a:p>
          <a:p>
            <a:pPr marL="800100" lvl="1" indent="-342900">
              <a:buFont typeface="Trebuchet MS" pitchFamily="34" charset="0"/>
              <a:buChar char="*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synonym item:</a:t>
            </a:r>
          </a:p>
          <a:p>
            <a:pPr marL="342900" indent="-342900" algn="l"/>
            <a:r>
              <a:rPr lang="en-US" dirty="0" smtClean="0"/>
              <a:t>  if </a:t>
            </a:r>
            <a:r>
              <a:rPr lang="en-US" dirty="0" smtClean="0"/>
              <a:t>statement to compare value item ,this value retrieves from array</a:t>
            </a: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2910982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FrankRuehl" pitchFamily="34" charset="-79"/>
                <a:cs typeface="FrankRuehl" pitchFamily="34" charset="-79"/>
              </a:rPr>
              <a:t>Sokar</a:t>
            </a:r>
            <a:r>
              <a:rPr lang="en-US" dirty="0" smtClean="0">
                <a:latin typeface="FrankRuehl" pitchFamily="34" charset="-79"/>
                <a:cs typeface="FrankRuehl" pitchFamily="34" charset="-79"/>
              </a:rPr>
              <a:t> Dash</a:t>
            </a:r>
            <a:endParaRPr lang="en-US" dirty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428999"/>
            <a:ext cx="8229600" cy="26971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Supervisor :</a:t>
            </a:r>
          </a:p>
          <a:p>
            <a:pPr marL="0" marR="0" indent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FrankRuehl" pitchFamily="34" charset="-79"/>
                <a:ea typeface="Times New Roman"/>
                <a:cs typeface="FrankRuehl" pitchFamily="34" charset="-79"/>
              </a:rPr>
              <a:t>Dr.Hanal Abu_Zant</a:t>
            </a:r>
            <a:endParaRPr lang="en-US" sz="3600" dirty="0">
              <a:solidFill>
                <a:schemeClr val="tx1"/>
              </a:solidFill>
              <a:latin typeface="FrankRuehl" pitchFamily="34" charset="-79"/>
              <a:ea typeface="Times New Roman"/>
              <a:cs typeface="FrankRuehl" pitchFamily="34" charset="-79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Prepared by :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Jenan Staiti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Tasneem Bsharat</a:t>
            </a:r>
            <a:endParaRPr lang="en-US" sz="3200" dirty="0">
              <a:solidFill>
                <a:schemeClr val="tx1"/>
              </a:solidFill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2982" y="1540767"/>
            <a:ext cx="2209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69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570"/>
            <a:ext cx="9144000" cy="683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128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" y="30772"/>
            <a:ext cx="91418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679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128135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latin typeface="FrankRuehl" pitchFamily="34" charset="-79"/>
                <a:cs typeface="FrankRuehl" pitchFamily="34" charset="-79"/>
              </a:rPr>
              <a:t>Outline.</a:t>
            </a:r>
            <a:endParaRPr lang="en-US" dirty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What is </a:t>
            </a:r>
            <a:r>
              <a:rPr lang="en-US" sz="2800" dirty="0" err="1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S</a:t>
            </a:r>
            <a:r>
              <a:rPr lang="en-US" sz="2800" dirty="0" err="1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okar</a:t>
            </a:r>
            <a:r>
              <a:rPr lang="en-US" sz="2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 Dash game?</a:t>
            </a:r>
            <a:endParaRPr lang="en-US" sz="2800" dirty="0" smtClean="0">
              <a:solidFill>
                <a:schemeClr val="tx1"/>
              </a:solidFill>
              <a:latin typeface="FrankRuehl" pitchFamily="34" charset="-79"/>
              <a:cs typeface="FrankRuehl" pitchFamily="34" charset="-79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The </a:t>
            </a:r>
            <a:r>
              <a:rPr lang="en-US" sz="2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Goals of our Project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Component of game :</a:t>
            </a:r>
            <a:endParaRPr lang="en-US" sz="2800" dirty="0" smtClean="0">
              <a:solidFill>
                <a:schemeClr val="tx1"/>
              </a:solidFill>
              <a:latin typeface="FrankRuehl" pitchFamily="34" charset="-79"/>
              <a:cs typeface="FrankRuehl" pitchFamily="34" charset="-79"/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Main activity.</a:t>
            </a:r>
            <a:endParaRPr lang="en-US" sz="1800" dirty="0" smtClean="0">
              <a:solidFill>
                <a:schemeClr val="tx1"/>
              </a:solidFill>
              <a:latin typeface="FrankRuehl" pitchFamily="34" charset="-79"/>
              <a:cs typeface="FrankRuehl" pitchFamily="34" charset="-79"/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Setting </a:t>
            </a:r>
            <a:endParaRPr lang="en-US" sz="1800" dirty="0" smtClean="0">
              <a:solidFill>
                <a:schemeClr val="tx1"/>
              </a:solidFill>
              <a:latin typeface="FrankRuehl" pitchFamily="34" charset="-79"/>
              <a:cs typeface="FrankRuehl" pitchFamily="34" charset="-79"/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Levels .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Game activity</a:t>
            </a:r>
            <a:r>
              <a:rPr lang="en-US" sz="2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.</a:t>
            </a:r>
          </a:p>
          <a:p>
            <a:pPr>
              <a:buFont typeface="FrankRuehl" pitchFamily="34" charset="-79"/>
              <a:buChar char="*"/>
            </a:pPr>
            <a:r>
              <a:rPr lang="en-US" sz="2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Maze part</a:t>
            </a:r>
            <a:endParaRPr lang="en-US" sz="2800" dirty="0" smtClean="0">
              <a:solidFill>
                <a:schemeClr val="tx1"/>
              </a:solidFill>
              <a:latin typeface="FrankRuehl" pitchFamily="34" charset="-79"/>
              <a:cs typeface="FrankRuehl" pitchFamily="34" charset="-79"/>
            </a:endParaRPr>
          </a:p>
          <a:p>
            <a:pPr>
              <a:buFont typeface="FrankRuehl" pitchFamily="34" charset="-79"/>
              <a:buChar char="*"/>
            </a:pPr>
            <a:r>
              <a:rPr lang="en-US" sz="2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problem we face.</a:t>
            </a:r>
          </a:p>
          <a:p>
            <a:pPr>
              <a:buFont typeface="FrankRuehl" pitchFamily="34" charset="-79"/>
              <a:buChar char="*"/>
            </a:pPr>
            <a:r>
              <a:rPr lang="en-US" sz="2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The main problem</a:t>
            </a:r>
          </a:p>
          <a:p>
            <a:pPr>
              <a:buFont typeface="FrankRuehl" pitchFamily="34" charset="-79"/>
              <a:buChar char="*"/>
            </a:pPr>
            <a:r>
              <a:rPr lang="en-US" sz="2800" dirty="0" smtClean="0">
                <a:solidFill>
                  <a:schemeClr val="tx1"/>
                </a:solidFill>
                <a:latin typeface="FrankRuehl" pitchFamily="34" charset="-79"/>
                <a:cs typeface="FrankRuehl" pitchFamily="34" charset="-79"/>
              </a:rPr>
              <a:t>How do we solve it.</a:t>
            </a:r>
            <a:endParaRPr lang="en-US" sz="2800" dirty="0" smtClean="0">
              <a:solidFill>
                <a:schemeClr val="tx1"/>
              </a:solidFill>
              <a:latin typeface="FrankRuehl" pitchFamily="34" charset="-79"/>
              <a:cs typeface="FrankRuehl" pitchFamily="34" charset="-79"/>
            </a:endParaRPr>
          </a:p>
          <a:p>
            <a:pPr>
              <a:buFont typeface="Wingdings" pitchFamily="2" charset="2"/>
              <a:buChar char="ü"/>
            </a:pPr>
            <a:endParaRPr lang="en-US" sz="2800" dirty="0" smtClean="0">
              <a:solidFill>
                <a:schemeClr val="tx1"/>
              </a:solidFill>
              <a:latin typeface="FrankRuehl" pitchFamily="34" charset="-79"/>
              <a:cs typeface="FrankRuehl" pitchFamily="34" charset="-79"/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chemeClr val="tx1"/>
              </a:solidFill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76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7992888" cy="4752528"/>
          </a:xfrm>
        </p:spPr>
        <p:txBody>
          <a:bodyPr>
            <a:normAutofit/>
          </a:bodyPr>
          <a:lstStyle/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    </a:t>
            </a:r>
            <a:r>
              <a:rPr lang="en-US" sz="3200" dirty="0" err="1" smtClean="0">
                <a:latin typeface="Franklin Gothic Book" pitchFamily="34" charset="0"/>
              </a:rPr>
              <a:t>Sokar</a:t>
            </a:r>
            <a:r>
              <a:rPr lang="en-US" sz="3200" dirty="0" smtClean="0">
                <a:latin typeface="Franklin Gothic Book" pitchFamily="34" charset="0"/>
              </a:rPr>
              <a:t> Dash game that will include a candy   in the middle of the screen that provides user to choose  two  or more to dispose of them</a:t>
            </a:r>
            <a:endParaRPr lang="en-US" sz="3200" dirty="0" smtClean="0">
              <a:latin typeface="Franklin Gothic Book" pitchFamily="34" charset="0"/>
            </a:endParaRPr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96944" cy="121208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Ruehl" pitchFamily="34" charset="-79"/>
                <a:cs typeface="FrankRuehl" pitchFamily="34" charset="-79"/>
              </a:rPr>
              <a:t>What is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Ruehl" pitchFamily="34" charset="-79"/>
                <a:cs typeface="FrankRuehl" pitchFamily="34" charset="-79"/>
              </a:rPr>
              <a:t>Sokar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Ruehl" pitchFamily="34" charset="-79"/>
                <a:cs typeface="FrankRuehl" pitchFamily="34" charset="-79"/>
              </a:rPr>
              <a:t> Dash game?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0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FrankRuehl" pitchFamily="34" charset="-79"/>
                <a:cs typeface="FrankRuehl" pitchFamily="34" charset="-79"/>
              </a:rPr>
              <a:t>The Goals of our Project</a:t>
            </a:r>
            <a:endParaRPr lang="en-US" dirty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280920" cy="5112568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It allows players to practice or play no matter about internet</a:t>
            </a:r>
            <a:r>
              <a:rPr lang="en-US" sz="2400" dirty="0" smtClean="0"/>
              <a:t>.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It is suitable if the player have limited time in the </a:t>
            </a:r>
            <a:r>
              <a:rPr lang="en-US" sz="2400" dirty="0" smtClean="0"/>
              <a:t>game.</a:t>
            </a:r>
          </a:p>
          <a:p>
            <a:pPr lvl="0"/>
            <a:endParaRPr lang="en-US" sz="2400" dirty="0" smtClean="0"/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It is suitable if he can't reach the surprises, user can override it</a:t>
            </a:r>
            <a:r>
              <a:rPr lang="en-US" sz="2400" dirty="0" smtClean="0"/>
              <a:t>.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For fun</a:t>
            </a:r>
            <a:r>
              <a:rPr lang="en-US" sz="2400" dirty="0" smtClean="0"/>
              <a:t>!</a:t>
            </a:r>
          </a:p>
          <a:p>
            <a:pPr lvl="0"/>
            <a:endParaRPr lang="en-US" sz="2400" dirty="0" smtClean="0"/>
          </a:p>
          <a:p>
            <a:pPr marL="0" indent="0">
              <a:buNone/>
            </a:pPr>
            <a:endParaRPr lang="en-US" sz="3200" dirty="0"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17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755576" y="0"/>
            <a:ext cx="6740229" cy="1239002"/>
          </a:xfrm>
        </p:spPr>
        <p:txBody>
          <a:bodyPr/>
          <a:lstStyle/>
          <a:p>
            <a:pPr>
              <a:buNone/>
            </a:pPr>
            <a:r>
              <a:rPr lang="en-US" sz="4400" dirty="0" smtClean="0">
                <a:latin typeface="FrankRuehl" pitchFamily="34" charset="-79"/>
                <a:cs typeface="FrankRuehl" pitchFamily="34" charset="-79"/>
              </a:rPr>
              <a:t>Components of our game</a:t>
            </a:r>
            <a:endParaRPr lang="ar-SA" sz="440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165348" cy="4248472"/>
          </a:xfrm>
        </p:spPr>
        <p:txBody>
          <a:bodyPr>
            <a:normAutofit lnSpcReduction="10000"/>
          </a:bodyPr>
          <a:lstStyle/>
          <a:p>
            <a:pPr algn="l">
              <a:buFont typeface="Trebuchet MS" pitchFamily="34" charset="0"/>
              <a:buChar char="*"/>
            </a:pPr>
            <a:r>
              <a:rPr lang="en-US" sz="3200" dirty="0" smtClean="0"/>
              <a:t> Main activity </a:t>
            </a:r>
          </a:p>
          <a:p>
            <a:pPr algn="l">
              <a:buFont typeface="Trebuchet MS" pitchFamily="34" charset="0"/>
              <a:buChar char="*"/>
            </a:pPr>
            <a:endParaRPr lang="en-US" sz="3200" dirty="0" smtClean="0"/>
          </a:p>
          <a:p>
            <a:pPr algn="l">
              <a:buFont typeface="Trebuchet MS" pitchFamily="34" charset="0"/>
              <a:buChar char="*"/>
            </a:pPr>
            <a:r>
              <a:rPr lang="en-US" sz="3200" dirty="0" smtClean="0"/>
              <a:t> Setting Activity</a:t>
            </a:r>
          </a:p>
          <a:p>
            <a:pPr algn="l">
              <a:buFont typeface="Trebuchet MS" pitchFamily="34" charset="0"/>
              <a:buChar char="*"/>
            </a:pPr>
            <a:endParaRPr lang="en-US" sz="3200" dirty="0" smtClean="0"/>
          </a:p>
          <a:p>
            <a:pPr algn="l">
              <a:buFont typeface="Trebuchet MS" pitchFamily="34" charset="0"/>
              <a:buChar char="*"/>
            </a:pPr>
            <a:r>
              <a:rPr lang="en-US" sz="3200" dirty="0" smtClean="0"/>
              <a:t> Levels of game</a:t>
            </a:r>
          </a:p>
          <a:p>
            <a:pPr algn="l">
              <a:buFont typeface="Trebuchet MS" pitchFamily="34" charset="0"/>
              <a:buChar char="*"/>
            </a:pPr>
            <a:endParaRPr lang="en-US" sz="3200" dirty="0" smtClean="0"/>
          </a:p>
          <a:p>
            <a:pPr algn="l">
              <a:buFont typeface="Trebuchet MS" pitchFamily="34" charset="0"/>
              <a:buChar char="*"/>
            </a:pPr>
            <a:r>
              <a:rPr lang="en-US" sz="3200" dirty="0" smtClean="0"/>
              <a:t> The  game activity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876133" cy="878962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Main activity</a:t>
            </a:r>
            <a:endParaRPr lang="ar-SA" sz="40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99592" y="1844824"/>
            <a:ext cx="7093340" cy="4680520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       In this activity user can choose play </a:t>
            </a:r>
          </a:p>
          <a:p>
            <a:pPr algn="justLow"/>
            <a:r>
              <a:rPr lang="en-US" dirty="0" smtClean="0"/>
              <a:t> </a:t>
            </a:r>
            <a:r>
              <a:rPr lang="en-US" dirty="0" smtClean="0"/>
              <a:t> to star the game or choose the setting</a:t>
            </a:r>
          </a:p>
          <a:p>
            <a:pPr algn="justLow"/>
            <a:r>
              <a:rPr lang="en-US" dirty="0" smtClean="0"/>
              <a:t>  that provide to control the sound or </a:t>
            </a:r>
          </a:p>
          <a:p>
            <a:pPr algn="justLow"/>
            <a:r>
              <a:rPr lang="en-US" dirty="0" smtClean="0"/>
              <a:t>  vibration or to exit from the game</a:t>
            </a:r>
            <a:endParaRPr lang="ar-SA" dirty="0"/>
          </a:p>
        </p:txBody>
      </p:sp>
      <p:pic>
        <p:nvPicPr>
          <p:cNvPr id="4" name="صورة 3" descr="1475971_604452506258534_201425469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348880"/>
            <a:ext cx="2123982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5660109" cy="878962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Setting part</a:t>
            </a:r>
            <a:endParaRPr lang="ar-SA" sz="44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59632" y="1628800"/>
            <a:ext cx="6733300" cy="4536504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 In this activity user can switch the 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  sound of game and the vibration of 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   it and the about button use to tell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   the user how to play the game.</a:t>
            </a:r>
            <a:endParaRPr lang="ar-SA" dirty="0"/>
          </a:p>
        </p:txBody>
      </p:sp>
      <p:pic>
        <p:nvPicPr>
          <p:cNvPr id="4" name="صورة 3" descr="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8144" y="1844824"/>
            <a:ext cx="2307335" cy="33776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020149" cy="102297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Sound and animation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71600" y="1772816"/>
            <a:ext cx="7021332" cy="4320480"/>
          </a:xfrm>
        </p:spPr>
        <p:txBody>
          <a:bodyPr>
            <a:normAutofit/>
          </a:bodyPr>
          <a:lstStyle/>
          <a:p>
            <a:pPr algn="l">
              <a:buFont typeface="Trebuchet MS" pitchFamily="34" charset="0"/>
              <a:buChar char="*"/>
            </a:pPr>
            <a:r>
              <a:rPr lang="en-US" sz="3200" dirty="0" smtClean="0"/>
              <a:t> To add sound:</a:t>
            </a:r>
          </a:p>
          <a:p>
            <a:pPr algn="l"/>
            <a:r>
              <a:rPr lang="en-US" sz="3200" dirty="0" smtClean="0"/>
              <a:t> </a:t>
            </a:r>
            <a:r>
              <a:rPr lang="en-US" sz="2600" dirty="0" smtClean="0"/>
              <a:t>we create custom class for the  sound effect for button click, deleting the candy, </a:t>
            </a:r>
            <a:r>
              <a:rPr lang="en-US" sz="2600" dirty="0" smtClean="0"/>
              <a:t>gain coin, </a:t>
            </a:r>
            <a:r>
              <a:rPr lang="en-US" sz="2600" dirty="0" smtClean="0"/>
              <a:t>evil, and for the surprises .</a:t>
            </a:r>
          </a:p>
          <a:p>
            <a:pPr algn="l"/>
            <a:endParaRPr lang="en-US" sz="2600" dirty="0" smtClean="0"/>
          </a:p>
          <a:p>
            <a:pPr algn="l">
              <a:buFont typeface="Trebuchet MS" pitchFamily="34" charset="0"/>
              <a:buChar char="*"/>
            </a:pPr>
            <a:r>
              <a:rPr lang="en-US" sz="2600" dirty="0" smtClean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2220</TotalTime>
  <Words>592</Words>
  <Application>Microsoft Office PowerPoint</Application>
  <PresentationFormat>عرض على الشاشة (3:4)‏</PresentationFormat>
  <Paragraphs>116</Paragraphs>
  <Slides>21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Slipstream</vt:lpstr>
      <vt:lpstr>An Najah National University    </vt:lpstr>
      <vt:lpstr>Sokar Dash</vt:lpstr>
      <vt:lpstr>Outline.</vt:lpstr>
      <vt:lpstr>What is Sokar Dash game?</vt:lpstr>
      <vt:lpstr>The Goals of our Project</vt:lpstr>
      <vt:lpstr>Components of our game</vt:lpstr>
      <vt:lpstr>Main activity</vt:lpstr>
      <vt:lpstr>Setting part</vt:lpstr>
      <vt:lpstr>Sound and animation</vt:lpstr>
      <vt:lpstr>Sound and animation</vt:lpstr>
      <vt:lpstr>Levels of game</vt:lpstr>
      <vt:lpstr>The  game activity</vt:lpstr>
      <vt:lpstr>Score Activity</vt:lpstr>
      <vt:lpstr>Maze part</vt:lpstr>
      <vt:lpstr>Maze part cont…</vt:lpstr>
      <vt:lpstr>Symbol we use</vt:lpstr>
      <vt:lpstr>Problem we face</vt:lpstr>
      <vt:lpstr>The main problem</vt:lpstr>
      <vt:lpstr>How do we solve it</vt:lpstr>
      <vt:lpstr>الشريحة 20</vt:lpstr>
      <vt:lpstr>الشريحة 21</vt:lpstr>
    </vt:vector>
  </TitlesOfParts>
  <Company>shadi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shadi</dc:creator>
  <cp:lastModifiedBy>mtx</cp:lastModifiedBy>
  <cp:revision>82</cp:revision>
  <dcterms:created xsi:type="dcterms:W3CDTF">2012-01-03T07:58:47Z</dcterms:created>
  <dcterms:modified xsi:type="dcterms:W3CDTF">2013-12-08T23:06:29Z</dcterms:modified>
</cp:coreProperties>
</file>