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82" r:id="rId9"/>
    <p:sldId id="265" r:id="rId10"/>
    <p:sldId id="275" r:id="rId11"/>
    <p:sldId id="283" r:id="rId12"/>
    <p:sldId id="274" r:id="rId13"/>
    <p:sldId id="266" r:id="rId14"/>
    <p:sldId id="276" r:id="rId15"/>
    <p:sldId id="277" r:id="rId16"/>
    <p:sldId id="278" r:id="rId17"/>
    <p:sldId id="279" r:id="rId18"/>
    <p:sldId id="280" r:id="rId19"/>
    <p:sldId id="281" r:id="rId20"/>
    <p:sldId id="271" r:id="rId21"/>
    <p:sldId id="27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660"/>
  </p:normalViewPr>
  <p:slideViewPr>
    <p:cSldViewPr>
      <p:cViewPr varScale="1">
        <p:scale>
          <a:sx n="84" d="100"/>
          <a:sy n="84" d="100"/>
        </p:scale>
        <p:origin x="-1406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520731"/>
            <a:ext cx="9144000" cy="3435579"/>
          </a:xfrm>
          <a:custGeom>
            <a:avLst/>
            <a:gdLst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19794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7466" y="25350"/>
                  <a:pt x="0" y="19794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28000"/>
                  <a:satMod val="2000000"/>
                  <a:alpha val="30000"/>
                </a:schemeClr>
              </a:gs>
              <a:gs pos="35000">
                <a:schemeClr val="bg2">
                  <a:shade val="100000"/>
                  <a:satMod val="600000"/>
                  <a:alpha val="0"/>
                </a:schemeClr>
              </a:gs>
            </a:gsLst>
            <a:lin ang="54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02920" y="2775745"/>
            <a:ext cx="8229600" cy="2167128"/>
          </a:xfrm>
        </p:spPr>
        <p:txBody>
          <a:bodyPr tIns="0" bIns="0" anchor="t"/>
          <a:lstStyle>
            <a:lvl1pPr>
              <a:defRPr sz="5000" cap="all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00064" y="1559720"/>
            <a:ext cx="5105400" cy="1219200"/>
          </a:xfrm>
        </p:spPr>
        <p:txBody>
          <a:bodyPr lIns="0" tIns="0" rIns="0" bIns="0" anchor="b"/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F65C7-F30C-4908-9FDF-4C2F8FAF8DCF}" type="datetimeFigureOut">
              <a:rPr lang="en-US" smtClean="0"/>
              <a:pPr/>
              <a:t>2012-05-24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A5CBD-21CE-416D-9346-2BF130E29FC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F65C7-F30C-4908-9FDF-4C2F8FAF8DCF}" type="datetimeFigureOut">
              <a:rPr lang="en-US" smtClean="0"/>
              <a:pPr/>
              <a:t>2012-05-24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A5CBD-21CE-416D-9346-2BF130E29FC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F65C7-F30C-4908-9FDF-4C2F8FAF8DCF}" type="datetimeFigureOut">
              <a:rPr lang="en-US" smtClean="0"/>
              <a:pPr/>
              <a:t>2012-05-24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A5CBD-21CE-416D-9346-2BF130E29FC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F65C7-F30C-4908-9FDF-4C2F8FAF8DCF}" type="datetimeFigureOut">
              <a:rPr lang="en-US" smtClean="0"/>
              <a:pPr/>
              <a:t>2012-05-24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A5CBD-21CE-416D-9346-2BF130E29FC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990600"/>
            <a:ext cx="7772400" cy="1362456"/>
          </a:xfrm>
        </p:spPr>
        <p:txBody>
          <a:bodyPr>
            <a:noAutofit/>
          </a:bodyPr>
          <a:lstStyle>
            <a:lvl1pPr algn="l">
              <a:buNone/>
              <a:defRPr sz="48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52677"/>
            <a:ext cx="7772400" cy="1509712"/>
          </a:xfrm>
        </p:spPr>
        <p:txBody>
          <a:bodyPr anchor="t"/>
          <a:lstStyle>
            <a:lvl1pPr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F65C7-F30C-4908-9FDF-4C2F8FAF8DCF}" type="datetimeFigureOut">
              <a:rPr lang="en-US" smtClean="0"/>
              <a:pPr/>
              <a:t>2012-05-24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A5CBD-21CE-416D-9346-2BF130E29FC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F65C7-F30C-4908-9FDF-4C2F8FAF8DCF}" type="datetimeFigureOut">
              <a:rPr lang="en-US" smtClean="0"/>
              <a:pPr/>
              <a:t>2012-05-24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A5CBD-21CE-416D-9346-2BF130E29FC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 anchor="b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2168"/>
            <a:ext cx="4040188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8000" dist="38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2112168"/>
            <a:ext cx="4041775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667000"/>
            <a:ext cx="4040188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67000"/>
            <a:ext cx="4041775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F65C7-F30C-4908-9FDF-4C2F8FAF8DCF}" type="datetimeFigureOut">
              <a:rPr lang="en-US" smtClean="0"/>
              <a:pPr/>
              <a:t>2012-05-24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A5CBD-21CE-416D-9346-2BF130E29FC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effectLst/>
        </p:spPr>
        <p:txBody>
          <a:bodyPr tIns="9144" bIns="9144" anchor="b"/>
          <a:lstStyle>
            <a:lvl1pPr>
              <a:defRPr sz="4800" cap="none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F65C7-F30C-4908-9FDF-4C2F8FAF8DCF}" type="datetimeFigureOut">
              <a:rPr lang="en-US" smtClean="0"/>
              <a:pPr/>
              <a:t>2012-05-24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A5CBD-21CE-416D-9346-2BF130E29FC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F65C7-F30C-4908-9FDF-4C2F8FAF8DCF}" type="datetimeFigureOut">
              <a:rPr lang="en-US" smtClean="0"/>
              <a:pPr/>
              <a:t>2012-05-24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A5CBD-21CE-416D-9346-2BF130E29FC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40"/>
            <a:ext cx="8229600" cy="914400"/>
          </a:xfrm>
        </p:spPr>
        <p:txBody>
          <a:bodyPr tIns="0" bIns="0" anchor="b"/>
          <a:lstStyle>
            <a:lvl1pPr algn="l">
              <a:buNone/>
              <a:defRPr sz="5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133856"/>
            <a:ext cx="2590800" cy="5181600"/>
          </a:xfrm>
        </p:spPr>
        <p:txBody>
          <a:bodyPr lIns="45720" tIns="45720" rIns="0"/>
          <a:lstStyle>
            <a:lvl1pPr marL="0" indent="0">
              <a:spcBef>
                <a:spcPts val="300"/>
              </a:spcBef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133472"/>
            <a:ext cx="5257800" cy="5191128"/>
          </a:xfrm>
        </p:spPr>
        <p:txBody>
          <a:bodyPr/>
          <a:lstStyle>
            <a:lvl1pPr algn="l">
              <a:defRPr sz="3000"/>
            </a:lvl1pPr>
            <a:lvl2pPr algn="l">
              <a:defRPr sz="2800"/>
            </a:lvl2pPr>
            <a:lvl3pPr algn="l">
              <a:defRPr sz="24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F65C7-F30C-4908-9FDF-4C2F8FAF8DCF}" type="datetimeFigureOut">
              <a:rPr lang="en-US" smtClean="0"/>
              <a:pPr/>
              <a:t>2012-05-24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A5CBD-21CE-416D-9346-2BF130E29FC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40" y="1981200"/>
            <a:ext cx="3429000" cy="522288"/>
          </a:xfrm>
        </p:spPr>
        <p:txBody>
          <a:bodyPr tIns="0" bIns="0" anchor="b"/>
          <a:lstStyle>
            <a:lvl1pPr algn="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93368" y="1066800"/>
            <a:ext cx="4572000" cy="4572000"/>
          </a:xfrm>
          <a:solidFill>
            <a:schemeClr val="bg2">
              <a:shade val="75000"/>
            </a:schemeClr>
          </a:solidFill>
          <a:ln w="60325">
            <a:solidFill>
              <a:srgbClr val="FFFFFF"/>
            </a:solidFill>
            <a:miter lim="800000"/>
          </a:ln>
          <a:effectLst>
            <a:outerShdw blurRad="36195" dist="10000" dir="5400000" algn="tl" rotWithShape="0">
              <a:srgbClr val="000000">
                <a:alpha val="75000"/>
              </a:srgbClr>
            </a:outerShdw>
            <a:reflection stA="21000" endA="500" endPos="10000" dist="20000" dir="5400000" sy="-100000" algn="bl" rotWithShape="0"/>
          </a:effectLst>
        </p:spPr>
        <p:txBody>
          <a:bodyPr/>
          <a:lstStyle>
            <a:lvl1pPr>
              <a:buNone/>
              <a:defRPr sz="32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6240" y="2543176"/>
            <a:ext cx="3429000" cy="914400"/>
          </a:xfrm>
        </p:spPr>
        <p:txBody>
          <a:bodyPr lIns="0" tIns="0" rIns="0" bIns="0" anchor="t"/>
          <a:lstStyle>
            <a:lvl1pPr indent="0" algn="r">
              <a:spcBef>
                <a:spcPts val="300"/>
              </a:spcBef>
              <a:buFontTx/>
              <a:buNone/>
              <a:defRPr sz="1400" baseline="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F65C7-F30C-4908-9FDF-4C2F8FAF8DCF}" type="datetimeFigureOut">
              <a:rPr lang="en-US" smtClean="0"/>
              <a:pPr/>
              <a:t>2012-05-24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B5CA5CBD-21CE-416D-9346-2BF130E29FC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142899"/>
            <a:ext cx="9144000" cy="5562705"/>
          </a:xfrm>
          <a:custGeom>
            <a:avLst/>
            <a:gdLst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25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056" y="24231"/>
                  <a:pt x="0" y="2025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55000"/>
                  <a:satMod val="1800000"/>
                  <a:alpha val="5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8" name="Flowchart: Document 7"/>
          <p:cNvSpPr/>
          <p:nvPr/>
        </p:nvSpPr>
        <p:spPr>
          <a:xfrm rot="10800000">
            <a:off x="1" y="1341133"/>
            <a:ext cx="9144000" cy="4480425"/>
          </a:xfrm>
          <a:custGeom>
            <a:avLst/>
            <a:gdLst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03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8684" y="24776"/>
                  <a:pt x="0" y="2003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40000"/>
                  <a:satMod val="1900000"/>
                  <a:alpha val="30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524000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2179637"/>
            <a:ext cx="8229600" cy="4114800"/>
          </a:xfrm>
          <a:prstGeom prst="rect">
            <a:avLst/>
          </a:prstGeom>
        </p:spPr>
        <p:txBody>
          <a:bodyPr vert="horz" lIns="9144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</p:spPr>
        <p:txBody>
          <a:bodyPr vert="horz" anchor="b"/>
          <a:lstStyle>
            <a:lvl1pPr algn="ctr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D5F65C7-F30C-4908-9FDF-4C2F8FAF8DCF}" type="datetimeFigureOut">
              <a:rPr lang="en-US" smtClean="0"/>
              <a:pPr/>
              <a:t>2012-05-24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0" anchor="b"/>
          <a:lstStyle>
            <a:lvl1pPr algn="l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 vert="horz" lIns="91440" rIns="0" anchor="b"/>
          <a:lstStyle>
            <a:lvl1pPr algn="r">
              <a:defRPr sz="14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5CA5CBD-21CE-416D-9346-2BF130E29FC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sz="4800" b="1" kern="1200">
          <a:ln w="500">
            <a:solidFill>
              <a:schemeClr val="tx2">
                <a:shade val="20000"/>
                <a:satMod val="350000"/>
              </a:schemeClr>
            </a:solidFill>
          </a:ln>
          <a:solidFill>
            <a:schemeClr val="tx2">
              <a:tint val="100000"/>
              <a:satMod val="250000"/>
            </a:schemeClr>
          </a:solidFill>
          <a:effectLst>
            <a:outerShdw blurRad="30000" dist="30000" dir="2700000" algn="tl" rotWithShape="0">
              <a:schemeClr val="bg2">
                <a:shade val="45000"/>
                <a:satMod val="150000"/>
                <a:alpha val="9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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30936" indent="-27432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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23544" indent="-274320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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2860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228600" algn="l" rtl="0" eaLnBrk="1" latinLnBrk="0" hangingPunct="1">
        <a:spcBef>
          <a:spcPct val="20000"/>
        </a:spcBef>
        <a:buClr>
          <a:schemeClr val="accent5"/>
        </a:buClr>
        <a:buFont typeface="Wingdings 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73352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1096" indent="-228600" algn="l" rtl="0" eaLnBrk="1" latinLnBrk="0" hangingPunct="1">
        <a:spcBef>
          <a:spcPct val="20000"/>
        </a:spcBef>
        <a:buClr>
          <a:schemeClr val="tx2"/>
        </a:buClr>
        <a:buFont typeface="Wingdings 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21408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22576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514600"/>
            <a:ext cx="7772400" cy="1829761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Smart Pen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52400"/>
            <a:ext cx="1531938" cy="15160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343400" y="1371600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Department of Computer Engineering</a:t>
            </a:r>
          </a:p>
          <a:p>
            <a:pPr algn="ctr"/>
            <a:r>
              <a:rPr lang="en-US" dirty="0"/>
              <a:t>College of Engineering</a:t>
            </a:r>
          </a:p>
          <a:p>
            <a:pPr algn="ctr"/>
            <a:r>
              <a:rPr lang="en-US" dirty="0"/>
              <a:t>An-Najah National University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9200" y="4191000"/>
            <a:ext cx="7086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Prepared by :</a:t>
            </a:r>
            <a:endParaRPr lang="en-US" dirty="0"/>
          </a:p>
          <a:p>
            <a:pPr algn="ctr"/>
            <a:r>
              <a:rPr lang="en-US" b="1" dirty="0"/>
              <a:t>Saif Marwan  &amp; Osama Nabulsi</a:t>
            </a:r>
            <a:endParaRPr lang="en-US" dirty="0"/>
          </a:p>
          <a:p>
            <a:pPr algn="ctr"/>
            <a:r>
              <a:rPr lang="en-US" b="1" dirty="0"/>
              <a:t> </a:t>
            </a:r>
            <a:endParaRPr lang="en-US" dirty="0"/>
          </a:p>
          <a:p>
            <a:pPr algn="ctr"/>
            <a:r>
              <a:rPr lang="en-US" b="1" dirty="0"/>
              <a:t>Supervisor Name:</a:t>
            </a:r>
            <a:endParaRPr lang="en-US" dirty="0"/>
          </a:p>
          <a:p>
            <a:pPr algn="ctr"/>
            <a:r>
              <a:rPr lang="en-US" b="1" dirty="0"/>
              <a:t>Dr. </a:t>
            </a:r>
            <a:r>
              <a:rPr lang="en-US" b="1" dirty="0" smtClean="0"/>
              <a:t>Luai Malhis</a:t>
            </a:r>
            <a:endParaRPr lang="en-US" dirty="0"/>
          </a:p>
          <a:p>
            <a:pPr algn="ctr"/>
            <a:r>
              <a:rPr lang="en-US" b="1" dirty="0"/>
              <a:t> </a:t>
            </a:r>
            <a:endParaRPr lang="en-US" dirty="0"/>
          </a:p>
          <a:p>
            <a:pPr algn="ctr"/>
            <a:r>
              <a:rPr lang="en-US" b="1" dirty="0"/>
              <a:t>Academic Year:</a:t>
            </a:r>
            <a:endParaRPr lang="en-US" dirty="0"/>
          </a:p>
          <a:p>
            <a:pPr algn="ctr"/>
            <a:r>
              <a:rPr lang="en-US" b="1" dirty="0"/>
              <a:t>2011 – 2012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914400"/>
          </a:xfrm>
        </p:spPr>
        <p:txBody>
          <a:bodyPr/>
          <a:lstStyle/>
          <a:p>
            <a:r>
              <a:rPr lang="en-US" dirty="0" smtClean="0"/>
              <a:t>Problems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 </a:t>
            </a:r>
            <a:r>
              <a:rPr lang="en-US" sz="2000" dirty="0" smtClean="0"/>
              <a:t>Stops sending data (freezes) after working for 2-3 minutes.</a:t>
            </a:r>
          </a:p>
          <a:p>
            <a:pPr>
              <a:buFont typeface="Wingdings" pitchFamily="2" charset="2"/>
              <a:buChar char="v"/>
            </a:pPr>
            <a:endParaRPr lang="en-US" sz="2000" dirty="0" smtClean="0"/>
          </a:p>
          <a:p>
            <a:pPr>
              <a:buFont typeface="Wingdings" pitchFamily="2" charset="2"/>
              <a:buChar char="v"/>
            </a:pPr>
            <a:r>
              <a:rPr lang="en-US" sz="2000" dirty="0" smtClean="0"/>
              <a:t>  File system in SD Card problem .</a:t>
            </a:r>
          </a:p>
          <a:p>
            <a:pPr>
              <a:buFont typeface="Wingdings" pitchFamily="2" charset="2"/>
              <a:buChar char="v"/>
            </a:pPr>
            <a:endParaRPr lang="en-US" sz="2000" dirty="0" smtClean="0"/>
          </a:p>
          <a:p>
            <a:pPr>
              <a:buFont typeface="Wingdings" pitchFamily="2" charset="2"/>
              <a:buChar char="v"/>
            </a:pPr>
            <a:r>
              <a:rPr lang="en-US" sz="2000" dirty="0" smtClean="0"/>
              <a:t>Convert from IR Camera coordinates to screen coordinates and calibration issues.</a:t>
            </a:r>
            <a:endParaRPr lang="en-US" sz="2000" dirty="0"/>
          </a:p>
        </p:txBody>
      </p:sp>
      <p:pic>
        <p:nvPicPr>
          <p:cNvPr id="3074" name="Picture 2" descr="C:\Users\DELL\Documents\Study\سنة خامسة ف2\Graduation Project 2\Documentation\Presentation\Pic\business-problems-social-media-ro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4267200"/>
            <a:ext cx="3606800" cy="24193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914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 descr="C:\Users\saif\Desktop\bottlene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04800"/>
            <a:ext cx="7362635" cy="3146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Rectangle 9"/>
          <p:cNvSpPr/>
          <p:nvPr/>
        </p:nvSpPr>
        <p:spPr>
          <a:xfrm>
            <a:off x="1447800" y="5105400"/>
            <a:ext cx="661762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PIC     Vs.    </a:t>
            </a:r>
            <a:r>
              <a:rPr lang="en-US" sz="6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Arduino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914400"/>
          </a:xfrm>
        </p:spPr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5334000" cy="12954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sz="2000" dirty="0" smtClean="0"/>
              <a:t> </a:t>
            </a:r>
            <a:r>
              <a:rPr lang="en-US" dirty="0" smtClean="0"/>
              <a:t>Implementation IR sensor :</a:t>
            </a: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Font typeface="Courier New" pitchFamily="49" charset="0"/>
              <a:buChar char="o"/>
            </a:pPr>
            <a:r>
              <a:rPr lang="en-US" sz="2400" dirty="0" smtClean="0"/>
              <a:t>Extract the Wii IR camera.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098" name="Picture 2" descr="C:\Users\DELL\Documents\Study\سنة خامسة ف2\Graduation Project 2\Documentation\pic.s\pic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3200400"/>
            <a:ext cx="1600200" cy="29210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pixart pinou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6800" y="4114800"/>
            <a:ext cx="3648075" cy="15846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762000"/>
          </a:xfrm>
        </p:spPr>
        <p:txBody>
          <a:bodyPr/>
          <a:lstStyle/>
          <a:p>
            <a:r>
              <a:rPr lang="en-US" dirty="0" smtClean="0"/>
              <a:t>Implementation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79637"/>
            <a:ext cx="8229600" cy="639763"/>
          </a:xfrm>
        </p:spPr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en-US" sz="2400" dirty="0" smtClean="0"/>
              <a:t>Interface Circuitry . 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C:\Users\DELL\Documents\Study\سنة خامسة ف2\Graduation Project 2\Documentation\pic.s\pic2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1" y="3124200"/>
            <a:ext cx="4343399" cy="28803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4" descr="C:\Users\DELL\Documents\Study\سنة خامسة ف2\Graduation Project 2\Documentation\pic.s\pic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048000"/>
            <a:ext cx="3505200" cy="2895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762000"/>
          </a:xfrm>
        </p:spPr>
        <p:txBody>
          <a:bodyPr/>
          <a:lstStyle/>
          <a:p>
            <a:r>
              <a:rPr lang="en-US" dirty="0" smtClean="0"/>
              <a:t>Implementation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79637"/>
            <a:ext cx="8458200" cy="792163"/>
          </a:xfrm>
        </p:spPr>
        <p:txBody>
          <a:bodyPr>
            <a:no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400" dirty="0" smtClean="0"/>
              <a:t>built a bi-directional level shifter N-Channel MOSFET circuit converter.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endParaRPr lang="en-US" sz="2400" dirty="0"/>
          </a:p>
        </p:txBody>
      </p:sp>
      <p:pic>
        <p:nvPicPr>
          <p:cNvPr id="6" name="Picture 5" descr="Shifter.bmp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1600" y="3429000"/>
            <a:ext cx="6172200" cy="2590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762000"/>
          </a:xfrm>
        </p:spPr>
        <p:txBody>
          <a:bodyPr/>
          <a:lstStyle/>
          <a:p>
            <a:r>
              <a:rPr lang="en-US" dirty="0" smtClean="0"/>
              <a:t>Implementation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458200" cy="79216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  Implementation of SD card circuit.</a:t>
            </a:r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endParaRPr lang="en-US" sz="2400" dirty="0"/>
          </a:p>
        </p:txBody>
      </p:sp>
      <p:pic>
        <p:nvPicPr>
          <p:cNvPr id="5" name="Picture 4" descr="C:\Users\DELL\Documents\Study\سنة خامسة ف2\Graduation Project 2\Documentation\pic.s\pic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0"/>
            <a:ext cx="4800600" cy="32918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122" name="Picture 2" descr="C:\Users\DELL\Documents\Study\سنة خامسة ف2\Graduation Project 2\Documentation\Presentation\Pic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2362200"/>
            <a:ext cx="3051928" cy="228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Picture 6" descr="C:\Users\DELL\Documents\Study\سنة خامسة ف2\Graduation Project 2\Documentation\pic.s\pic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4724400"/>
            <a:ext cx="2971800" cy="1676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762000"/>
          </a:xfrm>
        </p:spPr>
        <p:txBody>
          <a:bodyPr/>
          <a:lstStyle/>
          <a:p>
            <a:r>
              <a:rPr lang="en-US" dirty="0" smtClean="0"/>
              <a:t>Implementation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458200" cy="79216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Configuration of XBee Wireless device .</a:t>
            </a:r>
          </a:p>
          <a:p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endParaRPr lang="en-US" sz="2400" dirty="0"/>
          </a:p>
        </p:txBody>
      </p:sp>
      <p:pic>
        <p:nvPicPr>
          <p:cNvPr id="8" name="Picture 7" descr="C:\Users\DELL\Documents\Study\سنة خامسة ف2\Graduation Project 2\Documentation\pic.s\XBee tabl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819400"/>
            <a:ext cx="5947410" cy="3467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C:\Users\DELL\Documents\Study\سنة خامسة ف2\Graduation Project 2\Documentation\Presentation\Pic\IMG00294-20120523-14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3048000"/>
            <a:ext cx="2830349" cy="2133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762000"/>
          </a:xfrm>
        </p:spPr>
        <p:txBody>
          <a:bodyPr/>
          <a:lstStyle/>
          <a:p>
            <a:r>
              <a:rPr lang="en-US" dirty="0" smtClean="0"/>
              <a:t>Implementation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458200" cy="79216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Building IR Pen .</a:t>
            </a:r>
          </a:p>
          <a:p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endParaRPr lang="en-US" sz="2400" dirty="0"/>
          </a:p>
        </p:txBody>
      </p:sp>
      <p:pic>
        <p:nvPicPr>
          <p:cNvPr id="6" name="Picture 5" descr="PEN.bmp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86200"/>
            <a:ext cx="3886200" cy="23088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 descr="C:\Users\DELL\Documents\Study\سنة خامسة ف2\Graduation Project 2\Documentation\pic.s\pen pic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1676400"/>
            <a:ext cx="5105400" cy="17373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050" name="Picture 2" descr="C:\Users\DELL\Documents\Study\سنة خامسة ف2\Graduation Project 2\Documentation\Presentation\Pic\Image09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3733800"/>
            <a:ext cx="3467100" cy="26003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762000"/>
          </a:xfrm>
        </p:spPr>
        <p:txBody>
          <a:bodyPr/>
          <a:lstStyle/>
          <a:p>
            <a:r>
              <a:rPr lang="en-US" dirty="0" smtClean="0"/>
              <a:t>Implementation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458200" cy="44196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Software coding …</a:t>
            </a:r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 Microcontroller code :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 </a:t>
            </a:r>
            <a:r>
              <a:rPr lang="en-US" sz="2400" dirty="0" smtClean="0"/>
              <a:t>Initialize I²C Bus .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 </a:t>
            </a:r>
            <a:r>
              <a:rPr lang="en-US" sz="2400" dirty="0" smtClean="0"/>
              <a:t>Initialize  SPI Bus .</a:t>
            </a:r>
          </a:p>
          <a:p>
            <a:pPr>
              <a:buFont typeface="Courier New" pitchFamily="49" charset="0"/>
              <a:buChar char="o"/>
            </a:pPr>
            <a:r>
              <a:rPr lang="en-US" sz="2400" dirty="0" smtClean="0"/>
              <a:t> SD card initialization commands .</a:t>
            </a:r>
          </a:p>
          <a:p>
            <a:pPr>
              <a:buFont typeface="Courier New" pitchFamily="49" charset="0"/>
              <a:buChar char="o"/>
            </a:pPr>
            <a:r>
              <a:rPr lang="en-US" sz="2400" dirty="0" smtClean="0"/>
              <a:t> XBee initialization commands .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endParaRPr lang="en-US" sz="2400" dirty="0"/>
          </a:p>
        </p:txBody>
      </p:sp>
      <p:pic>
        <p:nvPicPr>
          <p:cNvPr id="6147" name="Picture 3" descr="C:\Users\DELL\Documents\Study\سنة خامسة ف2\Graduation Project 2\Documentation\Presentation\Pic\matri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828800"/>
            <a:ext cx="4064000" cy="304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762000"/>
          </a:xfrm>
        </p:spPr>
        <p:txBody>
          <a:bodyPr/>
          <a:lstStyle/>
          <a:p>
            <a:r>
              <a:rPr lang="en-US" dirty="0" smtClean="0"/>
              <a:t>Implementation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458200" cy="4419600"/>
          </a:xfrm>
        </p:spPr>
        <p:txBody>
          <a:bodyPr>
            <a:noAutofit/>
          </a:bodyPr>
          <a:lstStyle/>
          <a:p>
            <a:pPr>
              <a:buNone/>
            </a:pPr>
            <a:endParaRPr lang="en-US" dirty="0" smtClean="0"/>
          </a:p>
          <a:p>
            <a:pPr>
              <a:buFont typeface="Courier New" pitchFamily="49" charset="0"/>
              <a:buChar char="o"/>
            </a:pPr>
            <a:r>
              <a:rPr lang="en-US" sz="2400" dirty="0" smtClean="0"/>
              <a:t> Reading IR camera sensor .</a:t>
            </a:r>
          </a:p>
          <a:p>
            <a:pPr>
              <a:buFont typeface="Courier New" pitchFamily="49" charset="0"/>
              <a:buChar char="o"/>
            </a:pPr>
            <a:r>
              <a:rPr lang="en-US" sz="2400" dirty="0" smtClean="0"/>
              <a:t> Storing in SD card  or sending by XBee wireless.</a:t>
            </a:r>
          </a:p>
          <a:p>
            <a:pPr>
              <a:buFont typeface="Courier New" pitchFamily="49" charset="0"/>
              <a:buChar char="o"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 C# application software :</a:t>
            </a:r>
          </a:p>
          <a:p>
            <a:pPr>
              <a:buFont typeface="Courier New" pitchFamily="49" charset="0"/>
              <a:buChar char="o"/>
            </a:pPr>
            <a:r>
              <a:rPr lang="en-US" sz="2400" dirty="0" smtClean="0"/>
              <a:t> </a:t>
            </a:r>
            <a:r>
              <a:rPr lang="en-US" sz="2400" dirty="0" err="1" smtClean="0"/>
              <a:t>SmartBoard</a:t>
            </a:r>
            <a:r>
              <a:rPr lang="en-US" sz="2400" dirty="0" smtClean="0"/>
              <a:t> Form.</a:t>
            </a:r>
          </a:p>
          <a:p>
            <a:pPr>
              <a:buFont typeface="Courier New" pitchFamily="49" charset="0"/>
              <a:buChar char="o"/>
            </a:pPr>
            <a:r>
              <a:rPr lang="en-US" sz="2400" dirty="0" smtClean="0"/>
              <a:t> SD card reader Form .</a:t>
            </a:r>
          </a:p>
          <a:p>
            <a:pPr>
              <a:buNone/>
            </a:pPr>
            <a:endParaRPr lang="en-US" sz="2400" dirty="0" smtClean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762000"/>
          </a:xfrm>
        </p:spPr>
        <p:txBody>
          <a:bodyPr/>
          <a:lstStyle/>
          <a:p>
            <a:r>
              <a:rPr lang="en-US" dirty="0" smtClean="0"/>
              <a:t>Contents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2057400"/>
            <a:ext cx="8229600" cy="41148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Introduction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Why This Project ???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Abstract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Features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Problems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Implementation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Recommendation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Demo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2" descr="http://vasantakfi.com/admin/images/URL-history-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667000"/>
            <a:ext cx="2895600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914400"/>
          </a:xfrm>
        </p:spPr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33600"/>
            <a:ext cx="8229600" cy="2743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000" dirty="0" smtClean="0"/>
              <a:t>There are a huge number  of applications can be implemented depending in our project such as : handwriting detecting , Signature capture supports proof of delivery or attendance, Customer, salesman, contractor … etc.</a:t>
            </a:r>
          </a:p>
          <a:p>
            <a:pPr>
              <a:buNone/>
            </a:pPr>
            <a:endParaRPr lang="en-US" sz="2000" dirty="0" smtClean="0"/>
          </a:p>
          <a:p>
            <a:pPr>
              <a:buFont typeface="Wingdings" pitchFamily="2" charset="2"/>
              <a:buChar char="ü"/>
            </a:pPr>
            <a:r>
              <a:rPr lang="en-US" sz="2000" dirty="0" smtClean="0"/>
              <a:t>Improve detecting speed with more accuracy .</a:t>
            </a:r>
          </a:p>
          <a:p>
            <a:pPr>
              <a:buFont typeface="Wingdings" pitchFamily="2" charset="2"/>
              <a:buChar char="ü"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Font typeface="Wingdings" pitchFamily="2" charset="2"/>
              <a:buChar char="ü"/>
            </a:pPr>
            <a:endParaRPr lang="en-US" sz="2000" dirty="0" smtClean="0"/>
          </a:p>
          <a:p>
            <a:pPr>
              <a:buFont typeface="Wingdings" pitchFamily="2" charset="2"/>
              <a:buChar char="ü"/>
            </a:pPr>
            <a:endParaRPr lang="en-US" sz="2000" dirty="0" smtClean="0"/>
          </a:p>
          <a:p>
            <a:pPr>
              <a:buFont typeface="Wingdings" pitchFamily="2" charset="2"/>
              <a:buChar char="ü"/>
            </a:pPr>
            <a:endParaRPr lang="en-US" sz="2000" dirty="0"/>
          </a:p>
        </p:txBody>
      </p:sp>
      <p:pic>
        <p:nvPicPr>
          <p:cNvPr id="7170" name="Picture 2" descr="C:\Users\DELL\Documents\Study\سنة خامسة ف2\Graduation Project 2\Documentation\Presentation\Pic\recommendati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3886200"/>
            <a:ext cx="2808168" cy="2349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762000"/>
          </a:xfrm>
        </p:spPr>
        <p:txBody>
          <a:bodyPr/>
          <a:lstStyle/>
          <a:p>
            <a:r>
              <a:rPr lang="en-US" dirty="0" smtClean="0"/>
              <a:t>Demo </a:t>
            </a:r>
            <a:endParaRPr lang="en-US" dirty="0"/>
          </a:p>
        </p:txBody>
      </p:sp>
      <p:pic>
        <p:nvPicPr>
          <p:cNvPr id="8194" name="Picture 2" descr="C:\Users\DELL\Documents\Study\سنة خامسة ف2\Graduation Project 2\Documentation\Presentation\Pic\free-pph-dem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752600"/>
            <a:ext cx="5749361" cy="41458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838200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14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Has there ever been a more amazing invention than the pen an incredibly convenient way of recording information that dates back thousands of years  ??!!!</a:t>
            </a:r>
          </a:p>
          <a:p>
            <a:pPr algn="ctr">
              <a:buNone/>
            </a:pPr>
            <a:endParaRPr lang="en-US" sz="24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adley Hand ITC" pitchFamily="66" charset="0"/>
            </a:endParaRPr>
          </a:p>
        </p:txBody>
      </p:sp>
      <p:pic>
        <p:nvPicPr>
          <p:cNvPr id="1026" name="Picture 2" descr="C:\Users\DELL\Documents\Study\سنة خامسة ف2\Graduation Project 2\Documentation\Presentation\Pic\32903alsh3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095626"/>
            <a:ext cx="4191000" cy="34131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838200"/>
          </a:xfrm>
        </p:spPr>
        <p:txBody>
          <a:bodyPr/>
          <a:lstStyle/>
          <a:p>
            <a:r>
              <a:rPr lang="en-US" dirty="0" smtClean="0"/>
              <a:t>Why this project ??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2438400"/>
            <a:ext cx="8534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 </a:t>
            </a:r>
            <a:r>
              <a:rPr lang="en-US" sz="2000" dirty="0" smtClean="0"/>
              <a:t>Pens and paper are not very compatible with the technology .</a:t>
            </a:r>
          </a:p>
          <a:p>
            <a:pPr>
              <a:buFont typeface="Wingdings" pitchFamily="2" charset="2"/>
              <a:buChar char="ü"/>
            </a:pPr>
            <a:endParaRPr lang="en-US" sz="2000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ü"/>
            </a:pPr>
            <a:endParaRPr lang="en-US" sz="2000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FF0000"/>
                </a:solidFill>
              </a:rPr>
              <a:t>  </a:t>
            </a:r>
            <a:r>
              <a:rPr lang="en-US" sz="2000" dirty="0" smtClean="0"/>
              <a:t>Managing information in handwritten forms and hard-copy documents remains an essential task for many businesses, but is often a slow, inefficient process.</a:t>
            </a:r>
          </a:p>
          <a:p>
            <a:pPr>
              <a:buFont typeface="Wingdings" pitchFamily="2" charset="2"/>
              <a:buChar char="ü"/>
            </a:pPr>
            <a:endParaRPr lang="en-US" sz="2000" dirty="0" smtClean="0"/>
          </a:p>
          <a:p>
            <a:pPr>
              <a:buFont typeface="Wingdings" pitchFamily="2" charset="2"/>
              <a:buChar char="ü"/>
            </a:pPr>
            <a:endParaRPr lang="en-US" sz="2000" dirty="0" smtClean="0"/>
          </a:p>
          <a:p>
            <a:pPr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FF0000"/>
                </a:solidFill>
              </a:rPr>
              <a:t>  </a:t>
            </a:r>
            <a:r>
              <a:rPr lang="en-US" sz="2000" dirty="0" smtClean="0"/>
              <a:t>We will try to develop this idea to be compatible with more futures  and multiple  using with low cost.</a:t>
            </a:r>
          </a:p>
          <a:p>
            <a:endParaRPr lang="en-US" sz="2000" dirty="0" smtClean="0"/>
          </a:p>
          <a:p>
            <a:r>
              <a:rPr lang="en-US" sz="20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762000"/>
          </a:xfrm>
        </p:spPr>
        <p:txBody>
          <a:bodyPr/>
          <a:lstStyle/>
          <a:p>
            <a:r>
              <a:rPr lang="en-US" dirty="0" smtClean="0"/>
              <a:t>Abstract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0386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endParaRPr lang="en-US" sz="2000" dirty="0" smtClean="0"/>
          </a:p>
          <a:p>
            <a:pPr>
              <a:buFont typeface="Wingdings" pitchFamily="2" charset="2"/>
              <a:buChar char="Ø"/>
            </a:pPr>
            <a:endParaRPr lang="en-US" sz="2000" dirty="0" smtClean="0"/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A smart pen is an input device which captures the handwriting or brush strokes of a user.</a:t>
            </a:r>
          </a:p>
          <a:p>
            <a:pPr>
              <a:buFont typeface="Wingdings" pitchFamily="2" charset="2"/>
              <a:buChar char="Ø"/>
            </a:pPr>
            <a:endParaRPr lang="en-US" sz="2000" dirty="0" smtClean="0"/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Converts handwritten analog information created using “IR Pen" into digital data, enabling the data to be utilized in various applications.</a:t>
            </a:r>
          </a:p>
          <a:p>
            <a:pPr>
              <a:buFont typeface="Wingdings" pitchFamily="2" charset="2"/>
              <a:buChar char="Ø"/>
            </a:pPr>
            <a:endParaRPr lang="en-US" sz="2000" dirty="0" smtClean="0"/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The data can then be interpreted by handwriting software and used in different applications or just as graphics.</a:t>
            </a:r>
          </a:p>
          <a:p>
            <a:pPr>
              <a:buFont typeface="Wingdings" pitchFamily="2" charset="2"/>
              <a:buChar char="Ø"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 </a:t>
            </a:r>
          </a:p>
          <a:p>
            <a:pPr>
              <a:buNone/>
            </a:pPr>
            <a:r>
              <a:rPr lang="en-US" sz="2000" dirty="0" smtClean="0"/>
              <a:t>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762000"/>
          </a:xfrm>
        </p:spPr>
        <p:txBody>
          <a:bodyPr/>
          <a:lstStyle/>
          <a:p>
            <a:r>
              <a:rPr lang="en-US" dirty="0" smtClean="0"/>
              <a:t>Abstract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5105400" cy="4237037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000" dirty="0" smtClean="0"/>
          </a:p>
          <a:p>
            <a:pPr>
              <a:buFont typeface="Wingdings" pitchFamily="2" charset="2"/>
              <a:buChar char="Ø"/>
            </a:pPr>
            <a:endParaRPr lang="en-US" sz="2000" dirty="0" smtClean="0"/>
          </a:p>
          <a:p>
            <a:pPr>
              <a:buFont typeface="Wingdings" pitchFamily="2" charset="2"/>
              <a:buChar char="Ø"/>
            </a:pP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914400" y="1981200"/>
            <a:ext cx="6934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dirty="0" smtClean="0"/>
              <a:t>Extended Easily to interactive smart board by converting any surface into touch screen. </a:t>
            </a:r>
          </a:p>
          <a:p>
            <a:pPr>
              <a:buClr>
                <a:schemeClr val="accent1"/>
              </a:buClr>
            </a:pPr>
            <a:endParaRPr lang="en-US" dirty="0" smtClean="0"/>
          </a:p>
          <a:p>
            <a:pPr>
              <a:buClr>
                <a:schemeClr val="accent1"/>
              </a:buClr>
            </a:pPr>
            <a:endParaRPr lang="en-US" dirty="0" smtClean="0"/>
          </a:p>
          <a:p>
            <a:pPr>
              <a:buClr>
                <a:schemeClr val="accent1"/>
              </a:buClr>
              <a:buFont typeface="Wingdings" pitchFamily="2" charset="2"/>
              <a:buChar char="Ø"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2050" name="Picture 2" descr="C:\Users\DELL\Documents\Study\سنة خامسة ف2\Graduation Project 2\Documentation\Presentation\Pic\SMART Board 885ix - In u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743200"/>
            <a:ext cx="5029200" cy="3390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sz="2000" dirty="0" smtClean="0"/>
              <a:t>Smart pens are portable and reliable .</a:t>
            </a:r>
          </a:p>
          <a:p>
            <a:endParaRPr lang="en-US" sz="2000" dirty="0" smtClean="0"/>
          </a:p>
          <a:p>
            <a:r>
              <a:rPr lang="en-US" sz="2000" dirty="0" smtClean="0"/>
              <a:t>E</a:t>
            </a:r>
            <a:r>
              <a:rPr lang="en-US" sz="2000" dirty="0" smtClean="0"/>
              <a:t>asy </a:t>
            </a:r>
            <a:r>
              <a:rPr lang="en-US" sz="2000" dirty="0" smtClean="0"/>
              <a:t>to use - low training and support costs.</a:t>
            </a:r>
          </a:p>
          <a:p>
            <a:pPr>
              <a:buNone/>
            </a:pPr>
            <a:r>
              <a:rPr lang="en-US" sz="2000" dirty="0" smtClean="0"/>
              <a:t> </a:t>
            </a:r>
          </a:p>
          <a:p>
            <a:r>
              <a:rPr lang="en-US" sz="2000" dirty="0" smtClean="0"/>
              <a:t>Efficient handheld data capture that is secure and traceable.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Multiple use , that we can use smart pen as smart digital pen or smart board.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2" descr="http://www.afpp.org.uk/_uploads/imgpool/Benefi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457200"/>
            <a:ext cx="2360658" cy="23538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Features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362200"/>
            <a:ext cx="8229600" cy="41148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Support high capacity storage data memory .</a:t>
            </a:r>
          </a:p>
          <a:p>
            <a:endParaRPr lang="en-US" sz="2000" dirty="0" smtClean="0"/>
          </a:p>
          <a:p>
            <a:r>
              <a:rPr lang="en-US" sz="2000" dirty="0" smtClean="0"/>
              <a:t> Reduced data entry - handwritten data is converted to text ready for processing in back office systems .</a:t>
            </a:r>
          </a:p>
          <a:p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As a result, our application with its features came to provide a core  for other software applications depend on handwriting or controlling project using IR position .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000" dirty="0" smtClean="0"/>
              <a:t>Detect  the smart pen position .</a:t>
            </a:r>
          </a:p>
          <a:p>
            <a:pPr>
              <a:buFont typeface="Wingdings" pitchFamily="2" charset="2"/>
              <a:buChar char="v"/>
            </a:pPr>
            <a:endParaRPr lang="en-US" sz="2000" dirty="0" smtClean="0"/>
          </a:p>
          <a:p>
            <a:pPr>
              <a:buFont typeface="Wingdings" pitchFamily="2" charset="2"/>
              <a:buChar char="v"/>
            </a:pPr>
            <a:r>
              <a:rPr lang="pt-BR" sz="2000" dirty="0" smtClean="0"/>
              <a:t>IR sensor doesn’t exist as standalone device .</a:t>
            </a:r>
          </a:p>
          <a:p>
            <a:pPr>
              <a:buFont typeface="Wingdings" pitchFamily="2" charset="2"/>
              <a:buChar char="v"/>
            </a:pPr>
            <a:endParaRPr lang="en-US" sz="2000" dirty="0" smtClean="0"/>
          </a:p>
          <a:p>
            <a:pPr>
              <a:buFont typeface="Wingdings" pitchFamily="2" charset="2"/>
              <a:buChar char="v"/>
            </a:pPr>
            <a:r>
              <a:rPr lang="en-US" sz="2000" dirty="0" smtClean="0"/>
              <a:t>Mismatch voltage compatibility between microcontroller and  IR Camera.</a:t>
            </a:r>
          </a:p>
          <a:p>
            <a:pPr>
              <a:buFont typeface="Wingdings" pitchFamily="2" charset="2"/>
              <a:buChar char="v"/>
            </a:pPr>
            <a:endParaRPr lang="en-US" sz="2000" dirty="0" smtClean="0"/>
          </a:p>
          <a:p>
            <a:pPr>
              <a:buFont typeface="Wingdings" pitchFamily="2" charset="2"/>
              <a:buChar char="v"/>
            </a:pPr>
            <a:r>
              <a:rPr lang="en-US" sz="2000" dirty="0" smtClean="0"/>
              <a:t> IR Camera give us messy data that wasn’t satisfying since the sampling rate was too slow to cope with the IR stimulus.</a:t>
            </a:r>
          </a:p>
          <a:p>
            <a:pPr>
              <a:buFont typeface="Wingdings" pitchFamily="2" charset="2"/>
              <a:buChar char="v"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luxe">
  <a:themeElements>
    <a:clrScheme name="Deluxe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Deluxe">
      <a:maj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luxe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80000"/>
              </a:schemeClr>
            </a:gs>
            <a:gs pos="14000">
              <a:schemeClr val="phClr">
                <a:tint val="37000"/>
                <a:satMod val="250000"/>
              </a:schemeClr>
            </a:gs>
            <a:gs pos="45000">
              <a:schemeClr val="phClr">
                <a:tint val="53000"/>
                <a:satMod val="220000"/>
              </a:schemeClr>
            </a:gs>
            <a:gs pos="65000">
              <a:schemeClr val="phClr">
                <a:tint val="53000"/>
                <a:satMod val="220000"/>
              </a:schemeClr>
            </a:gs>
            <a:gs pos="86000">
              <a:schemeClr val="phClr">
                <a:tint val="42000"/>
                <a:satMod val="240000"/>
              </a:schemeClr>
            </a:gs>
            <a:gs pos="100000">
              <a:schemeClr val="phClr">
                <a:tint val="20000"/>
                <a:satMod val="23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0000">
              <a:schemeClr val="phClr">
                <a:satMod val="15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atMod val="14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  <a:effectStyle>
          <a:effectLst>
            <a:reflection blurRad="12700" stA="26000" endPos="28000" dist="38100" dir="5400000" sy="-100000"/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90500" h="1016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3000"/>
                <a:satMod val="1550000"/>
              </a:schemeClr>
            </a:gs>
            <a:gs pos="1000">
              <a:schemeClr val="phClr">
                <a:tint val="48000"/>
                <a:satMod val="155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r="210000" b="300000"/>
          </a:path>
        </a:gradFill>
        <a:gradFill rotWithShape="1">
          <a:gsLst>
            <a:gs pos="5000">
              <a:schemeClr val="phClr">
                <a:tint val="38000"/>
                <a:satMod val="1800000"/>
              </a:schemeClr>
            </a:gs>
            <a:gs pos="5000">
              <a:schemeClr val="phClr">
                <a:tint val="40000"/>
                <a:satMod val="180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l="20000" t="30000" r="135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Deluxe</Template>
  <TotalTime>1299</TotalTime>
  <Words>555</Words>
  <Application>Microsoft Office PowerPoint</Application>
  <PresentationFormat>On-screen Show (4:3)</PresentationFormat>
  <Paragraphs>138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Deluxe</vt:lpstr>
      <vt:lpstr>Smart Pen </vt:lpstr>
      <vt:lpstr>Contents </vt:lpstr>
      <vt:lpstr>Introduction</vt:lpstr>
      <vt:lpstr>Why this project ??</vt:lpstr>
      <vt:lpstr>Abstract</vt:lpstr>
      <vt:lpstr>Abstract Cont’d</vt:lpstr>
      <vt:lpstr>Features</vt:lpstr>
      <vt:lpstr>Features Cont’d</vt:lpstr>
      <vt:lpstr>Problems</vt:lpstr>
      <vt:lpstr>Problems Cont’d</vt:lpstr>
      <vt:lpstr>Slide 11</vt:lpstr>
      <vt:lpstr>Implementation</vt:lpstr>
      <vt:lpstr>Implementation Cont’d</vt:lpstr>
      <vt:lpstr>Implementation Cont’d</vt:lpstr>
      <vt:lpstr>Implementation Cont’d</vt:lpstr>
      <vt:lpstr>Implementation Cont’d</vt:lpstr>
      <vt:lpstr>Implementation Cont’d</vt:lpstr>
      <vt:lpstr>Implementation Cont’d</vt:lpstr>
      <vt:lpstr>Implementation Cont’d</vt:lpstr>
      <vt:lpstr>Recommendations</vt:lpstr>
      <vt:lpstr>Demo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DELL</cp:lastModifiedBy>
  <cp:revision>108</cp:revision>
  <dcterms:created xsi:type="dcterms:W3CDTF">2011-12-24T11:55:06Z</dcterms:created>
  <dcterms:modified xsi:type="dcterms:W3CDTF">2012-05-23T22:56:17Z</dcterms:modified>
</cp:coreProperties>
</file>