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0" r:id="rId9"/>
    <p:sldId id="266" r:id="rId10"/>
    <p:sldId id="262"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7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5FD6A57-F53D-4C2C-AD58-CC226F135C1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D6A57-F53D-4C2C-AD58-CC226F135C1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D6A57-F53D-4C2C-AD58-CC226F135C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C42126-9469-4729-9EBA-EA1B51AC4CCA}" type="datetimeFigureOut">
              <a:rPr lang="en-US" smtClean="0"/>
              <a:pPr/>
              <a:t>12/19/2015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5FD6A57-F53D-4C2C-AD58-CC226F135C1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C42126-9469-4729-9EBA-EA1B51AC4CCA}" type="datetimeFigureOut">
              <a:rPr lang="en-US" smtClean="0"/>
              <a:pPr/>
              <a:t>12/19/2015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FD6A57-F53D-4C2C-AD58-CC226F135C1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Sky Cleaner Machine</a:t>
            </a:r>
            <a:endParaRPr lang="en-US" dirty="0"/>
          </a:p>
        </p:txBody>
      </p:sp>
      <p:sp>
        <p:nvSpPr>
          <p:cNvPr id="3" name="Subtitle 2"/>
          <p:cNvSpPr>
            <a:spLocks noGrp="1"/>
          </p:cNvSpPr>
          <p:nvPr>
            <p:ph type="subTitle" idx="1"/>
          </p:nvPr>
        </p:nvSpPr>
        <p:spPr>
          <a:xfrm>
            <a:off x="533400" y="3228536"/>
            <a:ext cx="7854696" cy="2334064"/>
          </a:xfrm>
        </p:spPr>
        <p:txBody>
          <a:bodyPr>
            <a:normAutofit/>
          </a:bodyPr>
          <a:lstStyle/>
          <a:p>
            <a:pPr marR="0">
              <a:spcBef>
                <a:spcPts val="0"/>
              </a:spcBef>
            </a:pPr>
            <a:r>
              <a:rPr lang="en-US" sz="2800" dirty="0">
                <a:solidFill>
                  <a:srgbClr val="000000"/>
                </a:solidFill>
                <a:latin typeface="Times New Roman"/>
                <a:ea typeface="Times New Roman"/>
                <a:cs typeface="Univers LT Std 57 Cn"/>
              </a:rPr>
              <a:t> </a:t>
            </a:r>
            <a:endParaRPr lang="en-US" sz="2800" dirty="0">
              <a:solidFill>
                <a:srgbClr val="000000"/>
              </a:solidFill>
              <a:latin typeface="Univers LT Std 57 Cn"/>
              <a:ea typeface="Times New Roman"/>
              <a:cs typeface="Univers LT Std 57 Cn"/>
            </a:endParaRPr>
          </a:p>
          <a:p>
            <a:pPr marR="0" algn="ctr">
              <a:lnSpc>
                <a:spcPct val="115000"/>
              </a:lnSpc>
              <a:spcBef>
                <a:spcPts val="0"/>
              </a:spcBef>
            </a:pPr>
            <a:r>
              <a:rPr lang="en-US" sz="2800" b="1" dirty="0">
                <a:latin typeface="Times New Roman"/>
                <a:ea typeface="Times New Roman"/>
                <a:cs typeface="Univers LT Std 57 Cn"/>
              </a:rPr>
              <a:t>Graduation Project 1 Submitted In Partial Fulfillment </a:t>
            </a:r>
            <a:r>
              <a:rPr lang="en-US" sz="2800" b="1" dirty="0" smtClean="0">
                <a:latin typeface="Times New Roman"/>
                <a:ea typeface="Times New Roman"/>
                <a:cs typeface="Univers LT Std 57 Cn"/>
              </a:rPr>
              <a:t>of </a:t>
            </a:r>
            <a:r>
              <a:rPr lang="en-US" sz="2800" b="1" dirty="0" smtClean="0">
                <a:latin typeface="Times New Roman"/>
                <a:ea typeface="Times New Roman"/>
                <a:cs typeface="Arial"/>
              </a:rPr>
              <a:t>the </a:t>
            </a:r>
            <a:r>
              <a:rPr lang="en-US" sz="2800" b="1" dirty="0">
                <a:latin typeface="Times New Roman"/>
                <a:ea typeface="Times New Roman"/>
                <a:cs typeface="Arial"/>
              </a:rPr>
              <a:t>requirements for the Degree of B.Sc. in Mechatronics Engineering</a:t>
            </a:r>
            <a:endParaRPr lang="en-US" sz="2400" dirty="0">
              <a:latin typeface="Calibri"/>
              <a:ea typeface="Times New Roman"/>
              <a:cs typeface="Arial"/>
            </a:endParaRPr>
          </a:p>
          <a:p>
            <a:pPr algn="ctr"/>
            <a:endParaRPr lang="en-US" dirty="0" smtClean="0"/>
          </a:p>
        </p:txBody>
      </p:sp>
    </p:spTree>
    <p:extLst>
      <p:ext uri="{BB962C8B-B14F-4D97-AF65-F5344CB8AC3E}">
        <p14:creationId xmlns:p14="http://schemas.microsoft.com/office/powerpoint/2010/main" xmlns="" val="4077433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571472" y="2357430"/>
          <a:ext cx="8015286" cy="3414395"/>
        </p:xfrm>
        <a:graphic>
          <a:graphicData uri="http://schemas.openxmlformats.org/drawingml/2006/table">
            <a:tbl>
              <a:tblPr rtl="1" firstRow="1" bandRow="1">
                <a:tableStyleId>{5C22544A-7EE6-4342-B048-85BDC9FD1C3A}</a:tableStyleId>
              </a:tblPr>
              <a:tblGrid>
                <a:gridCol w="2671762"/>
                <a:gridCol w="2671762"/>
                <a:gridCol w="2671762"/>
              </a:tblGrid>
              <a:tr h="0">
                <a:tc>
                  <a:txBody>
                    <a:bodyPr/>
                    <a:lstStyle/>
                    <a:p>
                      <a:pPr algn="ctr" rtl="1">
                        <a:lnSpc>
                          <a:spcPct val="115000"/>
                        </a:lnSpc>
                        <a:spcAft>
                          <a:spcPts val="0"/>
                        </a:spcAft>
                      </a:pPr>
                      <a:r>
                        <a:rPr lang="en-US" sz="2000" dirty="0">
                          <a:latin typeface="Times New Roman"/>
                          <a:ea typeface="Calibri"/>
                          <a:cs typeface="Arial"/>
                        </a:rPr>
                        <a:t>Mechanical machine</a:t>
                      </a:r>
                      <a:endParaRPr lang="en-US" sz="2000" dirty="0">
                        <a:latin typeface="Calibri"/>
                        <a:ea typeface="Times New Roman"/>
                        <a:cs typeface="Arial"/>
                      </a:endParaRPr>
                    </a:p>
                  </a:txBody>
                  <a:tcPr marL="68580" marR="68580" marT="0" marB="0"/>
                </a:tc>
                <a:tc>
                  <a:txBody>
                    <a:bodyPr/>
                    <a:lstStyle/>
                    <a:p>
                      <a:pPr algn="ctr" rtl="1">
                        <a:lnSpc>
                          <a:spcPct val="115000"/>
                        </a:lnSpc>
                        <a:spcAft>
                          <a:spcPts val="0"/>
                        </a:spcAft>
                      </a:pPr>
                      <a:r>
                        <a:rPr lang="en-US" sz="2000">
                          <a:latin typeface="Times New Roman"/>
                          <a:ea typeface="Calibri"/>
                          <a:cs typeface="Arial"/>
                        </a:rPr>
                        <a:t>Hand Method</a:t>
                      </a:r>
                      <a:endParaRPr lang="en-US" sz="2000">
                        <a:latin typeface="Calibri"/>
                        <a:ea typeface="Times New Roman"/>
                        <a:cs typeface="Arial"/>
                      </a:endParaRPr>
                    </a:p>
                  </a:txBody>
                  <a:tcPr marL="68580" marR="68580" marT="0" marB="0"/>
                </a:tc>
                <a:tc>
                  <a:txBody>
                    <a:bodyPr/>
                    <a:lstStyle/>
                    <a:p>
                      <a:pPr algn="ctr" rtl="1">
                        <a:lnSpc>
                          <a:spcPct val="115000"/>
                        </a:lnSpc>
                        <a:spcAft>
                          <a:spcPts val="0"/>
                        </a:spcAft>
                      </a:pPr>
                      <a:r>
                        <a:rPr lang="en-US" sz="2000" dirty="0">
                          <a:latin typeface="Times New Roman"/>
                          <a:ea typeface="Calibri"/>
                          <a:cs typeface="Arial"/>
                        </a:rPr>
                        <a:t>Parameter</a:t>
                      </a:r>
                      <a:endParaRPr lang="en-US" sz="2000" dirty="0">
                        <a:latin typeface="Calibri"/>
                        <a:ea typeface="Times New Roman"/>
                        <a:cs typeface="Arial"/>
                      </a:endParaRPr>
                    </a:p>
                  </a:txBody>
                  <a:tcPr marL="68580" marR="68580" marT="0" marB="0"/>
                </a:tc>
              </a:tr>
              <a:tr h="370840">
                <a:tc>
                  <a:txBody>
                    <a:bodyPr/>
                    <a:lstStyle/>
                    <a:p>
                      <a:pPr algn="ctr" rtl="1">
                        <a:lnSpc>
                          <a:spcPct val="115000"/>
                        </a:lnSpc>
                        <a:spcAft>
                          <a:spcPts val="0"/>
                        </a:spcAft>
                      </a:pPr>
                      <a:r>
                        <a:rPr lang="en-US" sz="2000" dirty="0">
                          <a:latin typeface="Times New Roman"/>
                          <a:ea typeface="Calibri"/>
                          <a:cs typeface="Arial"/>
                        </a:rPr>
                        <a:t>3</a:t>
                      </a:r>
                      <a:endParaRPr lang="en-US" sz="2000" dirty="0">
                        <a:latin typeface="Calibri"/>
                        <a:ea typeface="Times New Roman"/>
                        <a:cs typeface="Arial"/>
                      </a:endParaRPr>
                    </a:p>
                  </a:txBody>
                  <a:tcPr marL="68580" marR="68580" marT="0" marB="0"/>
                </a:tc>
                <a:tc>
                  <a:txBody>
                    <a:bodyPr/>
                    <a:lstStyle/>
                    <a:p>
                      <a:pPr algn="ctr" rtl="1">
                        <a:lnSpc>
                          <a:spcPct val="115000"/>
                        </a:lnSpc>
                        <a:spcAft>
                          <a:spcPts val="0"/>
                        </a:spcAft>
                      </a:pPr>
                      <a:r>
                        <a:rPr lang="en-US" sz="2000">
                          <a:latin typeface="Times New Roman"/>
                          <a:ea typeface="Calibri"/>
                          <a:cs typeface="Arial"/>
                        </a:rPr>
                        <a:t>7</a:t>
                      </a:r>
                      <a:endParaRPr lang="en-US" sz="2000">
                        <a:latin typeface="Calibri"/>
                        <a:ea typeface="Times New Roman"/>
                        <a:cs typeface="Arial"/>
                      </a:endParaRPr>
                    </a:p>
                  </a:txBody>
                  <a:tcPr marL="68580" marR="68580" marT="0" marB="0"/>
                </a:tc>
                <a:tc>
                  <a:txBody>
                    <a:bodyPr/>
                    <a:lstStyle/>
                    <a:p>
                      <a:pPr algn="l" rtl="1">
                        <a:lnSpc>
                          <a:spcPct val="115000"/>
                        </a:lnSpc>
                        <a:spcAft>
                          <a:spcPts val="0"/>
                        </a:spcAft>
                      </a:pPr>
                      <a:r>
                        <a:rPr lang="en-US" sz="2000" dirty="0">
                          <a:latin typeface="Times New Roman"/>
                          <a:ea typeface="Calibri"/>
                          <a:cs typeface="Arial"/>
                        </a:rPr>
                        <a:t>Number of workers in installation</a:t>
                      </a:r>
                      <a:endParaRPr lang="en-US" sz="2000" dirty="0">
                        <a:latin typeface="Calibri"/>
                        <a:ea typeface="Times New Roman"/>
                        <a:cs typeface="Arial"/>
                      </a:endParaRPr>
                    </a:p>
                  </a:txBody>
                  <a:tcPr marL="68580" marR="68580" marT="0" marB="0"/>
                </a:tc>
              </a:tr>
              <a:tr h="370840">
                <a:tc>
                  <a:txBody>
                    <a:bodyPr/>
                    <a:lstStyle/>
                    <a:p>
                      <a:pPr algn="ctr" rtl="1">
                        <a:lnSpc>
                          <a:spcPct val="115000"/>
                        </a:lnSpc>
                        <a:spcAft>
                          <a:spcPts val="0"/>
                        </a:spcAft>
                      </a:pPr>
                      <a:r>
                        <a:rPr lang="en-US" sz="2000" dirty="0">
                          <a:latin typeface="Times New Roman"/>
                          <a:ea typeface="Calibri"/>
                          <a:cs typeface="Arial"/>
                        </a:rPr>
                        <a:t>1</a:t>
                      </a:r>
                      <a:endParaRPr lang="en-US" sz="2000" dirty="0">
                        <a:latin typeface="Calibri"/>
                        <a:ea typeface="Times New Roman"/>
                        <a:cs typeface="Arial"/>
                      </a:endParaRPr>
                    </a:p>
                  </a:txBody>
                  <a:tcPr marL="68580" marR="68580" marT="0" marB="0"/>
                </a:tc>
                <a:tc>
                  <a:txBody>
                    <a:bodyPr/>
                    <a:lstStyle/>
                    <a:p>
                      <a:pPr algn="ctr" rtl="1">
                        <a:lnSpc>
                          <a:spcPct val="115000"/>
                        </a:lnSpc>
                        <a:spcAft>
                          <a:spcPts val="0"/>
                        </a:spcAft>
                      </a:pPr>
                      <a:r>
                        <a:rPr lang="en-US" sz="2000">
                          <a:latin typeface="Times New Roman"/>
                          <a:ea typeface="Calibri"/>
                          <a:cs typeface="Arial"/>
                        </a:rPr>
                        <a:t>3</a:t>
                      </a:r>
                      <a:endParaRPr lang="en-US" sz="2000">
                        <a:latin typeface="Calibri"/>
                        <a:ea typeface="Times New Roman"/>
                        <a:cs typeface="Arial"/>
                      </a:endParaRPr>
                    </a:p>
                  </a:txBody>
                  <a:tcPr marL="68580" marR="68580" marT="0" marB="0"/>
                </a:tc>
                <a:tc>
                  <a:txBody>
                    <a:bodyPr/>
                    <a:lstStyle/>
                    <a:p>
                      <a:pPr algn="l" rtl="1">
                        <a:lnSpc>
                          <a:spcPct val="115000"/>
                        </a:lnSpc>
                        <a:spcAft>
                          <a:spcPts val="0"/>
                        </a:spcAft>
                      </a:pPr>
                      <a:r>
                        <a:rPr lang="en-US" sz="2000" dirty="0">
                          <a:latin typeface="Times New Roman"/>
                          <a:ea typeface="Calibri"/>
                          <a:cs typeface="Arial"/>
                        </a:rPr>
                        <a:t>Number of workers while operation</a:t>
                      </a:r>
                      <a:endParaRPr lang="en-US" sz="2000" dirty="0">
                        <a:latin typeface="Calibri"/>
                        <a:ea typeface="Times New Roman"/>
                        <a:cs typeface="Arial"/>
                      </a:endParaRPr>
                    </a:p>
                  </a:txBody>
                  <a:tcPr marL="68580" marR="68580" marT="0" marB="0"/>
                </a:tc>
              </a:tr>
              <a:tr h="370840">
                <a:tc>
                  <a:txBody>
                    <a:bodyPr/>
                    <a:lstStyle/>
                    <a:p>
                      <a:pPr algn="ctr" rtl="1">
                        <a:lnSpc>
                          <a:spcPct val="115000"/>
                        </a:lnSpc>
                        <a:spcAft>
                          <a:spcPts val="0"/>
                        </a:spcAft>
                      </a:pPr>
                      <a:r>
                        <a:rPr lang="en-US" sz="2000" dirty="0">
                          <a:latin typeface="Times New Roman"/>
                          <a:ea typeface="Calibri"/>
                          <a:cs typeface="Arial"/>
                        </a:rPr>
                        <a:t> Must be 20 minutes  approximately </a:t>
                      </a:r>
                      <a:endParaRPr lang="en-US" sz="2000" dirty="0">
                        <a:latin typeface="Calibri"/>
                        <a:ea typeface="Times New Roman"/>
                        <a:cs typeface="Arial"/>
                      </a:endParaRPr>
                    </a:p>
                  </a:txBody>
                  <a:tcPr marL="68580" marR="68580" marT="0" marB="0"/>
                </a:tc>
                <a:tc>
                  <a:txBody>
                    <a:bodyPr/>
                    <a:lstStyle/>
                    <a:p>
                      <a:pPr algn="ctr" rtl="1">
                        <a:lnSpc>
                          <a:spcPct val="115000"/>
                        </a:lnSpc>
                        <a:spcAft>
                          <a:spcPts val="0"/>
                        </a:spcAft>
                      </a:pPr>
                      <a:r>
                        <a:rPr lang="en-US" sz="2000" dirty="0">
                          <a:latin typeface="Times New Roman"/>
                          <a:ea typeface="Calibri"/>
                          <a:cs typeface="Arial"/>
                        </a:rPr>
                        <a:t>1 hour</a:t>
                      </a:r>
                      <a:endParaRPr lang="en-US" sz="2000" dirty="0">
                        <a:latin typeface="Calibri"/>
                        <a:ea typeface="Times New Roman"/>
                        <a:cs typeface="Arial"/>
                      </a:endParaRPr>
                    </a:p>
                  </a:txBody>
                  <a:tcPr marL="68580" marR="68580" marT="0" marB="0"/>
                </a:tc>
                <a:tc>
                  <a:txBody>
                    <a:bodyPr/>
                    <a:lstStyle/>
                    <a:p>
                      <a:pPr algn="l" rtl="1">
                        <a:lnSpc>
                          <a:spcPct val="115000"/>
                        </a:lnSpc>
                        <a:spcAft>
                          <a:spcPts val="0"/>
                        </a:spcAft>
                      </a:pPr>
                      <a:r>
                        <a:rPr lang="en-US" sz="2000" dirty="0">
                          <a:latin typeface="Times New Roman"/>
                          <a:ea typeface="Calibri"/>
                          <a:cs typeface="Arial"/>
                        </a:rPr>
                        <a:t>Time needed (e.g. for 200 m</a:t>
                      </a:r>
                      <a:r>
                        <a:rPr lang="en-US" sz="2000" baseline="30000" dirty="0">
                          <a:latin typeface="Times New Roman"/>
                          <a:ea typeface="Calibri"/>
                          <a:cs typeface="Arial"/>
                        </a:rPr>
                        <a:t>2</a:t>
                      </a:r>
                      <a:r>
                        <a:rPr lang="en-US" sz="2000" dirty="0">
                          <a:latin typeface="Times New Roman"/>
                          <a:ea typeface="Calibri"/>
                          <a:cs typeface="Arial"/>
                        </a:rPr>
                        <a:t> )</a:t>
                      </a:r>
                      <a:endParaRPr lang="en-US" sz="2000" dirty="0">
                        <a:latin typeface="Calibri"/>
                        <a:ea typeface="Times New Roman"/>
                        <a:cs typeface="Arial"/>
                      </a:endParaRPr>
                    </a:p>
                  </a:txBody>
                  <a:tcPr marL="68580" marR="68580" marT="0" marB="0"/>
                </a:tc>
              </a:tr>
              <a:tr h="370840">
                <a:tc>
                  <a:txBody>
                    <a:bodyPr/>
                    <a:lstStyle/>
                    <a:p>
                      <a:pPr algn="ctr" rtl="1">
                        <a:lnSpc>
                          <a:spcPct val="115000"/>
                        </a:lnSpc>
                        <a:spcAft>
                          <a:spcPts val="0"/>
                        </a:spcAft>
                      </a:pPr>
                      <a:r>
                        <a:rPr lang="en-US" sz="2000" dirty="0">
                          <a:latin typeface="Times New Roman"/>
                          <a:ea typeface="Calibri"/>
                          <a:cs typeface="Arial"/>
                        </a:rPr>
                        <a:t>80-90%</a:t>
                      </a:r>
                      <a:endParaRPr lang="en-US" sz="2000" dirty="0">
                        <a:latin typeface="Calibri"/>
                        <a:ea typeface="Times New Roman"/>
                        <a:cs typeface="Arial"/>
                      </a:endParaRPr>
                    </a:p>
                  </a:txBody>
                  <a:tcPr marL="68580" marR="68580" marT="0" marB="0"/>
                </a:tc>
                <a:tc>
                  <a:txBody>
                    <a:bodyPr/>
                    <a:lstStyle/>
                    <a:p>
                      <a:pPr algn="ctr" rtl="1">
                        <a:lnSpc>
                          <a:spcPct val="115000"/>
                        </a:lnSpc>
                        <a:spcAft>
                          <a:spcPts val="0"/>
                        </a:spcAft>
                      </a:pPr>
                      <a:r>
                        <a:rPr lang="en-US" sz="2000">
                          <a:latin typeface="Times New Roman"/>
                          <a:ea typeface="Calibri"/>
                          <a:cs typeface="Arial"/>
                        </a:rPr>
                        <a:t>50%</a:t>
                      </a:r>
                      <a:endParaRPr lang="en-US" sz="2000">
                        <a:latin typeface="Calibri"/>
                        <a:ea typeface="Times New Roman"/>
                        <a:cs typeface="Arial"/>
                      </a:endParaRPr>
                    </a:p>
                  </a:txBody>
                  <a:tcPr marL="68580" marR="68580" marT="0" marB="0"/>
                </a:tc>
                <a:tc>
                  <a:txBody>
                    <a:bodyPr/>
                    <a:lstStyle/>
                    <a:p>
                      <a:pPr algn="l" rtl="1">
                        <a:lnSpc>
                          <a:spcPct val="115000"/>
                        </a:lnSpc>
                        <a:spcAft>
                          <a:spcPts val="0"/>
                        </a:spcAft>
                      </a:pPr>
                      <a:r>
                        <a:rPr lang="en-US" sz="2000" dirty="0">
                          <a:latin typeface="Times New Roman"/>
                          <a:ea typeface="Calibri"/>
                          <a:cs typeface="Arial"/>
                        </a:rPr>
                        <a:t>Safety </a:t>
                      </a:r>
                      <a:endParaRPr lang="en-US" sz="2000" dirty="0">
                        <a:latin typeface="Calibri"/>
                        <a:ea typeface="Times New Roman"/>
                        <a:cs typeface="Arial"/>
                      </a:endParaRPr>
                    </a:p>
                  </a:txBody>
                  <a:tcPr marL="68580" marR="68580" marT="0" marB="0"/>
                </a:tc>
              </a:tr>
              <a:tr h="370840">
                <a:tc>
                  <a:txBody>
                    <a:bodyPr/>
                    <a:lstStyle/>
                    <a:p>
                      <a:pPr algn="ctr" rtl="1">
                        <a:lnSpc>
                          <a:spcPct val="115000"/>
                        </a:lnSpc>
                        <a:spcAft>
                          <a:spcPts val="0"/>
                        </a:spcAft>
                      </a:pPr>
                      <a:r>
                        <a:rPr lang="en-US" sz="2000" dirty="0">
                          <a:latin typeface="Times New Roman"/>
                          <a:ea typeface="Calibri"/>
                          <a:cs typeface="Arial"/>
                        </a:rPr>
                        <a:t>10$</a:t>
                      </a:r>
                      <a:endParaRPr lang="en-US" sz="2000" dirty="0">
                        <a:latin typeface="Calibri"/>
                        <a:ea typeface="Times New Roman"/>
                        <a:cs typeface="Arial"/>
                      </a:endParaRPr>
                    </a:p>
                  </a:txBody>
                  <a:tcPr marL="68580" marR="68580" marT="0" marB="0"/>
                </a:tc>
                <a:tc>
                  <a:txBody>
                    <a:bodyPr/>
                    <a:lstStyle/>
                    <a:p>
                      <a:pPr algn="ctr" rtl="1">
                        <a:lnSpc>
                          <a:spcPct val="115000"/>
                        </a:lnSpc>
                        <a:spcAft>
                          <a:spcPts val="0"/>
                        </a:spcAft>
                      </a:pPr>
                      <a:r>
                        <a:rPr lang="en-US" sz="2000" dirty="0">
                          <a:latin typeface="Times New Roman"/>
                          <a:ea typeface="Calibri"/>
                          <a:cs typeface="Arial"/>
                        </a:rPr>
                        <a:t>40$</a:t>
                      </a:r>
                      <a:endParaRPr lang="en-US" sz="2000" dirty="0">
                        <a:latin typeface="Calibri"/>
                        <a:ea typeface="Times New Roman"/>
                        <a:cs typeface="Arial"/>
                      </a:endParaRPr>
                    </a:p>
                  </a:txBody>
                  <a:tcPr marL="68580" marR="68580" marT="0" marB="0"/>
                </a:tc>
                <a:tc>
                  <a:txBody>
                    <a:bodyPr/>
                    <a:lstStyle/>
                    <a:p>
                      <a:pPr algn="l" rtl="1">
                        <a:lnSpc>
                          <a:spcPct val="115000"/>
                        </a:lnSpc>
                        <a:spcAft>
                          <a:spcPts val="0"/>
                        </a:spcAft>
                      </a:pPr>
                      <a:r>
                        <a:rPr lang="en-US" sz="2000" dirty="0">
                          <a:latin typeface="Times New Roman"/>
                          <a:ea typeface="Calibri"/>
                          <a:cs typeface="Arial"/>
                        </a:rPr>
                        <a:t>Cost (e.g. for cleaning 200 m</a:t>
                      </a:r>
                      <a:r>
                        <a:rPr lang="en-US" sz="2000" baseline="30000" dirty="0">
                          <a:latin typeface="Times New Roman"/>
                          <a:ea typeface="Calibri"/>
                          <a:cs typeface="Arial"/>
                        </a:rPr>
                        <a:t>2)</a:t>
                      </a:r>
                      <a:endParaRPr lang="en-US" sz="2000" dirty="0">
                        <a:latin typeface="Calibri"/>
                        <a:ea typeface="Times New Roman"/>
                        <a:cs typeface="Arial"/>
                      </a:endParaRPr>
                    </a:p>
                  </a:txBody>
                  <a:tcPr marL="68580" marR="68580" marT="0" marB="0"/>
                </a:tc>
              </a:tr>
            </a:tbl>
          </a:graphicData>
        </a:graphic>
      </p:graphicFrame>
      <p:sp>
        <p:nvSpPr>
          <p:cNvPr id="5" name="مربع نص 4"/>
          <p:cNvSpPr txBox="1"/>
          <p:nvPr/>
        </p:nvSpPr>
        <p:spPr>
          <a:xfrm>
            <a:off x="500034" y="1142984"/>
            <a:ext cx="7715304" cy="830997"/>
          </a:xfrm>
          <a:prstGeom prst="rect">
            <a:avLst/>
          </a:prstGeom>
          <a:noFill/>
        </p:spPr>
        <p:txBody>
          <a:bodyPr wrap="square" rtlCol="1">
            <a:spAutoFit/>
          </a:bodyPr>
          <a:lstStyle/>
          <a:p>
            <a:r>
              <a:rPr lang="en-US" sz="2400" dirty="0" smtClean="0"/>
              <a:t>Comparison between Hand Method and Mechanical </a:t>
            </a:r>
            <a:r>
              <a:rPr lang="en-US" sz="2400" dirty="0" smtClean="0"/>
              <a:t>method</a:t>
            </a:r>
            <a:r>
              <a:rPr lang="en-US" sz="2400" dirty="0" smtClean="0"/>
              <a:t> </a:t>
            </a:r>
            <a:r>
              <a:rPr lang="en-US" sz="2400" dirty="0" smtClean="0"/>
              <a:t>:</a:t>
            </a:r>
            <a:endParaRPr lang="ar-SA" sz="2400" dirty="0"/>
          </a:p>
        </p:txBody>
      </p:sp>
    </p:spTree>
    <p:extLst>
      <p:ext uri="{BB962C8B-B14F-4D97-AF65-F5344CB8AC3E}">
        <p14:creationId xmlns:p14="http://schemas.microsoft.com/office/powerpoint/2010/main" xmlns="" val="1256612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428860" y="1428736"/>
            <a:ext cx="4043362" cy="1143000"/>
          </a:xfrm>
        </p:spPr>
        <p:txBody>
          <a:bodyPr/>
          <a:lstStyle/>
          <a:p>
            <a:pPr algn="ctr"/>
            <a:r>
              <a:rPr lang="en-GB" dirty="0" smtClean="0">
                <a:latin typeface="Book Antiqua" pitchFamily="18" charset="0"/>
              </a:rPr>
              <a:t>Thank You</a:t>
            </a:r>
            <a:endParaRPr lang="ar-SA" dirty="0">
              <a:latin typeface="Book Antiqua" pitchFamily="18" charset="0"/>
            </a:endParaRPr>
          </a:p>
        </p:txBody>
      </p:sp>
      <p:sp>
        <p:nvSpPr>
          <p:cNvPr id="3" name="عنصر نائب للمحتوى 2"/>
          <p:cNvSpPr>
            <a:spLocks noGrp="1"/>
          </p:cNvSpPr>
          <p:nvPr>
            <p:ph idx="1"/>
          </p:nvPr>
        </p:nvSpPr>
        <p:spPr>
          <a:xfrm>
            <a:off x="428596" y="3857628"/>
            <a:ext cx="8229600" cy="2000264"/>
          </a:xfrm>
        </p:spPr>
        <p:txBody>
          <a:bodyPr>
            <a:normAutofit/>
          </a:bodyPr>
          <a:lstStyle/>
          <a:p>
            <a:pPr algn="ctr">
              <a:buNone/>
            </a:pPr>
            <a:r>
              <a:rPr lang="en-GB" sz="5000" dirty="0" smtClean="0">
                <a:solidFill>
                  <a:schemeClr val="tx2"/>
                </a:solidFill>
                <a:latin typeface="Book Antiqua" pitchFamily="18" charset="0"/>
                <a:ea typeface="+mj-ea"/>
                <a:cs typeface="+mj-cs"/>
              </a:rPr>
              <a:t>Any Question ?</a:t>
            </a:r>
            <a:endParaRPr lang="ar-SA" sz="5000" dirty="0" smtClean="0">
              <a:solidFill>
                <a:schemeClr val="tx2"/>
              </a:solidFill>
              <a:latin typeface="Book Antiqua" pitchFamily="18" charset="0"/>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4294967295"/>
          </p:nvPr>
        </p:nvSpPr>
        <p:spPr>
          <a:xfrm>
            <a:off x="357158" y="1295400"/>
            <a:ext cx="8358246" cy="4038600"/>
          </a:xfrm>
        </p:spPr>
        <p:txBody>
          <a:bodyPr>
            <a:normAutofit/>
          </a:bodyPr>
          <a:lstStyle/>
          <a:p>
            <a:pPr algn="l">
              <a:buNone/>
            </a:pPr>
            <a:endParaRPr lang="en-US" sz="2000" dirty="0"/>
          </a:p>
          <a:p>
            <a:pPr algn="l">
              <a:buNone/>
            </a:pPr>
            <a:r>
              <a:rPr lang="en-US" sz="2000" dirty="0"/>
              <a:t>Supervisor:                                                   The Students:</a:t>
            </a:r>
          </a:p>
          <a:p>
            <a:pPr algn="l">
              <a:buNone/>
            </a:pPr>
            <a:endParaRPr lang="en-US" sz="2000" dirty="0"/>
          </a:p>
          <a:p>
            <a:pPr>
              <a:buNone/>
            </a:pPr>
            <a:r>
              <a:rPr lang="en-US" sz="2000" dirty="0"/>
              <a:t>Dr. </a:t>
            </a:r>
            <a:r>
              <a:rPr lang="en-US" sz="2000" dirty="0" err="1"/>
              <a:t>Salama</a:t>
            </a:r>
            <a:r>
              <a:rPr lang="en-US" sz="2000" dirty="0"/>
              <a:t> Abdul Fattah                 </a:t>
            </a:r>
            <a:r>
              <a:rPr lang="en-US" sz="2000" dirty="0" smtClean="0"/>
              <a:t>  </a:t>
            </a:r>
            <a:r>
              <a:rPr lang="en-US" sz="2000" dirty="0"/>
              <a:t>Abdullah </a:t>
            </a:r>
            <a:r>
              <a:rPr lang="en-US" sz="2000" dirty="0" err="1"/>
              <a:t>Fathi</a:t>
            </a:r>
            <a:r>
              <a:rPr lang="en-US" sz="2000" dirty="0"/>
              <a:t> </a:t>
            </a:r>
            <a:r>
              <a:rPr lang="en-US" sz="2000" dirty="0" smtClean="0"/>
              <a:t>Abdu        (</a:t>
            </a:r>
            <a:r>
              <a:rPr lang="en-US" sz="2000" dirty="0"/>
              <a:t>11001688)</a:t>
            </a:r>
          </a:p>
          <a:p>
            <a:pPr algn="l">
              <a:buNone/>
            </a:pPr>
            <a:r>
              <a:rPr lang="en-US" sz="2000" dirty="0" smtClean="0"/>
              <a:t>                                                             Abdullah </a:t>
            </a:r>
            <a:r>
              <a:rPr lang="en-US" sz="2000" dirty="0" err="1"/>
              <a:t>Darwish</a:t>
            </a:r>
            <a:r>
              <a:rPr lang="en-US" sz="2000" dirty="0"/>
              <a:t> </a:t>
            </a:r>
            <a:r>
              <a:rPr lang="en-US" sz="2000" dirty="0" err="1" smtClean="0"/>
              <a:t>Amer</a:t>
            </a:r>
            <a:r>
              <a:rPr lang="en-US" sz="2000" dirty="0" smtClean="0"/>
              <a:t>     (11143113</a:t>
            </a:r>
            <a:r>
              <a:rPr lang="en-US" sz="2000" dirty="0"/>
              <a:t>)</a:t>
            </a:r>
          </a:p>
          <a:p>
            <a:pPr algn="l">
              <a:buNone/>
            </a:pPr>
            <a:r>
              <a:rPr lang="en-US" sz="2000" dirty="0"/>
              <a:t>                                                            </a:t>
            </a:r>
            <a:r>
              <a:rPr lang="en-US" sz="2000" dirty="0" smtClean="0"/>
              <a:t> </a:t>
            </a:r>
            <a:r>
              <a:rPr lang="en-US" sz="2000" dirty="0" err="1" smtClean="0"/>
              <a:t>Emad</a:t>
            </a:r>
            <a:r>
              <a:rPr lang="en-US" sz="2000" dirty="0" smtClean="0"/>
              <a:t> </a:t>
            </a:r>
            <a:r>
              <a:rPr lang="en-US" sz="2000" dirty="0" err="1"/>
              <a:t>Murad</a:t>
            </a:r>
            <a:r>
              <a:rPr lang="en-US" sz="2000" dirty="0"/>
              <a:t> </a:t>
            </a:r>
            <a:r>
              <a:rPr lang="en-US" sz="2000" dirty="0" err="1"/>
              <a:t>Jabi</a:t>
            </a:r>
            <a:r>
              <a:rPr lang="en-US" sz="2000" dirty="0"/>
              <a:t>    </a:t>
            </a:r>
            <a:r>
              <a:rPr lang="en-US" sz="2000" dirty="0" smtClean="0"/>
              <a:t>           (</a:t>
            </a:r>
            <a:r>
              <a:rPr lang="en-US" sz="2000" dirty="0"/>
              <a:t>11142791)</a:t>
            </a:r>
          </a:p>
          <a:p>
            <a:pPr algn="l">
              <a:buNone/>
            </a:pPr>
            <a:r>
              <a:rPr lang="en-US" sz="2000" dirty="0" smtClean="0"/>
              <a:t>                                                            Kamal </a:t>
            </a:r>
            <a:r>
              <a:rPr lang="en-US" sz="2000" dirty="0" err="1"/>
              <a:t>Hamdi</a:t>
            </a:r>
            <a:r>
              <a:rPr lang="en-US" sz="2000" dirty="0"/>
              <a:t> AL-</a:t>
            </a:r>
            <a:r>
              <a:rPr lang="en-US" sz="2000" dirty="0" err="1"/>
              <a:t>Masri</a:t>
            </a:r>
            <a:r>
              <a:rPr lang="en-US" sz="2000" dirty="0"/>
              <a:t>   </a:t>
            </a:r>
            <a:r>
              <a:rPr lang="en-US" sz="2000" dirty="0" smtClean="0"/>
              <a:t> </a:t>
            </a:r>
            <a:r>
              <a:rPr lang="en-US" sz="2000" dirty="0"/>
              <a:t>(11107203)</a:t>
            </a:r>
          </a:p>
          <a:p>
            <a:pPr>
              <a:buNone/>
            </a:pPr>
            <a:endParaRPr lang="en-US" sz="2000" dirty="0"/>
          </a:p>
        </p:txBody>
      </p:sp>
    </p:spTree>
    <p:extLst>
      <p:ext uri="{BB962C8B-B14F-4D97-AF65-F5344CB8AC3E}">
        <p14:creationId xmlns:p14="http://schemas.microsoft.com/office/powerpoint/2010/main" xmlns="" val="76915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389120"/>
          </a:xfrm>
        </p:spPr>
        <p:txBody>
          <a:bodyPr>
            <a:normAutofit/>
          </a:bodyPr>
          <a:lstStyle/>
          <a:p>
            <a:pPr marL="0" indent="0">
              <a:buNone/>
            </a:pPr>
            <a:r>
              <a:rPr lang="en-US" sz="4500" dirty="0" smtClean="0">
                <a:solidFill>
                  <a:schemeClr val="tx2"/>
                </a:solidFill>
                <a:latin typeface="+mj-lt"/>
                <a:ea typeface="+mj-ea"/>
                <a:cs typeface="+mj-cs"/>
              </a:rPr>
              <a:t>Outlines:</a:t>
            </a:r>
          </a:p>
          <a:p>
            <a:pPr marL="0" indent="0">
              <a:buNone/>
            </a:pPr>
            <a:endParaRPr lang="en-US" sz="3200" dirty="0" smtClean="0"/>
          </a:p>
          <a:p>
            <a:r>
              <a:rPr lang="en-US" dirty="0" smtClean="0"/>
              <a:t>Problems Specification </a:t>
            </a:r>
            <a:r>
              <a:rPr lang="en-GB" dirty="0" smtClean="0"/>
              <a:t>.</a:t>
            </a:r>
          </a:p>
          <a:p>
            <a:r>
              <a:rPr lang="en-GB" dirty="0" smtClean="0"/>
              <a:t>Solution .</a:t>
            </a:r>
            <a:endParaRPr lang="en-US" dirty="0" smtClean="0"/>
          </a:p>
          <a:p>
            <a:r>
              <a:rPr lang="en-US" dirty="0" smtClean="0"/>
              <a:t>Constrains and </a:t>
            </a:r>
            <a:r>
              <a:rPr lang="en-US" dirty="0" smtClean="0"/>
              <a:t>Standards . </a:t>
            </a:r>
            <a:endParaRPr lang="en-US" dirty="0" smtClean="0"/>
          </a:p>
          <a:p>
            <a:r>
              <a:rPr lang="en-US" dirty="0" smtClean="0"/>
              <a:t>Advantages .</a:t>
            </a:r>
            <a:endParaRPr lang="en-US" dirty="0"/>
          </a:p>
          <a:p>
            <a:r>
              <a:rPr lang="en-US" dirty="0" smtClean="0"/>
              <a:t>Conclusion .</a:t>
            </a:r>
            <a:endParaRPr lang="en-US" dirty="0" smtClean="0"/>
          </a:p>
        </p:txBody>
      </p:sp>
    </p:spTree>
    <p:extLst>
      <p:ext uri="{BB962C8B-B14F-4D97-AF65-F5344CB8AC3E}">
        <p14:creationId xmlns:p14="http://schemas.microsoft.com/office/powerpoint/2010/main" xmlns="" val="3826923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785794"/>
            <a:ext cx="5867400" cy="1066800"/>
          </a:xfrm>
        </p:spPr>
        <p:txBody>
          <a:bodyPr>
            <a:normAutofit fontScale="90000"/>
          </a:bodyPr>
          <a:lstStyle/>
          <a:p>
            <a:r>
              <a:rPr lang="en-US" dirty="0"/>
              <a:t>Problems </a:t>
            </a:r>
            <a:r>
              <a:rPr lang="en-US" dirty="0" smtClean="0"/>
              <a:t>Specification</a:t>
            </a:r>
            <a:r>
              <a:rPr lang="ar-SA" dirty="0" smtClean="0"/>
              <a:t>:</a:t>
            </a:r>
            <a:r>
              <a:rPr lang="en-US" dirty="0" smtClean="0"/>
              <a:t> </a:t>
            </a:r>
            <a:endParaRPr lang="en-US" dirty="0"/>
          </a:p>
        </p:txBody>
      </p:sp>
      <p:sp>
        <p:nvSpPr>
          <p:cNvPr id="4" name="TextBox 3"/>
          <p:cNvSpPr txBox="1"/>
          <p:nvPr/>
        </p:nvSpPr>
        <p:spPr>
          <a:xfrm>
            <a:off x="642910" y="2000240"/>
            <a:ext cx="7772400" cy="3255058"/>
          </a:xfrm>
          <a:prstGeom prst="rect">
            <a:avLst/>
          </a:prstGeom>
          <a:noFill/>
        </p:spPr>
        <p:txBody>
          <a:bodyPr wrap="square" rtlCol="0">
            <a:spAutoFit/>
          </a:bodyPr>
          <a:lstStyle/>
          <a:p>
            <a:pPr marL="342900" indent="-342900" algn="justLow">
              <a:lnSpc>
                <a:spcPct val="115000"/>
              </a:lnSpc>
            </a:pPr>
            <a:r>
              <a:rPr lang="en-US" sz="2000" dirty="0" smtClean="0"/>
              <a:t>The number of </a:t>
            </a:r>
            <a:r>
              <a:rPr lang="en-US" sz="2000" u="sng" dirty="0" smtClean="0"/>
              <a:t>glass buildings</a:t>
            </a:r>
            <a:r>
              <a:rPr lang="en-US" sz="2000" dirty="0" smtClean="0"/>
              <a:t> in Palestine and the neighboring countries is increasing, these buildings owners use the </a:t>
            </a:r>
            <a:r>
              <a:rPr lang="en-US" sz="2000" u="sng" dirty="0" smtClean="0"/>
              <a:t>traditional method</a:t>
            </a:r>
            <a:r>
              <a:rPr lang="en-US" sz="2000" dirty="0" smtClean="0"/>
              <a:t> in cleaning windows. The traditional method is through </a:t>
            </a:r>
            <a:r>
              <a:rPr lang="en-US" sz="2000" u="sng" dirty="0" smtClean="0"/>
              <a:t>employing a number </a:t>
            </a:r>
            <a:r>
              <a:rPr lang="en-US" sz="2000" dirty="0" smtClean="0"/>
              <a:t>of workers that manually cleaning windows, which is considered to be an </a:t>
            </a:r>
            <a:r>
              <a:rPr lang="en-US" sz="2000" u="sng" dirty="0" smtClean="0"/>
              <a:t>inefficient, costly and relatively slow </a:t>
            </a:r>
            <a:r>
              <a:rPr lang="en-US" sz="2000" dirty="0" smtClean="0"/>
              <a:t>as the cleaning process takes a long time. This method could also be harmful to the workers which make it </a:t>
            </a:r>
            <a:r>
              <a:rPr lang="en-US" sz="2000" u="sng" dirty="0" smtClean="0"/>
              <a:t>dangerous</a:t>
            </a:r>
            <a:r>
              <a:rPr lang="en-US" sz="2000" dirty="0" smtClean="0"/>
              <a:t>, heavy task for employees and creates very </a:t>
            </a:r>
            <a:r>
              <a:rPr lang="en-US" sz="2000" u="sng" dirty="0" smtClean="0"/>
              <a:t>stressful </a:t>
            </a:r>
            <a:r>
              <a:rPr lang="en-US" sz="2000" dirty="0" smtClean="0"/>
              <a:t>situations </a:t>
            </a:r>
            <a:r>
              <a:rPr lang="en-US" sz="2000" dirty="0" smtClean="0"/>
              <a:t>for</a:t>
            </a:r>
            <a:r>
              <a:rPr lang="ar-SA" sz="2000" dirty="0" smtClean="0"/>
              <a:t> </a:t>
            </a:r>
            <a:r>
              <a:rPr lang="en-US" sz="2000" dirty="0" smtClean="0"/>
              <a:t>them</a:t>
            </a:r>
            <a:r>
              <a:rPr lang="en-US" sz="2000" dirty="0" smtClean="0"/>
              <a:t>, which might cause </a:t>
            </a:r>
            <a:r>
              <a:rPr lang="en-US" sz="2000" u="sng" dirty="0" smtClean="0"/>
              <a:t>death and financial </a:t>
            </a:r>
            <a:r>
              <a:rPr lang="en-US" sz="2000" u="sng" dirty="0" smtClean="0"/>
              <a:t>loss</a:t>
            </a:r>
            <a:r>
              <a:rPr lang="en-US" sz="2000" u="sng" dirty="0" smtClean="0"/>
              <a:t>.</a:t>
            </a:r>
            <a:endParaRPr lang="ar-SA" sz="2000" dirty="0" smtClean="0">
              <a:solidFill>
                <a:srgbClr val="141823"/>
              </a:solidFill>
              <a:effectLst/>
              <a:latin typeface="Times New Roman"/>
              <a:ea typeface="Times New Roman"/>
              <a:cs typeface="Arial"/>
            </a:endParaRPr>
          </a:p>
        </p:txBody>
      </p:sp>
    </p:spTree>
    <p:extLst>
      <p:ext uri="{BB962C8B-B14F-4D97-AF65-F5344CB8AC3E}">
        <p14:creationId xmlns:p14="http://schemas.microsoft.com/office/powerpoint/2010/main" xmlns="" val="3404939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a:t>
            </a:r>
            <a:endParaRPr lang="en-US" dirty="0"/>
          </a:p>
        </p:txBody>
      </p:sp>
      <p:sp>
        <p:nvSpPr>
          <p:cNvPr id="5" name="عنصر نائب للمحتوى 4"/>
          <p:cNvSpPr>
            <a:spLocks noGrp="1"/>
          </p:cNvSpPr>
          <p:nvPr>
            <p:ph idx="1"/>
          </p:nvPr>
        </p:nvSpPr>
        <p:spPr/>
        <p:txBody>
          <a:bodyPr>
            <a:normAutofit/>
          </a:bodyPr>
          <a:lstStyle/>
          <a:p>
            <a:pPr>
              <a:buNone/>
            </a:pPr>
            <a:r>
              <a:rPr lang="en-GB" sz="2000" dirty="0" smtClean="0"/>
              <a:t>Sky Cleaner Machine will save time, money, and also will save workers lives.</a:t>
            </a:r>
          </a:p>
          <a:p>
            <a:pPr algn="justLow"/>
            <a:r>
              <a:rPr lang="en-GB" sz="2000" dirty="0" smtClean="0"/>
              <a:t>This method cleans windows and glasses faster than hand method. The machine will keep moving on the surface of the glass doing  four operations (</a:t>
            </a:r>
            <a:r>
              <a:rPr lang="en-GB" sz="2000" dirty="0" smtClean="0"/>
              <a:t>brushing, </a:t>
            </a:r>
            <a:r>
              <a:rPr lang="en-GB" sz="2000" dirty="0" smtClean="0"/>
              <a:t>sprinkling </a:t>
            </a:r>
            <a:r>
              <a:rPr lang="en-GB" sz="2000" dirty="0" smtClean="0"/>
              <a:t>water </a:t>
            </a:r>
            <a:r>
              <a:rPr lang="en-GB" sz="2000" dirty="0" smtClean="0"/>
              <a:t>, wiping  and moving up and down at the same time) ,while the hand method will do one operation at a time.</a:t>
            </a:r>
          </a:p>
          <a:p>
            <a:r>
              <a:rPr lang="en-GB" sz="2000" dirty="0" smtClean="0"/>
              <a:t>Mechanical method requires less number of workers, thus, less labour cost .</a:t>
            </a:r>
          </a:p>
          <a:p>
            <a:pPr algn="justLow"/>
            <a:r>
              <a:rPr lang="en-US" sz="2000" dirty="0" smtClean="0"/>
              <a:t>The Window cleaner proposed project is an unmanned device which would be controlled by using a microcontroller. This device would be safer compared to traditional methods of window cleaning in case of high glass structures that increases the risk of losing human lives.</a:t>
            </a:r>
            <a:endParaRPr lang="ar-SA" sz="2000" dirty="0"/>
          </a:p>
        </p:txBody>
      </p:sp>
    </p:spTree>
    <p:extLst>
      <p:ext uri="{BB962C8B-B14F-4D97-AF65-F5344CB8AC3E}">
        <p14:creationId xmlns:p14="http://schemas.microsoft.com/office/powerpoint/2010/main" xmlns="" val="3771284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a:t>Constrains and </a:t>
            </a:r>
            <a:r>
              <a:rPr lang="en-US" dirty="0" smtClean="0"/>
              <a:t>Standards: </a:t>
            </a:r>
            <a:r>
              <a:rPr lang="en-US" dirty="0"/>
              <a:t/>
            </a:r>
            <a:br>
              <a:rPr lang="en-US" dirty="0"/>
            </a:br>
            <a:endParaRPr lang="en-US" dirty="0"/>
          </a:p>
        </p:txBody>
      </p:sp>
      <p:sp>
        <p:nvSpPr>
          <p:cNvPr id="4" name="TextBox 3"/>
          <p:cNvSpPr txBox="1"/>
          <p:nvPr/>
        </p:nvSpPr>
        <p:spPr>
          <a:xfrm>
            <a:off x="357158" y="1571612"/>
            <a:ext cx="8229600" cy="6524863"/>
          </a:xfrm>
          <a:prstGeom prst="rect">
            <a:avLst/>
          </a:prstGeom>
          <a:noFill/>
        </p:spPr>
        <p:txBody>
          <a:bodyPr wrap="square" rtlCol="0">
            <a:spAutoFit/>
          </a:bodyPr>
          <a:lstStyle/>
          <a:p>
            <a:r>
              <a:rPr lang="en-US" sz="2400" b="1" dirty="0" smtClean="0"/>
              <a:t>-</a:t>
            </a:r>
            <a:r>
              <a:rPr lang="en-US" sz="2800" dirty="0" smtClean="0"/>
              <a:t>The Sky Cleaner  machine will consist of two parts:</a:t>
            </a:r>
          </a:p>
          <a:p>
            <a:endParaRPr lang="en-US" sz="2000" dirty="0" smtClean="0"/>
          </a:p>
          <a:p>
            <a:r>
              <a:rPr lang="en-US" sz="2000" dirty="0" smtClean="0"/>
              <a:t>Part one : Vehicle.</a:t>
            </a:r>
          </a:p>
          <a:p>
            <a:endParaRPr lang="en-US" sz="2000" dirty="0" smtClean="0"/>
          </a:p>
          <a:p>
            <a:r>
              <a:rPr lang="en-US" sz="2000" dirty="0" smtClean="0"/>
              <a:t>-Frame</a:t>
            </a:r>
          </a:p>
          <a:p>
            <a:r>
              <a:rPr lang="en-US" sz="2000" dirty="0" smtClean="0"/>
              <a:t>-LCD Screen</a:t>
            </a:r>
          </a:p>
          <a:p>
            <a:r>
              <a:rPr lang="en-US" sz="2000" dirty="0" smtClean="0"/>
              <a:t>-Microcontroller</a:t>
            </a:r>
          </a:p>
          <a:p>
            <a:r>
              <a:rPr lang="en-US" sz="2000" dirty="0"/>
              <a:t>-</a:t>
            </a:r>
            <a:r>
              <a:rPr lang="en-US" sz="2000" dirty="0" smtClean="0"/>
              <a:t>Electrical  Motors</a:t>
            </a:r>
          </a:p>
          <a:p>
            <a:r>
              <a:rPr lang="en-US" sz="2000" dirty="0" smtClean="0"/>
              <a:t>-Wheels</a:t>
            </a:r>
          </a:p>
          <a:p>
            <a:r>
              <a:rPr lang="en-US" sz="2000" dirty="0" smtClean="0"/>
              <a:t>-Cables and pulley</a:t>
            </a:r>
          </a:p>
          <a:p>
            <a:endParaRPr lang="en-US" sz="2000" b="1" dirty="0" smtClean="0"/>
          </a:p>
          <a:p>
            <a:endParaRPr lang="en-US" sz="2000" dirty="0" smtClean="0"/>
          </a:p>
          <a:p>
            <a:r>
              <a:rPr lang="en-US" sz="2000" dirty="0" smtClean="0"/>
              <a:t>This part will move  in one axis ( parallel to the edge of  the top of the building ),</a:t>
            </a:r>
          </a:p>
          <a:p>
            <a:r>
              <a:rPr lang="en-US" sz="2000" dirty="0"/>
              <a:t>u</a:t>
            </a:r>
            <a:r>
              <a:rPr lang="en-US" sz="2000" dirty="0" smtClean="0"/>
              <a:t>sing orders of the remote control which will actuate the motor to move forward and reverse.</a:t>
            </a:r>
            <a:endParaRPr lang="en-US" sz="2000" dirty="0"/>
          </a:p>
          <a:p>
            <a:endParaRPr lang="en-US" dirty="0" smtClean="0"/>
          </a:p>
          <a:p>
            <a:endParaRPr lang="en-US" dirty="0"/>
          </a:p>
          <a:p>
            <a:endParaRPr lang="en-US" dirty="0" smtClean="0"/>
          </a:p>
          <a:p>
            <a:endParaRPr lang="en-US" dirty="0"/>
          </a:p>
          <a:p>
            <a:endParaRPr lang="en-US" dirty="0"/>
          </a:p>
        </p:txBody>
      </p:sp>
      <p:pic>
        <p:nvPicPr>
          <p:cNvPr id="7" name="Picture 6" descr="6666"/>
          <p:cNvPicPr/>
          <p:nvPr/>
        </p:nvPicPr>
        <p:blipFill>
          <a:blip r:embed="rId2">
            <a:extLst>
              <a:ext uri="{28A0092B-C50C-407E-A947-70E740481C1C}">
                <a14:useLocalDpi xmlns:a14="http://schemas.microsoft.com/office/drawing/2010/main" xmlns="" val="0"/>
              </a:ext>
            </a:extLst>
          </a:blip>
          <a:srcRect/>
          <a:stretch>
            <a:fillRect/>
          </a:stretch>
        </p:blipFill>
        <p:spPr bwMode="auto">
          <a:xfrm>
            <a:off x="3636818" y="2286000"/>
            <a:ext cx="4752975" cy="2762250"/>
          </a:xfrm>
          <a:prstGeom prst="rect">
            <a:avLst/>
          </a:prstGeom>
          <a:noFill/>
          <a:ln>
            <a:noFill/>
          </a:ln>
        </p:spPr>
      </p:pic>
    </p:spTree>
    <p:extLst>
      <p:ext uri="{BB962C8B-B14F-4D97-AF65-F5344CB8AC3E}">
        <p14:creationId xmlns:p14="http://schemas.microsoft.com/office/powerpoint/2010/main" xmlns="" val="551451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pPr marL="0" indent="0">
              <a:buNone/>
            </a:pPr>
            <a:r>
              <a:rPr lang="en-US" sz="2400" dirty="0" smtClean="0"/>
              <a:t>Part Two: </a:t>
            </a:r>
            <a:r>
              <a:rPr lang="en-US" sz="2400" dirty="0" smtClean="0"/>
              <a:t>Box.</a:t>
            </a:r>
            <a:endParaRPr lang="en-US" sz="2400" dirty="0" smtClean="0"/>
          </a:p>
          <a:p>
            <a:pPr marL="0" indent="0">
              <a:buNone/>
            </a:pPr>
            <a:endParaRPr lang="en-US" sz="2000" dirty="0" smtClean="0"/>
          </a:p>
          <a:p>
            <a:pPr>
              <a:buFontTx/>
              <a:buChar char="-"/>
            </a:pPr>
            <a:r>
              <a:rPr lang="en-US" sz="2000" dirty="0" smtClean="0"/>
              <a:t>Frame.</a:t>
            </a:r>
          </a:p>
          <a:p>
            <a:pPr>
              <a:buFontTx/>
              <a:buChar char="-"/>
            </a:pPr>
            <a:r>
              <a:rPr lang="en-US" sz="2000" dirty="0" smtClean="0"/>
              <a:t>Electrical Motor.</a:t>
            </a:r>
          </a:p>
          <a:p>
            <a:pPr>
              <a:buFontTx/>
              <a:buChar char="-"/>
            </a:pPr>
            <a:r>
              <a:rPr lang="en-US" sz="2000" dirty="0" smtClean="0"/>
              <a:t>Brush.</a:t>
            </a:r>
          </a:p>
          <a:p>
            <a:pPr>
              <a:buFontTx/>
              <a:buChar char="-"/>
            </a:pPr>
            <a:r>
              <a:rPr lang="en-US" sz="2000" dirty="0" smtClean="0"/>
              <a:t>Wiper.</a:t>
            </a:r>
          </a:p>
          <a:p>
            <a:pPr>
              <a:buFontTx/>
              <a:buChar char="-"/>
            </a:pPr>
            <a:r>
              <a:rPr lang="en-US" sz="2000" dirty="0" smtClean="0"/>
              <a:t>Pump.</a:t>
            </a:r>
          </a:p>
          <a:p>
            <a:pPr>
              <a:buFontTx/>
              <a:buChar char="-"/>
            </a:pPr>
            <a:r>
              <a:rPr lang="en-US" sz="2000" dirty="0" smtClean="0"/>
              <a:t>Wheels.</a:t>
            </a:r>
          </a:p>
          <a:p>
            <a:pPr>
              <a:buFontTx/>
              <a:buChar char="-"/>
            </a:pPr>
            <a:endParaRPr lang="en-GB" sz="2000" dirty="0" smtClean="0"/>
          </a:p>
          <a:p>
            <a:pPr>
              <a:buFontTx/>
              <a:buChar char="-"/>
            </a:pPr>
            <a:endParaRPr lang="en-GB" sz="2000" dirty="0" smtClean="0"/>
          </a:p>
          <a:p>
            <a:pPr>
              <a:buNone/>
            </a:pPr>
            <a:r>
              <a:rPr lang="en-GB" sz="2000" dirty="0" smtClean="0"/>
              <a:t>In this part, the liquid(water &amp; cleaning fluid) will be sprinkled on the window using nozzles, and the brush will clean the dust, finally, wipers will wipe the window.</a:t>
            </a:r>
          </a:p>
          <a:p>
            <a:pPr>
              <a:buNone/>
            </a:pPr>
            <a:r>
              <a:rPr lang="en-GB" sz="2000" dirty="0" smtClean="0"/>
              <a:t>Knowing that this part will be dangled by the cables moving up and down.</a:t>
            </a:r>
            <a:endParaRPr lang="en-US" sz="2000" dirty="0" smtClean="0"/>
          </a:p>
        </p:txBody>
      </p:sp>
      <p:pic>
        <p:nvPicPr>
          <p:cNvPr id="4" name="Picture 3" descr="4444"/>
          <p:cNvPicPr/>
          <p:nvPr/>
        </p:nvPicPr>
        <p:blipFill>
          <a:blip r:embed="rId2">
            <a:extLst>
              <a:ext uri="{28A0092B-C50C-407E-A947-70E740481C1C}">
                <a14:useLocalDpi xmlns:a14="http://schemas.microsoft.com/office/drawing/2010/main" xmlns="" val="0"/>
              </a:ext>
            </a:extLst>
          </a:blip>
          <a:srcRect/>
          <a:stretch>
            <a:fillRect/>
          </a:stretch>
        </p:blipFill>
        <p:spPr bwMode="auto">
          <a:xfrm>
            <a:off x="3214678" y="1285860"/>
            <a:ext cx="5086350" cy="2971800"/>
          </a:xfrm>
          <a:prstGeom prst="rect">
            <a:avLst/>
          </a:prstGeom>
          <a:noFill/>
          <a:ln>
            <a:noFill/>
          </a:ln>
        </p:spPr>
      </p:pic>
    </p:spTree>
    <p:extLst>
      <p:ext uri="{BB962C8B-B14F-4D97-AF65-F5344CB8AC3E}">
        <p14:creationId xmlns:p14="http://schemas.microsoft.com/office/powerpoint/2010/main" xmlns="" val="1643955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8229600" cy="4876800"/>
          </a:xfrm>
        </p:spPr>
        <p:txBody>
          <a:bodyPr>
            <a:normAutofit fontScale="90000"/>
          </a:bodyPr>
          <a:lstStyle/>
          <a:p>
            <a:pPr lvl="0" fontAlgn="base"/>
            <a:r>
              <a:rPr lang="en-US" sz="4500" dirty="0" smtClean="0"/>
              <a:t>Advantages:</a:t>
            </a:r>
            <a:r>
              <a:rPr lang="en-US" sz="2800" b="1" dirty="0" smtClean="0">
                <a:solidFill>
                  <a:schemeClr val="tx1"/>
                </a:solidFill>
              </a:rPr>
              <a:t/>
            </a:r>
            <a:br>
              <a:rPr lang="en-US" sz="2800" b="1" dirty="0" smtClean="0">
                <a:solidFill>
                  <a:schemeClr val="tx1"/>
                </a:solidFill>
              </a:rPr>
            </a:br>
            <a:r>
              <a:rPr lang="en-US" sz="2800" b="1" dirty="0">
                <a:solidFill>
                  <a:schemeClr val="tx1"/>
                </a:solidFill>
              </a:rPr>
              <a:t/>
            </a:r>
            <a:br>
              <a:rPr lang="en-US" sz="2800" b="1" dirty="0">
                <a:solidFill>
                  <a:schemeClr val="tx1"/>
                </a:solidFill>
              </a:rPr>
            </a:br>
            <a:r>
              <a:rPr lang="en-US" sz="2200" dirty="0" smtClean="0">
                <a:solidFill>
                  <a:schemeClr val="tx1"/>
                </a:solidFill>
              </a:rPr>
              <a:t>- </a:t>
            </a:r>
            <a:r>
              <a:rPr lang="en-US" sz="2200" dirty="0" smtClean="0">
                <a:solidFill>
                  <a:schemeClr val="tx1"/>
                </a:solidFill>
                <a:latin typeface="+mn-lt"/>
                <a:ea typeface="+mn-ea"/>
                <a:cs typeface="+mn-cs"/>
              </a:rPr>
              <a:t>70-80</a:t>
            </a:r>
            <a:r>
              <a:rPr lang="en-US" sz="2200" dirty="0">
                <a:solidFill>
                  <a:schemeClr val="tx1"/>
                </a:solidFill>
                <a:latin typeface="+mn-lt"/>
                <a:ea typeface="+mn-ea"/>
                <a:cs typeface="+mn-cs"/>
              </a:rPr>
              <a:t>% labor savings</a:t>
            </a:r>
            <a:r>
              <a:rPr lang="en-US" sz="2200" dirty="0" smtClean="0">
                <a:solidFill>
                  <a:schemeClr val="tx1"/>
                </a:solidFill>
                <a:latin typeface="+mn-lt"/>
                <a:ea typeface="+mn-ea"/>
                <a:cs typeface="+mn-cs"/>
              </a:rPr>
              <a:t>.</a:t>
            </a:r>
            <a:br>
              <a:rPr lang="en-US" sz="2200" dirty="0" smtClean="0">
                <a:solidFill>
                  <a:schemeClr val="tx1"/>
                </a:solidFill>
                <a:latin typeface="+mn-lt"/>
                <a:ea typeface="+mn-ea"/>
                <a:cs typeface="+mn-cs"/>
              </a:rPr>
            </a:br>
            <a:r>
              <a:rPr lang="en-US" sz="2200" dirty="0">
                <a:solidFill>
                  <a:schemeClr val="tx1"/>
                </a:solidFill>
                <a:latin typeface="+mn-lt"/>
                <a:ea typeface="+mn-ea"/>
                <a:cs typeface="+mn-cs"/>
              </a:rPr>
              <a:t/>
            </a:r>
            <a:br>
              <a:rPr lang="en-US" sz="2200" dirty="0">
                <a:solidFill>
                  <a:schemeClr val="tx1"/>
                </a:solidFill>
                <a:latin typeface="+mn-lt"/>
                <a:ea typeface="+mn-ea"/>
                <a:cs typeface="+mn-cs"/>
              </a:rPr>
            </a:br>
            <a:r>
              <a:rPr lang="en-US" sz="2200" dirty="0" smtClean="0">
                <a:solidFill>
                  <a:schemeClr val="tx1"/>
                </a:solidFill>
                <a:latin typeface="+mn-lt"/>
                <a:ea typeface="+mn-ea"/>
                <a:cs typeface="+mn-cs"/>
              </a:rPr>
              <a:t>- Reduced </a:t>
            </a:r>
            <a:r>
              <a:rPr lang="en-US" sz="2200" dirty="0">
                <a:solidFill>
                  <a:schemeClr val="tx1"/>
                </a:solidFill>
                <a:latin typeface="+mn-lt"/>
                <a:ea typeface="+mn-ea"/>
                <a:cs typeface="+mn-cs"/>
              </a:rPr>
              <a:t>insurance premiums</a:t>
            </a:r>
            <a:r>
              <a:rPr lang="en-US" sz="2200" dirty="0" smtClean="0">
                <a:solidFill>
                  <a:schemeClr val="tx1"/>
                </a:solidFill>
                <a:latin typeface="+mn-lt"/>
                <a:ea typeface="+mn-ea"/>
                <a:cs typeface="+mn-cs"/>
              </a:rPr>
              <a:t>.</a:t>
            </a:r>
            <a:br>
              <a:rPr lang="en-US" sz="2200" dirty="0" smtClean="0">
                <a:solidFill>
                  <a:schemeClr val="tx1"/>
                </a:solidFill>
                <a:latin typeface="+mn-lt"/>
                <a:ea typeface="+mn-ea"/>
                <a:cs typeface="+mn-cs"/>
              </a:rPr>
            </a:br>
            <a:r>
              <a:rPr lang="en-US" sz="2200" dirty="0">
                <a:solidFill>
                  <a:schemeClr val="tx1"/>
                </a:solidFill>
                <a:latin typeface="+mn-lt"/>
                <a:ea typeface="+mn-ea"/>
                <a:cs typeface="+mn-cs"/>
              </a:rPr>
              <a:t/>
            </a:r>
            <a:br>
              <a:rPr lang="en-US" sz="2200" dirty="0">
                <a:solidFill>
                  <a:schemeClr val="tx1"/>
                </a:solidFill>
                <a:latin typeface="+mn-lt"/>
                <a:ea typeface="+mn-ea"/>
                <a:cs typeface="+mn-cs"/>
              </a:rPr>
            </a:br>
            <a:r>
              <a:rPr lang="en-US" sz="2200" dirty="0" smtClean="0">
                <a:solidFill>
                  <a:schemeClr val="tx1"/>
                </a:solidFill>
                <a:latin typeface="+mn-lt"/>
                <a:ea typeface="+mn-ea"/>
                <a:cs typeface="+mn-cs"/>
              </a:rPr>
              <a:t>- Safely </a:t>
            </a:r>
            <a:r>
              <a:rPr lang="en-US" sz="2200" dirty="0">
                <a:solidFill>
                  <a:schemeClr val="tx1"/>
                </a:solidFill>
                <a:latin typeface="+mn-lt"/>
                <a:ea typeface="+mn-ea"/>
                <a:cs typeface="+mn-cs"/>
              </a:rPr>
              <a:t>operated from roof top or ground</a:t>
            </a:r>
            <a:r>
              <a:rPr lang="en-US" sz="2200" dirty="0" smtClean="0">
                <a:solidFill>
                  <a:schemeClr val="tx1"/>
                </a:solidFill>
                <a:latin typeface="+mn-lt"/>
                <a:ea typeface="+mn-ea"/>
                <a:cs typeface="+mn-cs"/>
              </a:rPr>
              <a:t>.</a:t>
            </a:r>
            <a:br>
              <a:rPr lang="en-US" sz="2200" dirty="0" smtClean="0">
                <a:solidFill>
                  <a:schemeClr val="tx1"/>
                </a:solidFill>
                <a:latin typeface="+mn-lt"/>
                <a:ea typeface="+mn-ea"/>
                <a:cs typeface="+mn-cs"/>
              </a:rPr>
            </a:br>
            <a:r>
              <a:rPr lang="en-US" sz="2200" dirty="0">
                <a:solidFill>
                  <a:schemeClr val="tx1"/>
                </a:solidFill>
                <a:latin typeface="+mn-lt"/>
                <a:ea typeface="+mn-ea"/>
                <a:cs typeface="+mn-cs"/>
              </a:rPr>
              <a:t/>
            </a:r>
            <a:br>
              <a:rPr lang="en-US" sz="2200" dirty="0">
                <a:solidFill>
                  <a:schemeClr val="tx1"/>
                </a:solidFill>
                <a:latin typeface="+mn-lt"/>
                <a:ea typeface="+mn-ea"/>
                <a:cs typeface="+mn-cs"/>
              </a:rPr>
            </a:br>
            <a:r>
              <a:rPr lang="en-US" sz="2200" dirty="0" smtClean="0">
                <a:solidFill>
                  <a:schemeClr val="tx1"/>
                </a:solidFill>
                <a:latin typeface="+mn-lt"/>
                <a:ea typeface="+mn-ea"/>
                <a:cs typeface="+mn-cs"/>
              </a:rPr>
              <a:t>- Cleans </a:t>
            </a:r>
            <a:r>
              <a:rPr lang="en-US" sz="2200" dirty="0">
                <a:solidFill>
                  <a:schemeClr val="tx1"/>
                </a:solidFill>
                <a:latin typeface="+mn-lt"/>
                <a:ea typeface="+mn-ea"/>
                <a:cs typeface="+mn-cs"/>
              </a:rPr>
              <a:t>windows, frames and building exteriors</a:t>
            </a:r>
            <a:r>
              <a:rPr lang="en-US" sz="2200" dirty="0" smtClean="0">
                <a:solidFill>
                  <a:schemeClr val="tx1"/>
                </a:solidFill>
                <a:latin typeface="+mn-lt"/>
                <a:ea typeface="+mn-ea"/>
                <a:cs typeface="+mn-cs"/>
              </a:rPr>
              <a:t>.</a:t>
            </a:r>
            <a:br>
              <a:rPr lang="en-US" sz="2200" dirty="0" smtClean="0">
                <a:solidFill>
                  <a:schemeClr val="tx1"/>
                </a:solidFill>
                <a:latin typeface="+mn-lt"/>
                <a:ea typeface="+mn-ea"/>
                <a:cs typeface="+mn-cs"/>
              </a:rPr>
            </a:br>
            <a:r>
              <a:rPr lang="en-US" sz="2200" dirty="0">
                <a:solidFill>
                  <a:schemeClr val="tx1"/>
                </a:solidFill>
                <a:latin typeface="+mn-lt"/>
                <a:ea typeface="+mn-ea"/>
                <a:cs typeface="+mn-cs"/>
              </a:rPr>
              <a:t/>
            </a:r>
            <a:br>
              <a:rPr lang="en-US" sz="2200" dirty="0">
                <a:solidFill>
                  <a:schemeClr val="tx1"/>
                </a:solidFill>
                <a:latin typeface="+mn-lt"/>
                <a:ea typeface="+mn-ea"/>
                <a:cs typeface="+mn-cs"/>
              </a:rPr>
            </a:br>
            <a:r>
              <a:rPr lang="en-US" sz="2200" dirty="0" smtClean="0">
                <a:solidFill>
                  <a:schemeClr val="tx1"/>
                </a:solidFill>
                <a:latin typeface="+mn-lt"/>
                <a:ea typeface="+mn-ea"/>
                <a:cs typeface="+mn-cs"/>
              </a:rPr>
              <a:t>- Fast </a:t>
            </a:r>
            <a:r>
              <a:rPr lang="en-US" sz="2200" dirty="0">
                <a:solidFill>
                  <a:schemeClr val="tx1"/>
                </a:solidFill>
                <a:latin typeface="+mn-lt"/>
                <a:ea typeface="+mn-ea"/>
                <a:cs typeface="+mn-cs"/>
              </a:rPr>
              <a:t>return on investment (ROI).</a:t>
            </a:r>
            <a:br>
              <a:rPr lang="en-US" sz="2200" dirty="0">
                <a:solidFill>
                  <a:schemeClr val="tx1"/>
                </a:solidFill>
                <a:latin typeface="+mn-lt"/>
                <a:ea typeface="+mn-ea"/>
                <a:cs typeface="+mn-cs"/>
              </a:rPr>
            </a:br>
            <a:r>
              <a:rPr lang="en-US" sz="2800" dirty="0"/>
              <a:t/>
            </a:r>
            <a:br>
              <a:rPr lang="en-US" sz="2800" dirty="0"/>
            </a:br>
            <a:r>
              <a:rPr lang="en-US" sz="2000" dirty="0"/>
              <a:t/>
            </a:r>
            <a:br>
              <a:rPr lang="en-US" sz="2000" dirty="0"/>
            </a:br>
            <a:endParaRPr lang="en-US" sz="2000" dirty="0"/>
          </a:p>
        </p:txBody>
      </p:sp>
    </p:spTree>
    <p:extLst>
      <p:ext uri="{BB962C8B-B14F-4D97-AF65-F5344CB8AC3E}">
        <p14:creationId xmlns:p14="http://schemas.microsoft.com/office/powerpoint/2010/main" xmlns="" val="2134521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Conclusion : </a:t>
            </a:r>
            <a:endParaRPr lang="ar-SA" dirty="0"/>
          </a:p>
        </p:txBody>
      </p:sp>
      <p:sp>
        <p:nvSpPr>
          <p:cNvPr id="3" name="عنصر نائب للمحتوى 2"/>
          <p:cNvSpPr>
            <a:spLocks noGrp="1"/>
          </p:cNvSpPr>
          <p:nvPr>
            <p:ph idx="1"/>
          </p:nvPr>
        </p:nvSpPr>
        <p:spPr/>
        <p:txBody>
          <a:bodyPr/>
          <a:lstStyle/>
          <a:p>
            <a:r>
              <a:rPr lang="en-ZW" sz="2000" dirty="0" smtClean="0"/>
              <a:t>Through our project, we decided to develop the idea of cleaning the glass by machine and to achieve our goals which we work for it by raising the level of safety and reduce costs and a better quality has faced several problems</a:t>
            </a:r>
            <a:r>
              <a:rPr lang="en-ZW" sz="2000" dirty="0" smtClean="0"/>
              <a:t>:</a:t>
            </a:r>
          </a:p>
          <a:p>
            <a:endParaRPr lang="en-US" sz="2000" dirty="0" smtClean="0"/>
          </a:p>
          <a:p>
            <a:r>
              <a:rPr lang="en-ZW" sz="2000" dirty="0" smtClean="0">
                <a:latin typeface="Times New Roman"/>
                <a:ea typeface="Calibri"/>
              </a:rPr>
              <a:t>The first problem is how to move the cleaning machine horizontally or vertically </a:t>
            </a:r>
            <a:endParaRPr lang="en-ZW" sz="2000" dirty="0" smtClean="0">
              <a:latin typeface="Times New Roman"/>
              <a:ea typeface="Calibri"/>
            </a:endParaRPr>
          </a:p>
          <a:p>
            <a:r>
              <a:rPr lang="en-ZW" sz="2000" dirty="0" smtClean="0">
                <a:latin typeface="Times New Roman"/>
                <a:ea typeface="Calibri"/>
              </a:rPr>
              <a:t>The </a:t>
            </a:r>
            <a:r>
              <a:rPr lang="en-ZW" sz="2000" dirty="0" smtClean="0">
                <a:latin typeface="Times New Roman"/>
                <a:ea typeface="Calibri"/>
              </a:rPr>
              <a:t>second problem we faced that the power of the motor that should </a:t>
            </a:r>
            <a:r>
              <a:rPr lang="en-ZW" sz="2000" dirty="0" smtClean="0">
                <a:latin typeface="Times New Roman"/>
                <a:ea typeface="Calibri"/>
              </a:rPr>
              <a:t>operate the </a:t>
            </a:r>
            <a:r>
              <a:rPr lang="en-ZW" sz="2000" dirty="0" smtClean="0">
                <a:latin typeface="Times New Roman"/>
                <a:ea typeface="Calibri"/>
              </a:rPr>
              <a:t>process</a:t>
            </a:r>
            <a:r>
              <a:rPr lang="en-ZW" sz="2000" dirty="0" smtClean="0">
                <a:latin typeface="Times New Roman"/>
                <a:ea typeface="Calibri"/>
              </a:rPr>
              <a:t>.</a:t>
            </a:r>
          </a:p>
          <a:p>
            <a:r>
              <a:rPr lang="en-ZW" sz="2000" dirty="0" smtClean="0"/>
              <a:t>Thirdly, the number of motors needed in our project to operate </a:t>
            </a:r>
            <a:r>
              <a:rPr lang="en-ZW" sz="2000" dirty="0" smtClean="0"/>
              <a:t>the process </a:t>
            </a:r>
            <a:r>
              <a:rPr lang="en-ZW" sz="2000" dirty="0" smtClean="0"/>
              <a:t>and achieve the minimum level of safety.</a:t>
            </a:r>
            <a:endParaRPr lang="en-ZW" sz="2000" dirty="0" smtClean="0">
              <a:latin typeface="Times New Roman"/>
              <a:ea typeface="Calibri"/>
            </a:endParaRPr>
          </a:p>
          <a:p>
            <a:endParaRPr lang="ar-SA"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685</TotalTime>
  <Words>567</Words>
  <Application>Microsoft Office PowerPoint</Application>
  <PresentationFormat>عرض على الشاشة (3:4)‏</PresentationFormat>
  <Paragraphs>82</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Flow</vt:lpstr>
      <vt:lpstr>Sky Cleaner Machine</vt:lpstr>
      <vt:lpstr>الشريحة 2</vt:lpstr>
      <vt:lpstr>الشريحة 3</vt:lpstr>
      <vt:lpstr>Problems Specification: </vt:lpstr>
      <vt:lpstr>Solution:</vt:lpstr>
      <vt:lpstr>Constrains and Standards:  </vt:lpstr>
      <vt:lpstr>الشريحة 7</vt:lpstr>
      <vt:lpstr>Advantages:  - 70-80% labor savings.  - Reduced insurance premiums.  - Safely operated from roof top or ground.  - Cleans windows, frames and building exteriors.  - Fast return on investment (ROI).   </vt:lpstr>
      <vt:lpstr>Conclusion : </vt:lpstr>
      <vt:lpstr>الشريحة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 Cleaner Machine</dc:title>
  <dc:creator>hane</dc:creator>
  <cp:lastModifiedBy>ABOOD JABI</cp:lastModifiedBy>
  <cp:revision>49</cp:revision>
  <dcterms:created xsi:type="dcterms:W3CDTF">2015-12-18T14:38:11Z</dcterms:created>
  <dcterms:modified xsi:type="dcterms:W3CDTF">2015-12-19T13:43:14Z</dcterms:modified>
</cp:coreProperties>
</file>