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67" r:id="rId3"/>
    <p:sldId id="272" r:id="rId4"/>
    <p:sldId id="274" r:id="rId5"/>
    <p:sldId id="310" r:id="rId6"/>
    <p:sldId id="304" r:id="rId7"/>
    <p:sldId id="305" r:id="rId8"/>
    <p:sldId id="287" r:id="rId9"/>
    <p:sldId id="276" r:id="rId10"/>
    <p:sldId id="288" r:id="rId11"/>
    <p:sldId id="290" r:id="rId12"/>
    <p:sldId id="291" r:id="rId13"/>
    <p:sldId id="293" r:id="rId14"/>
    <p:sldId id="294" r:id="rId15"/>
    <p:sldId id="283" r:id="rId16"/>
    <p:sldId id="306" r:id="rId17"/>
    <p:sldId id="297" r:id="rId18"/>
    <p:sldId id="298" r:id="rId19"/>
    <p:sldId id="299" r:id="rId20"/>
    <p:sldId id="300" r:id="rId21"/>
    <p:sldId id="307" r:id="rId22"/>
    <p:sldId id="308" r:id="rId23"/>
    <p:sldId id="301" r:id="rId24"/>
    <p:sldId id="302" r:id="rId25"/>
    <p:sldId id="309" r:id="rId26"/>
    <p:sldId id="257"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26" autoAdjust="0"/>
  </p:normalViewPr>
  <p:slideViewPr>
    <p:cSldViewPr>
      <p:cViewPr varScale="1">
        <p:scale>
          <a:sx n="51" d="100"/>
          <a:sy n="51" d="100"/>
        </p:scale>
        <p:origin x="-1212" y="-90"/>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5FFBF-2C64-42CD-9E2F-09E2049D891B}" type="datetimeFigureOut">
              <a:rPr lang="en-US"/>
              <a:pPr/>
              <a:t>5/20/2013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AF2C6B-0C1B-4F88-BCBA-898BA50DE788}" type="slidenum">
              <a:rPr/>
              <a:pPr/>
              <a:t>‹#›</a:t>
            </a:fld>
            <a:endParaRPr/>
          </a:p>
        </p:txBody>
      </p:sp>
    </p:spTree>
    <p:extLst>
      <p:ext uri="{BB962C8B-B14F-4D97-AF65-F5344CB8AC3E}">
        <p14:creationId xmlns="" xmlns:p14="http://schemas.microsoft.com/office/powerpoint/2010/main" val="24109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3DF44-BBF1-44C7-A0B1-7B7B2F7B3880}" type="datetimeFigureOut">
              <a:rPr lang="en-US"/>
              <a:pPr/>
              <a:t>5/20/2013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E53BB-F993-49A1-9E37-CA3E5BE0709B}" type="slidenum">
              <a:rPr/>
              <a:pPr/>
              <a:t>‹#›</a:t>
            </a:fld>
            <a:endParaRPr/>
          </a:p>
        </p:txBody>
      </p:sp>
    </p:spTree>
    <p:extLst>
      <p:ext uri="{BB962C8B-B14F-4D97-AF65-F5344CB8AC3E}">
        <p14:creationId xmlns="" xmlns:p14="http://schemas.microsoft.com/office/powerpoint/2010/main" val="609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eveloper.android.com/reference/android/bluetooth/BluetoothAdapter.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developer.android.com/reference/java/io/OutputStream.html" TargetMode="External"/><Relationship Id="rId5" Type="http://schemas.openxmlformats.org/officeDocument/2006/relationships/hyperlink" Target="http://developer.android.com/reference/java/io/InputStream.html" TargetMode="External"/><Relationship Id="rId4" Type="http://schemas.openxmlformats.org/officeDocument/2006/relationships/hyperlink" Target="http://developer.android.com/reference/android/bluetooth/BluetoothSocke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subjected to a magnetic field, it responds with an output voltage proportional to the magnetic field strength. The voltage output is very small (µV) and requires additional electronics to achieve useful voltage levels.</a:t>
            </a:r>
          </a:p>
          <a:p>
            <a:r>
              <a:rPr lang="en-US" sz="1200" kern="1200" dirty="0" smtClean="0">
                <a:solidFill>
                  <a:schemeClr val="tx1"/>
                </a:solidFill>
                <a:latin typeface="+mn-lt"/>
                <a:ea typeface="+mn-ea"/>
                <a:cs typeface="+mn-cs"/>
              </a:rPr>
              <a:t>Need</a:t>
            </a:r>
            <a:r>
              <a:rPr lang="en-US" sz="1200" kern="1200" baseline="0" dirty="0" smtClean="0">
                <a:solidFill>
                  <a:schemeClr val="tx1"/>
                </a:solidFill>
                <a:latin typeface="+mn-lt"/>
                <a:ea typeface="+mn-ea"/>
                <a:cs typeface="+mn-cs"/>
              </a:rPr>
              <a:t> 5 volt.</a:t>
            </a:r>
          </a:p>
          <a:p>
            <a:r>
              <a:rPr lang="en-US" sz="1200" kern="1200" baseline="0" dirty="0" smtClean="0">
                <a:solidFill>
                  <a:schemeClr val="tx1"/>
                </a:solidFill>
                <a:latin typeface="+mn-lt"/>
                <a:ea typeface="+mn-ea"/>
                <a:cs typeface="+mn-cs"/>
              </a:rPr>
              <a:t>Low noise.</a:t>
            </a:r>
          </a:p>
          <a:p>
            <a:r>
              <a:rPr lang="en-US" sz="1200" kern="1200" dirty="0" smtClean="0">
                <a:solidFill>
                  <a:schemeClr val="tx1"/>
                </a:solidFill>
                <a:latin typeface="+mn-lt"/>
                <a:ea typeface="+mn-ea"/>
                <a:cs typeface="+mn-cs"/>
              </a:rPr>
              <a:t>The output signal from a Hall Effect Sensor is the function of magnetic field density around the device. When the magnetic flux density around the sensor exceeds a certain preset threshold, the sensor detects it and generates an output voltage called the </a:t>
            </a:r>
            <a:r>
              <a:rPr lang="en-US" sz="1200" b="1" kern="1200" dirty="0" smtClean="0">
                <a:solidFill>
                  <a:schemeClr val="tx1"/>
                </a:solidFill>
                <a:latin typeface="+mn-lt"/>
                <a:ea typeface="+mn-ea"/>
                <a:cs typeface="+mn-cs"/>
              </a:rPr>
              <a:t>Hall Voltage,</a:t>
            </a:r>
          </a:p>
          <a:p>
            <a:r>
              <a:rPr lang="en-US" sz="1200" kern="1200" dirty="0" smtClean="0">
                <a:solidFill>
                  <a:schemeClr val="tx1"/>
                </a:solidFill>
                <a:latin typeface="+mn-lt"/>
                <a:ea typeface="+mn-ea"/>
                <a:cs typeface="+mn-cs"/>
              </a:rPr>
              <a:t>The Hall Effect provides information regarding the type of magnetic pole and magnitude of the magnetic field. For example, a south pole would cause the device to produce a voltage output while a north pole would have no effect. </a:t>
            </a:r>
          </a:p>
          <a:p>
            <a:r>
              <a:rPr lang="en-US" sz="1200" kern="1200" baseline="0" dirty="0" smtClean="0">
                <a:solidFill>
                  <a:schemeClr val="tx1"/>
                </a:solidFill>
                <a:latin typeface="+mn-lt"/>
                <a:ea typeface="+mn-ea"/>
                <a:cs typeface="+mn-cs"/>
              </a:rPr>
              <a:t>Linear and digital we use the digital  </a:t>
            </a:r>
            <a:r>
              <a:rPr lang="en-US" sz="1200" kern="1200" dirty="0" smtClean="0">
                <a:solidFill>
                  <a:schemeClr val="tx1"/>
                </a:solidFill>
                <a:latin typeface="+mn-lt"/>
                <a:ea typeface="+mn-ea"/>
                <a:cs typeface="+mn-cs"/>
              </a:rPr>
              <a:t>as the strength of the magnetic field increases the output signal from the amplifier will also increase until it begins to saturate but the digital  on</a:t>
            </a:r>
            <a:r>
              <a:rPr lang="en-US" sz="1200" kern="1200" baseline="0" dirty="0" smtClean="0">
                <a:solidFill>
                  <a:schemeClr val="tx1"/>
                </a:solidFill>
                <a:latin typeface="+mn-lt"/>
                <a:ea typeface="+mn-ea"/>
                <a:cs typeface="+mn-cs"/>
              </a:rPr>
              <a:t> when there is  </a:t>
            </a:r>
            <a:r>
              <a:rPr lang="en-US" sz="1200" kern="1200" baseline="0" dirty="0" err="1" smtClean="0">
                <a:solidFill>
                  <a:schemeClr val="tx1"/>
                </a:solidFill>
                <a:latin typeface="+mn-lt"/>
                <a:ea typeface="+mn-ea"/>
                <a:cs typeface="+mn-cs"/>
              </a:rPr>
              <a:t>filef</a:t>
            </a:r>
            <a:r>
              <a:rPr lang="en-US" sz="1200" kern="1200" baseline="0" dirty="0" smtClean="0">
                <a:solidFill>
                  <a:schemeClr val="tx1"/>
                </a:solidFill>
                <a:latin typeface="+mn-lt"/>
                <a:ea typeface="+mn-ea"/>
                <a:cs typeface="+mn-cs"/>
              </a:rPr>
              <a:t> and off when there is no. </a:t>
            </a:r>
          </a:p>
          <a:p>
            <a:r>
              <a:rPr lang="en-US" sz="1200" kern="1200" dirty="0" smtClean="0">
                <a:solidFill>
                  <a:schemeClr val="tx1"/>
                </a:solidFill>
                <a:latin typeface="+mn-lt"/>
                <a:ea typeface="+mn-ea"/>
                <a:cs typeface="+mn-cs"/>
              </a:rPr>
              <a:t>At this project we use the analog sensor (linear) SS49E, the output voltage for this sensor according to the table below ranges from 2.25 to 2.75 when the magnetic field is zero B=0G, but when the sensor enter a magnetic field the output voltage will be zero. </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sz="1200" kern="1200" dirty="0" smtClean="0">
                <a:solidFill>
                  <a:schemeClr val="tx1"/>
                </a:solidFill>
                <a:latin typeface="+mn-lt"/>
                <a:ea typeface="+mn-ea"/>
                <a:cs typeface="+mn-cs"/>
              </a:rPr>
              <a:t>In order to use Bluetooth features in the application, we need to declare Bluetooth permissions:</a:t>
            </a:r>
          </a:p>
          <a:p>
            <a:pPr rtl="0"/>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Before application can communicate over Bluetooth, we need to verify that Bluetooth is supported on the device, and if so, ensure that it is enabled.,,,,</a:t>
            </a:r>
            <a:r>
              <a:rPr lang="en-US" sz="1200" kern="1200" baseline="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hlinkClick r:id="rId3"/>
              </a:rPr>
              <a:t>BluetoothAdapter</a:t>
            </a:r>
            <a:r>
              <a:rPr lang="en-US" sz="1200" kern="1200" dirty="0" smtClean="0">
                <a:solidFill>
                  <a:schemeClr val="tx1"/>
                </a:solidFill>
                <a:latin typeface="+mn-lt"/>
                <a:ea typeface="+mn-ea"/>
                <a:cs typeface="+mn-cs"/>
              </a:rPr>
              <a:t> which represents the local Bluetooth adapter and Enable Bluetooth</a:t>
            </a:r>
          </a:p>
          <a:p>
            <a:pPr rtl="0"/>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Using the </a:t>
            </a:r>
            <a:r>
              <a:rPr lang="en-US" sz="1200" u="sng" kern="1200" dirty="0" err="1" smtClean="0">
                <a:solidFill>
                  <a:schemeClr val="tx1"/>
                </a:solidFill>
                <a:latin typeface="+mn-lt"/>
                <a:ea typeface="+mn-ea"/>
                <a:cs typeface="+mn-cs"/>
                <a:hlinkClick r:id="rId3"/>
              </a:rPr>
              <a:t>BluetoothAdapter</a:t>
            </a:r>
            <a:r>
              <a:rPr lang="en-US" sz="1200" kern="1200" dirty="0" smtClean="0">
                <a:solidFill>
                  <a:schemeClr val="tx1"/>
                </a:solidFill>
                <a:latin typeface="+mn-lt"/>
                <a:ea typeface="+mn-ea"/>
                <a:cs typeface="+mn-cs"/>
              </a:rPr>
              <a:t>, we find remote Bluetooth devices either through device discovery or by querying the list of paired (bonded) devices. Device discovery is a scanning procedure (</a:t>
            </a:r>
            <a:r>
              <a:rPr lang="en-US" sz="1200" kern="1200" dirty="0" err="1" smtClean="0">
                <a:solidFill>
                  <a:schemeClr val="tx1"/>
                </a:solidFill>
                <a:latin typeface="+mn-lt"/>
                <a:ea typeface="+mn-ea"/>
                <a:cs typeface="+mn-cs"/>
              </a:rPr>
              <a:t>mac</a:t>
            </a:r>
            <a:r>
              <a:rPr lang="en-US" sz="1200" kern="1200" dirty="0" smtClean="0">
                <a:solidFill>
                  <a:schemeClr val="tx1"/>
                </a:solidFill>
                <a:latin typeface="+mn-lt"/>
                <a:ea typeface="+mn-ea"/>
                <a:cs typeface="+mn-cs"/>
              </a:rPr>
              <a:t> address and device name)</a:t>
            </a:r>
            <a:r>
              <a:rPr lang="en-US" sz="1200" kern="1200" baseline="0" dirty="0" smtClean="0">
                <a:solidFill>
                  <a:schemeClr val="tx1"/>
                </a:solidFill>
                <a:latin typeface="+mn-lt"/>
                <a:ea typeface="+mn-ea"/>
                <a:cs typeface="+mn-cs"/>
              </a:rPr>
              <a:t> but if it paired </a:t>
            </a:r>
            <a:r>
              <a:rPr lang="en-US" sz="1200" kern="1200" dirty="0" smtClean="0">
                <a:solidFill>
                  <a:schemeClr val="tx1"/>
                </a:solidFill>
                <a:latin typeface="+mn-lt"/>
                <a:ea typeface="+mn-ea"/>
                <a:cs typeface="+mn-cs"/>
              </a:rPr>
              <a:t>Before performing device discovery, it's worth querying the set of paired devices to see if the desired device is already known. To do so, call </a:t>
            </a:r>
            <a:r>
              <a:rPr lang="en-US" sz="1200" u="sng" kern="1200" dirty="0" err="1" smtClean="0">
                <a:solidFill>
                  <a:schemeClr val="tx1"/>
                </a:solidFill>
                <a:latin typeface="+mn-lt"/>
                <a:ea typeface="+mn-ea"/>
                <a:cs typeface="+mn-cs"/>
                <a:hlinkClick r:id="rId3"/>
              </a:rPr>
              <a:t>getBondedDevices</a:t>
            </a:r>
            <a:r>
              <a:rPr lang="en-US" sz="1200" u="sng" kern="1200" dirty="0" smtClean="0">
                <a:solidFill>
                  <a:schemeClr val="tx1"/>
                </a:solidFill>
                <a:latin typeface="+mn-lt"/>
                <a:ea typeface="+mn-ea"/>
                <a:cs typeface="+mn-cs"/>
                <a:hlinkClick r:id="rId3"/>
              </a:rPr>
              <a:t>()</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In order to create a connection between application </a:t>
            </a:r>
            <a:r>
              <a:rPr lang="en-US" sz="1200" kern="1200" dirty="0" err="1" smtClean="0">
                <a:solidFill>
                  <a:schemeClr val="tx1"/>
                </a:solidFill>
                <a:latin typeface="+mn-lt"/>
                <a:ea typeface="+mn-ea"/>
                <a:cs typeface="+mn-cs"/>
              </a:rPr>
              <a:t>bluetooth</a:t>
            </a:r>
            <a:r>
              <a:rPr lang="en-US" sz="1200" kern="1200" dirty="0" smtClean="0">
                <a:solidFill>
                  <a:schemeClr val="tx1"/>
                </a:solidFill>
                <a:latin typeface="+mn-lt"/>
                <a:ea typeface="+mn-ea"/>
                <a:cs typeface="+mn-cs"/>
              </a:rPr>
              <a:t> module we must open a server socket and initiate the connection (using the server device's MAC address to initiate a connection). At this point, each device can obtain input and output streams and data transfer can begin,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rtl="0"/>
            <a:r>
              <a:rPr lang="en-US" sz="1200" kern="1200" dirty="0" smtClean="0">
                <a:solidFill>
                  <a:schemeClr val="tx1"/>
                </a:solidFill>
                <a:latin typeface="+mn-lt"/>
                <a:ea typeface="+mn-ea"/>
                <a:cs typeface="+mn-cs"/>
              </a:rPr>
              <a:t>5. you can share data between devices. Using the </a:t>
            </a:r>
            <a:r>
              <a:rPr lang="en-US" sz="1200" u="sng" kern="1200" dirty="0" err="1" smtClean="0">
                <a:solidFill>
                  <a:schemeClr val="tx1"/>
                </a:solidFill>
                <a:latin typeface="+mn-lt"/>
                <a:ea typeface="+mn-ea"/>
                <a:cs typeface="+mn-cs"/>
                <a:hlinkClick r:id="rId4"/>
              </a:rPr>
              <a:t>BluetoothSocket</a:t>
            </a:r>
            <a:r>
              <a:rPr lang="en-US" sz="1200" kern="1200" dirty="0" smtClean="0">
                <a:solidFill>
                  <a:schemeClr val="tx1"/>
                </a:solidFill>
                <a:latin typeface="+mn-lt"/>
                <a:ea typeface="+mn-ea"/>
                <a:cs typeface="+mn-cs"/>
              </a:rPr>
              <a:t>, the general procedure to transfer arbitrary data is simple:</a:t>
            </a:r>
          </a:p>
          <a:p>
            <a:r>
              <a:rPr lang="en-US" sz="1200" kern="1200" dirty="0" smtClean="0">
                <a:solidFill>
                  <a:schemeClr val="tx1"/>
                </a:solidFill>
                <a:latin typeface="+mn-lt"/>
                <a:ea typeface="+mn-ea"/>
                <a:cs typeface="+mn-cs"/>
              </a:rPr>
              <a:t>Get the </a:t>
            </a:r>
            <a:r>
              <a:rPr lang="en-US" sz="1200" u="sng" kern="1200" dirty="0" err="1" smtClean="0">
                <a:solidFill>
                  <a:schemeClr val="tx1"/>
                </a:solidFill>
                <a:latin typeface="+mn-lt"/>
                <a:ea typeface="+mn-ea"/>
                <a:cs typeface="+mn-cs"/>
                <a:hlinkClick r:id="rId5"/>
              </a:rPr>
              <a:t>InputStream</a:t>
            </a:r>
            <a:r>
              <a:rPr lang="en-US" sz="1200" kern="1200" dirty="0" smtClean="0">
                <a:solidFill>
                  <a:schemeClr val="tx1"/>
                </a:solidFill>
                <a:latin typeface="+mn-lt"/>
                <a:ea typeface="+mn-ea"/>
                <a:cs typeface="+mn-cs"/>
              </a:rPr>
              <a:t> and </a:t>
            </a:r>
            <a:r>
              <a:rPr lang="en-US" sz="1200" u="sng" kern="1200" dirty="0" err="1" smtClean="0">
                <a:solidFill>
                  <a:schemeClr val="tx1"/>
                </a:solidFill>
                <a:latin typeface="+mn-lt"/>
                <a:ea typeface="+mn-ea"/>
                <a:cs typeface="+mn-cs"/>
                <a:hlinkClick r:id="rId6"/>
              </a:rPr>
              <a:t>OutputStream</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&gt;&gt; from </a:t>
            </a:r>
            <a:r>
              <a:rPr lang="en-US" sz="1200" kern="1200" dirty="0" err="1" smtClean="0">
                <a:solidFill>
                  <a:schemeClr val="tx1"/>
                </a:solidFill>
                <a:latin typeface="+mn-lt"/>
                <a:ea typeface="+mn-ea"/>
                <a:cs typeface="+mn-cs"/>
              </a:rPr>
              <a:t>printf</a:t>
            </a:r>
            <a:r>
              <a:rPr lang="en-US" sz="1200" kern="1200" dirty="0" smtClean="0">
                <a:solidFill>
                  <a:schemeClr val="tx1"/>
                </a:solidFill>
                <a:latin typeface="+mn-lt"/>
                <a:ea typeface="+mn-ea"/>
                <a:cs typeface="+mn-cs"/>
              </a:rPr>
              <a:t> </a:t>
            </a:r>
          </a:p>
          <a:p>
            <a:pPr rt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8E53BB-F993-49A1-9E37-CA3E5BE0709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Op-amps are high gain electronic voltage amplifier . The output voltage is many times higher than the voltage difference between input terminals of an op-amp. So we use it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double the sensor output voltage twice . </a:t>
            </a:r>
          </a:p>
          <a:p>
            <a:r>
              <a:rPr lang="en-US" sz="1200" b="0" i="0" kern="1200" dirty="0" smtClean="0">
                <a:solidFill>
                  <a:schemeClr val="tx1"/>
                </a:solidFill>
                <a:latin typeface="+mn-lt"/>
                <a:ea typeface="+mn-ea"/>
                <a:cs typeface="+mn-cs"/>
              </a:rPr>
              <a:t>If IN+ (input 2) is greater than IN- (input 3), the output is high, IF IN- is greater than IN+ the output is low (ground, GND).</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Basic </a:t>
            </a:r>
            <a:r>
              <a:rPr lang="en-US" sz="1200" kern="1200" dirty="0" smtClean="0">
                <a:solidFill>
                  <a:schemeClr val="tx1"/>
                </a:solidFill>
                <a:latin typeface="+mn-lt"/>
                <a:ea typeface="+mn-ea"/>
                <a:cs typeface="+mn-cs"/>
              </a:rPr>
              <a:t>circuit</a:t>
            </a:r>
          </a:p>
          <a:p>
            <a:r>
              <a:rPr lang="en-US" sz="1200" kern="1200" dirty="0" smtClean="0">
                <a:solidFill>
                  <a:schemeClr val="tx1"/>
                </a:solidFill>
                <a:latin typeface="+mn-lt"/>
                <a:ea typeface="+mn-ea"/>
                <a:cs typeface="+mn-cs"/>
              </a:rPr>
              <a:t>The microcontroller which is programmed so that it can process these sensors values and passes it to the speaker or Bluetooth module and to play the sound of each specified note.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processor that is used in our project is microcontroller </a:t>
            </a:r>
            <a:r>
              <a:rPr lang="en-US" sz="1200" b="1" kern="1200" dirty="0" smtClean="0">
                <a:solidFill>
                  <a:schemeClr val="tx1"/>
                </a:solidFill>
                <a:latin typeface="+mn-lt"/>
                <a:ea typeface="+mn-ea"/>
                <a:cs typeface="+mn-cs"/>
              </a:rPr>
              <a:t>Pic18F4620.</a:t>
            </a:r>
            <a:r>
              <a:rPr lang="en-US" sz="1200" kern="1200" dirty="0" smtClean="0">
                <a:solidFill>
                  <a:schemeClr val="tx1"/>
                </a:solidFill>
                <a:latin typeface="+mn-lt"/>
                <a:ea typeface="+mn-ea"/>
                <a:cs typeface="+mn-cs"/>
              </a:rPr>
              <a:t> This processor has many ports; in this project we use the Port B. Though this project  represent piano so we need to identify the 7 main harmonies notes ( do ,re ,mi ,</a:t>
            </a:r>
            <a:r>
              <a:rPr lang="en-US" sz="1200" kern="1200" dirty="0" err="1" smtClean="0">
                <a:solidFill>
                  <a:schemeClr val="tx1"/>
                </a:solidFill>
                <a:latin typeface="+mn-lt"/>
                <a:ea typeface="+mn-ea"/>
                <a:cs typeface="+mn-cs"/>
              </a:rPr>
              <a:t>fa</a:t>
            </a:r>
            <a:r>
              <a:rPr lang="en-US" sz="1200" kern="1200" dirty="0" smtClean="0">
                <a:solidFill>
                  <a:schemeClr val="tx1"/>
                </a:solidFill>
                <a:latin typeface="+mn-lt"/>
                <a:ea typeface="+mn-ea"/>
                <a:cs typeface="+mn-cs"/>
              </a:rPr>
              <a:t> ,so ,la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 each note presented by hall effect sensor instead of button </a:t>
            </a:r>
          </a:p>
          <a:p>
            <a:r>
              <a:rPr lang="en-US" sz="1200" kern="1200" dirty="0" smtClean="0">
                <a:solidFill>
                  <a:schemeClr val="tx1"/>
                </a:solidFill>
                <a:latin typeface="+mn-lt"/>
                <a:ea typeface="+mn-ea"/>
                <a:cs typeface="+mn-cs"/>
              </a:rPr>
              <a:t> So when the first sensor activated for example the process will generate a do note using specific frequencies and play it using speaker which is connected to port D pin D0 </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Bluetooth wireless technology  These </a:t>
            </a:r>
            <a:r>
              <a:rPr lang="en-US" sz="1200" kern="1200" dirty="0" smtClean="0">
                <a:solidFill>
                  <a:schemeClr val="tx1"/>
                </a:solidFill>
                <a:latin typeface="+mn-lt"/>
                <a:ea typeface="+mn-ea"/>
                <a:cs typeface="+mn-cs"/>
              </a:rPr>
              <a:t>modems work as a serial (RX/TX) </a:t>
            </a:r>
          </a:p>
          <a:p>
            <a:r>
              <a:rPr lang="en-US" sz="1200" kern="1200" dirty="0" smtClean="0">
                <a:solidFill>
                  <a:schemeClr val="tx1"/>
                </a:solidFill>
                <a:latin typeface="+mn-lt"/>
                <a:ea typeface="+mn-ea"/>
                <a:cs typeface="+mn-cs"/>
              </a:rPr>
              <a:t>We use the </a:t>
            </a:r>
            <a:r>
              <a:rPr lang="en-US" sz="1200" kern="1200" dirty="0" err="1" smtClean="0">
                <a:solidFill>
                  <a:schemeClr val="tx1"/>
                </a:solidFill>
                <a:latin typeface="+mn-lt"/>
                <a:ea typeface="+mn-ea"/>
                <a:cs typeface="+mn-cs"/>
              </a:rPr>
              <a:t>bluetooth</a:t>
            </a:r>
            <a:r>
              <a:rPr lang="en-US" sz="1200" kern="1200" dirty="0" smtClean="0">
                <a:solidFill>
                  <a:schemeClr val="tx1"/>
                </a:solidFill>
                <a:latin typeface="+mn-lt"/>
                <a:ea typeface="+mn-ea"/>
                <a:cs typeface="+mn-cs"/>
              </a:rPr>
              <a:t> module in our project in order to play the piano using mobile instead of using the speaker, so the </a:t>
            </a:r>
            <a:r>
              <a:rPr lang="en-US" sz="1200" kern="1200" dirty="0" err="1" smtClean="0">
                <a:solidFill>
                  <a:schemeClr val="tx1"/>
                </a:solidFill>
                <a:latin typeface="+mn-lt"/>
                <a:ea typeface="+mn-ea"/>
                <a:cs typeface="+mn-cs"/>
              </a:rPr>
              <a:t>bluetooth</a:t>
            </a:r>
            <a:r>
              <a:rPr lang="en-US" sz="1200" kern="1200" dirty="0" smtClean="0">
                <a:solidFill>
                  <a:schemeClr val="tx1"/>
                </a:solidFill>
                <a:latin typeface="+mn-lt"/>
                <a:ea typeface="+mn-ea"/>
                <a:cs typeface="+mn-cs"/>
              </a:rPr>
              <a:t> module's job here is to receive the data from the PIC which is represented by the </a:t>
            </a:r>
            <a:r>
              <a:rPr lang="en-US" sz="1200" kern="1200" dirty="0" err="1" smtClean="0">
                <a:solidFill>
                  <a:schemeClr val="tx1"/>
                </a:solidFill>
                <a:latin typeface="+mn-lt"/>
                <a:ea typeface="+mn-ea"/>
                <a:cs typeface="+mn-cs"/>
              </a:rPr>
              <a:t>idintifier</a:t>
            </a:r>
            <a:r>
              <a:rPr lang="en-US" sz="1200" kern="1200" dirty="0" smtClean="0">
                <a:solidFill>
                  <a:schemeClr val="tx1"/>
                </a:solidFill>
                <a:latin typeface="+mn-lt"/>
                <a:ea typeface="+mn-ea"/>
                <a:cs typeface="+mn-cs"/>
              </a:rPr>
              <a:t> for each note and send it to the android then the </a:t>
            </a:r>
            <a:r>
              <a:rPr lang="en-US" sz="1200" kern="1200" dirty="0" err="1" smtClean="0">
                <a:solidFill>
                  <a:schemeClr val="tx1"/>
                </a:solidFill>
                <a:latin typeface="+mn-lt"/>
                <a:ea typeface="+mn-ea"/>
                <a:cs typeface="+mn-cs"/>
              </a:rPr>
              <a:t>andoird</a:t>
            </a:r>
            <a:r>
              <a:rPr lang="en-US" sz="1200" kern="1200" dirty="0" smtClean="0">
                <a:solidFill>
                  <a:schemeClr val="tx1"/>
                </a:solidFill>
                <a:latin typeface="+mn-lt"/>
                <a:ea typeface="+mn-ea"/>
                <a:cs typeface="+mn-cs"/>
              </a:rPr>
              <a:t> recognize the identifier and play the sound related to that note. </a:t>
            </a:r>
          </a:p>
          <a:p>
            <a:r>
              <a:rPr lang="en-US" sz="1200" kern="1200" dirty="0" smtClean="0">
                <a:solidFill>
                  <a:schemeClr val="tx1"/>
                </a:solidFill>
                <a:latin typeface="+mn-lt"/>
                <a:ea typeface="+mn-ea"/>
                <a:cs typeface="+mn-cs"/>
              </a:rPr>
              <a:t>Interfacing with the </a:t>
            </a:r>
            <a:r>
              <a:rPr lang="en-US" sz="1200" kern="1200" dirty="0" err="1" smtClean="0">
                <a:solidFill>
                  <a:schemeClr val="tx1"/>
                </a:solidFill>
                <a:latin typeface="+mn-lt"/>
                <a:ea typeface="+mn-ea"/>
                <a:cs typeface="+mn-cs"/>
              </a:rPr>
              <a:t>pic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tx</a:t>
            </a:r>
            <a:r>
              <a:rPr lang="en-US" sz="1200" kern="1200" dirty="0" smtClean="0">
                <a:solidFill>
                  <a:schemeClr val="tx1"/>
                </a:solidFill>
                <a:latin typeface="+mn-lt"/>
                <a:ea typeface="+mn-ea"/>
                <a:cs typeface="+mn-cs"/>
              </a:rPr>
              <a:t> &gt;&gt; </a:t>
            </a:r>
            <a:r>
              <a:rPr lang="en-US" sz="1200" kern="1200" dirty="0" err="1" smtClean="0">
                <a:solidFill>
                  <a:schemeClr val="tx1"/>
                </a:solidFill>
                <a:latin typeface="+mn-lt"/>
                <a:ea typeface="+mn-ea"/>
                <a:cs typeface="+mn-cs"/>
              </a:rPr>
              <a:t>rx</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rx</a:t>
            </a:r>
            <a:r>
              <a:rPr lang="en-US" sz="1200" kern="1200" dirty="0" smtClean="0">
                <a:solidFill>
                  <a:schemeClr val="tx1"/>
                </a:solidFill>
                <a:latin typeface="+mn-lt"/>
                <a:ea typeface="+mn-ea"/>
                <a:cs typeface="+mn-cs"/>
              </a:rPr>
              <a:t> &gt;&gt; </a:t>
            </a:r>
            <a:r>
              <a:rPr lang="en-US" sz="1200" kern="1200" dirty="0" err="1" smtClean="0">
                <a:solidFill>
                  <a:schemeClr val="tx1"/>
                </a:solidFill>
                <a:latin typeface="+mn-lt"/>
                <a:ea typeface="+mn-ea"/>
                <a:cs typeface="+mn-cs"/>
              </a:rPr>
              <a:t>tx</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use an amplifier in order to increase the sound of the speaker. Capacitor to eliminate</a:t>
            </a:r>
            <a:r>
              <a:rPr lang="en-US" sz="1200" kern="1200" baseline="0" dirty="0" smtClean="0">
                <a:solidFill>
                  <a:schemeClr val="tx1"/>
                </a:solidFill>
                <a:latin typeface="+mn-lt"/>
                <a:ea typeface="+mn-ea"/>
                <a:cs typeface="+mn-cs"/>
              </a:rPr>
              <a:t> the noise and </a:t>
            </a:r>
            <a:r>
              <a:rPr lang="en-US" sz="1200" kern="1200" dirty="0" smtClean="0">
                <a:solidFill>
                  <a:schemeClr val="tx1"/>
                </a:solidFill>
                <a:latin typeface="+mn-lt"/>
                <a:ea typeface="+mn-ea"/>
                <a:cs typeface="+mn-cs"/>
              </a:rPr>
              <a:t>We use Rheostat in order to increase and decrease the volume. We use port D pin-D0 to draw the output </a:t>
            </a:r>
            <a:r>
              <a:rPr lang="en-US" sz="1200" kern="1200" dirty="0" err="1" smtClean="0">
                <a:solidFill>
                  <a:schemeClr val="tx1"/>
                </a:solidFill>
                <a:latin typeface="+mn-lt"/>
                <a:ea typeface="+mn-ea"/>
                <a:cs typeface="+mn-cs"/>
              </a:rPr>
              <a:t>drom</a:t>
            </a:r>
            <a:r>
              <a:rPr lang="en-US" sz="1200" kern="1200" dirty="0" smtClean="0">
                <a:solidFill>
                  <a:schemeClr val="tx1"/>
                </a:solidFill>
                <a:latin typeface="+mn-lt"/>
                <a:ea typeface="+mn-ea"/>
                <a:cs typeface="+mn-cs"/>
              </a:rPr>
              <a:t> PIC.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of </a:t>
            </a:r>
            <a:r>
              <a:rPr lang="en-US" dirty="0" err="1" smtClean="0"/>
              <a:t>frequncies</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Generates wave at set    frequency (Hz) for set  duration (ms) </a:t>
            </a:r>
          </a:p>
          <a:p>
            <a:pPr algn="l"/>
            <a:r>
              <a:rPr lang="en-US" dirty="0" smtClean="0"/>
              <a:t>Duration=1s</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Lazm</a:t>
            </a:r>
            <a:r>
              <a:rPr lang="en-US" dirty="0" smtClean="0"/>
              <a:t> n7tha </a:t>
            </a:r>
            <a:r>
              <a:rPr lang="en-US" dirty="0" err="1" smtClean="0"/>
              <a:t>bl</a:t>
            </a:r>
            <a:r>
              <a:rPr lang="en-US" dirty="0" smtClean="0"/>
              <a:t> interrupt</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project is based on mobile phone communication with the Microcontroller through Bluetooth, here we are using the Android based mobile, and to communicate with the controller we need the supporting software installed in the mobile phone. Connect the Bluetooth module with microcontroller using the serial port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Android platform includes support for the Bluetooth network stack, which allows a device to wirelessly exchange data with other Bluetooth devices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371600"/>
            <a:ext cx="9144000" cy="2743200"/>
          </a:xfrm>
        </p:spPr>
        <p:txBody>
          <a:bodyPr>
            <a:noAutofit/>
          </a:bodyPr>
          <a:lstStyle>
            <a:lvl1pPr>
              <a:lnSpc>
                <a:spcPct val="85000"/>
              </a:lnSpc>
              <a:defRPr sz="6600"/>
            </a:lvl1pPr>
          </a:lstStyle>
          <a:p>
            <a:r>
              <a:rPr lang="en-US" smtClean="0"/>
              <a:t>Click to edit Master title style</a:t>
            </a:r>
            <a:endParaRPr/>
          </a:p>
        </p:txBody>
      </p:sp>
      <p:sp>
        <p:nvSpPr>
          <p:cNvPr id="3" name="Subtitle 2"/>
          <p:cNvSpPr>
            <a:spLocks noGrp="1"/>
          </p:cNvSpPr>
          <p:nvPr>
            <p:ph type="subTitle" idx="1"/>
          </p:nvPr>
        </p:nvSpPr>
        <p:spPr>
          <a:xfrm>
            <a:off x="1501775" y="4800600"/>
            <a:ext cx="7335837" cy="13716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17411049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1" y="457200"/>
            <a:ext cx="3781439" cy="3276600"/>
          </a:xfrm>
        </p:spPr>
        <p:txBody>
          <a:bodyPr anchor="b">
            <a:noAutofit/>
          </a:bodyPr>
          <a:lstStyle>
            <a:lvl1pPr algn="l">
              <a:defRPr sz="40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1"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bwMode="white"/>
        <p:txBody>
          <a:bodyPr/>
          <a:lstStyle/>
          <a:p>
            <a:fld id="{14F042A8-43C1-4815-A5CF-022104463224}" type="datetimeFigureOut">
              <a:rPr lang="en-US"/>
              <a:pPr/>
              <a:t>5/20/2013</a:t>
            </a:fld>
            <a:endParaRPr/>
          </a:p>
        </p:txBody>
      </p:sp>
      <p:sp>
        <p:nvSpPr>
          <p:cNvPr id="6" name="Footer Placeholder 5"/>
          <p:cNvSpPr>
            <a:spLocks noGrp="1"/>
          </p:cNvSpPr>
          <p:nvPr>
            <p:ph type="ftr" sz="quarter" idx="11"/>
          </p:nvPr>
        </p:nvSpPr>
        <p:spPr bwMode="white"/>
        <p:txBody>
          <a:bodyPr/>
          <a:lstStyle/>
          <a:p>
            <a:endParaRPr/>
          </a:p>
        </p:txBody>
      </p:sp>
      <p:sp>
        <p:nvSpPr>
          <p:cNvPr id="7" name="Slide Number Placeholder 6"/>
          <p:cNvSpPr>
            <a:spLocks noGrp="1"/>
          </p:cNvSpPr>
          <p:nvPr>
            <p:ph type="sldNum" sz="quarter" idx="12"/>
          </p:nvPr>
        </p:nvSpPr>
        <p:spPr bwMode="white"/>
        <p:txBody>
          <a:bodyPr/>
          <a:lstStyle/>
          <a:p>
            <a:fld id="{5382E9EE-A870-438B-947A-FF671DFAFC96}" type="slidenum">
              <a:rPr/>
              <a:pPr/>
              <a:t>‹#›</a:t>
            </a:fld>
            <a:endParaRPr/>
          </a:p>
        </p:txBody>
      </p:sp>
    </p:spTree>
    <p:extLst>
      <p:ext uri="{BB962C8B-B14F-4D97-AF65-F5344CB8AC3E}">
        <p14:creationId xmlns="" xmlns:p14="http://schemas.microsoft.com/office/powerpoint/2010/main" val="6734973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F042A8-43C1-4815-A5CF-022104463224}" type="datetimeFigureOut">
              <a:rPr lang="en-US"/>
              <a:pPr/>
              <a:t>5/20/2013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625934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bwMode="black">
          <a:xfrm>
            <a:off x="9294812" y="274639"/>
            <a:ext cx="1371602" cy="5897561"/>
          </a:xfrm>
        </p:spPr>
        <p:txBody>
          <a:bodyPr vert="eaVert"/>
          <a:lstStyle>
            <a:lvl1pPr>
              <a:defRPr>
                <a:solidFill>
                  <a:schemeClr val="tx1"/>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3" y="274639"/>
            <a:ext cx="7619999" cy="5884321"/>
          </a:xfrm>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bwMode="white"/>
        <p:txBody>
          <a:bodyPr/>
          <a:lstStyle/>
          <a:p>
            <a:fld id="{14F042A8-43C1-4815-A5CF-022104463224}" type="datetimeFigureOut">
              <a:rPr lang="en-US"/>
              <a:pPr/>
              <a:t>5/20/2013</a:t>
            </a:fld>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5382E9EE-A870-438B-947A-FF671DFAFC96}" type="slidenum">
              <a:rPr/>
              <a:pPr/>
              <a:t>‹#›</a:t>
            </a:fld>
            <a:endParaRPr/>
          </a:p>
        </p:txBody>
      </p:sp>
    </p:spTree>
    <p:extLst>
      <p:ext uri="{BB962C8B-B14F-4D97-AF65-F5344CB8AC3E}">
        <p14:creationId xmlns="" xmlns:p14="http://schemas.microsoft.com/office/powerpoint/2010/main" val="41857690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F042A8-43C1-4815-A5CF-022104463224}" type="datetimeFigureOut">
              <a:rPr lang="en-US"/>
              <a:pPr/>
              <a:t>5/20/2013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2245627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12" name="Rectangle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3505200"/>
            <a:ext cx="9144000" cy="1908446"/>
          </a:xfrm>
        </p:spPr>
        <p:txBody>
          <a:bodyPr>
            <a:noAutofit/>
          </a:bodyPr>
          <a:lstStyle>
            <a:lvl1pPr>
              <a:lnSpc>
                <a:spcPct val="85000"/>
              </a:lnSpc>
              <a:defRPr sz="6600"/>
            </a:lvl1pPr>
          </a:lstStyle>
          <a:p>
            <a:r>
              <a:rPr lang="en-US" smtClean="0"/>
              <a:t>Click to edit Master title style</a:t>
            </a:r>
            <a:endParaRPr/>
          </a:p>
        </p:txBody>
      </p:sp>
      <p:sp>
        <p:nvSpPr>
          <p:cNvPr id="3" name="Subtitle 2"/>
          <p:cNvSpPr>
            <a:spLocks noGrp="1"/>
          </p:cNvSpPr>
          <p:nvPr>
            <p:ph type="subTitle" idx="1"/>
          </p:nvPr>
        </p:nvSpPr>
        <p:spPr bwMode="white">
          <a:xfrm>
            <a:off x="1501775" y="5562600"/>
            <a:ext cx="7335837" cy="838200"/>
          </a:xfrm>
        </p:spPr>
        <p:txBody>
          <a:bodyPr/>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7" name="Picture Placeholder 16"/>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a:lstStyle>
            <a:lvl1pPr marL="0" indent="0" algn="ctr">
              <a:buNone/>
              <a:defRPr/>
            </a:lvl1pPr>
          </a:lstStyle>
          <a:p>
            <a:r>
              <a:rPr lang="en-US" smtClean="0"/>
              <a:t>Click icon to add picture</a:t>
            </a:r>
            <a:endParaRPr/>
          </a:p>
        </p:txBody>
      </p:sp>
    </p:spTree>
    <p:extLst>
      <p:ext uri="{BB962C8B-B14F-4D97-AF65-F5344CB8AC3E}">
        <p14:creationId xmlns="" xmlns:p14="http://schemas.microsoft.com/office/powerpoint/2010/main" val="22361741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12"/>
          <p:cNvSpPr/>
          <p:nvPr/>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Rectangle 12"/>
          <p:cNvSpPr/>
          <p:nvPr/>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1522413" y="1371600"/>
            <a:ext cx="9144000" cy="2743200"/>
          </a:xfrm>
        </p:spPr>
        <p:txBody>
          <a:bodyPr anchor="b">
            <a:normAutofit/>
          </a:bodyPr>
          <a:lstStyle>
            <a:lvl1pPr algn="l">
              <a:lnSpc>
                <a:spcPct val="85000"/>
              </a:lnSpc>
              <a:defRPr sz="60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4" y="4267201"/>
            <a:ext cx="7315198" cy="1066800"/>
          </a:xfrm>
        </p:spPr>
        <p:txBody>
          <a:bodyPr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042A8-43C1-4815-A5CF-022104463224}" type="datetimeFigureOut">
              <a:rPr lang="en-US"/>
              <a:pPr/>
              <a:t>5/20/2013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2570375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9862" y="1905000"/>
            <a:ext cx="4416552"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F042A8-43C1-4815-A5CF-022104463224}" type="datetimeFigureOut">
              <a:rPr lang="en-US"/>
              <a:pPr/>
              <a:t>5/20/2013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3544186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4F042A8-43C1-4815-A5CF-022104463224}" type="datetimeFigureOut">
              <a:rPr lang="en-US"/>
              <a:pPr/>
              <a:t>5/20/2013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2266106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F042A8-43C1-4815-A5CF-022104463224}" type="datetimeFigureOut">
              <a:rPr lang="en-US"/>
              <a:pPr/>
              <a:t>5/20/2013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382E9EE-A870-438B-947A-FF671DFAFC96}" type="slidenum">
              <a:rPr/>
              <a:pPr/>
              <a:t>‹#›</a:t>
            </a:fld>
            <a:endParaRPr/>
          </a:p>
        </p:txBody>
      </p:sp>
    </p:spTree>
    <p:extLst>
      <p:ext uri="{BB962C8B-B14F-4D97-AF65-F5344CB8AC3E}">
        <p14:creationId xmlns="" xmlns:p14="http://schemas.microsoft.com/office/powerpoint/2010/main" val="1183385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bwMode="white"/>
        <p:txBody>
          <a:bodyPr/>
          <a:lstStyle/>
          <a:p>
            <a:fld id="{14F042A8-43C1-4815-A5CF-022104463224}" type="datetimeFigureOut">
              <a:rPr lang="en-US"/>
              <a:pPr/>
              <a:t>5/20/2013</a:t>
            </a:fld>
            <a:endParaRPr/>
          </a:p>
        </p:txBody>
      </p:sp>
      <p:sp>
        <p:nvSpPr>
          <p:cNvPr id="3" name="Footer Placeholder 2"/>
          <p:cNvSpPr>
            <a:spLocks noGrp="1"/>
          </p:cNvSpPr>
          <p:nvPr>
            <p:ph type="ftr" sz="quarter" idx="11"/>
          </p:nvPr>
        </p:nvSpPr>
        <p:spPr bwMode="white"/>
        <p:txBody>
          <a:bodyPr/>
          <a:lstStyle/>
          <a:p>
            <a:endParaRPr/>
          </a:p>
        </p:txBody>
      </p:sp>
      <p:sp>
        <p:nvSpPr>
          <p:cNvPr id="4" name="Slide Number Placeholder 3"/>
          <p:cNvSpPr>
            <a:spLocks noGrp="1"/>
          </p:cNvSpPr>
          <p:nvPr>
            <p:ph type="sldNum" sz="quarter" idx="12"/>
          </p:nvPr>
        </p:nvSpPr>
        <p:spPr bwMode="white"/>
        <p:txBody>
          <a:bodyPr/>
          <a:lstStyle/>
          <a:p>
            <a:fld id="{5382E9EE-A870-438B-947A-FF671DFAFC96}" type="slidenum">
              <a:rPr/>
              <a:pPr/>
              <a:t>‹#›</a:t>
            </a:fld>
            <a:endParaRPr/>
          </a:p>
        </p:txBody>
      </p:sp>
    </p:spTree>
    <p:extLst>
      <p:ext uri="{BB962C8B-B14F-4D97-AF65-F5344CB8AC3E}">
        <p14:creationId xmlns="" xmlns:p14="http://schemas.microsoft.com/office/powerpoint/2010/main" val="28794123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2" y="457200"/>
            <a:ext cx="3781439" cy="3276600"/>
          </a:xfrm>
        </p:spPr>
        <p:txBody>
          <a:bodyPr anchor="b">
            <a:noAutofit/>
          </a:bodyPr>
          <a:lstStyle>
            <a:lvl1pPr algn="l">
              <a:defRPr sz="40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608013" y="457200"/>
            <a:ext cx="6324599"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2"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bwMode="white"/>
        <p:txBody>
          <a:bodyPr/>
          <a:lstStyle/>
          <a:p>
            <a:fld id="{14F042A8-43C1-4815-A5CF-022104463224}" type="datetimeFigureOut">
              <a:rPr lang="en-US"/>
              <a:pPr/>
              <a:t>5/20/2013</a:t>
            </a:fld>
            <a:endParaRPr/>
          </a:p>
        </p:txBody>
      </p:sp>
      <p:sp>
        <p:nvSpPr>
          <p:cNvPr id="6" name="Footer Placeholder 5"/>
          <p:cNvSpPr>
            <a:spLocks noGrp="1"/>
          </p:cNvSpPr>
          <p:nvPr>
            <p:ph type="ftr" sz="quarter" idx="11"/>
          </p:nvPr>
        </p:nvSpPr>
        <p:spPr bwMode="white"/>
        <p:txBody>
          <a:bodyPr/>
          <a:lstStyle/>
          <a:p>
            <a:endParaRPr/>
          </a:p>
        </p:txBody>
      </p:sp>
      <p:sp>
        <p:nvSpPr>
          <p:cNvPr id="7" name="Slide Number Placeholder 6"/>
          <p:cNvSpPr>
            <a:spLocks noGrp="1"/>
          </p:cNvSpPr>
          <p:nvPr>
            <p:ph type="sldNum" sz="quarter" idx="12"/>
          </p:nvPr>
        </p:nvSpPr>
        <p:spPr bwMode="white"/>
        <p:txBody>
          <a:bodyPr/>
          <a:lstStyle/>
          <a:p>
            <a:fld id="{5382E9EE-A870-438B-947A-FF671DFAFC96}" type="slidenum">
              <a:rPr/>
              <a:pPr/>
              <a:t>‹#›</a:t>
            </a:fld>
            <a:endParaRPr/>
          </a:p>
        </p:txBody>
      </p:sp>
    </p:spTree>
    <p:extLst>
      <p:ext uri="{BB962C8B-B14F-4D97-AF65-F5344CB8AC3E}">
        <p14:creationId xmlns="" xmlns:p14="http://schemas.microsoft.com/office/powerpoint/2010/main" val="3899459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tangle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000">
                <a:solidFill>
                  <a:schemeClr val="bg1"/>
                </a:solidFill>
              </a:defRPr>
            </a:lvl1pPr>
          </a:lstStyle>
          <a:p>
            <a:fld id="{14F042A8-43C1-4815-A5CF-022104463224}" type="datetimeFigureOut">
              <a:rPr lang="en-US"/>
              <a:pPr/>
              <a:t>5/20/2013</a:t>
            </a:fld>
            <a:endParaRPr/>
          </a:p>
        </p:txBody>
      </p:sp>
      <p:sp>
        <p:nvSpPr>
          <p:cNvPr id="5" name="Footer Placehold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000">
                <a:solidFill>
                  <a:schemeClr val="bg1"/>
                </a:solidFill>
              </a:defRPr>
            </a:lvl1pPr>
          </a:lstStyle>
          <a:p>
            <a:endParaRPr/>
          </a:p>
        </p:txBody>
      </p:sp>
      <p:sp>
        <p:nvSpPr>
          <p:cNvPr id="6" name="Slide Number Placehold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000">
                <a:solidFill>
                  <a:schemeClr val="bg1"/>
                </a:solidFill>
              </a:defRPr>
            </a:lvl1pPr>
          </a:lstStyle>
          <a:p>
            <a:fld id="{5382E9EE-A870-438B-947A-FF671DFAFC96}" type="slidenum">
              <a:rPr/>
              <a:pPr/>
              <a:t>‹#›</a:t>
            </a:fld>
            <a:endParaRPr/>
          </a:p>
        </p:txBody>
      </p:sp>
    </p:spTree>
    <p:extLst>
      <p:ext uri="{BB962C8B-B14F-4D97-AF65-F5344CB8AC3E}">
        <p14:creationId xmlns=""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3505200"/>
            <a:ext cx="9144000" cy="1146446"/>
          </a:xfrm>
        </p:spPr>
        <p:txBody>
          <a:bodyPr/>
          <a:lstStyle/>
          <a:p>
            <a:r>
              <a:rPr lang="en-US" dirty="0" smtClean="0"/>
              <a:t>Musical Gloves</a:t>
            </a:r>
            <a:endParaRPr lang="en-US" dirty="0"/>
          </a:p>
        </p:txBody>
      </p:sp>
      <p:sp>
        <p:nvSpPr>
          <p:cNvPr id="3" name="Subtitle 2"/>
          <p:cNvSpPr>
            <a:spLocks noGrp="1"/>
          </p:cNvSpPr>
          <p:nvPr>
            <p:ph type="subTitle" idx="1"/>
          </p:nvPr>
        </p:nvSpPr>
        <p:spPr>
          <a:xfrm>
            <a:off x="1141412" y="4572000"/>
            <a:ext cx="7335837" cy="1447800"/>
          </a:xfrm>
        </p:spPr>
        <p:txBody>
          <a:bodyPr>
            <a:normAutofit/>
          </a:bodyPr>
          <a:lstStyle/>
          <a:p>
            <a:endParaRPr lang="en-US" dirty="0" smtClean="0"/>
          </a:p>
          <a:p>
            <a:endParaRPr lang="en-US" dirty="0" smtClean="0"/>
          </a:p>
          <a:p>
            <a:r>
              <a:rPr lang="en-US" dirty="0" smtClean="0"/>
              <a:t>Work group: Razan Qraini, </a:t>
            </a:r>
            <a:r>
              <a:rPr lang="en-US" dirty="0" err="1" smtClean="0"/>
              <a:t>Dalal</a:t>
            </a:r>
            <a:r>
              <a:rPr lang="en-US" dirty="0" smtClean="0"/>
              <a:t> </a:t>
            </a:r>
            <a:r>
              <a:rPr lang="en-US" dirty="0" err="1" smtClean="0"/>
              <a:t>Mughrabi</a:t>
            </a:r>
            <a:endParaRPr lang="en-US" dirty="0" smtClean="0"/>
          </a:p>
          <a:p>
            <a:r>
              <a:rPr lang="en-US" dirty="0" smtClean="0"/>
              <a:t>Supervisors: </a:t>
            </a:r>
            <a:r>
              <a:rPr lang="en-US" dirty="0" err="1" smtClean="0"/>
              <a:t>Dr.Raed</a:t>
            </a:r>
            <a:r>
              <a:rPr lang="en-US" dirty="0" smtClean="0"/>
              <a:t> </a:t>
            </a:r>
            <a:r>
              <a:rPr lang="en-US" dirty="0" err="1" smtClean="0"/>
              <a:t>Alqadi</a:t>
            </a:r>
            <a:r>
              <a:rPr lang="en-US" dirty="0" smtClean="0"/>
              <a:t>, </a:t>
            </a:r>
            <a:r>
              <a:rPr lang="en-US" dirty="0" err="1" smtClean="0"/>
              <a:t>Inst.Haya</a:t>
            </a:r>
            <a:r>
              <a:rPr lang="en-US" dirty="0" smtClean="0"/>
              <a:t> </a:t>
            </a:r>
            <a:r>
              <a:rPr lang="en-US" b="1" dirty="0" err="1" smtClean="0"/>
              <a:t>Sammanah</a:t>
            </a:r>
            <a:endParaRPr lang="en-US" dirty="0"/>
          </a:p>
        </p:txBody>
      </p:sp>
      <p:pic>
        <p:nvPicPr>
          <p:cNvPr id="10" name="Picture Placeholder 9" descr="Piano keys"/>
          <p:cNvPicPr>
            <a:picLocks noGrp="1" noChangeAspect="1"/>
          </p:cNvPicPr>
          <p:nvPr>
            <p:ph type="pic" sz="quarter" idx="13"/>
          </p:nvPr>
        </p:nvPicPr>
        <p:blipFill>
          <a:blip r:embed="rId2" cstate="print">
            <a:extLst>
              <a:ext uri="{28A0092B-C50C-407E-A947-70E740481C1C}">
                <a14:useLocalDpi xmlns="" xmlns:a14="http://schemas.microsoft.com/office/drawing/2010/main" val="0"/>
              </a:ext>
            </a:extLst>
          </a:blip>
          <a:srcRect/>
          <a:stretch>
            <a:fillRect/>
          </a:stretch>
        </p:blipFill>
        <p:spPr/>
      </p:pic>
    </p:spTree>
    <p:extLst>
      <p:ext uri="{BB962C8B-B14F-4D97-AF65-F5344CB8AC3E}">
        <p14:creationId xmlns="" xmlns:p14="http://schemas.microsoft.com/office/powerpoint/2010/main" val="13494264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2.LM324 Amplifier</a:t>
            </a:r>
            <a:endParaRPr lang="en-US" dirty="0"/>
          </a:p>
        </p:txBody>
      </p:sp>
      <p:pic>
        <p:nvPicPr>
          <p:cNvPr id="5" name="Picture 4" descr="LM324 PinOut | LM324N pin diagram"/>
          <p:cNvPicPr/>
          <p:nvPr/>
        </p:nvPicPr>
        <p:blipFill>
          <a:blip r:embed="rId3" cstate="print"/>
          <a:srcRect/>
          <a:stretch>
            <a:fillRect/>
          </a:stretch>
        </p:blipFill>
        <p:spPr bwMode="auto">
          <a:xfrm>
            <a:off x="989012" y="2438400"/>
            <a:ext cx="2895600" cy="33023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Futuer\Desktop\sensor_cct.jpg"/>
          <p:cNvPicPr/>
          <p:nvPr/>
        </p:nvPicPr>
        <p:blipFill>
          <a:blip r:embed="rId4" cstate="print"/>
          <a:srcRect/>
          <a:stretch>
            <a:fillRect/>
          </a:stretch>
        </p:blipFill>
        <p:spPr bwMode="auto">
          <a:xfrm>
            <a:off x="5180012" y="2819400"/>
            <a:ext cx="5791200" cy="2743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3200" b="1" dirty="0" smtClean="0">
                <a:solidFill>
                  <a:schemeClr val="bg1"/>
                </a:solidFill>
                <a:latin typeface="+mj-lt"/>
              </a:rPr>
              <a:t>3.Microcontroller PIC18F4620</a:t>
            </a:r>
            <a:endParaRPr lang="en-US" sz="3200" dirty="0">
              <a:solidFill>
                <a:schemeClr val="bg1"/>
              </a:solidFill>
              <a:latin typeface="+mj-lt"/>
            </a:endParaRPr>
          </a:p>
        </p:txBody>
      </p:sp>
      <p:pic>
        <p:nvPicPr>
          <p:cNvPr id="5" name="Picture 4" descr="40543_html_31d508fa.png"/>
          <p:cNvPicPr>
            <a:picLocks noChangeAspect="1"/>
          </p:cNvPicPr>
          <p:nvPr/>
        </p:nvPicPr>
        <p:blipFill>
          <a:blip r:embed="rId3" cstate="print"/>
          <a:stretch>
            <a:fillRect/>
          </a:stretch>
        </p:blipFill>
        <p:spPr>
          <a:xfrm>
            <a:off x="3046412" y="1905000"/>
            <a:ext cx="5453999" cy="4114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4.Voltage Regulator</a:t>
            </a:r>
            <a:endParaRPr lang="en-US" dirty="0"/>
          </a:p>
        </p:txBody>
      </p:sp>
      <p:sp>
        <p:nvSpPr>
          <p:cNvPr id="3" name="Content Placeholder 2"/>
          <p:cNvSpPr>
            <a:spLocks noGrp="1"/>
          </p:cNvSpPr>
          <p:nvPr>
            <p:ph sz="half" idx="1"/>
          </p:nvPr>
        </p:nvSpPr>
        <p:spPr>
          <a:xfrm>
            <a:off x="760413" y="1905000"/>
            <a:ext cx="5867400" cy="4267200"/>
          </a:xfrm>
        </p:spPr>
        <p:txBody>
          <a:bodyPr/>
          <a:lstStyle/>
          <a:p>
            <a:r>
              <a:rPr lang="en-US" dirty="0" smtClean="0"/>
              <a:t>At this project we used two voltage regulators:</a:t>
            </a:r>
          </a:p>
          <a:p>
            <a:pPr marL="457200" indent="-457200">
              <a:buFont typeface="+mj-lt"/>
              <a:buAutoNum type="arabicPeriod"/>
            </a:pPr>
            <a:r>
              <a:rPr lang="en-US" dirty="0" smtClean="0"/>
              <a:t>9v to 5v regulator: Used with microcontroller and Hall Effect Sensor.</a:t>
            </a:r>
          </a:p>
          <a:p>
            <a:pPr marL="457200" indent="-457200">
              <a:buFont typeface="+mj-lt"/>
              <a:buAutoNum type="arabicPeriod"/>
            </a:pPr>
            <a:r>
              <a:rPr lang="en-US" dirty="0" smtClean="0"/>
              <a:t>5v to 3.3v: Used for the </a:t>
            </a:r>
            <a:r>
              <a:rPr lang="en-US" dirty="0" err="1" smtClean="0"/>
              <a:t>bluetooth</a:t>
            </a:r>
            <a:r>
              <a:rPr lang="en-US" dirty="0" smtClean="0"/>
              <a:t> module circuit.</a:t>
            </a:r>
          </a:p>
          <a:p>
            <a:endParaRPr lang="en-US" dirty="0"/>
          </a:p>
        </p:txBody>
      </p:sp>
      <p:pic>
        <p:nvPicPr>
          <p:cNvPr id="5" name="Picture 4" descr="C:\Users\eman\Desktop\00526-03-L.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770812" y="2438400"/>
            <a:ext cx="3349103" cy="2590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5.Bluetooth Module RN-42</a:t>
            </a:r>
            <a:endParaRPr lang="en-US" dirty="0"/>
          </a:p>
        </p:txBody>
      </p:sp>
      <p:pic>
        <p:nvPicPr>
          <p:cNvPr id="5" name="Picture 4"/>
          <p:cNvPicPr/>
          <p:nvPr/>
        </p:nvPicPr>
        <p:blipFill>
          <a:blip r:embed="rId3" cstate="print"/>
          <a:srcRect/>
          <a:stretch>
            <a:fillRect/>
          </a:stretch>
        </p:blipFill>
        <p:spPr bwMode="auto">
          <a:xfrm>
            <a:off x="1065212" y="2057400"/>
            <a:ext cx="4444247" cy="4267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Futuer\Desktop\bluetooth_cct.jpg"/>
          <p:cNvPicPr/>
          <p:nvPr/>
        </p:nvPicPr>
        <p:blipFill>
          <a:blip r:embed="rId4" cstate="print"/>
          <a:srcRect/>
          <a:stretch>
            <a:fillRect/>
          </a:stretch>
        </p:blipFill>
        <p:spPr bwMode="auto">
          <a:xfrm>
            <a:off x="6475412" y="2514600"/>
            <a:ext cx="4279265" cy="33286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7.The speaker </a:t>
            </a:r>
            <a:endParaRPr lang="en-US" dirty="0"/>
          </a:p>
        </p:txBody>
      </p:sp>
      <p:pic>
        <p:nvPicPr>
          <p:cNvPr id="5" name="Picture 4" descr="C:\Users\Futuer\Desktop\amplifier.png"/>
          <p:cNvPicPr/>
          <p:nvPr/>
        </p:nvPicPr>
        <p:blipFill>
          <a:blip r:embed="rId3" cstate="print"/>
          <a:srcRect/>
          <a:stretch>
            <a:fillRect/>
          </a:stretch>
        </p:blipFill>
        <p:spPr bwMode="auto">
          <a:xfrm>
            <a:off x="2894012" y="2590800"/>
            <a:ext cx="5941330" cy="300866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5812" y="2895600"/>
            <a:ext cx="9144000" cy="1096962"/>
          </a:xfrm>
        </p:spPr>
        <p:txBody>
          <a:bodyPr>
            <a:normAutofit/>
          </a:bodyPr>
          <a:lstStyle/>
          <a:p>
            <a:r>
              <a:rPr lang="en-US" sz="4800" b="1" dirty="0" smtClean="0">
                <a:solidFill>
                  <a:schemeClr val="tx1"/>
                </a:solidFill>
              </a:rPr>
              <a:t>Microcontroller Programming </a:t>
            </a:r>
            <a:endParaRPr lang="en-US" sz="4800" dirty="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and Octaves</a:t>
            </a:r>
            <a:endParaRPr lang="en-US" dirty="0"/>
          </a:p>
        </p:txBody>
      </p:sp>
      <p:sp>
        <p:nvSpPr>
          <p:cNvPr id="3" name="Content Placeholder 2"/>
          <p:cNvSpPr>
            <a:spLocks noGrp="1"/>
          </p:cNvSpPr>
          <p:nvPr>
            <p:ph sz="half" idx="1"/>
          </p:nvPr>
        </p:nvSpPr>
        <p:spPr>
          <a:xfrm>
            <a:off x="989012" y="1981200"/>
            <a:ext cx="10515600" cy="1828800"/>
          </a:xfrm>
        </p:spPr>
        <p:txBody>
          <a:bodyPr>
            <a:normAutofit/>
          </a:bodyPr>
          <a:lstStyle/>
          <a:p>
            <a:pPr algn="just"/>
            <a:r>
              <a:rPr lang="en-US" dirty="0" smtClean="0"/>
              <a:t>Musical notes are simply sound waves of particular frequencies. </a:t>
            </a:r>
          </a:p>
          <a:p>
            <a:pPr algn="just"/>
            <a:r>
              <a:rPr lang="en-US" dirty="0" smtClean="0"/>
              <a:t>Each note is played for certain duration and there is a certain time gap between two successive notes</a:t>
            </a:r>
          </a:p>
          <a:p>
            <a:pPr algn="just"/>
            <a:r>
              <a:rPr lang="en-US" dirty="0" smtClean="0"/>
              <a:t>Musical notes can be generated using square waves of the note frequencies. </a:t>
            </a:r>
            <a:endParaRPr lang="en-US" dirty="0"/>
          </a:p>
        </p:txBody>
      </p:sp>
      <p:pic>
        <p:nvPicPr>
          <p:cNvPr id="5" name="Picture 4"/>
          <p:cNvPicPr/>
          <p:nvPr/>
        </p:nvPicPr>
        <p:blipFill>
          <a:blip r:embed="rId2" cstate="print"/>
          <a:srcRect/>
          <a:stretch>
            <a:fillRect/>
          </a:stretch>
        </p:blipFill>
        <p:spPr bwMode="auto">
          <a:xfrm>
            <a:off x="1065212" y="4038600"/>
            <a:ext cx="9829800" cy="2590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and Octaves</a:t>
            </a:r>
            <a:endParaRPr lang="en-US" dirty="0"/>
          </a:p>
        </p:txBody>
      </p:sp>
      <p:pic>
        <p:nvPicPr>
          <p:cNvPr id="5" name="Picture 4"/>
          <p:cNvPicPr/>
          <p:nvPr/>
        </p:nvPicPr>
        <p:blipFill>
          <a:blip r:embed="rId3" cstate="print"/>
          <a:srcRect/>
          <a:stretch>
            <a:fillRect/>
          </a:stretch>
        </p:blipFill>
        <p:spPr bwMode="auto">
          <a:xfrm>
            <a:off x="2665412" y="1905000"/>
            <a:ext cx="5943600" cy="4572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audio tones in PICC</a:t>
            </a:r>
            <a:endParaRPr lang="en-US" dirty="0"/>
          </a:p>
        </p:txBody>
      </p:sp>
      <p:sp>
        <p:nvSpPr>
          <p:cNvPr id="3" name="Content Placeholder 2"/>
          <p:cNvSpPr>
            <a:spLocks noGrp="1"/>
          </p:cNvSpPr>
          <p:nvPr>
            <p:ph sz="half" idx="1"/>
          </p:nvPr>
        </p:nvSpPr>
        <p:spPr>
          <a:xfrm>
            <a:off x="531812" y="1905000"/>
            <a:ext cx="10363199" cy="4267200"/>
          </a:xfrm>
        </p:spPr>
        <p:txBody>
          <a:bodyPr>
            <a:normAutofit/>
          </a:bodyPr>
          <a:lstStyle/>
          <a:p>
            <a:pPr>
              <a:buNone/>
            </a:pPr>
            <a:r>
              <a:rPr lang="en-US" dirty="0" smtClean="0"/>
              <a:t>We used this function:</a:t>
            </a:r>
          </a:p>
          <a:p>
            <a:pPr>
              <a:buNone/>
            </a:pPr>
            <a:r>
              <a:rPr lang="en-US" b="1" dirty="0" err="1" smtClean="0"/>
              <a:t>generate_tone</a:t>
            </a:r>
            <a:r>
              <a:rPr lang="en-US" b="1" dirty="0" smtClean="0"/>
              <a:t>(long frequency, long duration) </a:t>
            </a:r>
          </a:p>
          <a:p>
            <a:pPr>
              <a:buNone/>
            </a:pPr>
            <a:r>
              <a:rPr lang="en-US" dirty="0" smtClean="0"/>
              <a:t>with frequency and duration as parameter.</a:t>
            </a:r>
          </a:p>
          <a:p>
            <a:pPr>
              <a:buNone/>
            </a:pPr>
            <a:r>
              <a:rPr lang="en-US" dirty="0" smtClean="0"/>
              <a:t>so it generates a square wave signal on the appropriate pin, this function calculate the period of each note by using the equation:</a:t>
            </a:r>
          </a:p>
          <a:p>
            <a:pPr>
              <a:buNone/>
            </a:pPr>
            <a:r>
              <a:rPr lang="en-US" b="1" dirty="0" smtClean="0"/>
              <a:t>Period = (Duration / Frequency)</a:t>
            </a:r>
          </a:p>
          <a:p>
            <a:pPr>
              <a:buNone/>
            </a:pPr>
            <a:r>
              <a:rPr lang="en-US" dirty="0" smtClean="0"/>
              <a:t>as long as this period it not equal to zero it will play the sounds by using the delay function; </a:t>
            </a:r>
          </a:p>
          <a:p>
            <a:pPr>
              <a:buNone/>
            </a:pPr>
            <a:r>
              <a:rPr lang="en-US" b="1" dirty="0" err="1" smtClean="0"/>
              <a:t>do_delay</a:t>
            </a:r>
            <a:r>
              <a:rPr lang="en-US" b="1" dirty="0" smtClean="0"/>
              <a:t>(</a:t>
            </a:r>
            <a:r>
              <a:rPr lang="en-US" b="1" dirty="0" err="1" smtClean="0"/>
              <a:t>int</a:t>
            </a:r>
            <a:r>
              <a:rPr lang="en-US" b="1" dirty="0" smtClean="0"/>
              <a:t> </a:t>
            </a:r>
            <a:r>
              <a:rPr lang="en-US" b="1" dirty="0" err="1" smtClean="0"/>
              <a:t>ms_delay</a:t>
            </a:r>
            <a:r>
              <a:rPr lang="en-US" b="1" dirty="0" smtClean="0"/>
              <a:t>, </a:t>
            </a:r>
            <a:r>
              <a:rPr lang="en-US" b="1" dirty="0" err="1" smtClean="0"/>
              <a:t>int</a:t>
            </a:r>
            <a:r>
              <a:rPr lang="en-US" b="1" dirty="0" smtClean="0"/>
              <a:t> </a:t>
            </a:r>
            <a:r>
              <a:rPr lang="en-US" b="1" dirty="0" err="1" smtClean="0"/>
              <a:t>num_ms</a:t>
            </a:r>
            <a:r>
              <a:rPr lang="en-US" b="1" dirty="0" smtClean="0"/>
              <a:t>, </a:t>
            </a:r>
            <a:r>
              <a:rPr lang="en-US" b="1" dirty="0" err="1" smtClean="0"/>
              <a:t>int</a:t>
            </a:r>
            <a:r>
              <a:rPr lang="en-US" b="1" dirty="0" smtClean="0"/>
              <a:t> </a:t>
            </a:r>
            <a:r>
              <a:rPr lang="en-US" b="1" dirty="0" err="1" smtClean="0"/>
              <a:t>us_delay</a:t>
            </a:r>
            <a:r>
              <a:rPr lang="en-US" b="1" dirty="0" smtClean="0"/>
              <a:t>, </a:t>
            </a:r>
            <a:r>
              <a:rPr lang="en-US" b="1" dirty="0" err="1" smtClean="0"/>
              <a:t>int</a:t>
            </a:r>
            <a:r>
              <a:rPr lang="en-US" b="1" dirty="0" smtClean="0"/>
              <a:t> </a:t>
            </a:r>
            <a:r>
              <a:rPr lang="en-US" b="1" dirty="0" err="1" smtClean="0"/>
              <a:t>num_us</a:t>
            </a:r>
            <a:r>
              <a:rPr lang="en-US" b="1" dirty="0" smtClean="0"/>
              <a:t>)</a:t>
            </a:r>
          </a:p>
          <a:p>
            <a:pPr>
              <a:buNone/>
            </a:pP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chart</a:t>
            </a:r>
            <a:endParaRPr lang="en-US" b="1" i="1" dirty="0"/>
          </a:p>
        </p:txBody>
      </p:sp>
      <p:pic>
        <p:nvPicPr>
          <p:cNvPr id="5" name="Picture 4" descr="ligheo.png"/>
          <p:cNvPicPr>
            <a:picLocks noChangeAspect="1"/>
          </p:cNvPicPr>
          <p:nvPr/>
        </p:nvPicPr>
        <p:blipFill>
          <a:blip r:embed="rId2" cstate="print"/>
          <a:stretch>
            <a:fillRect/>
          </a:stretch>
        </p:blipFill>
        <p:spPr>
          <a:xfrm>
            <a:off x="2741612" y="1676400"/>
            <a:ext cx="5677778" cy="491703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Musical Gloves?</a:t>
            </a:r>
            <a:endParaRPr lang="en-US" dirty="0"/>
          </a:p>
        </p:txBody>
      </p:sp>
      <p:sp>
        <p:nvSpPr>
          <p:cNvPr id="4" name="Content Placeholder 3"/>
          <p:cNvSpPr>
            <a:spLocks noGrp="1"/>
          </p:cNvSpPr>
          <p:nvPr>
            <p:ph idx="1"/>
          </p:nvPr>
        </p:nvSpPr>
        <p:spPr>
          <a:xfrm>
            <a:off x="455612" y="1905000"/>
            <a:ext cx="5791200" cy="4267200"/>
          </a:xfrm>
        </p:spPr>
        <p:txBody>
          <a:bodyPr>
            <a:normAutofit/>
          </a:bodyPr>
          <a:lstStyle/>
          <a:p>
            <a:endParaRPr lang="en-US" dirty="0" smtClean="0"/>
          </a:p>
          <a:p>
            <a:pPr algn="just">
              <a:buNone/>
            </a:pPr>
            <a:r>
              <a:rPr lang="en-US" sz="2400" dirty="0" smtClean="0"/>
              <a:t>This pair of Electronic Piano Gloves allows you to play music with your fingertips without touching the piano. Just slip the gloves on and you can then start playing cool music on the piano box from a distance. Each finger tip represents different music note. A fun, low cost and alternative to a real piano or keyboard.</a:t>
            </a:r>
          </a:p>
          <a:p>
            <a:pPr>
              <a:buNone/>
            </a:pPr>
            <a:endParaRPr lang="en-US" dirty="0"/>
          </a:p>
        </p:txBody>
      </p:sp>
      <p:pic>
        <p:nvPicPr>
          <p:cNvPr id="5" name="Picture 4" descr="C:\Users\Futuer\Desktop\20130506_184807.jpg"/>
          <p:cNvPicPr/>
          <p:nvPr/>
        </p:nvPicPr>
        <p:blipFill>
          <a:blip r:embed="rId2" cstate="print"/>
          <a:srcRect/>
          <a:stretch>
            <a:fillRect/>
          </a:stretch>
        </p:blipFill>
        <p:spPr bwMode="auto">
          <a:xfrm>
            <a:off x="6627812" y="2057400"/>
            <a:ext cx="5190903" cy="3561907"/>
          </a:xfrm>
          <a:prstGeom prst="rect">
            <a:avLst/>
          </a:prstGeom>
          <a:noFill/>
          <a:ln w="9525">
            <a:noFill/>
            <a:miter lim="800000"/>
            <a:headEnd/>
            <a:tailEnd/>
          </a:ln>
        </p:spPr>
      </p:pic>
    </p:spTree>
    <p:extLst>
      <p:ext uri="{BB962C8B-B14F-4D97-AF65-F5344CB8AC3E}">
        <p14:creationId xmlns="" xmlns:p14="http://schemas.microsoft.com/office/powerpoint/2010/main" val="31390682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609600"/>
            <a:ext cx="9144000" cy="1096962"/>
          </a:xfrm>
        </p:spPr>
        <p:txBody>
          <a:bodyPr/>
          <a:lstStyle/>
          <a:p>
            <a:r>
              <a:rPr lang="en-US" b="1" dirty="0" smtClean="0"/>
              <a:t>Bluetooth Interface with PIC:</a:t>
            </a:r>
            <a:r>
              <a:rPr lang="en-US" b="1" i="1" dirty="0" smtClean="0"/>
              <a:t/>
            </a:r>
            <a:br>
              <a:rPr lang="en-US" b="1" i="1" dirty="0" smtClean="0"/>
            </a:br>
            <a:endParaRPr lang="en-US" dirty="0"/>
          </a:p>
        </p:txBody>
      </p:sp>
      <p:sp>
        <p:nvSpPr>
          <p:cNvPr id="1025" name="Rectangle 1"/>
          <p:cNvSpPr>
            <a:spLocks noChangeArrowheads="1"/>
          </p:cNvSpPr>
          <p:nvPr/>
        </p:nvSpPr>
        <p:spPr bwMode="auto">
          <a:xfrm>
            <a:off x="1751012" y="2590800"/>
            <a:ext cx="90294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microcontroller is required to interface with Bluetooth via UART interface. We use the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2400" b="0" i="0" u="none" strike="noStrike" cap="none" normalizeH="0" baseline="0" dirty="0" err="1" smtClean="0">
                <a:ln>
                  <a:noFill/>
                </a:ln>
                <a:effectLst/>
                <a:latin typeface="Calibri" pitchFamily="34" charset="0"/>
                <a:ea typeface="Calibri" pitchFamily="34" charset="0"/>
                <a:cs typeface="Calibri" pitchFamily="34" charset="0"/>
              </a:rPr>
              <a:t>printf</a:t>
            </a:r>
            <a:r>
              <a:rPr kumimoji="0" lang="en-US" sz="2400" b="0" i="0" u="none" strike="noStrike" cap="none" normalizeH="0" baseline="0" dirty="0" smtClean="0">
                <a:ln>
                  <a:noFill/>
                </a:ln>
                <a:effectLst/>
                <a:latin typeface="Calibri" pitchFamily="34" charset="0"/>
                <a:ea typeface="Calibri" pitchFamily="34" charset="0"/>
                <a:cs typeface="Calibri" pitchFamily="34" charset="0"/>
              </a:rPr>
              <a:t>()</a:t>
            </a: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function is a library routines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calls a routine which places characters of the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printf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statement in the UART buffer to get it transmitted from there to another Bluetooth device (in our case the mobile Bluetooth).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89212" y="3200400"/>
            <a:ext cx="7620000" cy="4267200"/>
          </a:xfrm>
        </p:spPr>
        <p:txBody>
          <a:bodyPr>
            <a:normAutofit/>
          </a:bodyPr>
          <a:lstStyle/>
          <a:p>
            <a:pPr>
              <a:buNone/>
            </a:pPr>
            <a:r>
              <a:rPr lang="en-US" sz="4800" b="1" dirty="0" smtClean="0"/>
              <a:t>Android Programming</a:t>
            </a:r>
            <a:endParaRPr lang="en-US" sz="4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b="1" dirty="0">
                <a:solidFill>
                  <a:schemeClr val="bg1"/>
                </a:solidFill>
                <a:latin typeface="+mj-lt"/>
              </a:rPr>
              <a:t>Android </a:t>
            </a:r>
            <a:r>
              <a:rPr lang="en-US" sz="3200" b="1" dirty="0" smtClean="0">
                <a:solidFill>
                  <a:schemeClr val="bg1"/>
                </a:solidFill>
                <a:latin typeface="+mj-lt"/>
              </a:rPr>
              <a:t>Programming</a:t>
            </a:r>
            <a:endParaRPr lang="en-US" dirty="0"/>
          </a:p>
        </p:txBody>
      </p:sp>
      <p:sp>
        <p:nvSpPr>
          <p:cNvPr id="3" name="Content Placeholder 2"/>
          <p:cNvSpPr>
            <a:spLocks noGrp="1"/>
          </p:cNvSpPr>
          <p:nvPr>
            <p:ph sz="half" idx="1"/>
          </p:nvPr>
        </p:nvSpPr>
        <p:spPr>
          <a:xfrm>
            <a:off x="760412" y="3048000"/>
            <a:ext cx="10210800" cy="4267200"/>
          </a:xfrm>
        </p:spPr>
        <p:txBody>
          <a:bodyPr>
            <a:normAutofit/>
          </a:bodyPr>
          <a:lstStyle/>
          <a:p>
            <a:r>
              <a:rPr lang="en-US" sz="2400" dirty="0" smtClean="0"/>
              <a:t>Now at this project we use the four major tasks necessary to communicate using Bluetooth: setting up Bluetooth, finding devices that are either paired or available in the local area, connecting devices, and transferring data between devices</a:t>
            </a:r>
            <a:r>
              <a:rPr lang="en-US" dirty="0" smtClean="0"/>
              <a:t>.</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Android Programming</a:t>
            </a:r>
            <a:endParaRPr lang="en-US" dirty="0"/>
          </a:p>
        </p:txBody>
      </p:sp>
      <p:sp>
        <p:nvSpPr>
          <p:cNvPr id="3" name="Content Placeholder 2"/>
          <p:cNvSpPr>
            <a:spLocks noGrp="1"/>
          </p:cNvSpPr>
          <p:nvPr>
            <p:ph sz="half" idx="1"/>
          </p:nvPr>
        </p:nvSpPr>
        <p:spPr>
          <a:xfrm>
            <a:off x="760413" y="1905000"/>
            <a:ext cx="10210800" cy="4267200"/>
          </a:xfrm>
        </p:spPr>
        <p:txBody>
          <a:bodyPr>
            <a:normAutofit fontScale="92500" lnSpcReduction="20000"/>
          </a:bodyPr>
          <a:lstStyle/>
          <a:p>
            <a:r>
              <a:rPr lang="en-US" sz="2600" dirty="0" smtClean="0"/>
              <a:t>Classes and interfaces we used to create Bluetooth </a:t>
            </a:r>
          </a:p>
          <a:p>
            <a:pPr>
              <a:buNone/>
            </a:pPr>
            <a:r>
              <a:rPr lang="en-US" sz="2600" dirty="0" smtClean="0"/>
              <a:t>connections:</a:t>
            </a:r>
          </a:p>
          <a:p>
            <a:pPr marL="228600" lvl="2" indent="-228600">
              <a:spcBef>
                <a:spcPts val="1800"/>
              </a:spcBef>
            </a:pPr>
            <a:r>
              <a:rPr lang="en-US" sz="2000" dirty="0" smtClean="0"/>
              <a:t>1. Bluetooth Permissions</a:t>
            </a:r>
          </a:p>
          <a:p>
            <a:pPr marL="228600" lvl="2" indent="-228600">
              <a:spcBef>
                <a:spcPts val="1800"/>
              </a:spcBef>
            </a:pPr>
            <a:r>
              <a:rPr lang="en-US" sz="2000" dirty="0" smtClean="0"/>
              <a:t>2. Setting up Bluetooth</a:t>
            </a:r>
          </a:p>
          <a:p>
            <a:pPr marL="228600" lvl="2" indent="-228600">
              <a:spcBef>
                <a:spcPts val="1800"/>
              </a:spcBef>
            </a:pPr>
            <a:r>
              <a:rPr lang="en-US" sz="2000" dirty="0" smtClean="0"/>
              <a:t>3. Finding Devices</a:t>
            </a:r>
          </a:p>
          <a:p>
            <a:pPr marL="228600" lvl="2" indent="-228600">
              <a:spcBef>
                <a:spcPts val="1800"/>
              </a:spcBef>
            </a:pPr>
            <a:r>
              <a:rPr lang="en-US" sz="2000" dirty="0" smtClean="0"/>
              <a:t>4. Connecting Devices</a:t>
            </a:r>
          </a:p>
          <a:p>
            <a:pPr marL="228600" lvl="2" indent="-228600">
              <a:spcBef>
                <a:spcPts val="1800"/>
              </a:spcBef>
            </a:pPr>
            <a:r>
              <a:rPr lang="en-US" sz="2000" dirty="0" smtClean="0"/>
              <a:t>5. Managing a Connection</a:t>
            </a:r>
          </a:p>
          <a:p>
            <a:pPr marL="228600" lvl="2" indent="-228600">
              <a:spcBef>
                <a:spcPts val="1800"/>
              </a:spcBef>
            </a:pPr>
            <a:endParaRPr lang="en-US" sz="2000" dirty="0" smtClean="0"/>
          </a:p>
          <a:p>
            <a:pPr marL="228600" lvl="2" indent="-228600">
              <a:spcBef>
                <a:spcPts val="1800"/>
              </a:spcBef>
              <a:buNone/>
            </a:pPr>
            <a:r>
              <a:rPr lang="en-US" sz="2000" dirty="0" smtClean="0"/>
              <a:t>&gt;&gt; At this project we will receive the data from PIC's Bluetooth using  </a:t>
            </a:r>
            <a:r>
              <a:rPr lang="en-US" sz="2000" dirty="0" err="1" smtClean="0">
                <a:solidFill>
                  <a:schemeClr val="accent5">
                    <a:lumMod val="75000"/>
                  </a:schemeClr>
                </a:solidFill>
              </a:rPr>
              <a:t>mBluetoothSPPConnection.read</a:t>
            </a:r>
            <a:r>
              <a:rPr lang="en-US" sz="2000" dirty="0" smtClean="0">
                <a:solidFill>
                  <a:schemeClr val="accent5">
                    <a:lumMod val="75000"/>
                  </a:schemeClr>
                </a:solidFill>
              </a:rPr>
              <a:t>()</a:t>
            </a:r>
          </a:p>
          <a:p>
            <a:pPr marL="228600" lvl="2" indent="-228600">
              <a:spcBef>
                <a:spcPts val="1800"/>
              </a:spcBef>
              <a:buNone/>
            </a:pPr>
            <a:endParaRPr lang="en-US" sz="1800" b="1" dirty="0" smtClean="0"/>
          </a:p>
          <a:p>
            <a:pPr marL="228600" lvl="2" indent="-228600">
              <a:spcBef>
                <a:spcPts val="1800"/>
              </a:spcBef>
            </a:pPr>
            <a:endParaRPr lang="en-US" sz="1800" b="1" dirty="0" smtClean="0"/>
          </a:p>
          <a:p>
            <a:endParaRPr lang="en-US" dirty="0" smtClean="0"/>
          </a:p>
          <a:p>
            <a:endParaRPr lang="en-US" dirty="0"/>
          </a:p>
        </p:txBody>
      </p:sp>
      <p:pic>
        <p:nvPicPr>
          <p:cNvPr id="4" name="Picture 1" descr="C:\Users\Futuer\Pictures\Screenshot_2013-05-20-00-27-36.png"/>
          <p:cNvPicPr>
            <a:picLocks noChangeAspect="1" noChangeArrowheads="1"/>
          </p:cNvPicPr>
          <p:nvPr/>
        </p:nvPicPr>
        <p:blipFill>
          <a:blip r:embed="rId3" cstate="print"/>
          <a:srcRect/>
          <a:stretch>
            <a:fillRect/>
          </a:stretch>
        </p:blipFill>
        <p:spPr bwMode="auto">
          <a:xfrm>
            <a:off x="8761412" y="1219200"/>
            <a:ext cx="3000375" cy="5334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pic>
        <p:nvPicPr>
          <p:cNvPr id="5" name="Picture 4" descr="C:\Users\Futuer\Downloads\BlankFlowchart (2).jpeg"/>
          <p:cNvPicPr/>
          <p:nvPr/>
        </p:nvPicPr>
        <p:blipFill>
          <a:blip r:embed="rId2" cstate="print"/>
          <a:srcRect/>
          <a:stretch>
            <a:fillRect/>
          </a:stretch>
        </p:blipFill>
        <p:spPr bwMode="auto">
          <a:xfrm>
            <a:off x="7008812" y="304800"/>
            <a:ext cx="3733800" cy="62554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the Demo ….</a:t>
            </a:r>
            <a:endParaRPr lang="en-US" dirty="0"/>
          </a:p>
        </p:txBody>
      </p:sp>
    </p:spTree>
    <p:extLst>
      <p:ext uri="{BB962C8B-B14F-4D97-AF65-F5344CB8AC3E}">
        <p14:creationId xmlns="" xmlns:p14="http://schemas.microsoft.com/office/powerpoint/2010/main" val="31781404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7" name="Content Placeholder 6"/>
          <p:cNvSpPr>
            <a:spLocks noGrp="1"/>
          </p:cNvSpPr>
          <p:nvPr>
            <p:ph sz="half" idx="1"/>
          </p:nvPr>
        </p:nvSpPr>
        <p:spPr>
          <a:xfrm>
            <a:off x="1522413" y="1905000"/>
            <a:ext cx="9296399" cy="4267200"/>
          </a:xfrm>
        </p:spPr>
        <p:txBody>
          <a:bodyPr>
            <a:normAutofit/>
          </a:bodyPr>
          <a:lstStyle/>
          <a:p>
            <a:pPr lvl="0"/>
            <a:endParaRPr lang="en-US" sz="2400" dirty="0" smtClean="0"/>
          </a:p>
          <a:p>
            <a:pPr lvl="0"/>
            <a:endParaRPr lang="en-US" sz="2400" dirty="0" smtClean="0"/>
          </a:p>
          <a:p>
            <a:pPr lvl="0"/>
            <a:r>
              <a:rPr lang="en-US" sz="2400" dirty="0" smtClean="0"/>
              <a:t>Make playing piano easier, funnier and cooler.</a:t>
            </a:r>
          </a:p>
          <a:p>
            <a:pPr lvl="0"/>
            <a:r>
              <a:rPr lang="en-US" sz="2400" dirty="0" smtClean="0"/>
              <a:t>Build a cheap and portable piano box.</a:t>
            </a:r>
          </a:p>
          <a:p>
            <a:pPr lvl="0"/>
            <a:r>
              <a:rPr lang="en-US" sz="2400" dirty="0" smtClean="0"/>
              <a:t>Build a modern piano box that allows you to play music in one room and hear it from the other room by using </a:t>
            </a:r>
            <a:r>
              <a:rPr lang="en-US" sz="2400" dirty="0" err="1" smtClean="0"/>
              <a:t>bluetooth</a:t>
            </a:r>
            <a:r>
              <a:rPr lang="en-US" sz="2400" dirty="0" smtClean="0"/>
              <a:t>. </a:t>
            </a:r>
            <a:endParaRPr lang="en-US" sz="2400" dirty="0"/>
          </a:p>
        </p:txBody>
      </p:sp>
    </p:spTree>
    <p:extLst>
      <p:ext uri="{BB962C8B-B14F-4D97-AF65-F5344CB8AC3E}">
        <p14:creationId xmlns="" xmlns:p14="http://schemas.microsoft.com/office/powerpoint/2010/main" val="3440270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Faced</a:t>
            </a:r>
            <a:endParaRPr lang="en-US" dirty="0"/>
          </a:p>
        </p:txBody>
      </p:sp>
      <p:sp>
        <p:nvSpPr>
          <p:cNvPr id="4" name="Content Placeholder 3"/>
          <p:cNvSpPr>
            <a:spLocks noGrp="1"/>
          </p:cNvSpPr>
          <p:nvPr>
            <p:ph sz="half" idx="2"/>
          </p:nvPr>
        </p:nvSpPr>
        <p:spPr>
          <a:xfrm>
            <a:off x="1141412" y="1828800"/>
            <a:ext cx="10363200" cy="4267200"/>
          </a:xfrm>
        </p:spPr>
        <p:txBody>
          <a:bodyPr/>
          <a:lstStyle/>
          <a:p>
            <a:r>
              <a:rPr lang="en-US" dirty="0" smtClean="0"/>
              <a:t>Hall Effect sensors were our number one challenge because they arrived too late.</a:t>
            </a:r>
          </a:p>
          <a:p>
            <a:r>
              <a:rPr lang="en-US" dirty="0" smtClean="0"/>
              <a:t>The size of the piano box is small, so components are very close together and it was difficult to keep a distance between wires.</a:t>
            </a:r>
          </a:p>
          <a:p>
            <a:r>
              <a:rPr lang="en-US" dirty="0" smtClean="0"/>
              <a:t>We need a fixed 5v voltage source, it can be provided by batteries but the problem is it drain so fast.</a:t>
            </a:r>
          </a:p>
          <a:p>
            <a:r>
              <a:rPr lang="en-US" dirty="0" smtClean="0"/>
              <a:t>We bought an analog hall effect sensors. But after testing them and measuring the output voltage, we found out that they work as a digital sensors (The output is either logic 0 or logic 1).</a:t>
            </a:r>
          </a:p>
          <a:p>
            <a:r>
              <a:rPr lang="en-US" dirty="0" smtClean="0"/>
              <a:t>Other problems appear with boot loader software program.</a:t>
            </a:r>
          </a:p>
          <a:p>
            <a:r>
              <a:rPr lang="en-US" dirty="0" smtClean="0"/>
              <a:t>The PIC sending data with noise to the Bluetooth module so the application keep stop working. </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sz="half" idx="1"/>
          </p:nvPr>
        </p:nvSpPr>
        <p:spPr>
          <a:xfrm>
            <a:off x="1522413" y="1905000"/>
            <a:ext cx="8077199" cy="4267200"/>
          </a:xfrm>
        </p:spPr>
        <p:txBody>
          <a:bodyPr>
            <a:normAutofit/>
          </a:bodyPr>
          <a:lstStyle/>
          <a:p>
            <a:endParaRPr lang="en-US" sz="2400" dirty="0" smtClean="0"/>
          </a:p>
          <a:p>
            <a:r>
              <a:rPr lang="en-US" sz="2400" dirty="0" smtClean="0"/>
              <a:t>1. Playing Piano without touching</a:t>
            </a:r>
          </a:p>
          <a:p>
            <a:endParaRPr lang="en-US" sz="2400" dirty="0" smtClean="0"/>
          </a:p>
          <a:p>
            <a:r>
              <a:rPr lang="en-US" sz="2400" dirty="0" smtClean="0"/>
              <a:t>2. Playing Piano from android mobile.</a:t>
            </a:r>
          </a:p>
          <a:p>
            <a:endParaRPr lang="en-US" sz="2400" dirty="0" smtClean="0"/>
          </a:p>
          <a:p>
            <a:r>
              <a:rPr lang="en-US" sz="2400" dirty="0" smtClean="0"/>
              <a:t>3. Increase/decrease the volume</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half" idx="1"/>
          </p:nvPr>
        </p:nvSpPr>
        <p:spPr>
          <a:xfrm>
            <a:off x="1598612" y="2590800"/>
            <a:ext cx="7772399" cy="4267200"/>
          </a:xfrm>
        </p:spPr>
        <p:txBody>
          <a:bodyPr>
            <a:normAutofit/>
          </a:bodyPr>
          <a:lstStyle/>
          <a:p>
            <a:pPr>
              <a:buFont typeface="Arial" pitchFamily="34" charset="0"/>
              <a:buChar char="•"/>
            </a:pPr>
            <a:r>
              <a:rPr lang="en-US" sz="2400" dirty="0" smtClean="0"/>
              <a:t>We use PIC-C for the microcontroller programming.</a:t>
            </a:r>
          </a:p>
          <a:p>
            <a:pPr>
              <a:buFont typeface="Arial" pitchFamily="34" charset="0"/>
              <a:buChar char="•"/>
            </a:pPr>
            <a:endParaRPr lang="en-US" sz="2400" dirty="0" smtClean="0"/>
          </a:p>
          <a:p>
            <a:pPr>
              <a:buFont typeface="Arial" pitchFamily="34" charset="0"/>
              <a:buChar char="•"/>
            </a:pPr>
            <a:r>
              <a:rPr lang="en-US" sz="2400" dirty="0" smtClean="0"/>
              <a:t>We use the eclipse for android programming. </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Description</a:t>
            </a:r>
            <a:endParaRPr lang="en-US" dirty="0"/>
          </a:p>
        </p:txBody>
      </p:sp>
      <p:sp>
        <p:nvSpPr>
          <p:cNvPr id="3" name="Content Placeholder 2"/>
          <p:cNvSpPr>
            <a:spLocks noGrp="1"/>
          </p:cNvSpPr>
          <p:nvPr>
            <p:ph sz="half" idx="1"/>
          </p:nvPr>
        </p:nvSpPr>
        <p:spPr>
          <a:xfrm>
            <a:off x="1522413" y="1905000"/>
            <a:ext cx="8686799" cy="4267200"/>
          </a:xfrm>
        </p:spPr>
        <p:txBody>
          <a:bodyPr/>
          <a:lstStyle/>
          <a:p>
            <a:pPr>
              <a:buNone/>
            </a:pPr>
            <a:r>
              <a:rPr lang="en-US" dirty="0" smtClean="0"/>
              <a:t>Our system consist of these main parts:</a:t>
            </a:r>
          </a:p>
          <a:p>
            <a:pPr marL="457200" indent="-457200">
              <a:buFont typeface="+mj-lt"/>
              <a:buAutoNum type="arabicPeriod"/>
            </a:pPr>
            <a:r>
              <a:rPr lang="en-US" dirty="0" smtClean="0"/>
              <a:t>piano box which contains on the top, the piano buttons, on each button there is a Hall Effect sensor.</a:t>
            </a:r>
          </a:p>
          <a:p>
            <a:pPr marL="457200" indent="-457200">
              <a:buFont typeface="+mj-lt"/>
              <a:buAutoNum type="arabicPeriod"/>
            </a:pPr>
            <a:r>
              <a:rPr lang="en-US" dirty="0" smtClean="0"/>
              <a:t>The microcontroller which is programmed so that it can process these sensors values and passes it to the speaker or Bluetooth module and to play the sound of each specified note.</a:t>
            </a:r>
          </a:p>
          <a:p>
            <a:pPr marL="457200" indent="-457200">
              <a:buFont typeface="+mj-lt"/>
              <a:buAutoNum type="arabicPeriod"/>
            </a:pPr>
            <a:r>
              <a:rPr lang="en-US" dirty="0" smtClean="0"/>
              <a:t>The glove with small magnets on each finger; this glove is worn by user to play music above the piano box. </a:t>
            </a:r>
          </a:p>
          <a:p>
            <a:pPr marL="457200" indent="-457200">
              <a:buNone/>
            </a:pPr>
            <a:endParaRPr lang="en-US" dirty="0" smtClean="0"/>
          </a:p>
          <a:p>
            <a:pPr marL="457200" indent="-457200">
              <a:buFont typeface="+mj-lt"/>
              <a:buAutoNum type="arabicPeriod"/>
            </a:pP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Hardware Part</a:t>
            </a:r>
            <a:endParaRPr lang="en-US" dirty="0"/>
          </a:p>
        </p:txBody>
      </p:sp>
      <p:sp>
        <p:nvSpPr>
          <p:cNvPr id="3" name="Content Placeholder 2"/>
          <p:cNvSpPr>
            <a:spLocks noGrp="1"/>
          </p:cNvSpPr>
          <p:nvPr>
            <p:ph sz="half" idx="1"/>
          </p:nvPr>
        </p:nvSpPr>
        <p:spPr>
          <a:xfrm>
            <a:off x="1522413" y="1905000"/>
            <a:ext cx="9296399" cy="4267200"/>
          </a:xfrm>
        </p:spPr>
        <p:txBody>
          <a:bodyPr/>
          <a:lstStyle/>
          <a:p>
            <a:r>
              <a:rPr lang="en-US" sz="2400" b="1" dirty="0" smtClean="0"/>
              <a:t>Components of project:</a:t>
            </a:r>
          </a:p>
          <a:p>
            <a:pPr lvl="2"/>
            <a:r>
              <a:rPr lang="en-US" sz="2400" dirty="0" smtClean="0"/>
              <a:t>Hall Effect sensors.</a:t>
            </a:r>
          </a:p>
          <a:p>
            <a:pPr lvl="2"/>
            <a:r>
              <a:rPr lang="en-US" sz="2400" dirty="0" smtClean="0"/>
              <a:t>Amplifier LM324 </a:t>
            </a:r>
          </a:p>
          <a:p>
            <a:pPr lvl="2"/>
            <a:r>
              <a:rPr lang="en-US" sz="2400" dirty="0" smtClean="0"/>
              <a:t>Microcontroller PIC18F4620</a:t>
            </a:r>
          </a:p>
          <a:p>
            <a:pPr lvl="2"/>
            <a:r>
              <a:rPr lang="en-US" sz="2400" dirty="0" smtClean="0"/>
              <a:t>2Voltage Regulators.</a:t>
            </a:r>
          </a:p>
          <a:p>
            <a:pPr lvl="2"/>
            <a:r>
              <a:rPr lang="en-US" sz="2400" dirty="0" smtClean="0"/>
              <a:t>Bluetooth Module RN-42 </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Hall Effect Sensor</a:t>
            </a:r>
            <a:endParaRPr lang="en-US" dirty="0"/>
          </a:p>
        </p:txBody>
      </p:sp>
      <p:pic>
        <p:nvPicPr>
          <p:cNvPr id="5" name="Picture 4" descr="http://p.globalsources.com/IMAGES/PDT/B1023031093/Hall-Effect-Sensor.jpg"/>
          <p:cNvPicPr/>
          <p:nvPr/>
        </p:nvPicPr>
        <p:blipFill>
          <a:blip r:embed="rId3" cstate="print"/>
          <a:srcRect/>
          <a:stretch>
            <a:fillRect/>
          </a:stretch>
        </p:blipFill>
        <p:spPr bwMode="auto">
          <a:xfrm>
            <a:off x="6932612" y="4038600"/>
            <a:ext cx="2133600" cy="2209800"/>
          </a:xfrm>
          <a:prstGeom prst="rect">
            <a:avLst/>
          </a:prstGeom>
          <a:noFill/>
          <a:ln w="9525">
            <a:noFill/>
            <a:miter lim="800000"/>
            <a:headEnd/>
            <a:tailEnd/>
          </a:ln>
        </p:spPr>
      </p:pic>
      <p:pic>
        <p:nvPicPr>
          <p:cNvPr id="6" name="Picture 5" descr="Hall Effect Sensor"/>
          <p:cNvPicPr/>
          <p:nvPr/>
        </p:nvPicPr>
        <p:blipFill>
          <a:blip r:embed="rId4" cstate="print"/>
          <a:srcRect/>
          <a:stretch>
            <a:fillRect/>
          </a:stretch>
        </p:blipFill>
        <p:spPr bwMode="auto">
          <a:xfrm>
            <a:off x="836612" y="2667000"/>
            <a:ext cx="3962400" cy="3200400"/>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5" cstate="print"/>
          <a:srcRect/>
          <a:stretch>
            <a:fillRect/>
          </a:stretch>
        </p:blipFill>
        <p:spPr bwMode="auto">
          <a:xfrm>
            <a:off x="5103812" y="2438400"/>
            <a:ext cx="6629400" cy="1295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01094">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31E73-3400-43EB-B8BB-CAAED8867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TS102801094</Template>
  <TotalTime>0</TotalTime>
  <Words>1239</Words>
  <Application>Microsoft Office PowerPoint</Application>
  <PresentationFormat>Custom</PresentationFormat>
  <Paragraphs>133</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TS102801094</vt:lpstr>
      <vt:lpstr>Musical Gloves</vt:lpstr>
      <vt:lpstr>What is Musical Gloves?</vt:lpstr>
      <vt:lpstr>Motivation </vt:lpstr>
      <vt:lpstr>Problem Faced</vt:lpstr>
      <vt:lpstr>Features</vt:lpstr>
      <vt:lpstr>Methodology</vt:lpstr>
      <vt:lpstr>System Description</vt:lpstr>
      <vt:lpstr>System’s Hardware Part</vt:lpstr>
      <vt:lpstr>1. Hall Effect Sensor</vt:lpstr>
      <vt:lpstr>2.LM324 Amplifier</vt:lpstr>
      <vt:lpstr>3.Microcontroller PIC18F4620</vt:lpstr>
      <vt:lpstr>4.Voltage Regulator</vt:lpstr>
      <vt:lpstr>5.Bluetooth Module RN-42</vt:lpstr>
      <vt:lpstr>7.The speaker </vt:lpstr>
      <vt:lpstr>Microcontroller Programming </vt:lpstr>
      <vt:lpstr>Notes and Octaves</vt:lpstr>
      <vt:lpstr>Notes and Octaves</vt:lpstr>
      <vt:lpstr>Generating audio tones in PICC</vt:lpstr>
      <vt:lpstr>Flow chart</vt:lpstr>
      <vt:lpstr>Bluetooth Interface with PIC: </vt:lpstr>
      <vt:lpstr>Slide 21</vt:lpstr>
      <vt:lpstr>Android Programming</vt:lpstr>
      <vt:lpstr>Android Programming</vt:lpstr>
      <vt:lpstr>Flow Chart</vt:lpstr>
      <vt:lpstr>To the Demo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2013-05-18T18:04:00Z</dcterms:created>
  <dcterms:modified xsi:type="dcterms:W3CDTF">2013-05-19T23:28:38Z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TC028010949991</vt:lpwstr>
  </property>
</Properties>
</file>