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99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97" r:id="rId14"/>
    <p:sldId id="269" r:id="rId15"/>
    <p:sldId id="270" r:id="rId16"/>
    <p:sldId id="271" r:id="rId17"/>
    <p:sldId id="272" r:id="rId18"/>
    <p:sldId id="286" r:id="rId19"/>
    <p:sldId id="288" r:id="rId20"/>
    <p:sldId id="290" r:id="rId21"/>
    <p:sldId id="305" r:id="rId22"/>
    <p:sldId id="273" r:id="rId23"/>
    <p:sldId id="274" r:id="rId24"/>
    <p:sldId id="275" r:id="rId25"/>
    <p:sldId id="295" r:id="rId26"/>
    <p:sldId id="292" r:id="rId27"/>
    <p:sldId id="277" r:id="rId28"/>
    <p:sldId id="278" r:id="rId29"/>
    <p:sldId id="279" r:id="rId30"/>
    <p:sldId id="280" r:id="rId31"/>
    <p:sldId id="281" r:id="rId32"/>
    <p:sldId id="307" r:id="rId33"/>
    <p:sldId id="283" r:id="rId34"/>
    <p:sldId id="308" r:id="rId35"/>
    <p:sldId id="306" r:id="rId36"/>
    <p:sldId id="29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B2E404-A030-408C-A9B2-B8BBB8A0217B}" type="datetimeFigureOut">
              <a:rPr lang="ar-SA" smtClean="0"/>
              <a:pPr/>
              <a:t>22/06/32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B5F6C2-C466-47E0-8F3A-E23D605EFF4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F6C2-C466-47E0-8F3A-E23D605EFF44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B4E24C-1024-4D69-91C2-2EEC4268579C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1B86C3-1114-450D-A413-1E28AE703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D42D92-FF0E-4B90-89C4-829BFA29C80D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797F89-349C-4C33-B344-58D78F74C0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FCE15A-9554-46E6-BFF3-5F4EC972F34A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83EF6-C8E8-4448-BE9D-B9C1160F6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4BACD1-AE83-4D58-B422-63CFC258C096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D5E29E-9930-4FE2-AABB-30E4259D1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DEB04-CD5E-4319-8AF3-CDAFB6CE0100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19BB42-49E5-4FC4-91CF-FBBADEDC2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419391-961E-4A60-B950-16945C22ABFA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468F80-2E23-41E4-9872-2814F6923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37A5CD-1038-4DE8-A51C-0B14E74609FD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855D47-79B5-4C78-AF5F-969C174135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069644-D830-4A1D-A8A5-5E9AA45FD855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619123-E02B-4EEA-9C9E-05E1B0711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C9241D-6E16-48A3-ACE8-E95867F336E5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E874AB-4852-493E-96CF-DCCC12D65B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ED128CC8-48E0-43E1-A71B-4A52C97EECB7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A7A7C6-1189-4FFB-820B-259B0325D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012461-2A18-4C11-BE53-62B1680942D4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8832AE-8E3F-4F2D-8371-6839630E1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6CC97A-8115-4CA2-995F-16EBA538CAA0}" type="datetimeFigureOut">
              <a:rPr lang="en-US" smtClean="0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DB1EB8-8804-48E0-956D-4D9AA0CA1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7200" b="1" dirty="0" smtClean="0"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As we know any structure consist from elements ,these elements can be classified into: 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Slab.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Columns.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Beams.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Walls.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Foundation.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Structural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Load calculations: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load calculations in this project was calculated by Sap program.</a:t>
            </a:r>
          </a:p>
          <a:p>
            <a:pPr algn="l" rtl="0"/>
            <a:endParaRPr lang="en-US" dirty="0" smtClean="0"/>
          </a:p>
          <a:p>
            <a:pPr algn="l" rtl="0">
              <a:buFont typeface="Wingdings 2" pitchFamily="18" charset="2"/>
              <a:buNone/>
            </a:pPr>
            <a:r>
              <a:rPr lang="en-US" dirty="0" smtClean="0"/>
              <a:t>     Live load = </a:t>
            </a:r>
            <a:r>
              <a:rPr lang="en-US" dirty="0" smtClean="0">
                <a:solidFill>
                  <a:srgbClr val="FF0000"/>
                </a:solidFill>
              </a:rPr>
              <a:t>400</a:t>
            </a:r>
            <a:r>
              <a:rPr lang="en-US" dirty="0" smtClean="0"/>
              <a:t> Kg/ m</a:t>
            </a:r>
            <a:r>
              <a:rPr lang="en-US" b="1" baseline="30000" dirty="0" smtClean="0"/>
              <a:t>2</a:t>
            </a:r>
            <a:r>
              <a:rPr lang="en-US" b="1" dirty="0" smtClean="0"/>
              <a:t>        </a:t>
            </a:r>
          </a:p>
          <a:p>
            <a:pPr algn="l" rtl="0">
              <a:buFont typeface="Wingdings 2" pitchFamily="18" charset="2"/>
              <a:buNone/>
            </a:pPr>
            <a:r>
              <a:rPr lang="en-US" b="1" dirty="0" smtClean="0"/>
              <a:t>     </a:t>
            </a:r>
            <a:r>
              <a:rPr lang="en-US" dirty="0" smtClean="0"/>
              <a:t>super imposed dead load = 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Kg/m²</a:t>
            </a:r>
            <a:endParaRPr lang="ar-SA" dirty="0" smtClean="0"/>
          </a:p>
          <a:p>
            <a:pPr algn="l" rtl="0">
              <a:buFont typeface="Wingdings 2" pitchFamily="18" charset="2"/>
              <a:buNone/>
            </a:pPr>
            <a:endParaRPr lang="en-US" baseline="30000" dirty="0" smtClean="0"/>
          </a:p>
          <a:p>
            <a:pPr algn="l" rtl="0">
              <a:buFont typeface="Wingdings 2" pitchFamily="18" charset="2"/>
              <a:buNone/>
            </a:pPr>
            <a:r>
              <a:rPr lang="en-US" b="1" baseline="30000" dirty="0" smtClean="0"/>
              <a:t>    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this project we use sap 2000 to analyze the load and find the reaction at all columns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reaction of footings from column :</a:t>
            </a:r>
            <a:endParaRPr lang="en-US" u="sng" dirty="0" smtClean="0"/>
          </a:p>
          <a:p>
            <a:pPr algn="l" rt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structural analysis using sap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Table 1 :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reaction of footings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1613"/>
            <a:ext cx="84582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cs typeface="Times New Roman" pitchFamily="18" charset="0"/>
              </a:rPr>
              <a:t>The Site Investigation of the site were studied through comprehensive site investigation, carried out on </a:t>
            </a:r>
            <a:r>
              <a:rPr lang="en-US" dirty="0" smtClean="0"/>
              <a:t>January 2011 </a:t>
            </a:r>
            <a:r>
              <a:rPr lang="en-US" dirty="0" smtClean="0">
                <a:cs typeface="Times New Roman" pitchFamily="18" charset="0"/>
              </a:rPr>
              <a:t>by </a:t>
            </a:r>
            <a:r>
              <a:rPr lang="en-US" dirty="0" smtClean="0"/>
              <a:t>Hijjawi  Engineering laboratories.</a:t>
            </a:r>
          </a:p>
          <a:p>
            <a:pPr algn="l" rtl="0"/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 algn="l" rtl="0"/>
            <a:r>
              <a:rPr lang="en-US" dirty="0" smtClean="0"/>
              <a:t>Five  boreholes were dug out in site to carry the subsurface investigation. </a:t>
            </a:r>
          </a:p>
          <a:p>
            <a:pPr algn="l" rt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dirty="0" smtClean="0"/>
              <a:t>Site Investigation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geological report shows that the site consists mostly of moist and plastic formations of soft creamy marlstone within the whole depth of exploration and covered by a thin layer of silty clay .</a:t>
            </a:r>
          </a:p>
          <a:p>
            <a:pPr algn="l" rt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The collected sample was tested for physical and mechanical properties .the following are the main soil properties required for foundation design purposes.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8" algn="l" rtl="0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 Description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l" rtl="0" hangingPunct="0"/>
            <a:r>
              <a:rPr lang="en-US" dirty="0" smtClean="0"/>
              <a:t>Cohesion ( c ) = 20 kN/m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algn="l" rtl="0" hangingPunct="0"/>
            <a:r>
              <a:rPr lang="en-US" dirty="0" smtClean="0"/>
              <a:t>Angle of internal friction (Ø) = 13</a:t>
            </a:r>
          </a:p>
          <a:p>
            <a:pPr algn="l" rtl="0" hangingPunct="0"/>
            <a:r>
              <a:rPr lang="en-US" dirty="0" smtClean="0"/>
              <a:t>Unit weight (γ) = 16 kN/m</a:t>
            </a:r>
            <a:r>
              <a:rPr lang="en-US" baseline="30000" dirty="0" smtClean="0"/>
              <a:t>3</a:t>
            </a:r>
          </a:p>
          <a:p>
            <a:pPr algn="l" rtl="0" hangingPunct="0"/>
            <a:r>
              <a:rPr lang="en-US" dirty="0" smtClean="0"/>
              <a:t>According to bearing capacity equations, the allowable bearing capacity is 2.2 kg/cm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Calculating of baring capacity of soil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After analysis of the structure and loads of columns, geotechnical and structural design.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  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first trial is to try to design single footing by manual calculations.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 second  trial is to try to design single footing by using RCD program to area of single footing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third trial is to design mat foundation by using SAP program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dirty="0" smtClean="0"/>
              <a:t>Geotechnical and structural design of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1295400"/>
            <a:ext cx="8229600" cy="4708525"/>
            <a:chOff x="467544" y="332656"/>
            <a:chExt cx="8229600" cy="6336432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572000" y="1052513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/>
              <a:endParaRPr lang="ar-SA" dirty="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555875" y="1700213"/>
              <a:ext cx="4103688" cy="6492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rtl="0"/>
              <a:r>
                <a:rPr lang="en-US" sz="2200" b="1" dirty="0" smtClean="0">
                  <a:latin typeface="Garamond" pitchFamily="18" charset="0"/>
                </a:rPr>
                <a:t>Determine the loads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572000" y="2420938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/>
              <a:endParaRPr lang="ar-SA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762125" y="3140075"/>
              <a:ext cx="5689600" cy="7207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rtl="0"/>
              <a:r>
                <a:rPr lang="en-US" sz="2200" b="1" dirty="0" smtClean="0">
                  <a:latin typeface="Garamond" pitchFamily="18" charset="0"/>
                </a:rPr>
                <a:t>Calculate area of footing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933825"/>
              <a:ext cx="0" cy="647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/>
              <a:endParaRPr lang="ar-SA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572000" y="5373688"/>
              <a:ext cx="0" cy="2873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ar-SA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84438" y="4724400"/>
              <a:ext cx="4103687" cy="64928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rtl="0"/>
              <a:r>
                <a:rPr lang="en-US" sz="2200" b="1" dirty="0" smtClean="0">
                  <a:latin typeface="Garamond" pitchFamily="18" charset="0"/>
                </a:rPr>
                <a:t>Check for wide beam shear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484438" y="6019800"/>
              <a:ext cx="4103687" cy="64928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rtl="0"/>
              <a:r>
                <a:rPr lang="en-US" sz="2200" b="1" dirty="0" smtClean="0">
                  <a:latin typeface="Garamond" pitchFamily="18" charset="0"/>
                </a:rPr>
                <a:t>Check for punching shear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67544" y="332656"/>
              <a:ext cx="822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020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Design of single footing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188" y="1268760"/>
            <a:ext cx="8065268" cy="3916015"/>
            <a:chOff x="611188" y="1268760"/>
            <a:chExt cx="8065268" cy="3916015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3059113" y="3381592"/>
              <a:ext cx="3053109" cy="4347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rtl="0"/>
              <a:r>
                <a:rPr lang="en-US" sz="2200" dirty="0" smtClean="0">
                  <a:latin typeface="Garamond" pitchFamily="18" charset="0"/>
                </a:rPr>
                <a:t>Find the value of   </a:t>
              </a: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605667" y="1268759"/>
              <a:ext cx="7993062" cy="3916012"/>
              <a:chOff x="611188" y="1295400"/>
              <a:chExt cx="7993062" cy="3889375"/>
            </a:xfrm>
          </p:grpSpPr>
          <p:sp>
            <p:nvSpPr>
              <p:cNvPr id="5" name="Line 2"/>
              <p:cNvSpPr>
                <a:spLocks noChangeShapeType="1"/>
              </p:cNvSpPr>
              <p:nvPr/>
            </p:nvSpPr>
            <p:spPr bwMode="auto">
              <a:xfrm>
                <a:off x="4572000" y="1295400"/>
                <a:ext cx="0" cy="6477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2555875" y="2016125"/>
                <a:ext cx="4103688" cy="64928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rtl="0"/>
                <a:r>
                  <a:rPr lang="en-US" sz="2200" dirty="0" smtClean="0">
                    <a:latin typeface="Garamond" pitchFamily="18" charset="0"/>
                  </a:rPr>
                  <a:t>Design for Flexural reinforcement</a:t>
                </a: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4572000" y="2735263"/>
                <a:ext cx="0" cy="6477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4572000" y="3816350"/>
                <a:ext cx="0" cy="6477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484438" y="4535488"/>
                <a:ext cx="4103687" cy="64928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rtl="0"/>
                <a:r>
                  <a:rPr lang="en-US" sz="2200" dirty="0" smtClean="0">
                    <a:latin typeface="Garamond" pitchFamily="18" charset="0"/>
                  </a:rPr>
                  <a:t>Calculate area of steel</a:t>
                </a:r>
              </a:p>
            </p:txBody>
          </p:sp>
          <p:graphicFrame>
            <p:nvGraphicFramePr>
              <p:cNvPr id="10" name="Object 10"/>
              <p:cNvGraphicFramePr>
                <a:graphicFrameLocks noChangeAspect="1"/>
              </p:cNvGraphicFramePr>
              <p:nvPr/>
            </p:nvGraphicFramePr>
            <p:xfrm>
              <a:off x="5486400" y="3486150"/>
              <a:ext cx="274638" cy="296863"/>
            </p:xfrm>
            <a:graphic>
              <a:graphicData uri="http://schemas.openxmlformats.org/presentationml/2006/ole">
                <p:oleObj spid="_x0000_s46082" name="Equation" r:id="rId3" imgW="152280" imgH="164880" progId="">
                  <p:embed/>
                </p:oleObj>
              </a:graphicData>
            </a:graphic>
          </p:graphicFrame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2051050" y="3581400"/>
                <a:ext cx="996950" cy="190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6157913" y="3600450"/>
                <a:ext cx="93503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611188" y="3095625"/>
                <a:ext cx="1439862" cy="10080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rtl="0"/>
                <a:r>
                  <a:rPr lang="en-US" sz="2200" dirty="0" smtClean="0">
                    <a:latin typeface="Garamond" pitchFamily="18" charset="0"/>
                  </a:rPr>
                  <a:t>Check</a:t>
                </a:r>
              </a:p>
              <a:p>
                <a:pPr algn="ctr" rtl="0"/>
                <a:r>
                  <a:rPr lang="en-US" sz="2200" dirty="0" smtClean="0">
                    <a:latin typeface="Garamond" pitchFamily="18" charset="0"/>
                  </a:rPr>
                  <a:t> </a:t>
                </a:r>
              </a:p>
              <a:p>
                <a:pPr algn="ctr" rtl="0"/>
                <a:endParaRPr lang="en-US" sz="2200" dirty="0" smtClean="0">
                  <a:latin typeface="Garamond" pitchFamily="18" charset="0"/>
                </a:endParaRPr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7164388" y="3095625"/>
                <a:ext cx="1439862" cy="10080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rtl="0"/>
                <a:r>
                  <a:rPr lang="en-US" sz="2200" dirty="0" smtClean="0">
                    <a:latin typeface="Garamond" pitchFamily="18" charset="0"/>
                  </a:rPr>
                  <a:t>Check</a:t>
                </a:r>
              </a:p>
              <a:p>
                <a:pPr algn="ctr" rtl="0"/>
                <a:endParaRPr lang="en-US" sz="2200" dirty="0" smtClean="0">
                  <a:latin typeface="Garamond" pitchFamily="18" charset="0"/>
                </a:endParaRPr>
              </a:p>
            </p:txBody>
          </p:sp>
          <p:graphicFrame>
            <p:nvGraphicFramePr>
              <p:cNvPr id="15" name="Object 15"/>
              <p:cNvGraphicFramePr>
                <a:graphicFrameLocks noChangeAspect="1"/>
              </p:cNvGraphicFramePr>
              <p:nvPr/>
            </p:nvGraphicFramePr>
            <p:xfrm>
              <a:off x="7543800" y="3581400"/>
              <a:ext cx="784225" cy="461963"/>
            </p:xfrm>
            <a:graphic>
              <a:graphicData uri="http://schemas.openxmlformats.org/presentationml/2006/ole">
                <p:oleObj spid="_x0000_s46083" name="Equation" r:id="rId4" imgW="431640" imgH="253800" progId="">
                  <p:embed/>
                </p:oleObj>
              </a:graphicData>
            </a:graphic>
          </p:graphicFrame>
          <p:graphicFrame>
            <p:nvGraphicFramePr>
              <p:cNvPr id="16" name="Object 16"/>
              <p:cNvGraphicFramePr>
                <a:graphicFrameLocks noChangeAspect="1"/>
              </p:cNvGraphicFramePr>
              <p:nvPr/>
            </p:nvGraphicFramePr>
            <p:xfrm>
              <a:off x="827088" y="3484563"/>
              <a:ext cx="915987" cy="571500"/>
            </p:xfrm>
            <a:graphic>
              <a:graphicData uri="http://schemas.openxmlformats.org/presentationml/2006/ole">
                <p:oleObj spid="_x0000_s46084" name="Equation" r:id="rId5" imgW="406080" imgH="25380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47800" y="2286000"/>
            <a:ext cx="6500390" cy="2734646"/>
          </a:xfrm>
          <a:scene3d>
            <a:camera prst="obliqueBottomRight"/>
            <a:lightRig rig="threePt" dir="t"/>
          </a:scene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700" i="1" dirty="0" smtClean="0">
                <a:latin typeface="+mn-lt"/>
                <a:ea typeface="+mn-ea"/>
                <a:cs typeface="+mn-cs"/>
              </a:rPr>
              <a:t>Foundation design for Al Ashqar center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sz="480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43200" y="228600"/>
            <a:ext cx="4572032" cy="11430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An-Najah National University</a:t>
            </a:r>
          </a:p>
          <a:p>
            <a:pPr algn="ctr"/>
            <a:r>
              <a:rPr lang="en-US" sz="2400" b="1" dirty="0" smtClean="0">
                <a:ln w="50800"/>
              </a:rPr>
              <a:t>Faculty of Engineering</a:t>
            </a:r>
          </a:p>
          <a:p>
            <a:pPr algn="ctr"/>
            <a:r>
              <a:rPr lang="en-US" sz="2400" b="1" dirty="0" smtClean="0">
                <a:ln w="50800"/>
              </a:rPr>
              <a:t>Civil Engineering Department</a:t>
            </a:r>
            <a:endParaRPr lang="ar-SA" sz="2400" b="1" dirty="0">
              <a:ln w="50800"/>
            </a:endParaRPr>
          </a:p>
        </p:txBody>
      </p:sp>
      <p:pic>
        <p:nvPicPr>
          <p:cNvPr id="4" name="صورة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00200"/>
            <a:ext cx="1501080" cy="1143008"/>
          </a:xfrm>
          <a:prstGeom prst="roundRect">
            <a:avLst>
              <a:gd name="adj" fmla="val 84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9800000" rev="0"/>
            </a:camera>
            <a:lightRig rig="threePt" dir="t"/>
          </a:scene3d>
        </p:spPr>
      </p:pic>
      <p:sp>
        <p:nvSpPr>
          <p:cNvPr id="6" name="مربع نص 5"/>
          <p:cNvSpPr txBox="1"/>
          <p:nvPr/>
        </p:nvSpPr>
        <p:spPr>
          <a:xfrm>
            <a:off x="-1071602" y="5103674"/>
            <a:ext cx="5286412" cy="203132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b="1" dirty="0" smtClean="0">
                <a:ln w="50800"/>
              </a:rPr>
              <a:t>                   </a:t>
            </a:r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Prepared by:              </a:t>
            </a:r>
          </a:p>
          <a:p>
            <a:pPr algn="l"/>
            <a:endParaRPr lang="en-US" b="1" dirty="0" smtClean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Eslam</a:t>
            </a:r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Horani</a:t>
            </a:r>
            <a:endParaRPr lang="en-US" b="1" dirty="0" smtClean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l"/>
            <a:endParaRPr lang="en-US" b="1" dirty="0" smtClean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     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Zaid</a:t>
            </a:r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Saidi</a:t>
            </a:r>
            <a:endParaRPr lang="en-US" b="1" dirty="0" smtClean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l"/>
            <a:endParaRPr lang="en-US" b="1" dirty="0" smtClean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l"/>
            <a:r>
              <a:rPr lang="en-US" b="1" dirty="0" smtClean="0">
                <a:ln w="50800"/>
              </a:rPr>
              <a:t> </a:t>
            </a:r>
            <a:endParaRPr lang="ar-SA" b="1" dirty="0">
              <a:ln w="5080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643570" y="5072074"/>
            <a:ext cx="3214710" cy="147732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b="1" dirty="0" smtClean="0">
              <a:ln w="50800"/>
            </a:endParaRPr>
          </a:p>
          <a:p>
            <a:endParaRPr lang="en-US" b="1" dirty="0" smtClean="0">
              <a:ln w="50800"/>
            </a:endParaRPr>
          </a:p>
          <a:p>
            <a:pPr algn="l" rtl="0"/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Supervisor:</a:t>
            </a:r>
          </a:p>
          <a:p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Dr.Sami</a:t>
            </a:r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Hijjawi. </a:t>
            </a:r>
          </a:p>
          <a:p>
            <a:endParaRPr lang="ar-SA" b="1" dirty="0">
              <a:ln w="5080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260648"/>
            <a:ext cx="447199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Isolated footings</a:t>
            </a:r>
            <a:endParaRPr kumimoji="0" lang="ar-SA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457200" y="1600201"/>
            <a:ext cx="7186634" cy="685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Bearing capacity of the soil is 2.2 kg/cm</a:t>
            </a:r>
            <a:r>
              <a:rPr kumimoji="0" lang="en-US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2928934"/>
            <a:ext cx="3381375" cy="264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609600" y="2895600"/>
          <a:ext cx="4500204" cy="365427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124886"/>
                <a:gridCol w="1124886"/>
                <a:gridCol w="1124886"/>
                <a:gridCol w="1125546"/>
              </a:tblGrid>
              <a:tr h="100959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Group name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Area of footing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(m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Thickness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(cm)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Bar used/m</a:t>
                      </a:r>
                      <a:r>
                        <a:rPr lang="en-US" sz="1200" baseline="30000" dirty="0"/>
                        <a:t>*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2.0x2.2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8Φ16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/>
                        <a:t>F2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2.1x2.3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10Φ16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F3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1.3x1.5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F4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1.6x1.8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/>
                        <a:t>F5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2.1x2.1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10Φ16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F6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2.0x2.0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8Φ16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/>
                        <a:t>F7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1.5x1.5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5Φ16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33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allowable settlement in isolated footing</a:t>
            </a:r>
          </a:p>
          <a:p>
            <a:pPr algn="l" rtl="0">
              <a:buNone/>
            </a:pPr>
            <a:r>
              <a:rPr lang="en-US" dirty="0" smtClean="0"/>
              <a:t> is 25 </a:t>
            </a:r>
            <a:r>
              <a:rPr lang="en-US" i="1" dirty="0" smtClean="0"/>
              <a:t>mm and the allowable differential settlement is 19 </a:t>
            </a:r>
          </a:p>
          <a:p>
            <a:pPr algn="l" rtl="0">
              <a:buNone/>
            </a:pPr>
            <a:r>
              <a:rPr lang="en-US" dirty="0" smtClean="0"/>
              <a:t>The settlement calculations for all footings are less than the allowable , the design is ok 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Settlemnt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pPr algn="l" rtl="0"/>
            <a:r>
              <a:rPr lang="en-US" dirty="0" smtClean="0"/>
              <a:t> A second foundation choice for the suggested building project is mat foundation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Our proposed structure is symmetry and we use the SAP program for taking the moment 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Design Mat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picture below takes from SAP shows the mat foundation 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8" name="Picture 4" descr="D:\mat sample\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62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en-US" b="1" dirty="0" smtClean="0"/>
              <a:t>check punching shear for finding the depth of mat :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     Applying the equation of punching shear on the critical column with load equal 150 ton.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steps for designing the mat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021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i="1" dirty="0" smtClean="0"/>
              <a:t>Ultimate load =150 ton</a:t>
            </a:r>
          </a:p>
          <a:p>
            <a:pPr algn="l" rtl="0"/>
            <a:r>
              <a:rPr lang="en-US" i="1" dirty="0" smtClean="0"/>
              <a:t>h=70cm</a:t>
            </a:r>
          </a:p>
          <a:p>
            <a:pPr algn="l" rtl="0"/>
            <a:r>
              <a:rPr lang="en-US" i="1" dirty="0" smtClean="0"/>
              <a:t>cover = 7 cm</a:t>
            </a:r>
            <a:endParaRPr lang="en-US" dirty="0" smtClean="0"/>
          </a:p>
          <a:p>
            <a:pPr algn="l" rtl="0"/>
            <a:r>
              <a:rPr lang="en-US" i="1" dirty="0" smtClean="0"/>
              <a:t>Assume d=63cm</a:t>
            </a:r>
          </a:p>
          <a:p>
            <a:pPr algn="l" rtl="0"/>
            <a:r>
              <a:rPr lang="en-US" i="1" dirty="0" smtClean="0"/>
              <a:t>Use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 =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all</a:t>
            </a:r>
            <a:r>
              <a:rPr lang="en-US" i="1" dirty="0" smtClean="0"/>
              <a:t> =22ton/m</a:t>
            </a:r>
            <a:r>
              <a:rPr lang="en-US" i="1" baseline="30000" dirty="0" smtClean="0"/>
              <a:t>2</a:t>
            </a:r>
            <a:endParaRPr lang="en-US" dirty="0" smtClean="0"/>
          </a:p>
          <a:p>
            <a:pPr algn="l" rtl="0"/>
            <a:r>
              <a:rPr lang="en-US" i="1" dirty="0" smtClean="0"/>
              <a:t>Vu=150– (30*0.63) =131 ton</a:t>
            </a:r>
            <a:endParaRPr lang="en-US" dirty="0" smtClean="0"/>
          </a:p>
          <a:p>
            <a:pPr algn="l" rtl="0"/>
            <a:r>
              <a:rPr lang="en-US" i="1" dirty="0" smtClean="0"/>
              <a:t>Φ *</a:t>
            </a:r>
            <a:r>
              <a:rPr lang="en-US" i="1" dirty="0" err="1" smtClean="0"/>
              <a:t>Vc</a:t>
            </a:r>
            <a:r>
              <a:rPr lang="en-US" i="1" dirty="0" smtClean="0"/>
              <a:t> = Φ /6 (1+(2/</a:t>
            </a:r>
            <a:r>
              <a:rPr lang="en-US" i="1" dirty="0" err="1" smtClean="0"/>
              <a:t>β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)√</a:t>
            </a:r>
            <a:r>
              <a:rPr lang="en-US" i="1" dirty="0" err="1" smtClean="0"/>
              <a:t>f'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*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o</a:t>
            </a:r>
            <a:r>
              <a:rPr lang="en-US" i="1" dirty="0" smtClean="0"/>
              <a:t>*d</a:t>
            </a:r>
          </a:p>
          <a:p>
            <a:pPr algn="l" rtl="0"/>
            <a:r>
              <a:rPr lang="en-US" i="1" dirty="0" err="1" smtClean="0"/>
              <a:t>b</a:t>
            </a:r>
            <a:r>
              <a:rPr lang="en-US" i="1" baseline="-25000" dirty="0" err="1" smtClean="0"/>
              <a:t>o</a:t>
            </a:r>
            <a:r>
              <a:rPr lang="en-US" i="1" dirty="0" smtClean="0"/>
              <a:t>=1051 mm </a:t>
            </a:r>
            <a:endParaRPr lang="en-US" dirty="0" smtClean="0"/>
          </a:p>
          <a:p>
            <a:pPr algn="l" rtl="0"/>
            <a:r>
              <a:rPr lang="en-US" i="1" dirty="0" smtClean="0"/>
              <a:t>0.75/6(1+(2/(50/30)) √24*2102*630/1000=1784 </a:t>
            </a:r>
            <a:r>
              <a:rPr lang="en-US" i="1" dirty="0" err="1" smtClean="0"/>
              <a:t>kN</a:t>
            </a:r>
            <a:r>
              <a:rPr lang="en-US" i="1" dirty="0" smtClean="0"/>
              <a:t>=182 ton 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for designing the mat foundation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ar-SA" dirty="0" smtClean="0"/>
          </a:p>
          <a:p>
            <a:pPr algn="l" rtl="0">
              <a:buNone/>
            </a:pPr>
            <a:r>
              <a:rPr lang="en-US" i="1" dirty="0" smtClean="0"/>
              <a:t>Φ*</a:t>
            </a:r>
            <a:r>
              <a:rPr lang="en-US" i="1" dirty="0" err="1" smtClean="0"/>
              <a:t>Vc</a:t>
            </a:r>
            <a:r>
              <a:rPr lang="en-US" i="1" dirty="0" smtClean="0"/>
              <a:t> = Φ (0.33)√</a:t>
            </a:r>
            <a:r>
              <a:rPr lang="en-US" i="1" dirty="0" err="1" smtClean="0"/>
              <a:t>f'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*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o</a:t>
            </a:r>
            <a:r>
              <a:rPr lang="en-US" i="1" dirty="0" smtClean="0"/>
              <a:t>*d  </a:t>
            </a:r>
            <a:endParaRPr lang="en-US" dirty="0" smtClean="0"/>
          </a:p>
          <a:p>
            <a:pPr algn="l" rtl="0">
              <a:buNone/>
            </a:pPr>
            <a:r>
              <a:rPr lang="en-US" i="1" dirty="0" smtClean="0"/>
              <a:t>=0.75*0.33* √24*2102*630/1000 =1606KN=164 ton</a:t>
            </a:r>
            <a:endParaRPr lang="en-US" dirty="0" smtClean="0"/>
          </a:p>
          <a:p>
            <a:pPr algn="l" rtl="0">
              <a:buNone/>
            </a:pPr>
            <a:r>
              <a:rPr lang="en-US" i="1" dirty="0" smtClean="0"/>
              <a:t>OK  </a:t>
            </a:r>
          </a:p>
          <a:p>
            <a:pPr algn="l" rtl="0">
              <a:buNone/>
            </a:pPr>
            <a:r>
              <a:rPr lang="en-US" i="1" dirty="0" smtClean="0"/>
              <a:t>   Use</a:t>
            </a:r>
          </a:p>
          <a:p>
            <a:pPr algn="l" rtl="0">
              <a:buNone/>
            </a:pPr>
            <a:r>
              <a:rPr lang="en-US" i="1" dirty="0" smtClean="0"/>
              <a:t>   h=70cm</a:t>
            </a:r>
          </a:p>
          <a:p>
            <a:pPr algn="l" rtl="0">
              <a:buNone/>
            </a:pPr>
            <a:r>
              <a:rPr lang="en-US" i="1" dirty="0" smtClean="0"/>
              <a:t>  d=63cm</a:t>
            </a: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…..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pitchFamily="18" charset="2"/>
              <a:buNone/>
            </a:pPr>
            <a:endParaRPr lang="en-US" dirty="0" smtClean="0"/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  <a:p>
            <a:pPr algn="l" rtl="0">
              <a:buFont typeface="Wingdings 2" pitchFamily="18" charset="2"/>
              <a:buNone/>
            </a:pPr>
            <a:r>
              <a:rPr lang="en-US" dirty="0" smtClean="0"/>
              <a:t> 2.</a:t>
            </a:r>
            <a:r>
              <a:rPr lang="fr-FR" b="1" dirty="0" smtClean="0"/>
              <a:t> The </a:t>
            </a:r>
            <a:r>
              <a:rPr lang="fr-FR" b="1" dirty="0" err="1" smtClean="0"/>
              <a:t>parameter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</a:t>
            </a:r>
            <a:r>
              <a:rPr lang="fr-FR" b="1" dirty="0" err="1" smtClean="0"/>
              <a:t>were</a:t>
            </a:r>
            <a:r>
              <a:rPr lang="fr-FR" b="1" dirty="0" smtClean="0"/>
              <a:t> :</a:t>
            </a:r>
          </a:p>
          <a:p>
            <a:pPr algn="l" rtl="0"/>
            <a:r>
              <a:rPr lang="fr-FR" dirty="0" smtClean="0"/>
              <a:t>Mat </a:t>
            </a:r>
            <a:r>
              <a:rPr lang="fr-FR" dirty="0" err="1" smtClean="0"/>
              <a:t>depth</a:t>
            </a:r>
            <a:r>
              <a:rPr lang="fr-FR" dirty="0" smtClean="0"/>
              <a:t> = 0.70 m .</a:t>
            </a:r>
          </a:p>
          <a:p>
            <a:pPr algn="l" rtl="0"/>
            <a:r>
              <a:rPr lang="fr-FR" dirty="0" err="1" smtClean="0"/>
              <a:t>F</a:t>
            </a:r>
            <a:r>
              <a:rPr lang="fr-FR" baseline="-25000" dirty="0" err="1" smtClean="0"/>
              <a:t>c</a:t>
            </a:r>
            <a:r>
              <a:rPr lang="fr-FR" dirty="0" smtClean="0"/>
              <a:t> = 240 kg / cm</a:t>
            </a:r>
            <a:r>
              <a:rPr lang="fr-FR" baseline="30000" dirty="0" smtClean="0"/>
              <a:t>2 </a:t>
            </a:r>
          </a:p>
          <a:p>
            <a:pPr algn="l" rtl="0"/>
            <a:r>
              <a:rPr lang="fr-FR" dirty="0" smtClean="0"/>
              <a:t>fy = 4200 kg / cm</a:t>
            </a:r>
            <a:r>
              <a:rPr lang="fr-FR" baseline="30000" dirty="0" smtClean="0"/>
              <a:t>2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steps for designing the mat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pitchFamily="18" charset="2"/>
              <a:buNone/>
            </a:pPr>
            <a:r>
              <a:rPr lang="en-US" dirty="0" smtClean="0"/>
              <a:t>3.</a:t>
            </a:r>
            <a:r>
              <a:rPr lang="en-US" b="1" dirty="0" smtClean="0"/>
              <a:t> calculate steel ratio (𝜌  ) :</a:t>
            </a:r>
            <a:r>
              <a:rPr lang="en-US" dirty="0" smtClean="0"/>
              <a:t> </a:t>
            </a:r>
          </a:p>
          <a:p>
            <a:pPr algn="l" rtl="0">
              <a:buFont typeface="Wingdings 2" pitchFamily="18" charset="2"/>
              <a:buNone/>
            </a:pPr>
            <a:r>
              <a:rPr lang="en-US" dirty="0" smtClean="0"/>
              <a:t>     From SAP we find the ultimate moment on x- direction and on y-direction .</a:t>
            </a:r>
          </a:p>
          <a:p>
            <a:pPr algn="l" rtl="0">
              <a:buFont typeface="Wingdings 2" pitchFamily="18" charset="2"/>
              <a:buNone/>
            </a:pPr>
            <a:r>
              <a:rPr lang="en-US" dirty="0" smtClean="0"/>
              <a:t> we find the maximum positive moment and the maximum negative moment.</a:t>
            </a:r>
          </a:p>
          <a:p>
            <a:pPr algn="l" rtl="0">
              <a:buFont typeface="Wingdings 2" pitchFamily="18" charset="2"/>
              <a:buNone/>
            </a:pPr>
            <a:r>
              <a:rPr lang="en-US" dirty="0" smtClean="0"/>
              <a:t> After finding Mu we apply the equation of steel ratio (</a:t>
            </a:r>
            <a:r>
              <a:rPr lang="en-US" b="1" dirty="0" smtClean="0"/>
              <a:t>𝜌</a:t>
            </a:r>
            <a:r>
              <a:rPr lang="en-US" dirty="0" smtClean="0"/>
              <a:t>  ) then finding area of steel then number of bars 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steps for designing the mat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AST =</a:t>
            </a:r>
            <a:r>
              <a:rPr lang="en-US" b="1" dirty="0" smtClean="0"/>
              <a:t> 𝜌</a:t>
            </a:r>
            <a:r>
              <a:rPr lang="en-US" dirty="0" smtClean="0"/>
              <a:t> . b . d       where         ( b , d ) in cm .</a:t>
            </a:r>
          </a:p>
          <a:p>
            <a:pPr algn="l" rtl="0"/>
            <a:r>
              <a:rPr lang="en-US" dirty="0" smtClean="0"/>
              <a:t>𝜌</a:t>
            </a:r>
            <a:r>
              <a:rPr lang="en-US" baseline="-25000" dirty="0" smtClean="0"/>
              <a:t>min</a:t>
            </a:r>
            <a:r>
              <a:rPr lang="en-US" dirty="0" smtClean="0"/>
              <a:t> = 0.0018 .</a:t>
            </a:r>
          </a:p>
          <a:p>
            <a:pPr algn="l" rtl="0"/>
            <a:r>
              <a:rPr lang="en-US" dirty="0" smtClean="0"/>
              <a:t>AST</a:t>
            </a:r>
            <a:r>
              <a:rPr lang="en-US" baseline="-25000" dirty="0" smtClean="0"/>
              <a:t>min</a:t>
            </a:r>
            <a:r>
              <a:rPr lang="en-US" dirty="0" smtClean="0"/>
              <a:t> = 0.0018 * b * h .</a:t>
            </a:r>
          </a:p>
          <a:p>
            <a:pPr algn="l" rtl="0"/>
            <a:r>
              <a:rPr lang="en-US" dirty="0" smtClean="0"/>
              <a:t>Take the maximum positive moment and the maximum negative moment and then find the area of steel ( take the larger area of steel between the AST from moment and the AST</a:t>
            </a:r>
            <a:r>
              <a:rPr lang="en-US" baseline="-25000" dirty="0" smtClean="0"/>
              <a:t>min</a:t>
            </a:r>
            <a:r>
              <a:rPr lang="en-US" dirty="0" smtClean="0"/>
              <a:t> ).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steps for designing the mat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site is located in Tulkarem city.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building consists of seven stories, and the area of each stories is about 700 </a:t>
            </a:r>
            <a:r>
              <a:rPr lang="en-US" dirty="0" smtClean="0">
                <a:cs typeface="Times New Roman" pitchFamily="18" charset="0"/>
              </a:rPr>
              <a:t>m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 , the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aim of this research is to design foundations that are practical and economic.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dirty="0" smtClean="0"/>
              <a:t>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output data and their calculations in details are according to strips and middle strips in both direction x and y axis 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   M11 due to x-axis and M22 due to y-axis 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distributing of steel bars in mat must be in correct way so as to help labors in the site of the work 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reinforcement depends upon the sign of moment . The negative moment take the top steel and the positive moment take the bottom steel bars .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Result of analysis of the mat foundation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Moment in x direction ( M11 ) :</a:t>
            </a:r>
            <a:endParaRPr lang="en-US" dirty="0"/>
          </a:p>
        </p:txBody>
      </p:sp>
      <p:pic>
        <p:nvPicPr>
          <p:cNvPr id="77826" name="Picture 2" descr="D:\mat sample\m11 mat 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43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reinforcement in X-direction</a:t>
            </a: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71598"/>
          <a:ext cx="8229601" cy="4512425"/>
        </p:xfrm>
        <a:graphic>
          <a:graphicData uri="http://schemas.openxmlformats.org/drawingml/2006/table">
            <a:tbl>
              <a:tblPr rtl="1"/>
              <a:tblGrid>
                <a:gridCol w="2363629"/>
                <a:gridCol w="1711088"/>
                <a:gridCol w="2077442"/>
                <a:gridCol w="2077442"/>
              </a:tblGrid>
              <a:tr h="408709"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Calibri"/>
                          <a:ea typeface="Calibri"/>
                          <a:cs typeface="Arial"/>
                        </a:rPr>
                        <a:t>Notes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Top steel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Bottom steel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Section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 rowSpan="5"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Times New Roman"/>
                          <a:ea typeface="Calibri"/>
                          <a:cs typeface="Arial"/>
                        </a:rPr>
                        <a:t>Bottom steel required under columns &amp; between columns.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 dirty="0">
                          <a:latin typeface="Calibri"/>
                          <a:ea typeface="Calibri"/>
                          <a:cs typeface="Arial"/>
                        </a:rPr>
                        <a:t>10Φ20/m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10Φ20/m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8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Use 5 Φ18/m 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7Φ20/m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 dirty="0">
                          <a:latin typeface="Calibri"/>
                          <a:ea typeface="Calibri"/>
                          <a:cs typeface="Arial"/>
                        </a:rPr>
                        <a:t>5 Φ20/m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7Φ20/m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7Φ20/m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545"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Top steel can be reduced as span length reduce as appear in BM diagram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Calibri"/>
                          <a:ea typeface="Calibri"/>
                          <a:cs typeface="Arial"/>
                        </a:rPr>
                        <a:t>10Φ20/m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 dirty="0">
                          <a:latin typeface="Calibri"/>
                          <a:ea typeface="Calibri"/>
                          <a:cs typeface="Arial"/>
                        </a:rPr>
                        <a:t>10Φ20/m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Moment in Y direction ( M22 ) 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8850" name="Picture 2" descr="D:\mat sample\m22 c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543800" cy="539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reinforcement in Y-direction</a:t>
            </a: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71598"/>
          <a:ext cx="8381999" cy="4771510"/>
        </p:xfrm>
        <a:graphic>
          <a:graphicData uri="http://schemas.openxmlformats.org/drawingml/2006/table">
            <a:tbl>
              <a:tblPr rtl="1"/>
              <a:tblGrid>
                <a:gridCol w="2643877"/>
                <a:gridCol w="2304428"/>
                <a:gridCol w="1762266"/>
                <a:gridCol w="1671428"/>
              </a:tblGrid>
              <a:tr h="395777"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Times New Roman"/>
                          <a:ea typeface="Calibri"/>
                          <a:cs typeface="Arial"/>
                        </a:rPr>
                        <a:t>Notes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Top steel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Bottom Steel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Section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05">
                <a:tc rowSpan="3"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Bottom steel required under columns (except column 19) &amp; between columns.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 dirty="0">
                          <a:latin typeface="Times New Roman"/>
                          <a:ea typeface="Calibri"/>
                          <a:cs typeface="Arial"/>
                        </a:rPr>
                        <a:t>5 Φ20/m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957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5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6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5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77">
                <a:tc rowSpan="3"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Top steel can be reduced as span length reduce as appear in BM diagram 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5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77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4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5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84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 dirty="0">
                          <a:latin typeface="Times New Roman"/>
                          <a:ea typeface="Calibri"/>
                          <a:cs typeface="Arial"/>
                        </a:rPr>
                        <a:t>4 Φ20/m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u="sng">
                          <a:latin typeface="Times New Roman"/>
                          <a:ea typeface="Calibri"/>
                          <a:cs typeface="Arial"/>
                        </a:rPr>
                        <a:t>5 Φ20/m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693160" algn="l"/>
                          <a:tab pos="5274310" algn="r"/>
                        </a:tabLst>
                      </a:pPr>
                      <a:r>
                        <a:rPr lang="en-US" sz="1800" b="1" i="1" dirty="0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allowable settlement in mat footing</a:t>
            </a:r>
          </a:p>
          <a:p>
            <a:pPr algn="l" rtl="0">
              <a:buNone/>
            </a:pPr>
            <a:r>
              <a:rPr lang="en-US" dirty="0" smtClean="0"/>
              <a:t> is </a:t>
            </a:r>
            <a:r>
              <a:rPr lang="en-US" i="1" dirty="0" smtClean="0"/>
              <a:t>50mm and the allowable differential settlement is 19 mm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The settlement calculations for all footings are less than the allowable , the design is ok </a:t>
            </a:r>
            <a:endParaRPr lang="en-US" i="1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Settlemnt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4786322"/>
            <a:ext cx="600076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Thanks for listening 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7588" name="Picture 4" descr="http://www.edbn.org/logo_lis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3326647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mashro3 t5roj\autocad plane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4906" y="1481138"/>
            <a:ext cx="7354188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continue ………..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l" rtl="0"/>
            <a:r>
              <a:rPr lang="en-US" dirty="0" smtClean="0"/>
              <a:t>Chapter one: Introduction.</a:t>
            </a:r>
          </a:p>
          <a:p>
            <a:pPr algn="l" rtl="0"/>
            <a:r>
              <a:rPr lang="en-US" dirty="0" smtClean="0"/>
              <a:t>Chapter two: literature view .</a:t>
            </a:r>
          </a:p>
          <a:p>
            <a:pPr algn="l" rtl="0"/>
            <a:r>
              <a:rPr lang="en-US" dirty="0" smtClean="0"/>
              <a:t>Chapter three: site investigation and soil report.</a:t>
            </a:r>
          </a:p>
          <a:p>
            <a:pPr algn="l" rtl="0"/>
            <a:r>
              <a:rPr lang="en-US" dirty="0" smtClean="0"/>
              <a:t>Chapter four: Geotechnical and structural design of foundation.</a:t>
            </a:r>
          </a:p>
          <a:p>
            <a:pPr algn="l" rtl="0"/>
            <a:r>
              <a:rPr lang="en-US" dirty="0" smtClean="0"/>
              <a:t>Appendix and references.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This project contains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Shallow foundations: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	</a:t>
            </a:r>
            <a:r>
              <a:rPr lang="en-US" sz="2500" dirty="0" smtClean="0"/>
              <a:t>Shallow foundations are those founded near to the 	finished ground surface, generally where the founding depth (</a:t>
            </a:r>
            <a:r>
              <a:rPr lang="en-US" sz="2500" dirty="0" err="1" smtClean="0"/>
              <a:t>D</a:t>
            </a:r>
            <a:r>
              <a:rPr lang="en-US" sz="2500" baseline="-25000" dirty="0" err="1" smtClean="0"/>
              <a:t>f</a:t>
            </a:r>
            <a:r>
              <a:rPr lang="en-US" sz="2500" dirty="0" smtClean="0"/>
              <a:t>) is less than 3 m.</a:t>
            </a:r>
            <a:endParaRPr lang="en-US" b="1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Types of shallow foundations: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 smtClean="0"/>
              <a:t>1.    Isolated footing.</a:t>
            </a:r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b="1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 smtClean="0"/>
          </a:p>
          <a:p>
            <a:pPr marL="651510" indent="-51435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 smtClean="0"/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/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Foundations: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dirty="0" smtClean="0"/>
          </a:p>
          <a:p>
            <a:pPr marL="594360" indent="-45720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 smtClean="0"/>
              <a:t>2.Combined footings.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b="1" dirty="0" smtClean="0"/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Shallow foundations types</a:t>
            </a:r>
            <a:endParaRPr 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400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586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 2" pitchFamily="18" charset="2"/>
              <a:buNone/>
            </a:pPr>
            <a:r>
              <a:rPr lang="en-US" dirty="0" smtClean="0"/>
              <a:t>3.</a:t>
            </a:r>
            <a:r>
              <a:rPr lang="en-US" b="1" dirty="0" smtClean="0"/>
              <a:t>Continuous footings.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 algn="l">
              <a:buFont typeface="Wingdings 2" pitchFamily="18" charset="2"/>
              <a:buNone/>
            </a:pPr>
            <a:r>
              <a:rPr lang="en-US" dirty="0" smtClean="0"/>
              <a:t>4.</a:t>
            </a:r>
            <a:r>
              <a:rPr lang="en-US" b="1" dirty="0" smtClean="0"/>
              <a:t>Strap footing.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Shallow foundations types</a:t>
            </a:r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419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724400"/>
            <a:ext cx="510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pitchFamily="18" charset="2"/>
              <a:buNone/>
            </a:pPr>
            <a:r>
              <a:rPr lang="en-US" dirty="0" smtClean="0"/>
              <a:t>5.</a:t>
            </a:r>
            <a:r>
              <a:rPr lang="en-US" b="1" dirty="0" smtClean="0"/>
              <a:t>Mat foundation.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r>
              <a:rPr lang="en-US" b="1" u="sng" dirty="0" smtClean="0"/>
              <a:t>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Shallow foundations types</a:t>
            </a:r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3581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</TotalTime>
  <Words>1141</Words>
  <Application>Microsoft Office PowerPoint</Application>
  <PresentationFormat>On-screen Show (4:3)</PresentationFormat>
  <Paragraphs>264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Concourse</vt:lpstr>
      <vt:lpstr>Equation</vt:lpstr>
      <vt:lpstr>  بسم الله الرحمن الرحيم</vt:lpstr>
      <vt:lpstr>Foundation design for Al Ashqar center  </vt:lpstr>
      <vt:lpstr>The Project</vt:lpstr>
      <vt:lpstr>Project continue ………..</vt:lpstr>
      <vt:lpstr>This project contains :</vt:lpstr>
      <vt:lpstr>Types of Foundations:</vt:lpstr>
      <vt:lpstr>Shallow foundations types</vt:lpstr>
      <vt:lpstr>Shallow foundations types</vt:lpstr>
      <vt:lpstr>Shallow foundations types</vt:lpstr>
      <vt:lpstr>Structural system</vt:lpstr>
      <vt:lpstr>loads</vt:lpstr>
      <vt:lpstr>structural analysis using sap 2000</vt:lpstr>
      <vt:lpstr>Table 1 :   The reaction of footings</vt:lpstr>
      <vt:lpstr>Site Investigation </vt:lpstr>
      <vt:lpstr>Site Description </vt:lpstr>
      <vt:lpstr>Calculating of baring capacity of soil</vt:lpstr>
      <vt:lpstr>Geotechnical and structural design of foundation</vt:lpstr>
      <vt:lpstr>Design of single footing </vt:lpstr>
      <vt:lpstr>Slide 19</vt:lpstr>
      <vt:lpstr>Slide 20</vt:lpstr>
      <vt:lpstr>Settlemnt </vt:lpstr>
      <vt:lpstr>Design Mat Foundation</vt:lpstr>
      <vt:lpstr>The picture below takes from SAP shows the mat foundation . </vt:lpstr>
      <vt:lpstr>steps for designing the mat foundation</vt:lpstr>
      <vt:lpstr>steps for designing the mat foundation</vt:lpstr>
      <vt:lpstr>Continue …..</vt:lpstr>
      <vt:lpstr>steps for designing the mat foundation</vt:lpstr>
      <vt:lpstr>steps for designing the mat foundation</vt:lpstr>
      <vt:lpstr>steps for designing the mat foundation</vt:lpstr>
      <vt:lpstr>Result of analysis of the mat foundation </vt:lpstr>
      <vt:lpstr>Moment in x direction ( M11 ) :</vt:lpstr>
      <vt:lpstr>reinforcement in X-direction</vt:lpstr>
      <vt:lpstr>Moment in Y direction ( M22 ) : </vt:lpstr>
      <vt:lpstr>reinforcement in Y-direction</vt:lpstr>
      <vt:lpstr>Settlemnt </vt:lpstr>
      <vt:lpstr>Thanks for listening </vt:lpstr>
    </vt:vector>
  </TitlesOfParts>
  <Company>M @ H o O 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Najah National University Collage of Engineering Civil Engineering department</dc:title>
  <dc:creator>M @ H o Oo</dc:creator>
  <cp:lastModifiedBy>زيد</cp:lastModifiedBy>
  <cp:revision>45</cp:revision>
  <dcterms:created xsi:type="dcterms:W3CDTF">2010-05-08T13:02:55Z</dcterms:created>
  <dcterms:modified xsi:type="dcterms:W3CDTF">2011-05-25T17:29:32Z</dcterms:modified>
</cp:coreProperties>
</file>