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9" r:id="rId3"/>
    <p:sldId id="294" r:id="rId4"/>
    <p:sldId id="295" r:id="rId5"/>
    <p:sldId id="309" r:id="rId6"/>
    <p:sldId id="261" r:id="rId7"/>
    <p:sldId id="290" r:id="rId8"/>
    <p:sldId id="311" r:id="rId9"/>
    <p:sldId id="312" r:id="rId10"/>
    <p:sldId id="313" r:id="rId11"/>
    <p:sldId id="310" r:id="rId12"/>
    <p:sldId id="314" r:id="rId13"/>
    <p:sldId id="285" r:id="rId14"/>
    <p:sldId id="315" r:id="rId15"/>
    <p:sldId id="317" r:id="rId16"/>
    <p:sldId id="316" r:id="rId17"/>
    <p:sldId id="318" r:id="rId18"/>
    <p:sldId id="275" r:id="rId19"/>
    <p:sldId id="319" r:id="rId20"/>
    <p:sldId id="322" r:id="rId21"/>
    <p:sldId id="320" r:id="rId22"/>
    <p:sldId id="321" r:id="rId23"/>
    <p:sldId id="323" r:id="rId24"/>
    <p:sldId id="324" r:id="rId25"/>
    <p:sldId id="326" r:id="rId26"/>
    <p:sldId id="325" r:id="rId27"/>
    <p:sldId id="327" r:id="rId28"/>
    <p:sldId id="329" r:id="rId29"/>
    <p:sldId id="330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3189" autoAdjust="0"/>
  </p:normalViewPr>
  <p:slideViewPr>
    <p:cSldViewPr>
      <p:cViewPr>
        <p:scale>
          <a:sx n="70" d="100"/>
          <a:sy n="70" d="100"/>
        </p:scale>
        <p:origin x="-100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1101E-59A4-44DC-BA5F-672B891140DA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8D60-2DEA-4487-8BEE-4BA8DEB99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5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5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4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3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7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1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2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C6BF-02E2-4822-8A75-6394DA5262C2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9826-51DA-4B5E-9120-ABC29CC1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63" y="1124744"/>
            <a:ext cx="8771345" cy="1080121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Robot Swarm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278746" cy="1584176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Work group :</a:t>
            </a:r>
          </a:p>
          <a:p>
            <a:pPr algn="l"/>
            <a:r>
              <a:rPr lang="en-US" sz="3000" dirty="0" smtClean="0"/>
              <a:t>Ibrahem Batta.</a:t>
            </a:r>
          </a:p>
          <a:p>
            <a:pPr algn="l"/>
            <a:r>
              <a:rPr lang="en-US" sz="3000" dirty="0" smtClean="0"/>
              <a:t>Emad Shakhshir.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524536" y="5017233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Supervisor:</a:t>
            </a: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Dr. Ashraf </a:t>
            </a: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</a:rPr>
              <a:t>Armoush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C:\Users\Ibrahem\Desktop\Untitl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59" y="2128838"/>
            <a:ext cx="3164954" cy="298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smtClean="0"/>
              <a:t>I/O Isolation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751531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Optocoupler</a:t>
            </a:r>
            <a:r>
              <a:rPr lang="en-US" sz="3500" dirty="0"/>
              <a:t> used to do the separation.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3561343"/>
            <a:ext cx="8928992" cy="2675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/>
          <a:srcRect l="30481" t="9538" r="19229" b="41251"/>
          <a:stretch/>
        </p:blipFill>
        <p:spPr bwMode="auto">
          <a:xfrm>
            <a:off x="2530155" y="2333964"/>
            <a:ext cx="3229977" cy="2861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23488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Completely isolate input from output</a:t>
            </a:r>
            <a:endParaRPr lang="en-US" dirty="0"/>
          </a:p>
        </p:txBody>
      </p:sp>
      <p:cxnSp>
        <p:nvCxnSpPr>
          <p:cNvPr id="10" name="Curved Connector 9"/>
          <p:cNvCxnSpPr>
            <a:stCxn id="3" idx="2"/>
          </p:cNvCxnSpPr>
          <p:nvPr/>
        </p:nvCxnSpPr>
        <p:spPr>
          <a:xfrm rot="5400000">
            <a:off x="5435226" y="1339897"/>
            <a:ext cx="217765" cy="3528392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Motor Driving 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</a:t>
            </a:r>
            <a:r>
              <a:rPr lang="en-US" dirty="0">
                <a:solidFill>
                  <a:srgbClr val="FF0000"/>
                </a:solidFill>
              </a:rPr>
              <a:t>two of DC motors</a:t>
            </a:r>
            <a:r>
              <a:rPr lang="en-US" dirty="0"/>
              <a:t> that connected to the gear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Need a good </a:t>
            </a:r>
            <a:r>
              <a:rPr lang="en-US" dirty="0" smtClean="0">
                <a:solidFill>
                  <a:srgbClr val="FF0000"/>
                </a:solidFill>
              </a:rPr>
              <a:t>current</a:t>
            </a:r>
            <a:r>
              <a:rPr lang="en-US" dirty="0" smtClean="0"/>
              <a:t> sufficient to </a:t>
            </a:r>
            <a:r>
              <a:rPr lang="en-US" dirty="0" smtClean="0">
                <a:solidFill>
                  <a:srgbClr val="FF0000"/>
                </a:solidFill>
              </a:rPr>
              <a:t>move the robot easily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must </a:t>
            </a:r>
            <a:r>
              <a:rPr lang="en-US" dirty="0"/>
              <a:t>chose a good </a:t>
            </a:r>
            <a:r>
              <a:rPr lang="en-US" dirty="0" smtClean="0"/>
              <a:t>power values </a:t>
            </a:r>
            <a:r>
              <a:rPr lang="en-US" dirty="0"/>
              <a:t>to make the robot movement with good </a:t>
            </a:r>
            <a:r>
              <a:rPr lang="en-US" dirty="0">
                <a:solidFill>
                  <a:srgbClr val="FF0000"/>
                </a:solidFill>
              </a:rPr>
              <a:t>torque</a:t>
            </a:r>
            <a:r>
              <a:rPr lang="en-US" dirty="0"/>
              <a:t> and moderate </a:t>
            </a:r>
            <a:r>
              <a:rPr lang="en-US" dirty="0">
                <a:solidFill>
                  <a:srgbClr val="FF0000"/>
                </a:solidFill>
              </a:rPr>
              <a:t>speed</a:t>
            </a:r>
            <a:r>
              <a:rPr lang="en-US" dirty="0"/>
              <a:t> </a:t>
            </a:r>
            <a:r>
              <a:rPr lang="en-US" dirty="0" smtClean="0"/>
              <a:t>without </a:t>
            </a:r>
            <a:r>
              <a:rPr lang="en-US" dirty="0">
                <a:solidFill>
                  <a:srgbClr val="FF0000"/>
                </a:solidFill>
              </a:rPr>
              <a:t>damage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gear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3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Cont.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412777"/>
            <a:ext cx="8507288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We build a driving circuit that consists of the </a:t>
            </a:r>
            <a:r>
              <a:rPr lang="en-US" dirty="0" smtClean="0">
                <a:solidFill>
                  <a:srgbClr val="FF0000"/>
                </a:solidFill>
              </a:rPr>
              <a:t>ULN2003</a:t>
            </a:r>
            <a:r>
              <a:rPr lang="en-US" dirty="0" smtClean="0"/>
              <a:t> to drive the DC motors.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t="10391"/>
          <a:stretch/>
        </p:blipFill>
        <p:spPr bwMode="auto">
          <a:xfrm>
            <a:off x="3419872" y="2636912"/>
            <a:ext cx="2066528" cy="278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27809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output with high current to the DC motor</a:t>
            </a:r>
            <a:endParaRPr lang="en-US" dirty="0"/>
          </a:p>
        </p:txBody>
      </p:sp>
      <p:cxnSp>
        <p:nvCxnSpPr>
          <p:cNvPr id="7" name="Curved Connector 6"/>
          <p:cNvCxnSpPr>
            <a:stCxn id="3" idx="1"/>
          </p:cNvCxnSpPr>
          <p:nvPr/>
        </p:nvCxnSpPr>
        <p:spPr>
          <a:xfrm rot="10800000">
            <a:off x="5292080" y="2924950"/>
            <a:ext cx="1080120" cy="17914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780927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from the Optocoupler 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2843808" y="2924949"/>
            <a:ext cx="792088" cy="4064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Wireless Shield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7"/>
            <a:ext cx="8507288" cy="115212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500" dirty="0"/>
              <a:t>The </a:t>
            </a:r>
            <a:r>
              <a:rPr lang="en-US" sz="3500" dirty="0">
                <a:solidFill>
                  <a:srgbClr val="FF0000"/>
                </a:solidFill>
              </a:rPr>
              <a:t>main component </a:t>
            </a:r>
            <a:r>
              <a:rPr lang="en-US" sz="3500" dirty="0"/>
              <a:t>in the wireless shield is the </a:t>
            </a:r>
            <a:r>
              <a:rPr lang="en-US" sz="3500" b="1" i="1" dirty="0">
                <a:solidFill>
                  <a:srgbClr val="FF0000"/>
                </a:solidFill>
              </a:rPr>
              <a:t>Xbee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/>
              <a:t>module.</a:t>
            </a:r>
            <a:endParaRPr lang="en-US" sz="35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50863"/>
            <a:ext cx="1985877" cy="180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8293" y="4157787"/>
            <a:ext cx="8507288" cy="2007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500" dirty="0" smtClean="0"/>
              <a:t>It connected </a:t>
            </a:r>
            <a:r>
              <a:rPr lang="en-US" sz="3500" dirty="0" smtClean="0">
                <a:solidFill>
                  <a:srgbClr val="FF0000"/>
                </a:solidFill>
              </a:rPr>
              <a:t>serially</a:t>
            </a:r>
            <a:r>
              <a:rPr lang="en-US" sz="3500" dirty="0" smtClean="0"/>
              <a:t> and </a:t>
            </a:r>
            <a:r>
              <a:rPr lang="en-US" sz="3500" dirty="0" smtClean="0">
                <a:solidFill>
                  <a:srgbClr val="FF0000"/>
                </a:solidFill>
              </a:rPr>
              <a:t>powered</a:t>
            </a:r>
            <a:r>
              <a:rPr lang="en-US" sz="3500" dirty="0" smtClean="0"/>
              <a:t> from the Arduino board.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It's a very </a:t>
            </a:r>
            <a:r>
              <a:rPr lang="en-US" sz="3600" dirty="0">
                <a:solidFill>
                  <a:srgbClr val="FF0000"/>
                </a:solidFill>
              </a:rPr>
              <a:t>sensitive</a:t>
            </a:r>
            <a:r>
              <a:rPr lang="en-US" sz="3600" dirty="0"/>
              <a:t> and any increase or defect in the power supply it can lead to </a:t>
            </a:r>
            <a:r>
              <a:rPr lang="en-US" sz="3600" dirty="0" smtClean="0">
                <a:solidFill>
                  <a:srgbClr val="FF0000"/>
                </a:solidFill>
              </a:rPr>
              <a:t>damage</a:t>
            </a:r>
            <a:r>
              <a:rPr lang="en-US" sz="3600" dirty="0" smtClean="0"/>
              <a:t>.</a:t>
            </a:r>
            <a:endParaRPr lang="en-US" sz="35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16416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Sensors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68051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humidity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</a:t>
            </a:r>
            <a:r>
              <a:rPr lang="en-US" dirty="0" smtClean="0"/>
              <a:t>sensor.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light</a:t>
            </a:r>
            <a:r>
              <a:rPr lang="en-US" dirty="0" smtClean="0"/>
              <a:t> intensity sensor.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Ultrasonic</a:t>
            </a:r>
            <a:r>
              <a:rPr lang="en-US" dirty="0" smtClean="0"/>
              <a:t> sensor.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16416" cy="864096"/>
          </a:xfrm>
        </p:spPr>
        <p:txBody>
          <a:bodyPr>
            <a:noAutofit/>
          </a:bodyPr>
          <a:lstStyle/>
          <a:p>
            <a:r>
              <a:rPr lang="en-US" sz="4000" b="1" dirty="0"/>
              <a:t>humidity and temperature </a:t>
            </a:r>
            <a:r>
              <a:rPr lang="en-US" sz="4000" b="1" dirty="0" smtClean="0"/>
              <a:t>sensor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412777"/>
            <a:ext cx="8507288" cy="1008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humidity </a:t>
            </a:r>
            <a:r>
              <a:rPr lang="en-US" dirty="0"/>
              <a:t>and temperature sensor used is </a:t>
            </a:r>
            <a:r>
              <a:rPr lang="en-US" dirty="0" smtClean="0">
                <a:solidFill>
                  <a:srgbClr val="FF0000"/>
                </a:solidFill>
              </a:rPr>
              <a:t>RHT03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http://www.eio.com/images/product/large/38793_1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76" y="2060848"/>
            <a:ext cx="1924611" cy="1924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3861048"/>
            <a:ext cx="850728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output is </a:t>
            </a:r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output is packet with </a:t>
            </a:r>
            <a:r>
              <a:rPr lang="en-US" dirty="0" smtClean="0">
                <a:solidFill>
                  <a:srgbClr val="FF0000"/>
                </a:solidFill>
              </a:rPr>
              <a:t>40 bit </a:t>
            </a:r>
            <a:r>
              <a:rPr lang="en-US" dirty="0" smtClean="0"/>
              <a:t>and it needs synchronization.</a:t>
            </a:r>
          </a:p>
          <a:p>
            <a:endParaRPr lang="en-US" dirty="0" smtClean="0"/>
          </a:p>
          <a:p>
            <a:r>
              <a:rPr lang="en-US" i="1" dirty="0">
                <a:solidFill>
                  <a:srgbClr val="FF0000"/>
                </a:solidFill>
              </a:rPr>
              <a:t>16 bits RH </a:t>
            </a:r>
            <a:r>
              <a:rPr lang="en-US" i="1" dirty="0"/>
              <a:t>data </a:t>
            </a:r>
            <a:r>
              <a:rPr lang="en-US" i="1" dirty="0">
                <a:solidFill>
                  <a:srgbClr val="FF0000"/>
                </a:solidFill>
              </a:rPr>
              <a:t>16 bits T </a:t>
            </a:r>
            <a:r>
              <a:rPr lang="en-US" i="1" dirty="0"/>
              <a:t>data </a:t>
            </a:r>
            <a:r>
              <a:rPr lang="en-US" i="1" dirty="0">
                <a:solidFill>
                  <a:srgbClr val="FF0000"/>
                </a:solidFill>
              </a:rPr>
              <a:t>8 bits check </a:t>
            </a:r>
            <a:r>
              <a:rPr lang="en-US" i="1" dirty="0" smtClean="0">
                <a:solidFill>
                  <a:srgbClr val="FF0000"/>
                </a:solidFill>
              </a:rPr>
              <a:t>sum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Light intensity sensor.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412777"/>
            <a:ext cx="8507288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The light </a:t>
            </a:r>
            <a:r>
              <a:rPr lang="en-US" dirty="0"/>
              <a:t>intensity </a:t>
            </a:r>
            <a:r>
              <a:rPr lang="en-US" dirty="0" smtClean="0"/>
              <a:t>sensor-TAOS079A.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5" y="2204864"/>
            <a:ext cx="186690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4437112"/>
            <a:ext cx="85072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output is frequency.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i="1" dirty="0"/>
              <a:t>Ultra </a:t>
            </a:r>
            <a:r>
              <a:rPr lang="en-US" sz="4000" b="1" i="1" dirty="0" smtClean="0"/>
              <a:t>Sonic.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412777"/>
            <a:ext cx="8507288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Ultra </a:t>
            </a:r>
            <a:r>
              <a:rPr lang="en-US" dirty="0"/>
              <a:t>Sonic sensor- EZ0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4437112"/>
            <a:ext cx="850728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need of this sensor appears since we start moving the robot and </a:t>
            </a:r>
            <a:r>
              <a:rPr lang="en-US" dirty="0">
                <a:solidFill>
                  <a:srgbClr val="FF0000"/>
                </a:solidFill>
              </a:rPr>
              <a:t>need to avoid some obstacles</a:t>
            </a:r>
            <a:r>
              <a:rPr lang="en-US" dirty="0"/>
              <a:t>. </a:t>
            </a:r>
          </a:p>
        </p:txBody>
      </p:sp>
      <p:pic>
        <p:nvPicPr>
          <p:cNvPr id="8" name="Picture 7" descr="http://content.solarbotics.com/products/images/35231/35231-dscn0469_copy_p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t="5575" r="16709" b="7317"/>
          <a:stretch/>
        </p:blipFill>
        <p:spPr bwMode="auto">
          <a:xfrm>
            <a:off x="3131840" y="2242921"/>
            <a:ext cx="2305685" cy="215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89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72684">
            <a:off x="362214" y="3035831"/>
            <a:ext cx="4065942" cy="255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l="1519" t="2355" r="1211" b="1915"/>
          <a:stretch/>
        </p:blipFill>
        <p:spPr bwMode="auto">
          <a:xfrm rot="2735647">
            <a:off x="4974729" y="2989775"/>
            <a:ext cx="3503098" cy="271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Eagle V6 software is used to create the Printed Circuit Board.</a:t>
            </a:r>
            <a:endParaRPr lang="en-US" sz="2800" dirty="0"/>
          </a:p>
        </p:txBody>
      </p:sp>
      <p:pic>
        <p:nvPicPr>
          <p:cNvPr id="3074" name="Picture 2" descr="http://roboticsclub.org/redmine/projects/scoutmech/repository/revisions/9cf1f8b50e87977680e24a4596f508cf1e8a563f/entry/docs/DocumentationImages/WebsiteManual/CadSoft-EAGLE-Professio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87162"/>
            <a:ext cx="2138992" cy="27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Shields Design.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5930840" cy="3096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design </a:t>
            </a:r>
            <a:r>
              <a:rPr lang="en-US" sz="2800" dirty="0" smtClean="0">
                <a:solidFill>
                  <a:srgbClr val="FF0000"/>
                </a:solidFill>
              </a:rPr>
              <a:t>solve the problem</a:t>
            </a:r>
            <a:r>
              <a:rPr lang="en-US" sz="2800" dirty="0" smtClean="0"/>
              <a:t> of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Connectivity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M.C ports.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Distribution</a:t>
            </a:r>
            <a:r>
              <a:rPr lang="en-US" sz="2400" dirty="0" smtClean="0"/>
              <a:t> of components.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Reduce the </a:t>
            </a:r>
            <a:r>
              <a:rPr lang="en-US" sz="2400" dirty="0" smtClean="0">
                <a:solidFill>
                  <a:srgbClr val="FF0000"/>
                </a:solidFill>
              </a:rPr>
              <a:t>noise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6034"/>
          <a:stretch/>
        </p:blipFill>
        <p:spPr bwMode="auto">
          <a:xfrm>
            <a:off x="5716048" y="2996951"/>
            <a:ext cx="2961640" cy="3555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633516"/>
            <a:ext cx="824433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design of Arduino board obligate us to follow it.</a:t>
            </a:r>
          </a:p>
        </p:txBody>
      </p:sp>
    </p:spTree>
    <p:extLst>
      <p:ext uri="{BB962C8B-B14F-4D97-AF65-F5344CB8AC3E}">
        <p14:creationId xmlns:p14="http://schemas.microsoft.com/office/powerpoint/2010/main" val="19085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298" y="1846334"/>
            <a:ext cx="85471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500" dirty="0" smtClean="0"/>
              <a:t>It is a simple prototype to the </a:t>
            </a:r>
            <a:r>
              <a:rPr lang="en-US" sz="3500" dirty="0" smtClean="0">
                <a:solidFill>
                  <a:srgbClr val="FF0000"/>
                </a:solidFill>
              </a:rPr>
              <a:t>wireless sensor network</a:t>
            </a:r>
            <a:r>
              <a:rPr lang="en-US" sz="35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298" y="98072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is Robot Swarm?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10" y="2431109"/>
            <a:ext cx="4838770" cy="420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Transferring protocol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633516"/>
            <a:ext cx="8244336" cy="1651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Why</a:t>
            </a:r>
            <a:r>
              <a:rPr lang="en-US" sz="2800" dirty="0" smtClean="0"/>
              <a:t> to make a protocol ? </a:t>
            </a:r>
          </a:p>
          <a:p>
            <a:pPr lvl="1"/>
            <a:r>
              <a:rPr lang="en-US" sz="2400" dirty="0" smtClean="0"/>
              <a:t>To increase </a:t>
            </a:r>
            <a:r>
              <a:rPr lang="en-US" sz="2400" dirty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performance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make the transfer </a:t>
            </a:r>
            <a:r>
              <a:rPr lang="en-US" sz="2400" dirty="0">
                <a:solidFill>
                  <a:srgbClr val="FF0000"/>
                </a:solidFill>
              </a:rPr>
              <a:t>easier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robust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secure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ordered</a:t>
            </a:r>
            <a:r>
              <a:rPr lang="en-US" sz="2400" dirty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reliable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6146" name="Picture 2" descr="http://www.cheshirehomechoice.org.uk/NovaWeb/Infrastructure/ViewLibraryDocument.aspx?ObjectID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3"/>
            <a:ext cx="3484937" cy="34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Transferring protocol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1484784"/>
            <a:ext cx="82443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Packet content.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6924"/>
            <a:ext cx="8568952" cy="370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5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Cont.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124744"/>
            <a:ext cx="87849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i="1" dirty="0" smtClean="0"/>
              <a:t>Packets types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Ready</a:t>
            </a:r>
            <a:r>
              <a:rPr lang="en-US" dirty="0" smtClean="0"/>
              <a:t>: is to tell the server that node is ready to associate with server.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acknowledgment</a:t>
            </a:r>
            <a:r>
              <a:rPr lang="en-US" dirty="0" smtClean="0"/>
              <a:t>: it tell the source that the destination received the packet correctly.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: </a:t>
            </a:r>
            <a:r>
              <a:rPr lang="en-US" dirty="0"/>
              <a:t>and it is the answer to the </a:t>
            </a:r>
            <a:r>
              <a:rPr lang="en-US" dirty="0" smtClean="0"/>
              <a:t>request mainly Temperature or humidity.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:  </a:t>
            </a:r>
            <a:r>
              <a:rPr lang="en-US" dirty="0"/>
              <a:t>It is the packets that defines the movement direction, data type request or activate/deactivate the mid </a:t>
            </a:r>
            <a:r>
              <a:rPr lang="en-US" dirty="0" smtClean="0"/>
              <a:t>node.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Server software</a:t>
            </a:r>
            <a:endParaRPr lang="en-US" b="1" dirty="0"/>
          </a:p>
        </p:txBody>
      </p:sp>
      <p:pic>
        <p:nvPicPr>
          <p:cNvPr id="5" name="Picture 4" descr="C:\Users\Student\AppData\Local\Temp\SNAGHTML41c0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95" y="1124744"/>
            <a:ext cx="8971344" cy="534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5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1309"/>
            <a:ext cx="9144000" cy="469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Server Criteria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50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9180512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51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6300" y="188913"/>
            <a:ext cx="7029450" cy="7239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Main Node Criteria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9947"/>
            <a:ext cx="7320134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0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2" y="-1744"/>
            <a:ext cx="7429053" cy="586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1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6300" y="188913"/>
            <a:ext cx="7029450" cy="7239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MiD</a:t>
            </a:r>
            <a:r>
              <a:rPr lang="en-US" b="1" dirty="0" smtClean="0"/>
              <a:t> Node Criteria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20" y="897876"/>
            <a:ext cx="5081736" cy="598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76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63" y="-27384"/>
            <a:ext cx="637372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5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07" y="1339628"/>
            <a:ext cx="8798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500" dirty="0"/>
              <a:t>In this </a:t>
            </a:r>
            <a:r>
              <a:rPr lang="en-US" sz="3500" dirty="0" smtClean="0"/>
              <a:t>project </a:t>
            </a:r>
            <a:r>
              <a:rPr lang="en-US" sz="3500" dirty="0"/>
              <a:t>we built robots </a:t>
            </a:r>
            <a:r>
              <a:rPr lang="en-US" sz="3500" dirty="0">
                <a:solidFill>
                  <a:srgbClr val="FF0000"/>
                </a:solidFill>
              </a:rPr>
              <a:t>equipped with sensors</a:t>
            </a:r>
            <a:r>
              <a:rPr lang="en-US" sz="3500" dirty="0"/>
              <a:t>. The </a:t>
            </a:r>
            <a:r>
              <a:rPr lang="en-US" sz="3500" dirty="0" smtClean="0"/>
              <a:t>robots </a:t>
            </a:r>
            <a:r>
              <a:rPr lang="en-US" sz="3500" dirty="0"/>
              <a:t>job is to  </a:t>
            </a:r>
            <a:r>
              <a:rPr lang="en-US" sz="3500" dirty="0">
                <a:solidFill>
                  <a:srgbClr val="FF0000"/>
                </a:solidFill>
              </a:rPr>
              <a:t>collect the data from the </a:t>
            </a:r>
            <a:r>
              <a:rPr lang="en-US" sz="3500" dirty="0" smtClean="0">
                <a:solidFill>
                  <a:srgbClr val="FF0000"/>
                </a:solidFill>
              </a:rPr>
              <a:t>environment</a:t>
            </a:r>
            <a:r>
              <a:rPr lang="en-US" sz="3500" dirty="0"/>
              <a:t> </a:t>
            </a:r>
            <a:r>
              <a:rPr lang="en-US" sz="3500" dirty="0" smtClean="0"/>
              <a:t>then </a:t>
            </a:r>
            <a:r>
              <a:rPr lang="en-US" sz="3500" dirty="0"/>
              <a:t>send it to </a:t>
            </a:r>
            <a:r>
              <a:rPr lang="en-US" sz="3500" dirty="0">
                <a:solidFill>
                  <a:srgbClr val="FF0000"/>
                </a:solidFill>
              </a:rPr>
              <a:t>server wirelessly</a:t>
            </a:r>
            <a:r>
              <a:rPr lang="en-US" sz="35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298" y="62678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Cont.</a:t>
            </a:r>
            <a:endParaRPr lang="en-US" sz="4000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3284983"/>
            <a:ext cx="3544388" cy="34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Any Questions ?</a:t>
            </a:r>
            <a:endParaRPr lang="en-US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59" y="1268760"/>
            <a:ext cx="3949030" cy="526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Thank you for your Attention </a:t>
            </a:r>
            <a:endParaRPr lang="en-US" sz="4000" b="1" dirty="0"/>
          </a:p>
        </p:txBody>
      </p:sp>
      <p:pic>
        <p:nvPicPr>
          <p:cNvPr id="1027" name="Picture 3" descr="C:\Users\Ibrahem\Desktop\Untitled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1"/>
          <a:stretch/>
        </p:blipFill>
        <p:spPr bwMode="auto">
          <a:xfrm>
            <a:off x="467544" y="1343112"/>
            <a:ext cx="7948489" cy="53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5298" y="98072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Goal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5298" y="1844824"/>
            <a:ext cx="854718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500" dirty="0" smtClean="0"/>
              <a:t>Is to design </a:t>
            </a:r>
            <a:r>
              <a:rPr lang="en-US" sz="3500" dirty="0" smtClean="0">
                <a:solidFill>
                  <a:srgbClr val="FF0000"/>
                </a:solidFill>
              </a:rPr>
              <a:t>exploratory robot </a:t>
            </a:r>
            <a:r>
              <a:rPr lang="en-US" sz="3500" dirty="0" smtClean="0"/>
              <a:t>with this main features.</a:t>
            </a:r>
          </a:p>
          <a:p>
            <a:pPr marL="571500" indent="-571500">
              <a:buFont typeface="Arial" charset="0"/>
              <a:buChar char="•"/>
            </a:pPr>
            <a:endParaRPr lang="en-US" sz="3500" dirty="0"/>
          </a:p>
          <a:p>
            <a:pPr marL="1200150" lvl="1" indent="-742950">
              <a:buFont typeface="+mj-lt"/>
              <a:buAutoNum type="arabicPeriod"/>
            </a:pP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Simple</a:t>
            </a:r>
            <a:r>
              <a:rPr lang="en-US" sz="3500" dirty="0" smtClean="0"/>
              <a:t> design.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Low power </a:t>
            </a:r>
            <a:r>
              <a:rPr lang="en-US" sz="3500" dirty="0" smtClean="0"/>
              <a:t>consumption.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dirty="0" smtClean="0"/>
              <a:t>Wide </a:t>
            </a:r>
            <a:r>
              <a:rPr lang="en-US" sz="3500" dirty="0" smtClean="0">
                <a:solidFill>
                  <a:srgbClr val="FF0000"/>
                </a:solidFill>
              </a:rPr>
              <a:t>rang</a:t>
            </a:r>
            <a:r>
              <a:rPr lang="en-US" sz="3500" dirty="0" smtClean="0"/>
              <a:t>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dirty="0" smtClean="0"/>
              <a:t>Software support( </a:t>
            </a:r>
            <a:r>
              <a:rPr lang="en-US" sz="3500" dirty="0" smtClean="0">
                <a:solidFill>
                  <a:srgbClr val="FF0000"/>
                </a:solidFill>
              </a:rPr>
              <a:t>protocol</a:t>
            </a:r>
            <a:r>
              <a:rPr lang="en-US" sz="35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60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5721" y="62678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Microcontroller – AtmegaAVR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558" y="1334671"/>
            <a:ext cx="85471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500" dirty="0" smtClean="0"/>
              <a:t>The AtmegaAVR is </a:t>
            </a:r>
            <a:r>
              <a:rPr lang="en-US" sz="3500" dirty="0" smtClean="0">
                <a:solidFill>
                  <a:srgbClr val="FF0000"/>
                </a:solidFill>
              </a:rPr>
              <a:t>strong microcontroller </a:t>
            </a:r>
            <a:r>
              <a:rPr lang="en-US" sz="3500" dirty="0" smtClean="0"/>
              <a:t>that supported by </a:t>
            </a:r>
            <a:r>
              <a:rPr lang="en-US" sz="3500" dirty="0" smtClean="0">
                <a:solidFill>
                  <a:srgbClr val="FF0000"/>
                </a:solidFill>
              </a:rPr>
              <a:t>Arduino board</a:t>
            </a:r>
            <a:r>
              <a:rPr lang="en-US" sz="3500" dirty="0" smtClean="0"/>
              <a:t>.</a:t>
            </a:r>
          </a:p>
          <a:p>
            <a:pPr marL="571500" indent="-571500">
              <a:buFont typeface="Arial" charset="0"/>
              <a:buChar char="•"/>
            </a:pPr>
            <a:endParaRPr lang="en-US" sz="3500" dirty="0"/>
          </a:p>
          <a:p>
            <a:pPr marL="571500" indent="-571500">
              <a:buFont typeface="Arial" charset="0"/>
              <a:buChar char="•"/>
            </a:pPr>
            <a:r>
              <a:rPr lang="en-US" sz="3500" dirty="0" smtClean="0"/>
              <a:t>The Arduino provides this M.C with many features like </a:t>
            </a:r>
            <a:r>
              <a:rPr lang="en-US" sz="3500" dirty="0" smtClean="0">
                <a:solidFill>
                  <a:srgbClr val="FF0000"/>
                </a:solidFill>
              </a:rPr>
              <a:t>power supply</a:t>
            </a:r>
            <a:r>
              <a:rPr lang="en-US" sz="3500" dirty="0" smtClean="0"/>
              <a:t>, </a:t>
            </a:r>
            <a:r>
              <a:rPr lang="en-US" sz="3500" dirty="0" smtClean="0">
                <a:solidFill>
                  <a:srgbClr val="FF0000"/>
                </a:solidFill>
              </a:rPr>
              <a:t>USB interface</a:t>
            </a:r>
            <a:r>
              <a:rPr lang="en-US" sz="3500" dirty="0" smtClean="0"/>
              <a:t>,</a:t>
            </a:r>
            <a:r>
              <a:rPr lang="en-US" sz="3500" dirty="0" smtClean="0">
                <a:solidFill>
                  <a:srgbClr val="FF0000"/>
                </a:solidFill>
              </a:rPr>
              <a:t> safe operating</a:t>
            </a:r>
            <a:r>
              <a:rPr lang="en-US" sz="3500" dirty="0" smtClean="0"/>
              <a:t>, </a:t>
            </a:r>
            <a:r>
              <a:rPr lang="en-US" sz="3500" dirty="0" smtClean="0">
                <a:solidFill>
                  <a:srgbClr val="FF0000"/>
                </a:solidFill>
              </a:rPr>
              <a:t>small size, design</a:t>
            </a:r>
            <a:r>
              <a:rPr lang="en-US" sz="3500" dirty="0" smtClean="0"/>
              <a:t>.</a:t>
            </a:r>
          </a:p>
          <a:p>
            <a:pPr marL="571500" indent="-571500">
              <a:buFont typeface="Arial" charset="0"/>
              <a:buChar char="•"/>
            </a:pPr>
            <a:endParaRPr lang="en-US" sz="3500" dirty="0"/>
          </a:p>
          <a:p>
            <a:pPr marL="571500" indent="-571500">
              <a:buFont typeface="Arial" charset="0"/>
              <a:buChar char="•"/>
            </a:pPr>
            <a:r>
              <a:rPr lang="en-US" sz="3500" dirty="0" smtClean="0"/>
              <a:t>AtmegaAVR microcontroller comes with </a:t>
            </a:r>
            <a:r>
              <a:rPr lang="en-US" sz="3500" dirty="0" smtClean="0">
                <a:solidFill>
                  <a:srgbClr val="FF0000"/>
                </a:solidFill>
              </a:rPr>
              <a:t>powerful compiler</a:t>
            </a:r>
            <a:r>
              <a:rPr lang="en-US" sz="3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7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Robot Design considerations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7"/>
            <a:ext cx="8507288" cy="1800200"/>
          </a:xfrm>
        </p:spPr>
        <p:txBody>
          <a:bodyPr>
            <a:normAutofit/>
          </a:bodyPr>
          <a:lstStyle/>
          <a:p>
            <a:r>
              <a:rPr lang="en-US" sz="3500" dirty="0"/>
              <a:t>As a start in robots design we make a deep </a:t>
            </a:r>
            <a:r>
              <a:rPr lang="en-US" sz="3500" dirty="0">
                <a:solidFill>
                  <a:srgbClr val="FF0000"/>
                </a:solidFill>
              </a:rPr>
              <a:t>search</a:t>
            </a:r>
            <a:r>
              <a:rPr lang="en-US" sz="3500" dirty="0"/>
              <a:t> for robots and their designs. We found </a:t>
            </a:r>
            <a:r>
              <a:rPr lang="en-US" sz="3500" dirty="0">
                <a:solidFill>
                  <a:srgbClr val="FF0000"/>
                </a:solidFill>
              </a:rPr>
              <a:t>many styles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1" y="3638692"/>
            <a:ext cx="2187575" cy="16954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7864" y="3415425"/>
            <a:ext cx="2881630" cy="214198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 cstate="print"/>
          <a:srcRect b="9499"/>
          <a:stretch/>
        </p:blipFill>
        <p:spPr bwMode="auto">
          <a:xfrm>
            <a:off x="6255092" y="3714892"/>
            <a:ext cx="2505075" cy="161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51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Cont.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713387"/>
          </a:xfrm>
        </p:spPr>
        <p:txBody>
          <a:bodyPr>
            <a:noAutofit/>
          </a:bodyPr>
          <a:lstStyle/>
          <a:p>
            <a:r>
              <a:rPr lang="en-US" sz="3500" dirty="0" smtClean="0"/>
              <a:t>To choose the best appropriate style we apply </a:t>
            </a:r>
            <a:r>
              <a:rPr lang="en-US" sz="3500" dirty="0" smtClean="0">
                <a:solidFill>
                  <a:srgbClr val="FF0000"/>
                </a:solidFill>
              </a:rPr>
              <a:t>our requirements</a:t>
            </a:r>
            <a:r>
              <a:rPr lang="en-US" sz="3500" dirty="0" smtClean="0"/>
              <a:t>.</a:t>
            </a:r>
          </a:p>
          <a:p>
            <a:pPr lvl="1"/>
            <a:r>
              <a:rPr lang="en-US" sz="3500" dirty="0" smtClean="0"/>
              <a:t>High </a:t>
            </a:r>
            <a:r>
              <a:rPr lang="en-US" sz="3500" dirty="0">
                <a:solidFill>
                  <a:srgbClr val="FF0000"/>
                </a:solidFill>
              </a:rPr>
              <a:t>torque</a:t>
            </a:r>
            <a:r>
              <a:rPr lang="en-US" sz="3500" dirty="0"/>
              <a:t> – need </a:t>
            </a:r>
            <a:r>
              <a:rPr lang="en-US" sz="3500" dirty="0">
                <a:solidFill>
                  <a:srgbClr val="FF0000"/>
                </a:solidFill>
              </a:rPr>
              <a:t>gearbox</a:t>
            </a:r>
            <a:r>
              <a:rPr lang="en-US" sz="3500" dirty="0"/>
              <a:t> -.</a:t>
            </a:r>
          </a:p>
          <a:p>
            <a:pPr lvl="1"/>
            <a:r>
              <a:rPr lang="en-US" sz="3500" dirty="0" smtClean="0"/>
              <a:t>High </a:t>
            </a:r>
            <a:r>
              <a:rPr lang="en-US" sz="3500" dirty="0">
                <a:solidFill>
                  <a:srgbClr val="FF0000"/>
                </a:solidFill>
              </a:rPr>
              <a:t>equilibrium</a:t>
            </a:r>
            <a:r>
              <a:rPr lang="en-US" sz="3500" dirty="0"/>
              <a:t>.</a:t>
            </a:r>
          </a:p>
          <a:p>
            <a:pPr lvl="1"/>
            <a:r>
              <a:rPr lang="en-US" sz="3500" dirty="0" smtClean="0"/>
              <a:t>Ability </a:t>
            </a:r>
            <a:r>
              <a:rPr lang="en-US" sz="3500" dirty="0"/>
              <a:t>to scan </a:t>
            </a:r>
            <a:r>
              <a:rPr lang="en-US" sz="3500" dirty="0">
                <a:solidFill>
                  <a:srgbClr val="FF0000"/>
                </a:solidFill>
              </a:rPr>
              <a:t>wide area</a:t>
            </a:r>
            <a:r>
              <a:rPr lang="en-US" sz="3500" dirty="0"/>
              <a:t>.</a:t>
            </a:r>
          </a:p>
          <a:p>
            <a:pPr lvl="1"/>
            <a:r>
              <a:rPr lang="en-US" sz="3500" dirty="0" smtClean="0"/>
              <a:t>Design </a:t>
            </a:r>
            <a:r>
              <a:rPr lang="en-US" sz="3500" dirty="0"/>
              <a:t>that allow adding an </a:t>
            </a:r>
            <a:r>
              <a:rPr lang="en-US" sz="3500" dirty="0" smtClean="0">
                <a:solidFill>
                  <a:srgbClr val="FF0000"/>
                </a:solidFill>
              </a:rPr>
              <a:t>extra expansion</a:t>
            </a:r>
            <a:r>
              <a:rPr lang="en-US" sz="3500" dirty="0"/>
              <a:t>.</a:t>
            </a:r>
          </a:p>
          <a:p>
            <a:pPr lvl="1"/>
            <a:r>
              <a:rPr lang="en-US" sz="3500" dirty="0" smtClean="0"/>
              <a:t>Ability </a:t>
            </a:r>
            <a:r>
              <a:rPr lang="en-US" sz="3500" dirty="0"/>
              <a:t>to </a:t>
            </a:r>
            <a:r>
              <a:rPr lang="en-US" sz="3500" dirty="0">
                <a:solidFill>
                  <a:srgbClr val="FF0000"/>
                </a:solidFill>
              </a:rPr>
              <a:t>overcome small obstacles</a:t>
            </a:r>
            <a:r>
              <a:rPr lang="en-US" sz="3500" dirty="0" smtClean="0"/>
              <a:t>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750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Cont.</a:t>
            </a:r>
            <a:endParaRPr lang="en-US" sz="40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b="9499"/>
          <a:stretch/>
        </p:blipFill>
        <p:spPr bwMode="auto">
          <a:xfrm>
            <a:off x="1907704" y="2348880"/>
            <a:ext cx="5544616" cy="3583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12777"/>
            <a:ext cx="8280920" cy="720080"/>
          </a:xfrm>
        </p:spPr>
        <p:txBody>
          <a:bodyPr>
            <a:noAutofit/>
          </a:bodyPr>
          <a:lstStyle/>
          <a:p>
            <a:pPr marL="857250" lvl="2" indent="0">
              <a:buNone/>
            </a:pPr>
            <a:r>
              <a:rPr lang="en-US" sz="3500" dirty="0" smtClean="0"/>
              <a:t>Our choice is : </a:t>
            </a:r>
            <a:endParaRPr lang="en-US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22935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Wide area</a:t>
            </a:r>
            <a:endParaRPr lang="en-US" dirty="0"/>
          </a:p>
        </p:txBody>
      </p:sp>
      <p:cxnSp>
        <p:nvCxnSpPr>
          <p:cNvPr id="12" name="Curved Connector 11"/>
          <p:cNvCxnSpPr>
            <a:stCxn id="8" idx="2"/>
          </p:cNvCxnSpPr>
          <p:nvPr/>
        </p:nvCxnSpPr>
        <p:spPr>
          <a:xfrm rot="16200000" flipH="1">
            <a:off x="2663876" y="2817020"/>
            <a:ext cx="1584000" cy="13681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2320" y="20608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Gear box</a:t>
            </a:r>
            <a:endParaRPr lang="en-US" dirty="0"/>
          </a:p>
        </p:txBody>
      </p:sp>
      <p:cxnSp>
        <p:nvCxnSpPr>
          <p:cNvPr id="22" name="Curved Connector 21"/>
          <p:cNvCxnSpPr>
            <a:stCxn id="16" idx="1"/>
          </p:cNvCxnSpPr>
          <p:nvPr/>
        </p:nvCxnSpPr>
        <p:spPr>
          <a:xfrm rot="10800000" flipV="1">
            <a:off x="5796136" y="2245514"/>
            <a:ext cx="1656184" cy="679430"/>
          </a:xfrm>
          <a:prstGeom prst="curvedConnector3">
            <a:avLst>
              <a:gd name="adj1" fmla="val 656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01200" y="3956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Truck Design</a:t>
            </a:r>
            <a:endParaRPr lang="en-US" dirty="0"/>
          </a:p>
        </p:txBody>
      </p:sp>
      <p:cxnSp>
        <p:nvCxnSpPr>
          <p:cNvPr id="29" name="Curved Connector 28"/>
          <p:cNvCxnSpPr>
            <a:stCxn id="27" idx="1"/>
          </p:cNvCxnSpPr>
          <p:nvPr/>
        </p:nvCxnSpPr>
        <p:spPr>
          <a:xfrm rot="10800000">
            <a:off x="7092280" y="3956200"/>
            <a:ext cx="508920" cy="18466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864096"/>
          </a:xfrm>
        </p:spPr>
        <p:txBody>
          <a:bodyPr>
            <a:noAutofit/>
          </a:bodyPr>
          <a:lstStyle/>
          <a:p>
            <a:r>
              <a:rPr lang="en-US" sz="4000" b="1" dirty="0"/>
              <a:t>Power management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751531"/>
          </a:xfrm>
        </p:spPr>
        <p:txBody>
          <a:bodyPr>
            <a:noAutofit/>
          </a:bodyPr>
          <a:lstStyle/>
          <a:p>
            <a:r>
              <a:rPr lang="en-US" sz="3500" dirty="0" smtClean="0"/>
              <a:t>The power sources </a:t>
            </a:r>
            <a:r>
              <a:rPr lang="en-US" sz="3500" dirty="0" smtClean="0">
                <a:solidFill>
                  <a:srgbClr val="FF0000"/>
                </a:solidFill>
              </a:rPr>
              <a:t>divided into two types</a:t>
            </a:r>
            <a:endParaRPr lang="en-US" sz="3500" dirty="0">
              <a:solidFill>
                <a:srgbClr val="FF0000"/>
              </a:solidFill>
            </a:endParaRPr>
          </a:p>
          <a:p>
            <a:endParaRPr lang="en-US" sz="35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3740" y="2190341"/>
            <a:ext cx="1333500" cy="1333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5963" y="2190341"/>
            <a:ext cx="1295400" cy="1295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3561343"/>
            <a:ext cx="8928992" cy="2675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/>
              <a:t>This separation for </a:t>
            </a:r>
            <a:r>
              <a:rPr lang="en-US" sz="3500" dirty="0"/>
              <a:t>several </a:t>
            </a:r>
            <a:r>
              <a:rPr lang="en-US" sz="3500" dirty="0" smtClean="0"/>
              <a:t>reasons</a:t>
            </a:r>
          </a:p>
          <a:p>
            <a:pPr lvl="1"/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protection.</a:t>
            </a:r>
            <a:endParaRPr lang="en-US" sz="3100" dirty="0" smtClean="0"/>
          </a:p>
          <a:p>
            <a:pPr lvl="1"/>
            <a:r>
              <a:rPr lang="en-US" sz="3100" dirty="0" smtClean="0"/>
              <a:t>Provide </a:t>
            </a:r>
            <a:r>
              <a:rPr lang="en-US" sz="3100" dirty="0" smtClean="0">
                <a:solidFill>
                  <a:srgbClr val="FF0000"/>
                </a:solidFill>
              </a:rPr>
              <a:t>different current/volt values </a:t>
            </a:r>
            <a:endParaRPr lang="en-US" sz="3100" dirty="0" smtClean="0"/>
          </a:p>
          <a:p>
            <a:pPr lvl="1"/>
            <a:r>
              <a:rPr lang="en-US" sz="3100" dirty="0" smtClean="0"/>
              <a:t> reduce the internal </a:t>
            </a:r>
            <a:r>
              <a:rPr lang="en-US" sz="3100" dirty="0" smtClean="0">
                <a:solidFill>
                  <a:srgbClr val="FF0000"/>
                </a:solidFill>
              </a:rPr>
              <a:t>resistance</a:t>
            </a:r>
            <a:r>
              <a:rPr lang="en-US" sz="3100" dirty="0" smtClean="0"/>
              <a:t>.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1264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1678</TotalTime>
  <Words>662</Words>
  <Application>Microsoft Office PowerPoint</Application>
  <PresentationFormat>On-screen Show (4:3)</PresentationFormat>
  <Paragraphs>128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Robot Swarm</vt:lpstr>
      <vt:lpstr>PowerPoint Presentation</vt:lpstr>
      <vt:lpstr>PowerPoint Presentation</vt:lpstr>
      <vt:lpstr>PowerPoint Presentation</vt:lpstr>
      <vt:lpstr>PowerPoint Presentation</vt:lpstr>
      <vt:lpstr>Robot Design considerations</vt:lpstr>
      <vt:lpstr>Cont.</vt:lpstr>
      <vt:lpstr>Cont.</vt:lpstr>
      <vt:lpstr>Power management</vt:lpstr>
      <vt:lpstr>I/O Isolation</vt:lpstr>
      <vt:lpstr>Motor Driving </vt:lpstr>
      <vt:lpstr>Cont.</vt:lpstr>
      <vt:lpstr>Wireless Shield</vt:lpstr>
      <vt:lpstr>Sensors</vt:lpstr>
      <vt:lpstr>humidity and temperature sensor</vt:lpstr>
      <vt:lpstr>Light intensity sensor.</vt:lpstr>
      <vt:lpstr>Ultra Sonic.</vt:lpstr>
      <vt:lpstr>PCB</vt:lpstr>
      <vt:lpstr>Shields Design.</vt:lpstr>
      <vt:lpstr>Transferring protocol</vt:lpstr>
      <vt:lpstr>Transferring protocol</vt:lpstr>
      <vt:lpstr>Cont.</vt:lpstr>
      <vt:lpstr>Server software</vt:lpstr>
      <vt:lpstr>Server Criteria</vt:lpstr>
      <vt:lpstr>PowerPoint Presentation</vt:lpstr>
      <vt:lpstr>Main Node Criteria</vt:lpstr>
      <vt:lpstr>PowerPoint Presentation</vt:lpstr>
      <vt:lpstr>MiD Node Criteria</vt:lpstr>
      <vt:lpstr>PowerPoint Presentation</vt:lpstr>
      <vt:lpstr>Any Questions ?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STORM</dc:creator>
  <cp:lastModifiedBy>Ibrahem</cp:lastModifiedBy>
  <cp:revision>128</cp:revision>
  <dcterms:created xsi:type="dcterms:W3CDTF">2011-12-17T18:20:01Z</dcterms:created>
  <dcterms:modified xsi:type="dcterms:W3CDTF">2012-05-22T19:03:02Z</dcterms:modified>
</cp:coreProperties>
</file>