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D7E1C8D8-0D28-49F5-9D33-643607CB63F0}" type="datetimeFigureOut">
              <a:rPr lang="en-US" smtClean="0"/>
              <a:pPr/>
              <a:t>5/25/2011</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CF9B7550-C906-42F6-B861-99900FEA7D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E1C8D8-0D28-49F5-9D33-643607CB63F0}" type="datetimeFigureOut">
              <a:rPr lang="en-US" smtClean="0"/>
              <a:pPr/>
              <a:t>5/25/2011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E1C8D8-0D28-49F5-9D33-643607CB63F0}" type="datetimeFigureOut">
              <a:rPr lang="en-US" smtClean="0"/>
              <a:pPr/>
              <a:t>5/25/2011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E1C8D8-0D28-49F5-9D33-643607CB63F0}" type="datetimeFigureOut">
              <a:rPr lang="en-US" smtClean="0"/>
              <a:pPr/>
              <a:t>5/25/2011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7E1C8D8-0D28-49F5-9D33-643607CB63F0}" type="datetimeFigureOut">
              <a:rPr lang="en-US" smtClean="0"/>
              <a:pPr/>
              <a:t>5/25/2011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F9B7550-C906-42F6-B861-99900FEA7D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7E1C8D8-0D28-49F5-9D33-643607CB63F0}" type="datetimeFigureOut">
              <a:rPr lang="en-US" smtClean="0"/>
              <a:pPr/>
              <a:t>5/25/2011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D7E1C8D8-0D28-49F5-9D33-643607CB63F0}" type="datetimeFigureOut">
              <a:rPr lang="en-US" smtClean="0"/>
              <a:pPr/>
              <a:t>5/25/2011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D7E1C8D8-0D28-49F5-9D33-643607CB63F0}" type="datetimeFigureOut">
              <a:rPr lang="en-US" smtClean="0"/>
              <a:pPr/>
              <a:t>5/25/2011</a:t>
            </a:fld>
            <a:endParaRPr lang="en-US"/>
          </a:p>
        </p:txBody>
      </p:sp>
      <p:sp>
        <p:nvSpPr>
          <p:cNvPr id="8" name="عنصر نائب لرقم الشريحة 7"/>
          <p:cNvSpPr>
            <a:spLocks noGrp="1"/>
          </p:cNvSpPr>
          <p:nvPr>
            <p:ph type="sldNum" sz="quarter" idx="11"/>
          </p:nvPr>
        </p:nvSpPr>
        <p:spPr/>
        <p:txBody>
          <a:bodyPr/>
          <a:lstStyle/>
          <a:p>
            <a:fld id="{CF9B7550-C906-42F6-B861-99900FEA7DFC}" type="slidenum">
              <a:rPr lang="en-US" smtClean="0"/>
              <a:pPr/>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transition spd="slow">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7E1C8D8-0D28-49F5-9D33-643607CB63F0}" type="datetimeFigureOut">
              <a:rPr lang="en-US" smtClean="0"/>
              <a:pPr/>
              <a:t>5/25/2011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7E1C8D8-0D28-49F5-9D33-643607CB63F0}" type="datetimeFigureOut">
              <a:rPr lang="en-US" smtClean="0"/>
              <a:pPr/>
              <a:t>5/25/2011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156448" y="6422064"/>
            <a:ext cx="762000" cy="365125"/>
          </a:xfrm>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D7E1C8D8-0D28-49F5-9D33-643607CB63F0}" type="datetimeFigureOut">
              <a:rPr lang="en-US" smtClean="0"/>
              <a:pPr/>
              <a:t>5/25/2011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F9B7550-C906-42F6-B861-99900FEA7DFC}"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7E1C8D8-0D28-49F5-9D33-643607CB63F0}" type="datetimeFigureOut">
              <a:rPr lang="en-US" smtClean="0"/>
              <a:pPr/>
              <a:t>5/25/2011</a:t>
            </a:fld>
            <a:endParaRPr lang="en-US"/>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F9B7550-C906-42F6-B861-99900FEA7DF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wedge/>
  </p:transition>
  <p:timing>
    <p:tnLst>
      <p:par>
        <p:cTn id="1" dur="indefinite" restart="never" nodeType="tmRoot"/>
      </p:par>
    </p:tnLst>
  </p:timing>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palseek.com/" TargetMode="External"/><Relationship Id="rId2" Type="http://schemas.openxmlformats.org/officeDocument/2006/relationships/hyperlink" Target="http://www.arig.net/"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6857999"/>
          </a:xfrm>
        </p:spPr>
        <p:txBody>
          <a:bodyPr>
            <a:normAutofit fontScale="90000"/>
          </a:bodyPr>
          <a:lstStyle/>
          <a:p>
            <a:pPr algn="ctr"/>
            <a:r>
              <a:rPr lang="en-US" dirty="0"/>
              <a:t> </a:t>
            </a:r>
            <a:br>
              <a:rPr lang="en-US" dirty="0"/>
            </a:br>
            <a:r>
              <a:rPr lang="en-US" dirty="0" smtClean="0">
                <a:solidFill>
                  <a:schemeClr val="tx1"/>
                </a:solidFill>
              </a:rPr>
              <a:t> </a:t>
            </a:r>
            <a:r>
              <a:rPr lang="en-US" i="1" dirty="0" smtClean="0">
                <a:solidFill>
                  <a:schemeClr val="tx1"/>
                </a:solidFill>
              </a:rPr>
              <a:t>An-</a:t>
            </a:r>
            <a:r>
              <a:rPr lang="en-US" i="1" dirty="0" err="1" smtClean="0">
                <a:solidFill>
                  <a:schemeClr val="tx1"/>
                </a:solidFill>
              </a:rPr>
              <a:t>Najah</a:t>
            </a:r>
            <a:r>
              <a:rPr lang="en-US" i="1" dirty="0" smtClean="0">
                <a:solidFill>
                  <a:schemeClr val="tx1"/>
                </a:solidFill>
              </a:rPr>
              <a:t> </a:t>
            </a:r>
            <a:r>
              <a:rPr lang="en-US" i="1" dirty="0">
                <a:solidFill>
                  <a:schemeClr val="tx1"/>
                </a:solidFill>
              </a:rPr>
              <a:t>National University</a:t>
            </a:r>
            <a:r>
              <a:rPr lang="en-US" dirty="0">
                <a:solidFill>
                  <a:schemeClr val="tx1"/>
                </a:solidFill>
              </a:rPr>
              <a:t/>
            </a:r>
            <a:br>
              <a:rPr lang="en-US" dirty="0">
                <a:solidFill>
                  <a:schemeClr val="tx1"/>
                </a:solidFill>
              </a:rPr>
            </a:br>
            <a:r>
              <a:rPr lang="en-US" dirty="0">
                <a:solidFill>
                  <a:schemeClr val="tx1"/>
                </a:solidFill>
              </a:rPr>
              <a:t> </a:t>
            </a:r>
            <a:br>
              <a:rPr lang="en-US" dirty="0">
                <a:solidFill>
                  <a:schemeClr val="tx1"/>
                </a:solidFill>
              </a:rPr>
            </a:br>
            <a:r>
              <a:rPr lang="en-US" dirty="0">
                <a:solidFill>
                  <a:schemeClr val="tx1"/>
                </a:solidFill>
              </a:rPr>
              <a:t> </a:t>
            </a:r>
            <a:br>
              <a:rPr lang="en-US" dirty="0">
                <a:solidFill>
                  <a:schemeClr val="tx1"/>
                </a:solidFill>
              </a:rPr>
            </a:br>
            <a:r>
              <a:rPr smtClean="0">
                <a:solidFill>
                  <a:schemeClr val="tx1"/>
                </a:solidFill>
              </a:rPr>
              <a:t/>
            </a:r>
            <a:br>
              <a:rPr smtClean="0">
                <a:solidFill>
                  <a:schemeClr val="tx1"/>
                </a:solidFill>
              </a:rPr>
            </a:br>
            <a:r>
              <a:rPr lang="en-US" dirty="0">
                <a:solidFill>
                  <a:schemeClr val="tx1"/>
                </a:solidFill>
              </a:rPr>
              <a:t> </a:t>
            </a:r>
            <a:br>
              <a:rPr lang="en-US" dirty="0">
                <a:solidFill>
                  <a:schemeClr val="tx1"/>
                </a:solidFill>
              </a:rPr>
            </a:br>
            <a:r>
              <a:rPr lang="en-US" dirty="0">
                <a:solidFill>
                  <a:schemeClr val="tx1"/>
                </a:solidFill>
              </a:rPr>
              <a:t>Faculty of Engineering</a:t>
            </a:r>
            <a:br>
              <a:rPr lang="en-US" dirty="0">
                <a:solidFill>
                  <a:schemeClr val="tx1"/>
                </a:solidFill>
              </a:rPr>
            </a:br>
            <a:r>
              <a:rPr lang="en-US" dirty="0">
                <a:solidFill>
                  <a:schemeClr val="tx1"/>
                </a:solidFill>
              </a:rPr>
              <a:t>Civil Engineering Department</a:t>
            </a:r>
            <a:br>
              <a:rPr lang="en-US" dirty="0">
                <a:solidFill>
                  <a:schemeClr val="tx1"/>
                </a:solidFill>
              </a:rPr>
            </a:br>
            <a:endParaRPr lang="en-US" dirty="0">
              <a:solidFill>
                <a:schemeClr val="tx1"/>
              </a:solidFill>
            </a:endParaRPr>
          </a:p>
        </p:txBody>
      </p:sp>
      <p:pic>
        <p:nvPicPr>
          <p:cNvPr id="4" name="Picture 3"/>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276600" y="2209800"/>
            <a:ext cx="2743200" cy="2362200"/>
          </a:xfrm>
          <a:prstGeom prst="rect">
            <a:avLst/>
          </a:prstGeom>
          <a:noFill/>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ctr"/>
            <a:r>
              <a:rPr lang="en-US" sz="8000" u="sng" dirty="0" smtClean="0">
                <a:latin typeface="Times New Roman" pitchFamily="18" charset="0"/>
                <a:cs typeface="Times New Roman" pitchFamily="18" charset="0"/>
              </a:rPr>
              <a:t/>
            </a:r>
            <a:br>
              <a:rPr lang="en-US" sz="8000" u="sng" dirty="0" smtClean="0">
                <a:latin typeface="Times New Roman" pitchFamily="18" charset="0"/>
                <a:cs typeface="Times New Roman" pitchFamily="18" charset="0"/>
              </a:rPr>
            </a:br>
            <a:r>
              <a:rPr lang="en-US" sz="8000" u="sng" dirty="0" smtClean="0">
                <a:latin typeface="Times New Roman" pitchFamily="18" charset="0"/>
                <a:cs typeface="Times New Roman" pitchFamily="18" charset="0"/>
              </a:rPr>
              <a:t>Chapter three:</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br>
              <a:rPr lang="en-US" sz="8000" dirty="0" smtClean="0">
                <a:latin typeface="Times New Roman" pitchFamily="18" charset="0"/>
                <a:cs typeface="Times New Roman" pitchFamily="18" charset="0"/>
              </a:rPr>
            </a:br>
            <a:r>
              <a:rPr lang="en-US" sz="8000" u="sng" dirty="0" smtClean="0">
                <a:latin typeface="Times New Roman" pitchFamily="18" charset="0"/>
                <a:cs typeface="Times New Roman" pitchFamily="18" charset="0"/>
              </a:rPr>
              <a:t>Study Area</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endParaRPr lang="en-US" sz="80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r>
              <a:rPr lang="en-US" sz="4400" dirty="0" smtClean="0">
                <a:latin typeface="Times New Roman" pitchFamily="18" charset="0"/>
                <a:cs typeface="Times New Roman" pitchFamily="18" charset="0"/>
              </a:rPr>
              <a:t>*General </a:t>
            </a:r>
            <a:r>
              <a:rPr lang="en-US" sz="4400" dirty="0" err="1" smtClean="0">
                <a:latin typeface="Times New Roman" pitchFamily="18" charset="0"/>
                <a:cs typeface="Times New Roman" pitchFamily="18" charset="0"/>
              </a:rPr>
              <a:t>discription</a:t>
            </a:r>
            <a:r>
              <a:rPr lang="en-US" sz="4400"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of the study area.</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*Meteorology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1.climate.</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2.tempreture.</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3.humidity.</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4.rainfall.</a:t>
            </a:r>
            <a:br>
              <a:rPr lang="en-US" sz="4400" dirty="0" smtClean="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ctr"/>
            <a:r>
              <a:rPr lang="en-US" sz="8000" u="sng" dirty="0" smtClean="0">
                <a:latin typeface="Times New Roman" pitchFamily="18" charset="0"/>
                <a:cs typeface="Times New Roman" pitchFamily="18" charset="0"/>
              </a:rPr>
              <a:t>Chapter four:</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br>
              <a:rPr lang="en-US" sz="8000" dirty="0" smtClean="0">
                <a:latin typeface="Times New Roman" pitchFamily="18" charset="0"/>
                <a:cs typeface="Times New Roman" pitchFamily="18" charset="0"/>
              </a:rPr>
            </a:br>
            <a:r>
              <a:rPr lang="en-US" sz="8000" u="sng" dirty="0" smtClean="0">
                <a:latin typeface="Times New Roman" pitchFamily="18" charset="0"/>
                <a:cs typeface="Times New Roman" pitchFamily="18" charset="0"/>
              </a:rPr>
              <a:t>EPANET MODEL</a:t>
            </a:r>
            <a:endParaRPr lang="en-US" sz="80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r>
              <a:rPr lang="en-US" dirty="0" smtClean="0"/>
              <a:t/>
            </a:r>
            <a:br>
              <a:rPr lang="en-US" dirty="0" smtClean="0"/>
            </a:br>
            <a:r>
              <a:rPr lang="en-US" sz="4900" dirty="0" smtClean="0">
                <a:latin typeface="Times New Roman" pitchFamily="18" charset="0"/>
                <a:cs typeface="Times New Roman" pitchFamily="18" charset="0"/>
              </a:rPr>
              <a:t>*What is </a:t>
            </a:r>
            <a:r>
              <a:rPr lang="en-US" sz="4900" dirty="0" err="1" smtClean="0">
                <a:latin typeface="Times New Roman" pitchFamily="18" charset="0"/>
                <a:cs typeface="Times New Roman" pitchFamily="18" charset="0"/>
              </a:rPr>
              <a:t>epanet</a:t>
            </a:r>
            <a:r>
              <a:rPr lang="en-US" sz="4900" dirty="0" smtClean="0">
                <a:latin typeface="Times New Roman" pitchFamily="18" charset="0"/>
                <a:cs typeface="Times New Roman" pitchFamily="18" charset="0"/>
              </a:rPr>
              <a:t> .</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*Network components:</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1.pipes.</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2.pumps.</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3.nodes.</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4.valves.</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*Population.</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*Water consumption.</a:t>
            </a:r>
            <a:br>
              <a:rPr lang="en-US" sz="4900" dirty="0" smtClean="0">
                <a:latin typeface="Times New Roman" pitchFamily="18" charset="0"/>
                <a:cs typeface="Times New Roman" pitchFamily="18" charset="0"/>
              </a:rPr>
            </a:br>
            <a:endParaRPr lang="en-US" dirty="0"/>
          </a:p>
        </p:txBody>
      </p:sp>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r>
              <a:rPr lang="en-US" sz="4400" dirty="0" smtClean="0">
                <a:latin typeface="Times New Roman" pitchFamily="18" charset="0"/>
                <a:cs typeface="Times New Roman" pitchFamily="18" charset="0"/>
              </a:rPr>
              <a:t>*Water demand.</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*Minor  losses</a:t>
            </a:r>
            <a:r>
              <a:rPr lang="en-US" sz="4400" dirty="0" smtClean="0">
                <a:latin typeface="Times New Roman" pitchFamily="18" charset="0"/>
                <a:cs typeface="Times New Roman" pitchFamily="18" charset="0"/>
              </a:rPr>
              <a:t>.</a:t>
            </a: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ctr"/>
            <a:r>
              <a:rPr lang="en-US" sz="8000" u="sng" dirty="0" smtClean="0">
                <a:latin typeface="Times New Roman" pitchFamily="18" charset="0"/>
                <a:cs typeface="Times New Roman" pitchFamily="18" charset="0"/>
              </a:rPr>
              <a:t/>
            </a:r>
            <a:br>
              <a:rPr lang="en-US" sz="8000" u="sng" dirty="0" smtClean="0">
                <a:latin typeface="Times New Roman" pitchFamily="18" charset="0"/>
                <a:cs typeface="Times New Roman" pitchFamily="18" charset="0"/>
              </a:rPr>
            </a:br>
            <a:r>
              <a:rPr lang="en-US" sz="8000" u="sng" dirty="0" smtClean="0">
                <a:latin typeface="Times New Roman" pitchFamily="18" charset="0"/>
                <a:cs typeface="Times New Roman" pitchFamily="18" charset="0"/>
              </a:rPr>
              <a:t/>
            </a:r>
            <a:br>
              <a:rPr lang="en-US" sz="8000" u="sng" dirty="0" smtClean="0">
                <a:latin typeface="Times New Roman" pitchFamily="18" charset="0"/>
                <a:cs typeface="Times New Roman" pitchFamily="18" charset="0"/>
              </a:rPr>
            </a:br>
            <a:r>
              <a:rPr lang="en-US" sz="8000" u="sng" dirty="0" smtClean="0">
                <a:latin typeface="Times New Roman" pitchFamily="18" charset="0"/>
                <a:cs typeface="Times New Roman" pitchFamily="18" charset="0"/>
              </a:rPr>
              <a:t>Chapter five:</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br>
              <a:rPr lang="en-US" sz="8000" dirty="0" smtClean="0">
                <a:latin typeface="Times New Roman" pitchFamily="18" charset="0"/>
                <a:cs typeface="Times New Roman" pitchFamily="18" charset="0"/>
              </a:rPr>
            </a:br>
            <a:r>
              <a:rPr lang="en-US" sz="8000" u="sng" dirty="0" smtClean="0">
                <a:latin typeface="Times New Roman" pitchFamily="18" charset="0"/>
                <a:cs typeface="Times New Roman" pitchFamily="18" charset="0"/>
              </a:rPr>
              <a:t>Existing Water Supply Network</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r>
              <a:rPr lang="en-US" dirty="0" smtClean="0"/>
              <a:t/>
            </a:r>
            <a:br>
              <a:rPr lang="en-US" dirty="0" smtClean="0"/>
            </a:br>
            <a:endParaRPr lang="en-US"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r>
              <a:rPr lang="en-US" sz="4900" dirty="0" smtClean="0">
                <a:latin typeface="Times New Roman" pitchFamily="18" charset="0"/>
                <a:cs typeface="Times New Roman" pitchFamily="18" charset="0"/>
              </a:rPr>
              <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*Description of the existing water supply network.</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*Water  network problem evaluation:</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1.qunntity evaluation.</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2.quality evaluation.</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Steps of analyzing network:</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1.meeting with doctor and decide what area we want to study.</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
            </a:r>
            <a:br>
              <a:rPr lang="en-US" sz="4900"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r>
              <a:rPr lang="en-US" sz="4400" dirty="0" smtClean="0">
                <a:latin typeface="Times New Roman" pitchFamily="18" charset="0"/>
                <a:cs typeface="Times New Roman" pitchFamily="18" charset="0"/>
              </a:rPr>
              <a:t>2.go to the municipal of </a:t>
            </a:r>
            <a:r>
              <a:rPr lang="en-US" sz="4400" dirty="0" err="1" smtClean="0">
                <a:latin typeface="Times New Roman" pitchFamily="18" charset="0"/>
                <a:cs typeface="Times New Roman" pitchFamily="18" charset="0"/>
              </a:rPr>
              <a:t>tulkarm</a:t>
            </a:r>
            <a:r>
              <a:rPr lang="en-US" sz="4400" dirty="0" smtClean="0">
                <a:latin typeface="Times New Roman" pitchFamily="18" charset="0"/>
                <a:cs typeface="Times New Roman" pitchFamily="18" charset="0"/>
              </a:rPr>
              <a:t> (water department) and getting the plan of al-</a:t>
            </a:r>
            <a:r>
              <a:rPr lang="en-US" sz="4400" dirty="0" err="1" smtClean="0">
                <a:latin typeface="Times New Roman" pitchFamily="18" charset="0"/>
                <a:cs typeface="Times New Roman" pitchFamily="18" charset="0"/>
              </a:rPr>
              <a:t>jaroshia</a:t>
            </a:r>
            <a:r>
              <a:rPr lang="en-US" sz="4400" dirty="0" smtClean="0">
                <a:latin typeface="Times New Roman" pitchFamily="18" charset="0"/>
                <a:cs typeface="Times New Roman" pitchFamily="18" charset="0"/>
              </a:rPr>
              <a:t> AutoCAD and we obtained a contour map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3.we go to statistics department and have some information about al-</a:t>
            </a:r>
            <a:r>
              <a:rPr lang="en-US" sz="4400" dirty="0" err="1" smtClean="0">
                <a:latin typeface="Times New Roman" pitchFamily="18" charset="0"/>
                <a:cs typeface="Times New Roman" pitchFamily="18" charset="0"/>
              </a:rPr>
              <a:t>jaroshia</a:t>
            </a:r>
            <a:r>
              <a:rPr lang="en-US" sz="4400" dirty="0" smtClean="0">
                <a:latin typeface="Times New Roman" pitchFamily="18" charset="0"/>
                <a:cs typeface="Times New Roman" pitchFamily="18" charset="0"/>
              </a:rPr>
              <a:t> as  population and we connect with some friends in al-</a:t>
            </a:r>
            <a:r>
              <a:rPr lang="en-US" sz="4400" dirty="0" err="1" smtClean="0">
                <a:latin typeface="Times New Roman" pitchFamily="18" charset="0"/>
                <a:cs typeface="Times New Roman" pitchFamily="18" charset="0"/>
              </a:rPr>
              <a:t>jaroshia</a:t>
            </a:r>
            <a:r>
              <a:rPr lang="en-US" sz="4400" dirty="0" smtClean="0">
                <a:latin typeface="Times New Roman" pitchFamily="18" charset="0"/>
                <a:cs typeface="Times New Roman" pitchFamily="18" charset="0"/>
              </a:rPr>
              <a:t> to know more details.</a:t>
            </a:r>
            <a:endParaRPr lang="en-US" sz="44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*After that we start the work in these steps:</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1.We merge the contour map with AutoCAD map to know the  elevation of all nodes.</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2.Dr.ammal  advise us to use DFX program.</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3.We create excel sheet  and put  all information and calculation of network as you see in the excel sheet .</a:t>
            </a:r>
            <a:br>
              <a:rPr lang="en-US" sz="4400" dirty="0" smtClean="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r>
              <a:rPr lang="en-US" sz="4400" dirty="0" smtClean="0">
                <a:latin typeface="Times New Roman" pitchFamily="18" charset="0"/>
                <a:cs typeface="Times New Roman" pitchFamily="18" charset="0"/>
              </a:rPr>
              <a:t>4.We began to work in </a:t>
            </a:r>
            <a:r>
              <a:rPr lang="en-US" sz="4400" dirty="0" err="1" smtClean="0">
                <a:latin typeface="Times New Roman" pitchFamily="18" charset="0"/>
                <a:cs typeface="Times New Roman" pitchFamily="18" charset="0"/>
              </a:rPr>
              <a:t>E</a:t>
            </a:r>
            <a:r>
              <a:rPr lang="en-US" sz="4400" dirty="0" err="1" smtClean="0">
                <a:latin typeface="Times New Roman" pitchFamily="18" charset="0"/>
                <a:cs typeface="Times New Roman" pitchFamily="18" charset="0"/>
              </a:rPr>
              <a:t>panet</a:t>
            </a:r>
            <a:r>
              <a:rPr lang="en-US" sz="4400"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by insert all information on nodes as elevations and demands and adjust the length of pipes and diameter.</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5.Finally, we did run for </a:t>
            </a:r>
            <a:r>
              <a:rPr lang="en-US" sz="4400" dirty="0" err="1" smtClean="0">
                <a:latin typeface="Times New Roman" pitchFamily="18" charset="0"/>
                <a:cs typeface="Times New Roman" pitchFamily="18" charset="0"/>
              </a:rPr>
              <a:t>E</a:t>
            </a:r>
            <a:r>
              <a:rPr lang="en-US" sz="4400" dirty="0" err="1" smtClean="0">
                <a:latin typeface="Times New Roman" pitchFamily="18" charset="0"/>
                <a:cs typeface="Times New Roman" pitchFamily="18" charset="0"/>
              </a:rPr>
              <a:t>panet</a:t>
            </a:r>
            <a:r>
              <a:rPr lang="en-US" sz="4400"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and had this information as you will see in appendix. </a:t>
            </a:r>
            <a:endParaRPr lang="en-US" sz="44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 y="0"/>
            <a:ext cx="9143999"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800" b="0" i="0" u="sng"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7200" b="0" i="0" u="none" strike="noStrike" cap="none" normalizeH="0" baseline="0" dirty="0" smtClean="0">
                <a:ln>
                  <a:noFill/>
                </a:ln>
                <a:effectLst/>
                <a:latin typeface="Baskerville Old Face" pitchFamily="18" charset="0"/>
                <a:ea typeface="Calibri" pitchFamily="34" charset="0"/>
                <a:cs typeface="Times New Roman" pitchFamily="18" charset="0"/>
              </a:rPr>
              <a:t>Analysis of El-</a:t>
            </a:r>
            <a:r>
              <a:rPr kumimoji="0" lang="en-US" sz="7200" b="0" i="0" u="none" strike="noStrike" cap="none" normalizeH="0" baseline="0" dirty="0" err="1" smtClean="0">
                <a:ln>
                  <a:noFill/>
                </a:ln>
                <a:effectLst/>
                <a:latin typeface="Baskerville Old Face" pitchFamily="18" charset="0"/>
                <a:ea typeface="Calibri" pitchFamily="34" charset="0"/>
                <a:cs typeface="Times New Roman" pitchFamily="18" charset="0"/>
              </a:rPr>
              <a:t>jaroshia</a:t>
            </a:r>
            <a:r>
              <a:rPr kumimoji="0" lang="en-US" sz="7200" b="0" i="0" u="none" strike="noStrike" cap="none" normalizeH="0" baseline="0" dirty="0" smtClean="0">
                <a:ln>
                  <a:noFill/>
                </a:ln>
                <a:effectLst/>
                <a:latin typeface="Baskerville Old Face" pitchFamily="18" charset="0"/>
                <a:ea typeface="Calibri" pitchFamily="34" charset="0"/>
                <a:cs typeface="Times New Roman" pitchFamily="18" charset="0"/>
              </a:rPr>
              <a:t> </a:t>
            </a:r>
            <a:r>
              <a:rPr kumimoji="0" lang="en-US" sz="7200" b="0" i="0" u="none" strike="noStrike" cap="none" normalizeH="0" baseline="0" dirty="0" err="1" smtClean="0">
                <a:ln>
                  <a:noFill/>
                </a:ln>
                <a:effectLst/>
                <a:latin typeface="Baskerville Old Face" pitchFamily="18" charset="0"/>
                <a:ea typeface="Calibri" pitchFamily="34" charset="0"/>
                <a:cs typeface="Times New Roman" pitchFamily="18" charset="0"/>
              </a:rPr>
              <a:t>WaterDistribution</a:t>
            </a:r>
            <a:r>
              <a:rPr kumimoji="0" lang="en-US" sz="7200" b="0" i="0" u="none" strike="noStrike" cap="none" normalizeH="0" baseline="0" dirty="0" smtClean="0">
                <a:ln>
                  <a:noFill/>
                </a:ln>
                <a:effectLst/>
                <a:latin typeface="Baskerville Old Face" pitchFamily="18" charset="0"/>
                <a:ea typeface="Calibri" pitchFamily="34" charset="0"/>
                <a:cs typeface="Times New Roman" pitchFamily="18" charset="0"/>
              </a:rPr>
              <a:t> Network-</a:t>
            </a:r>
            <a:r>
              <a:rPr kumimoji="0" lang="en-US" sz="7200" b="0" i="0" u="none" strike="noStrike" cap="none" normalizeH="0" baseline="0" dirty="0" err="1" smtClean="0">
                <a:ln>
                  <a:noFill/>
                </a:ln>
                <a:effectLst/>
                <a:latin typeface="Baskerville Old Face" pitchFamily="18" charset="0"/>
                <a:ea typeface="Calibri" pitchFamily="34" charset="0"/>
                <a:cs typeface="Times New Roman" pitchFamily="18" charset="0"/>
              </a:rPr>
              <a:t>Tulkarm</a:t>
            </a:r>
            <a:r>
              <a:rPr kumimoji="0" lang="en-US" sz="7200" b="0" i="0" u="none" strike="noStrike" cap="none" normalizeH="0" baseline="0" dirty="0" smtClean="0">
                <a:ln>
                  <a:noFill/>
                </a:ln>
                <a:effectLst/>
                <a:latin typeface="Baskerville Old Face" pitchFamily="18" charset="0"/>
                <a:ea typeface="Calibri" pitchFamily="34" charset="0"/>
                <a:cs typeface="Times New Roman" pitchFamily="18" charset="0"/>
              </a:rPr>
              <a:t>/Palestine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9697">
                                            <p:txEl>
                                              <p:pRg st="2" end="2"/>
                                            </p:txEl>
                                          </p:spTgt>
                                        </p:tgtEl>
                                        <p:attrNameLst>
                                          <p:attrName>style.visibility</p:attrName>
                                        </p:attrNameLst>
                                      </p:cBhvr>
                                      <p:to>
                                        <p:strVal val="visible"/>
                                      </p:to>
                                    </p:set>
                                    <p:anim calcmode="lin" valueType="num">
                                      <p:cBhvr>
                                        <p:cTn id="7" dur="2000" fill="hold"/>
                                        <p:tgtEl>
                                          <p:spTgt spid="29697">
                                            <p:txEl>
                                              <p:pRg st="2" end="2"/>
                                            </p:txEl>
                                          </p:spTgt>
                                        </p:tgtEl>
                                        <p:attrNameLst>
                                          <p:attrName>ppt_w</p:attrName>
                                        </p:attrNameLst>
                                      </p:cBhvr>
                                      <p:tavLst>
                                        <p:tav tm="0">
                                          <p:val>
                                            <p:strVal val="#ppt_w*0.70"/>
                                          </p:val>
                                        </p:tav>
                                        <p:tav tm="100000">
                                          <p:val>
                                            <p:strVal val="#ppt_w"/>
                                          </p:val>
                                        </p:tav>
                                      </p:tavLst>
                                    </p:anim>
                                    <p:anim calcmode="lin" valueType="num">
                                      <p:cBhvr>
                                        <p:cTn id="8" dur="2000" fill="hold"/>
                                        <p:tgtEl>
                                          <p:spTgt spid="29697">
                                            <p:txEl>
                                              <p:pRg st="2" end="2"/>
                                            </p:txEl>
                                          </p:spTgt>
                                        </p:tgtEl>
                                        <p:attrNameLst>
                                          <p:attrName>ppt_h</p:attrName>
                                        </p:attrNameLst>
                                      </p:cBhvr>
                                      <p:tavLst>
                                        <p:tav tm="0">
                                          <p:val>
                                            <p:strVal val="#ppt_h"/>
                                          </p:val>
                                        </p:tav>
                                        <p:tav tm="100000">
                                          <p:val>
                                            <p:strVal val="#ppt_h"/>
                                          </p:val>
                                        </p:tav>
                                      </p:tavLst>
                                    </p:anim>
                                    <p:animEffect transition="in" filter="fade">
                                      <p:cBhvr>
                                        <p:cTn id="9" dur="2000"/>
                                        <p:tgtEl>
                                          <p:spTgt spid="2969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ctr" fontAlgn="t"/>
            <a:r>
              <a:rPr lang="en-US" sz="8000" u="sng" dirty="0" smtClean="0">
                <a:latin typeface="Times New Roman" pitchFamily="18" charset="0"/>
                <a:cs typeface="Times New Roman" pitchFamily="18" charset="0"/>
              </a:rPr>
              <a:t>Chapter six :</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t>
            </a:r>
            <a:br>
              <a:rPr lang="en-US" sz="8000"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r>
              <a:rPr lang="en-US" sz="8000" u="sng" dirty="0" smtClean="0">
                <a:latin typeface="Times New Roman" pitchFamily="18" charset="0"/>
                <a:cs typeface="Times New Roman" pitchFamily="18" charset="0"/>
              </a:rPr>
              <a:t>Result and Conclusion</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endParaRPr lang="en-US" sz="80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fontAlgn="t"/>
            <a:r>
              <a:rPr lang="en-US" sz="4400" dirty="0" smtClean="0">
                <a:latin typeface="Times New Roman" pitchFamily="18" charset="0"/>
                <a:cs typeface="Times New Roman" pitchFamily="18" charset="0"/>
              </a:rPr>
              <a:t>                     </a:t>
            </a:r>
            <a:r>
              <a:rPr lang="en-US" sz="4400" u="sng" dirty="0" err="1" smtClean="0">
                <a:latin typeface="Times New Roman" pitchFamily="18" charset="0"/>
                <a:cs typeface="Times New Roman" pitchFamily="18" charset="0"/>
              </a:rPr>
              <a:t>Refernce</a:t>
            </a: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a:t>
            </a:r>
            <a:r>
              <a:rPr lang="en-US" sz="4400" dirty="0" err="1" smtClean="0">
                <a:latin typeface="Times New Roman" pitchFamily="18" charset="0"/>
                <a:cs typeface="Times New Roman" pitchFamily="18" charset="0"/>
              </a:rPr>
              <a:t>Tulkarm</a:t>
            </a:r>
            <a:r>
              <a:rPr lang="en-US" sz="4400" dirty="0" smtClean="0">
                <a:latin typeface="Times New Roman" pitchFamily="18" charset="0"/>
                <a:cs typeface="Times New Roman" pitchFamily="18" charset="0"/>
              </a:rPr>
              <a:t> municipality(</a:t>
            </a:r>
            <a:r>
              <a:rPr lang="en-US" sz="4400" dirty="0" err="1" smtClean="0">
                <a:latin typeface="Times New Roman" pitchFamily="18" charset="0"/>
                <a:cs typeface="Times New Roman" pitchFamily="18" charset="0"/>
              </a:rPr>
              <a:t>Eng:basel</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jarar,Eng:khaled</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abu</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saafya</a:t>
            </a:r>
            <a:r>
              <a:rPr lang="en-US" sz="4400" dirty="0" smtClean="0">
                <a:latin typeface="Times New Roman" pitchFamily="18" charset="0"/>
                <a:cs typeface="Times New Roman" pitchFamily="18" charset="0"/>
              </a:rPr>
              <a:t>)</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-Statistics department.</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-Internet site:</a:t>
            </a:r>
            <a:br>
              <a:rPr lang="en-US" sz="4400" dirty="0" smtClean="0">
                <a:latin typeface="Times New Roman" pitchFamily="18" charset="0"/>
                <a:cs typeface="Times New Roman" pitchFamily="18" charset="0"/>
              </a:rPr>
            </a:br>
            <a:r>
              <a:rPr lang="en-US" sz="4400" u="sng" dirty="0" smtClean="0">
                <a:latin typeface="Times New Roman" pitchFamily="18" charset="0"/>
                <a:cs typeface="Times New Roman" pitchFamily="18" charset="0"/>
                <a:hlinkClick r:id="rId2"/>
              </a:rPr>
              <a:t>WWW.ARIG.NET</a:t>
            </a: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u="sng" dirty="0" smtClean="0">
                <a:latin typeface="Times New Roman" pitchFamily="18" charset="0"/>
                <a:cs typeface="Times New Roman" pitchFamily="18" charset="0"/>
                <a:hlinkClick r:id="rId3"/>
              </a:rPr>
              <a:t>WWW.PALSEEK.COM</a:t>
            </a: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-Previous projects</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a:t>
            </a:r>
            <a:r>
              <a:rPr lang="en-US" sz="4400" dirty="0" err="1" smtClean="0">
                <a:latin typeface="Times New Roman" pitchFamily="18" charset="0"/>
                <a:cs typeface="Times New Roman" pitchFamily="18" charset="0"/>
              </a:rPr>
              <a:t>Tulkarm</a:t>
            </a:r>
            <a:r>
              <a:rPr lang="en-US" sz="4400" dirty="0" smtClean="0">
                <a:latin typeface="Times New Roman" pitchFamily="18" charset="0"/>
                <a:cs typeface="Times New Roman" pitchFamily="18" charset="0"/>
              </a:rPr>
              <a:t> agriculture </a:t>
            </a:r>
            <a:r>
              <a:rPr lang="en-US" sz="4400" dirty="0" smtClean="0">
                <a:latin typeface="Times New Roman" pitchFamily="18" charset="0"/>
                <a:cs typeface="Times New Roman" pitchFamily="18" charset="0"/>
              </a:rPr>
              <a:t>department </a:t>
            </a:r>
            <a:endParaRPr lang="en-US" sz="44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5293757"/>
          </a:xfrm>
          <a:prstGeom prst="rect">
            <a:avLst/>
          </a:prstGeom>
          <a:noFill/>
          <a:effectLst>
            <a:outerShdw blurRad="50800" dist="50800" dir="5400000" algn="ctr" rotWithShape="0">
              <a:srgbClr val="000000">
                <a:alpha val="38000"/>
              </a:srgbClr>
            </a:outerShdw>
          </a:effectLst>
        </p:spPr>
        <p:txBody>
          <a:bodyPr wrap="square">
            <a:spAutoFit/>
          </a:bodyPr>
          <a:lstStyle/>
          <a:p>
            <a:pPr lvl="0" algn="ctr" eaLnBrk="0" fontAlgn="base" hangingPunct="0">
              <a:spcBef>
                <a:spcPct val="0"/>
              </a:spcBef>
              <a:spcAft>
                <a:spcPct val="0"/>
              </a:spcAft>
            </a:pPr>
            <a:endParaRPr kumimoji="0" lang="en-US" sz="6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pPr>
            <a:r>
              <a:rPr kumimoji="0" lang="en-US" sz="60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Submitted to:</a:t>
            </a:r>
            <a:endParaRPr lang="en-US" sz="6000" u="sng" dirty="0" smtClean="0">
              <a:latin typeface="Times New Roman" pitchFamily="18" charset="0"/>
              <a:cs typeface="Times New Roman" pitchFamily="18" charset="0"/>
            </a:endParaRPr>
          </a:p>
          <a:p>
            <a:pPr lvl="0" algn="ctr" eaLnBrk="0" fontAlgn="base" hangingPunct="0">
              <a:spcBef>
                <a:spcPct val="0"/>
              </a:spcBef>
              <a:spcAft>
                <a:spcPct val="0"/>
              </a:spcAft>
            </a:pPr>
            <a:endParaRPr kumimoji="0" lang="en-US" sz="66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endParaRPr kumimoji="0" lang="en-US" sz="66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8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Dr.Amaal</a:t>
            </a:r>
            <a:r>
              <a:rPr kumimoji="0" lang="en-US" sz="8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8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hudhud</a:t>
            </a:r>
            <a:endParaRPr kumimoji="0" lang="en-US" sz="8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1" presetClass="entr" presetSubtype="4" fill="hold" nodeType="after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wheel(4)">
                                      <p:cBhvr>
                                        <p:cTn id="1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247864"/>
          </a:xfrm>
          <a:prstGeom prst="rect">
            <a:avLst/>
          </a:prstGeom>
        </p:spPr>
        <p:txBody>
          <a:bodyPr wrap="square">
            <a:spAutoFit/>
          </a:bodyPr>
          <a:lstStyle/>
          <a:p>
            <a:pPr lvl="0" algn="ctr" eaLnBrk="0" fontAlgn="base" hangingPunct="0">
              <a:spcBef>
                <a:spcPct val="0"/>
              </a:spcBef>
              <a:spcAft>
                <a:spcPct val="0"/>
              </a:spcAft>
            </a:pPr>
            <a:r>
              <a:rPr kumimoji="0" lang="en-US" sz="80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Prepared by:</a:t>
            </a:r>
          </a:p>
          <a:p>
            <a:pPr lvl="0" algn="ctr" eaLnBrk="0" fontAlgn="base" hangingPunct="0">
              <a:spcBef>
                <a:spcPct val="0"/>
              </a:spcBef>
              <a:spcAft>
                <a:spcPct val="0"/>
              </a:spcAft>
            </a:pPr>
            <a:endParaRPr kumimoji="0" lang="en-US" sz="80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8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Essam</a:t>
            </a:r>
            <a:r>
              <a:rPr kumimoji="0" lang="en-US" sz="8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8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Salamah</a:t>
            </a:r>
            <a:endParaRPr kumimoji="0" lang="en-US" sz="8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pPr>
            <a:endParaRPr kumimoji="0" lang="en-US" sz="80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8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Jamal Sosa</a:t>
            </a:r>
            <a:endParaRPr lang="en-US" sz="8000"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2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2">
                                            <p:txEl>
                                              <p:pRg st="0" end="0"/>
                                            </p:txEl>
                                          </p:spTgt>
                                        </p:tgtEl>
                                      </p:cBhvr>
                                    </p:animEffect>
                                  </p:childTnLst>
                                </p:cTn>
                              </p:par>
                            </p:childTnLst>
                          </p:cTn>
                        </p:par>
                        <p:par>
                          <p:cTn id="10" fill="hold">
                            <p:stCondLst>
                              <p:cond delay="2000"/>
                            </p:stCondLst>
                            <p:childTnLst>
                              <p:par>
                                <p:cTn id="11" presetID="45" presetClass="entr" presetSubtype="0" fill="hold" nodeType="after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1000"/>
                                        <p:tgtEl>
                                          <p:spTgt spid="2">
                                            <p:txEl>
                                              <p:pRg st="2" end="2"/>
                                            </p:txEl>
                                          </p:spTgt>
                                        </p:tgtEl>
                                      </p:cBhvr>
                                    </p:animEffect>
                                    <p:anim calcmode="lin" valueType="num">
                                      <p:cBhvr>
                                        <p:cTn id="14" dur="1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par>
                          <p:cTn id="16" fill="hold">
                            <p:stCondLst>
                              <p:cond delay="4100"/>
                            </p:stCondLst>
                            <p:childTnLst>
                              <p:par>
                                <p:cTn id="17" presetID="45" presetClass="entr" presetSubtype="0" fill="hold" nodeType="afterEffect">
                                  <p:stCondLst>
                                    <p:cond delay="0"/>
                                  </p:stCondLst>
                                  <p:iterate type="lt">
                                    <p:tmPct val="10000"/>
                                  </p:iterate>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21" dur="1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0" b="0" i="0" u="sng" strike="noStrike" cap="none" normalizeH="0" baseline="0" dirty="0" smtClean="0">
                <a:ln>
                  <a:noFill/>
                </a:ln>
                <a:solidFill>
                  <a:schemeClr val="accent6">
                    <a:lumMod val="20000"/>
                    <a:lumOff val="80000"/>
                  </a:schemeClr>
                </a:solidFill>
                <a:effectLst/>
                <a:latin typeface="Times New Roman" pitchFamily="18" charset="0"/>
                <a:ea typeface="Calibri" pitchFamily="34" charset="0"/>
                <a:cs typeface="Times New Roman" pitchFamily="18" charset="0"/>
              </a:rPr>
              <a:t>Chapter one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0" b="0" i="0" u="none" strike="noStrike" cap="none" normalizeH="0" baseline="0" dirty="0" smtClean="0">
              <a:ln>
                <a:noFill/>
              </a:ln>
              <a:solidFill>
                <a:schemeClr val="accent6">
                  <a:lumMod val="20000"/>
                  <a:lumOff val="80000"/>
                </a:schemeClr>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0" b="0" i="0" u="none" strike="noStrike" cap="none" normalizeH="0" baseline="0" dirty="0" smtClean="0">
              <a:ln>
                <a:noFill/>
              </a:ln>
              <a:solidFill>
                <a:schemeClr val="accent6">
                  <a:lumMod val="20000"/>
                  <a:lumOff val="80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8000" b="0" i="0" u="sng" strike="noStrike" cap="none" normalizeH="0" baseline="0" dirty="0" smtClean="0">
                <a:ln>
                  <a:noFill/>
                </a:ln>
                <a:solidFill>
                  <a:schemeClr val="accent6">
                    <a:lumMod val="20000"/>
                    <a:lumOff val="80000"/>
                  </a:schemeClr>
                </a:solidFill>
                <a:effectLst/>
                <a:latin typeface="Times New Roman" pitchFamily="18" charset="0"/>
                <a:ea typeface="Calibri" pitchFamily="34" charset="0"/>
                <a:cs typeface="Times New Roman" pitchFamily="18" charset="0"/>
              </a:rPr>
              <a:t>Introduction To The Project</a:t>
            </a:r>
            <a:endParaRPr kumimoji="0" lang="en-US" sz="8000" b="0" i="0" u="none" strike="noStrike" cap="none" normalizeH="0" baseline="0" dirty="0" smtClean="0">
              <a:ln>
                <a:noFill/>
              </a:ln>
              <a:solidFill>
                <a:schemeClr val="accent6">
                  <a:lumMod val="20000"/>
                  <a:lumOff val="8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1" fill="hold" nodeType="afterEffect">
                                  <p:stCondLst>
                                    <p:cond delay="0"/>
                                  </p:stCondLst>
                                  <p:childTnLst>
                                    <p:set>
                                      <p:cBhvr>
                                        <p:cTn id="6" dur="1" fill="hold">
                                          <p:stCondLst>
                                            <p:cond delay="0"/>
                                          </p:stCondLst>
                                        </p:cTn>
                                        <p:tgtEl>
                                          <p:spTgt spid="26625">
                                            <p:txEl>
                                              <p:pRg st="0" end="0"/>
                                            </p:txEl>
                                          </p:spTgt>
                                        </p:tgtEl>
                                        <p:attrNameLst>
                                          <p:attrName>style.visibility</p:attrName>
                                        </p:attrNameLst>
                                      </p:cBhvr>
                                      <p:to>
                                        <p:strVal val="visible"/>
                                      </p:to>
                                    </p:set>
                                    <p:anim calcmode="lin" valueType="num">
                                      <p:cBhvr additive="base">
                                        <p:cTn id="7" dur="1000" fill="hold"/>
                                        <p:tgtEl>
                                          <p:spTgt spid="2662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662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26625">
                                            <p:txEl>
                                              <p:pRg st="3" end="3"/>
                                            </p:txEl>
                                          </p:spTgt>
                                        </p:tgtEl>
                                        <p:attrNameLst>
                                          <p:attrName>style.visibility</p:attrName>
                                        </p:attrNameLst>
                                      </p:cBhvr>
                                      <p:to>
                                        <p:strVal val="visible"/>
                                      </p:to>
                                    </p:set>
                                    <p:anim calcmode="lin" valueType="num">
                                      <p:cBhvr additive="base">
                                        <p:cTn id="12" dur="1000" fill="hold"/>
                                        <p:tgtEl>
                                          <p:spTgt spid="26625">
                                            <p:txEl>
                                              <p:pRg st="3" end="3"/>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662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lvl="0"/>
            <a:r>
              <a:rPr lang="en-US" dirty="0" smtClean="0"/>
              <a:t/>
            </a:r>
            <a:br>
              <a:rPr lang="en-US" dirty="0" smtClean="0"/>
            </a:br>
            <a:r>
              <a:rPr lang="en-US" dirty="0" smtClean="0"/>
              <a:t/>
            </a:r>
            <a:br>
              <a:rPr lang="en-US" dirty="0" smtClean="0"/>
            </a:br>
            <a:r>
              <a:rPr lang="en-US" sz="4900" dirty="0" smtClean="0">
                <a:latin typeface="Times New Roman" pitchFamily="18" charset="0"/>
                <a:cs typeface="Times New Roman" pitchFamily="18" charset="0"/>
              </a:rPr>
              <a:t>*Definition of water.</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*The source divide into on ground(surface water) and underground  (ground water).</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*The volume of water in the world and its distribution.</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*Water in </a:t>
            </a:r>
            <a:r>
              <a:rPr lang="en-US" sz="4900" dirty="0" smtClean="0">
                <a:latin typeface="Times New Roman" pitchFamily="18" charset="0"/>
                <a:cs typeface="Times New Roman" pitchFamily="18" charset="0"/>
              </a:rPr>
              <a:t>Palestine.</a:t>
            </a:r>
            <a:r>
              <a:rPr lang="en-US" sz="4900" dirty="0" smtClean="0">
                <a:latin typeface="Times New Roman" pitchFamily="18" charset="0"/>
                <a:cs typeface="Times New Roman" pitchFamily="18" charset="0"/>
              </a:rPr>
              <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*The effect of </a:t>
            </a:r>
            <a:r>
              <a:rPr lang="en-US" sz="4900" dirty="0" smtClean="0">
                <a:latin typeface="Times New Roman" pitchFamily="18" charset="0"/>
                <a:cs typeface="Times New Roman" pitchFamily="18" charset="0"/>
              </a:rPr>
              <a:t>the </a:t>
            </a:r>
            <a:r>
              <a:rPr lang="en-US" sz="4900" dirty="0" smtClean="0">
                <a:latin typeface="Times New Roman" pitchFamily="18" charset="0"/>
                <a:cs typeface="Times New Roman" pitchFamily="18" charset="0"/>
              </a:rPr>
              <a:t>Israel occupation on the water in Palestine.</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
            </a:r>
            <a:br>
              <a:rPr lang="en-US" sz="4900"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4724400"/>
          </a:xfrm>
        </p:spPr>
        <p:txBody>
          <a:bodyPr>
            <a:normAutofit/>
          </a:bodyPr>
          <a:lstStyle/>
          <a:p>
            <a:r>
              <a:rPr lang="en-US" sz="4800" dirty="0" smtClean="0">
                <a:latin typeface="Times New Roman" pitchFamily="18" charset="0"/>
                <a:cs typeface="Times New Roman" pitchFamily="18" charset="0"/>
              </a:rPr>
              <a:t>*Water  </a:t>
            </a:r>
            <a:r>
              <a:rPr lang="en-US" sz="4800" dirty="0" smtClean="0">
                <a:latin typeface="Times New Roman" pitchFamily="18" charset="0"/>
                <a:cs typeface="Times New Roman" pitchFamily="18" charset="0"/>
              </a:rPr>
              <a:t>general </a:t>
            </a:r>
            <a:r>
              <a:rPr lang="en-US" sz="4800" dirty="0" smtClean="0">
                <a:latin typeface="Times New Roman" pitchFamily="18" charset="0"/>
                <a:cs typeface="Times New Roman" pitchFamily="18" charset="0"/>
              </a:rPr>
              <a:t>problems</a:t>
            </a:r>
            <a:endParaRPr lang="en-US" sz="4400" dirty="0">
              <a:latin typeface="Andalus" pitchFamily="18" charset="-78"/>
              <a:cs typeface="Andalus" pitchFamily="18" charset="-78"/>
            </a:endParaRPr>
          </a:p>
        </p:txBody>
      </p:sp>
      <p:sp>
        <p:nvSpPr>
          <p:cNvPr id="3" name="مستطيل 2"/>
          <p:cNvSpPr/>
          <p:nvPr/>
        </p:nvSpPr>
        <p:spPr>
          <a:xfrm>
            <a:off x="381000" y="2743200"/>
            <a:ext cx="5715001" cy="1569660"/>
          </a:xfrm>
          <a:prstGeom prst="rect">
            <a:avLst/>
          </a:prstGeom>
        </p:spPr>
        <p:txBody>
          <a:bodyPr wrap="square">
            <a:spAutoFit/>
          </a:bodyPr>
          <a:lstStyle/>
          <a:p>
            <a:r>
              <a:rPr lang="en-US" sz="4800" dirty="0" smtClean="0">
                <a:latin typeface="Times New Roman" pitchFamily="18" charset="0"/>
                <a:cs typeface="Times New Roman" pitchFamily="18" charset="0"/>
              </a:rPr>
              <a:t>Water resource in Palestine</a:t>
            </a:r>
            <a:endParaRPr lang="en-US" sz="4800" dirty="0">
              <a:latin typeface="Times New Roman" pitchFamily="18" charset="0"/>
              <a:cs typeface="Times New Roman" pitchFamily="18" charset="0"/>
            </a:endParaRPr>
          </a:p>
        </p:txBody>
      </p:sp>
      <p:sp>
        <p:nvSpPr>
          <p:cNvPr id="4" name="مستطيل 3"/>
          <p:cNvSpPr/>
          <p:nvPr/>
        </p:nvSpPr>
        <p:spPr>
          <a:xfrm>
            <a:off x="0" y="2971800"/>
            <a:ext cx="4722041" cy="830997"/>
          </a:xfrm>
          <a:prstGeom prst="rect">
            <a:avLst/>
          </a:prstGeom>
        </p:spPr>
        <p:txBody>
          <a:bodyPr wrap="square">
            <a:spAutoFit/>
          </a:bodyPr>
          <a:lstStyle/>
          <a:p>
            <a:r>
              <a:rPr lang="en-US" sz="4800" dirty="0" smtClean="0">
                <a:latin typeface="Times New Roman" pitchFamily="18" charset="0"/>
                <a:cs typeface="Times New Roman" pitchFamily="18" charset="0"/>
              </a:rPr>
              <a:t>*</a:t>
            </a:r>
            <a:endParaRPr lang="en-US" sz="4800" dirty="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ctr"/>
            <a:r>
              <a:rPr lang="en-US" sz="80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80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80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80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80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80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8000" u="sng" dirty="0" smtClean="0">
                <a:solidFill>
                  <a:schemeClr val="accent6">
                    <a:lumMod val="20000"/>
                    <a:lumOff val="80000"/>
                  </a:schemeClr>
                </a:solidFill>
                <a:latin typeface="Times New Roman" pitchFamily="18" charset="0"/>
                <a:ea typeface="Calibri" pitchFamily="34" charset="0"/>
                <a:cs typeface="Times New Roman" pitchFamily="18" charset="0"/>
              </a:rPr>
              <a:t>Chapter Two:</a:t>
            </a: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8900" u="sng" dirty="0" smtClean="0">
                <a:latin typeface="Times New Roman" pitchFamily="18" charset="0"/>
                <a:cs typeface="Times New Roman" pitchFamily="18" charset="0"/>
              </a:rPr>
              <a:t>Methodology</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t/>
            </a:r>
            <a:br>
              <a:rPr lang="en-US" sz="4800" u="sng" dirty="0" smtClean="0">
                <a:solidFill>
                  <a:schemeClr val="accent6">
                    <a:lumMod val="20000"/>
                    <a:lumOff val="80000"/>
                  </a:schemeClr>
                </a:solidFill>
                <a:latin typeface="Times New Roman" pitchFamily="18" charset="0"/>
                <a:ea typeface="Calibri" pitchFamily="34" charset="0"/>
                <a:cs typeface="Times New Roman" pitchFamily="18" charset="0"/>
              </a:rPr>
            </a:br>
            <a:endParaRPr lang="en-US"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ctr"/>
            <a:r>
              <a:rPr lang="en-US" sz="4400" dirty="0" smtClean="0">
                <a:latin typeface="Times New Roman" pitchFamily="18" charset="0"/>
                <a:cs typeface="Times New Roman" pitchFamily="18" charset="0"/>
              </a:rPr>
              <a:t>*The aim of the project.</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*The main task of the project.</a:t>
            </a:r>
            <a:br>
              <a:rPr lang="en-US" sz="4400" dirty="0" smtClean="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462</TotalTime>
  <Words>108</Words>
  <Application>Microsoft Office PowerPoint</Application>
  <PresentationFormat>عرض على الشاشة (3:4)‏</PresentationFormat>
  <Paragraphs>36</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تقنية</vt:lpstr>
      <vt:lpstr>   An-Najah National University        Faculty of Engineering Civil Engineering Department </vt:lpstr>
      <vt:lpstr>الشريحة 2</vt:lpstr>
      <vt:lpstr>الشريحة 3</vt:lpstr>
      <vt:lpstr>الشريحة 4</vt:lpstr>
      <vt:lpstr>الشريحة 5</vt:lpstr>
      <vt:lpstr>  *Definition of water. *The source divide into on ground(surface water) and underground  (ground water). *The volume of water in the world and its distribution. *Water in Palestine. *The effect of the Israel occupation on the water in Palestine.   </vt:lpstr>
      <vt:lpstr>*Water  general problems</vt:lpstr>
      <vt:lpstr>   Chapter Two:     Methodology     </vt:lpstr>
      <vt:lpstr>*The aim of the project. *The main task of the project. </vt:lpstr>
      <vt:lpstr> Chapter three:     Study Area </vt:lpstr>
      <vt:lpstr>*General discription of the study area. *Meteorology : 1.climate. 2.tempreture. 3.humidity. 4.rainfall. </vt:lpstr>
      <vt:lpstr>Chapter four:     EPANET MODEL</vt:lpstr>
      <vt:lpstr> *What is epanet . *Network components: 1.pipes. 2.pumps. 3.nodes. 4.valves. *Population. *Water consumption. </vt:lpstr>
      <vt:lpstr>*Water demand. *Minor  losses. </vt:lpstr>
      <vt:lpstr>  Chapter five:     Existing Water Supply Network   </vt:lpstr>
      <vt:lpstr> *Description of the existing water supply network. *Water  network problem evaluation: 1.qunntity evaluation. 2.quality evaluation. Steps of analyzing network: 1.meeting with doctor and decide what area we want to study.   </vt:lpstr>
      <vt:lpstr>2.go to the municipal of tulkarm (water department) and getting the plan of al-jaroshia AutoCAD and we obtained a contour map . 3.we go to statistics department and have some information about al-jaroshia as  population and we connect with some friends in al-jaroshia to know more details.</vt:lpstr>
      <vt:lpstr> *After that we start the work in these steps: 1.We merge the contour map with AutoCAD map to know the  elevation of all nodes. 2.Dr.ammal  advise us to use DFX program. 3.We create excel sheet  and put  all information and calculation of network as you see in the excel sheet . </vt:lpstr>
      <vt:lpstr>4.We began to work in Epanet by insert all information on nodes as elevations and demands and adjust the length of pipes and diameter. 5.Finally, we did run for Epanet and had this information as you will see in appendix. </vt:lpstr>
      <vt:lpstr>Chapter six :    Result and Conclusion </vt:lpstr>
      <vt:lpstr>                     Refernce   -Tulkarm municipality(Eng:basel jarar,Eng:khaled abu saafya) -Statistics department. -Internet site: WWW.ARIG.NET WWW.PALSEEK.COM -Previous projects -Tulkarm agriculture department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An-Najah National University         Faculty of Engineering Civil Engineering Department</dc:title>
  <dc:creator>jamal</dc:creator>
  <cp:lastModifiedBy>jamal</cp:lastModifiedBy>
  <cp:revision>54</cp:revision>
  <dcterms:created xsi:type="dcterms:W3CDTF">2011-05-24T14:33:36Z</dcterms:created>
  <dcterms:modified xsi:type="dcterms:W3CDTF">2011-05-25T21:10:05Z</dcterms:modified>
</cp:coreProperties>
</file>