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59" r:id="rId10"/>
    <p:sldId id="265" r:id="rId11"/>
    <p:sldId id="266" r:id="rId12"/>
    <p:sldId id="267" r:id="rId13"/>
    <p:sldId id="268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310" r:id="rId29"/>
    <p:sldId id="311" r:id="rId30"/>
    <p:sldId id="312" r:id="rId31"/>
    <p:sldId id="313" r:id="rId32"/>
    <p:sldId id="314" r:id="rId33"/>
    <p:sldId id="315" r:id="rId34"/>
    <p:sldId id="316" r:id="rId35"/>
    <p:sldId id="317" r:id="rId36"/>
    <p:sldId id="318" r:id="rId37"/>
    <p:sldId id="319" r:id="rId38"/>
    <p:sldId id="320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ar-S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965389587495592"/>
          <c:y val="7.837000154392465E-2"/>
          <c:w val="0.67463097896345048"/>
          <c:h val="0.5741952292728115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marker>
            <c:symbol val="none"/>
          </c:marker>
          <c:xVal>
            <c:numRef>
              <c:f>Sheet1!$A$2:$A$4</c:f>
              <c:numCache>
                <c:formatCode>General</c:formatCode>
                <c:ptCount val="3"/>
                <c:pt idx="0">
                  <c:v>3.9199999999999999E-2</c:v>
                </c:pt>
                <c:pt idx="1">
                  <c:v>9.8000000000000004E-2</c:v>
                </c:pt>
                <c:pt idx="2">
                  <c:v>0.25600000000000001</c:v>
                </c:pt>
              </c:numCache>
            </c:numRef>
          </c:xVal>
          <c:yVal>
            <c:numRef>
              <c:f>Sheet1!$B$2:$B$4</c:f>
              <c:numCache>
                <c:formatCode>General</c:formatCode>
                <c:ptCount val="3"/>
                <c:pt idx="0">
                  <c:v>2.1</c:v>
                </c:pt>
                <c:pt idx="1">
                  <c:v>5.1749999999999998</c:v>
                </c:pt>
                <c:pt idx="2">
                  <c:v>8.4220000000000006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6163712"/>
        <c:axId val="546164272"/>
      </c:scatterChart>
      <c:valAx>
        <c:axId val="5461637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 dirty="0" smtClean="0">
                    <a:effectLst/>
                  </a:rPr>
                  <a:t>Applied torque T (</a:t>
                </a:r>
                <a:r>
                  <a:rPr lang="en-US" sz="1800" dirty="0" err="1" smtClean="0">
                    <a:effectLst/>
                  </a:rPr>
                  <a:t>N.m</a:t>
                </a:r>
                <a:r>
                  <a:rPr lang="en-US" sz="1800" dirty="0" smtClean="0">
                    <a:effectLst/>
                  </a:rPr>
                  <a:t>)</a:t>
                </a:r>
                <a:endParaRPr lang="en-US" sz="1800" dirty="0">
                  <a:effectLst/>
                </a:endParaRP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546164272"/>
        <c:crosses val="autoZero"/>
        <c:crossBetween val="midCat"/>
      </c:valAx>
      <c:valAx>
        <c:axId val="54616427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i="0" baseline="0" dirty="0" err="1" smtClean="0">
                    <a:effectLst/>
                  </a:rPr>
                  <a:t>Precessional</a:t>
                </a:r>
                <a:r>
                  <a:rPr lang="en-US" sz="1800" b="1" i="0" baseline="0" dirty="0" smtClean="0">
                    <a:effectLst/>
                  </a:rPr>
                  <a:t> velocity </a:t>
                </a:r>
                <a:r>
                  <a:rPr lang="en-US" sz="1800" b="1" i="0" baseline="0" dirty="0" err="1" smtClean="0">
                    <a:effectLst/>
                  </a:rPr>
                  <a:t>ωp</a:t>
                </a:r>
                <a:r>
                  <a:rPr lang="en-US" sz="1800" b="1" i="0" baseline="0" dirty="0" smtClean="0">
                    <a:effectLst/>
                  </a:rPr>
                  <a:t> (</a:t>
                </a:r>
                <a:r>
                  <a:rPr lang="en-US" sz="1800" b="1" i="0" baseline="0" dirty="0" err="1" smtClean="0">
                    <a:effectLst/>
                  </a:rPr>
                  <a:t>r.p.m</a:t>
                </a:r>
                <a:r>
                  <a:rPr lang="en-US" sz="1800" b="1" i="0" baseline="0" dirty="0" smtClean="0">
                    <a:effectLst/>
                  </a:rPr>
                  <a:t>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5.4615701022446811E-2"/>
              <c:y val="4.3033425968812718E-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54616371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ar-S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ar-S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857532013043824"/>
          <c:y val="8.3268126640419951E-2"/>
          <c:w val="0.63756104350592535"/>
          <c:h val="0.54758243110236215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spin velocity ω vs. Experimental Precessional velocity</c:v>
                </c:pt>
              </c:strCache>
            </c:strRef>
          </c:tx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250</c:v>
                </c:pt>
                <c:pt idx="1">
                  <c:v>500</c:v>
                </c:pt>
                <c:pt idx="2">
                  <c:v>750</c:v>
                </c:pt>
                <c:pt idx="3">
                  <c:v>1000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2.1</c:v>
                </c:pt>
                <c:pt idx="1">
                  <c:v>1.0980000000000001</c:v>
                </c:pt>
                <c:pt idx="2">
                  <c:v>0.76300000000000001</c:v>
                </c:pt>
                <c:pt idx="3">
                  <c:v>0.57399999999999995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6166512"/>
        <c:axId val="546167072"/>
      </c:scatterChart>
      <c:valAx>
        <c:axId val="546166512"/>
        <c:scaling>
          <c:orientation val="minMax"/>
          <c:max val="1000"/>
        </c:scaling>
        <c:delete val="0"/>
        <c:axPos val="b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Spin</a:t>
                </a:r>
                <a:r>
                  <a:rPr lang="en-US" baseline="0" dirty="0" smtClean="0"/>
                  <a:t> velocity </a:t>
                </a:r>
                <a:r>
                  <a:rPr lang="en-US" sz="1800" dirty="0" smtClean="0">
                    <a:effectLst/>
                  </a:rPr>
                  <a:t>ω (</a:t>
                </a:r>
                <a:r>
                  <a:rPr lang="en-US" sz="1800" dirty="0" err="1" smtClean="0">
                    <a:effectLst/>
                  </a:rPr>
                  <a:t>r.p.m</a:t>
                </a:r>
                <a:r>
                  <a:rPr lang="en-US" sz="1800" dirty="0" smtClean="0">
                    <a:effectLst/>
                  </a:rPr>
                  <a:t>)</a:t>
                </a:r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en-US" dirty="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546167072"/>
        <c:crosses val="autoZero"/>
        <c:crossBetween val="midCat"/>
        <c:majorUnit val="250"/>
        <c:minorUnit val="100"/>
      </c:valAx>
      <c:valAx>
        <c:axId val="54616707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i="0" u="none" strike="noStrike" baseline="0" dirty="0" err="1" smtClean="0">
                    <a:effectLst/>
                  </a:rPr>
                  <a:t>Precessional</a:t>
                </a:r>
                <a:r>
                  <a:rPr lang="en-US" sz="1800" b="1" i="0" u="none" strike="noStrike" baseline="0" dirty="0" smtClean="0">
                    <a:effectLst/>
                  </a:rPr>
                  <a:t> velocity </a:t>
                </a:r>
                <a:r>
                  <a:rPr lang="en-US" sz="1800" b="1" i="0" baseline="0" dirty="0" err="1" smtClean="0">
                    <a:effectLst/>
                  </a:rPr>
                  <a:t>ωp</a:t>
                </a:r>
                <a:r>
                  <a:rPr lang="en-US" sz="1800" b="1" i="0" baseline="0" dirty="0" smtClean="0">
                    <a:effectLst/>
                  </a:rPr>
                  <a:t>(</a:t>
                </a:r>
                <a:r>
                  <a:rPr lang="en-US" sz="1800" b="1" i="0" baseline="0" dirty="0" err="1" smtClean="0">
                    <a:effectLst/>
                  </a:rPr>
                  <a:t>r.p.m</a:t>
                </a:r>
                <a:r>
                  <a:rPr lang="en-US" sz="1800" b="1" i="0" baseline="0" dirty="0" smtClean="0">
                    <a:effectLst/>
                  </a:rPr>
                  <a:t>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3.4511850791378348E-2"/>
              <c:y val="0.1082562335958005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54616651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ar-SA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1027" y="827467"/>
            <a:ext cx="8915399" cy="2262781"/>
          </a:xfrm>
        </p:spPr>
        <p:txBody>
          <a:bodyPr/>
          <a:lstStyle/>
          <a:p>
            <a:r>
              <a:rPr lang="en-US" b="1" dirty="0" smtClean="0"/>
              <a:t>Graduation Project</a:t>
            </a:r>
            <a:endParaRPr lang="ar-SA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0728" y="3592523"/>
            <a:ext cx="8915399" cy="2808277"/>
          </a:xfrm>
        </p:spPr>
        <p:txBody>
          <a:bodyPr>
            <a:normAutofit fontScale="92500" lnSpcReduction="20000"/>
          </a:bodyPr>
          <a:lstStyle/>
          <a:p>
            <a:pPr rtl="0"/>
            <a:r>
              <a:rPr lang="en-US" sz="2400" b="1" dirty="0" smtClean="0">
                <a:solidFill>
                  <a:schemeClr val="accent1"/>
                </a:solidFill>
              </a:rPr>
              <a:t>Motorized Gyroscope Manufacturing</a:t>
            </a:r>
          </a:p>
          <a:p>
            <a:pPr rtl="0"/>
            <a:endParaRPr lang="en-US" sz="2400" b="1" dirty="0">
              <a:solidFill>
                <a:srgbClr val="0070C0"/>
              </a:solidFill>
            </a:endParaRPr>
          </a:p>
          <a:p>
            <a:pPr rtl="0"/>
            <a:r>
              <a:rPr lang="en-US" sz="2400" dirty="0" smtClean="0">
                <a:solidFill>
                  <a:schemeClr val="tx2"/>
                </a:solidFill>
              </a:rPr>
              <a:t>Students:</a:t>
            </a:r>
          </a:p>
          <a:p>
            <a:pPr rtl="0"/>
            <a:r>
              <a:rPr lang="en-US" sz="2400" dirty="0" smtClean="0">
                <a:solidFill>
                  <a:schemeClr val="tx2"/>
                </a:solidFill>
              </a:rPr>
              <a:t>Ashraf </a:t>
            </a:r>
            <a:r>
              <a:rPr lang="en-US" sz="2400" dirty="0" err="1" smtClean="0">
                <a:solidFill>
                  <a:schemeClr val="tx2"/>
                </a:solidFill>
              </a:rPr>
              <a:t>Jodeh</a:t>
            </a:r>
            <a:endParaRPr lang="en-US" sz="2400" dirty="0" smtClean="0">
              <a:solidFill>
                <a:schemeClr val="tx2"/>
              </a:solidFill>
            </a:endParaRPr>
          </a:p>
          <a:p>
            <a:pPr rtl="0"/>
            <a:r>
              <a:rPr lang="en-US" sz="2400" dirty="0" smtClean="0">
                <a:solidFill>
                  <a:schemeClr val="tx2"/>
                </a:solidFill>
              </a:rPr>
              <a:t>Ameer </a:t>
            </a:r>
            <a:r>
              <a:rPr lang="en-US" sz="2400" dirty="0" err="1" smtClean="0">
                <a:solidFill>
                  <a:schemeClr val="tx2"/>
                </a:solidFill>
              </a:rPr>
              <a:t>Hasan</a:t>
            </a:r>
            <a:endParaRPr lang="en-US" sz="2400" dirty="0" smtClean="0">
              <a:solidFill>
                <a:schemeClr val="tx2"/>
              </a:solidFill>
            </a:endParaRPr>
          </a:p>
          <a:p>
            <a:pPr rtl="0"/>
            <a:r>
              <a:rPr lang="en-US" sz="2400" dirty="0" smtClean="0">
                <a:solidFill>
                  <a:schemeClr val="tx2"/>
                </a:solidFill>
              </a:rPr>
              <a:t>Bashar </a:t>
            </a:r>
            <a:r>
              <a:rPr lang="en-US" sz="2400" dirty="0" err="1" smtClean="0">
                <a:solidFill>
                  <a:schemeClr val="tx2"/>
                </a:solidFill>
              </a:rPr>
              <a:t>Alqerm</a:t>
            </a:r>
            <a:endParaRPr lang="en-US" sz="2400" dirty="0" smtClean="0">
              <a:solidFill>
                <a:schemeClr val="tx2"/>
              </a:solidFill>
            </a:endParaRPr>
          </a:p>
          <a:p>
            <a:pPr rtl="0"/>
            <a:r>
              <a:rPr lang="en-US" sz="2400" dirty="0" err="1" smtClean="0">
                <a:solidFill>
                  <a:schemeClr val="tx2"/>
                </a:solidFill>
              </a:rPr>
              <a:t>Yousof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Odeh</a:t>
            </a:r>
            <a:endParaRPr lang="en-US" sz="2400" dirty="0" smtClean="0">
              <a:solidFill>
                <a:schemeClr val="tx2"/>
              </a:solidFill>
            </a:endParaRPr>
          </a:p>
          <a:p>
            <a:endParaRPr lang="ar-SA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39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841420"/>
            <a:ext cx="8915399" cy="794197"/>
          </a:xfrm>
        </p:spPr>
        <p:txBody>
          <a:bodyPr>
            <a:normAutofit fontScale="90000"/>
          </a:bodyPr>
          <a:lstStyle/>
          <a:p>
            <a:r>
              <a:rPr lang="en-US" dirty="0"/>
              <a:t>Gyroscopic Principles</a:t>
            </a:r>
            <a:br>
              <a:rPr lang="en-US" dirty="0"/>
            </a:br>
            <a:endParaRPr lang="ar-S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1" y="2010091"/>
            <a:ext cx="8915399" cy="2613424"/>
          </a:xfrm>
        </p:spPr>
        <p:txBody>
          <a:bodyPr>
            <a:normAutofit/>
          </a:bodyPr>
          <a:lstStyle/>
          <a:p>
            <a:pPr algn="just" rtl="0">
              <a:lnSpc>
                <a:spcPct val="200000"/>
              </a:lnSpc>
            </a:pPr>
            <a:r>
              <a:rPr lang="en-US" sz="2000" dirty="0"/>
              <a:t>The gyroscope exhibits two predominant characteristics: </a:t>
            </a:r>
          </a:p>
          <a:p>
            <a:pPr algn="just" rtl="0">
              <a:lnSpc>
                <a:spcPct val="200000"/>
              </a:lnSpc>
            </a:pPr>
            <a:r>
              <a:rPr lang="en-US" sz="2000" dirty="0"/>
              <a:t>1. Rigidity in Space </a:t>
            </a:r>
          </a:p>
          <a:p>
            <a:pPr algn="just" rtl="0">
              <a:lnSpc>
                <a:spcPct val="200000"/>
              </a:lnSpc>
            </a:pPr>
            <a:r>
              <a:rPr lang="en-US" sz="2000" dirty="0"/>
              <a:t>2. Precession 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52265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1631324"/>
          </a:xfrm>
        </p:spPr>
        <p:txBody>
          <a:bodyPr/>
          <a:lstStyle/>
          <a:p>
            <a:pPr algn="just" rtl="0"/>
            <a:r>
              <a:rPr lang="en-US" dirty="0" smtClean="0"/>
              <a:t>1. Rigidity </a:t>
            </a:r>
            <a:r>
              <a:rPr lang="en-US" dirty="0"/>
              <a:t>in Space</a:t>
            </a:r>
            <a:endParaRPr lang="ar-S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1" y="2976007"/>
            <a:ext cx="8915399" cy="2085390"/>
          </a:xfrm>
        </p:spPr>
        <p:txBody>
          <a:bodyPr>
            <a:normAutofit/>
          </a:bodyPr>
          <a:lstStyle/>
          <a:p>
            <a:pPr algn="just" rtl="0">
              <a:lnSpc>
                <a:spcPct val="200000"/>
              </a:lnSpc>
            </a:pPr>
            <a:r>
              <a:rPr lang="en-US" sz="2000" dirty="0"/>
              <a:t>The spinning rotor inside a gyro instrument maintains a constant attitude in space as long as no outside forces change its motion. This stability increases if the rotor has great mass and speed. </a:t>
            </a:r>
            <a:endParaRPr lang="ar-SA" sz="2000" dirty="0"/>
          </a:p>
        </p:txBody>
      </p:sp>
    </p:spTree>
    <p:extLst>
      <p:ext uri="{BB962C8B-B14F-4D97-AF65-F5344CB8AC3E}">
        <p14:creationId xmlns:p14="http://schemas.microsoft.com/office/powerpoint/2010/main" val="195575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1451020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 smtClean="0"/>
              <a:t>2. Precession </a:t>
            </a:r>
            <a:r>
              <a:rPr lang="en-US" dirty="0"/>
              <a:t/>
            </a:r>
            <a:br>
              <a:rPr lang="en-US" dirty="0"/>
            </a:br>
            <a:endParaRPr lang="ar-S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473730"/>
            <a:ext cx="8915399" cy="1555864"/>
          </a:xfrm>
        </p:spPr>
        <p:txBody>
          <a:bodyPr>
            <a:normAutofit/>
          </a:bodyPr>
          <a:lstStyle/>
          <a:p>
            <a:pPr algn="just" rtl="0">
              <a:lnSpc>
                <a:spcPct val="200000"/>
              </a:lnSpc>
            </a:pPr>
            <a:r>
              <a:rPr lang="en-US" sz="2000" dirty="0"/>
              <a:t>Another characteristic of gyros is precession, which is the tilting or turning of the gyro spinning axis as a result of applied forces. </a:t>
            </a:r>
            <a:endParaRPr lang="ar-SA" sz="2000" dirty="0"/>
          </a:p>
        </p:txBody>
      </p:sp>
    </p:spTree>
    <p:extLst>
      <p:ext uri="{BB962C8B-B14F-4D97-AF65-F5344CB8AC3E}">
        <p14:creationId xmlns:p14="http://schemas.microsoft.com/office/powerpoint/2010/main" val="253497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and Mechanical parts</a:t>
            </a:r>
            <a:endParaRPr lang="ar-S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1782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057400" y="381001"/>
            <a:ext cx="7772400" cy="1470025"/>
          </a:xfrm>
        </p:spPr>
        <p:txBody>
          <a:bodyPr anchor="ctr"/>
          <a:lstStyle/>
          <a:p>
            <a:r>
              <a:rPr lang="en-US" sz="4400" b="1"/>
              <a:t>The Universal Motor</a:t>
            </a:r>
            <a:r>
              <a:rPr lang="en-US" sz="4400"/>
              <a:t> </a:t>
            </a:r>
          </a:p>
        </p:txBody>
      </p:sp>
      <p:pic>
        <p:nvPicPr>
          <p:cNvPr id="4102" name="Picture 6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752600"/>
            <a:ext cx="8458200" cy="48006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85448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/>
              <a:t>General Description:</a:t>
            </a:r>
            <a:br>
              <a:rPr lang="en-US" sz="4000" b="1"/>
            </a:br>
            <a:endParaRPr lang="en-US" sz="4000" b="1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rtl="0">
              <a:lnSpc>
                <a:spcPct val="200000"/>
              </a:lnSpc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Universal or series motors are those having brushes, a wound rotor, and a wound stator. They are compatible with both AC and DC power.</a:t>
            </a:r>
          </a:p>
          <a:p>
            <a:pPr algn="just" rtl="0">
              <a:lnSpc>
                <a:spcPct val="200000"/>
              </a:lnSpc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They are also distinguished by their noisiness. These motors produce so much noise because the brushes rub on the slotted armature.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93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Uses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rtl="0">
              <a:lnSpc>
                <a:spcPct val="200000"/>
              </a:lnSpc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Manufacturers use universal motors because they are smaller and much lighter than induction motors. An example of this type is that found in a portable drill or a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Dremel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tool. 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 rtl="0">
              <a:lnSpc>
                <a:spcPct val="200000"/>
              </a:lnSpc>
              <a:buNone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 rtl="0">
              <a:lnSpc>
                <a:spcPct val="200000"/>
              </a:lnSpc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Basically the DC motor characteristics that can be run on AC.</a:t>
            </a:r>
          </a:p>
          <a:p>
            <a:pPr algn="just" rtl="0">
              <a:lnSpc>
                <a:spcPct val="200000"/>
              </a:lnSpc>
              <a:buNone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86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/>
              <a:t>Comparison to Induction Motors:</a:t>
            </a:r>
            <a:br>
              <a:rPr lang="en-US" sz="4000" b="1"/>
            </a:br>
            <a:endParaRPr lang="en-US" sz="4000" b="1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rtl="0">
              <a:lnSpc>
                <a:spcPct val="200000"/>
              </a:lnSpc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3/4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Hp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induction motor...runs at 1075 - 3450 RPM, is about 6" long x 6" diameter and weighs about 19 pounds. If we compare this with a universal motor with 3/4 horsepower output, we see a speed increase of about 15,000 RPM, a size reduction to about 6" long x 3" diameter {1/4 of the volume} and a weight reduction of greater than 85%. </a:t>
            </a:r>
          </a:p>
          <a:p>
            <a:pPr>
              <a:buFontTx/>
              <a:buNone/>
            </a:pPr>
            <a:endParaRPr lang="en-US" b="1" dirty="0"/>
          </a:p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16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/>
              <a:t>Advantage</a:t>
            </a:r>
            <a:br>
              <a:rPr lang="en-US" sz="4000" b="1"/>
            </a:br>
            <a:endParaRPr lang="en-US" sz="4000" b="1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457200" indent="-457200" algn="just" rtl="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weight difference is huge: Universal motors are much lighter than induction motors</a:t>
            </a:r>
          </a:p>
          <a:p>
            <a:pPr marL="457200" indent="-457200" algn="just" rtl="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Torque goes clear down to stall torque (DC motors will stall at a high RPM)</a:t>
            </a:r>
          </a:p>
          <a:p>
            <a:pPr marL="457200" indent="-457200" algn="just" rtl="0">
              <a:lnSpc>
                <a:spcPct val="2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Lower cost</a:t>
            </a:r>
          </a:p>
          <a:p>
            <a:pPr marL="457200" indent="-457200" algn="just" rtl="0">
              <a:buFont typeface="+mj-lt"/>
              <a:buAutoNum type="arabicPeriod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Variable speeds</a:t>
            </a:r>
          </a:p>
          <a:p>
            <a:pPr algn="l">
              <a:buFontTx/>
              <a:buNone/>
            </a:pPr>
            <a:endParaRPr lang="en-US" dirty="0"/>
          </a:p>
          <a:p>
            <a:pPr algn="l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80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/>
              <a:t>Disadvantage:</a:t>
            </a:r>
            <a:br>
              <a:rPr lang="en-US" sz="4000" b="1"/>
            </a:br>
            <a:endParaRPr lang="en-US" sz="4000" b="1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457200" indent="-457200" algn="just" rtl="0">
              <a:buFont typeface="+mj-lt"/>
              <a:buAutoNum type="arabicPeriod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Non reversible (one direction)</a:t>
            </a:r>
          </a:p>
          <a:p>
            <a:pPr marL="457200" indent="-457200" algn="just" rtl="0">
              <a:buFont typeface="+mj-lt"/>
              <a:buAutoNum type="arabicPeriod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Noisy</a:t>
            </a:r>
          </a:p>
          <a:p>
            <a:pPr marL="457200" indent="-457200" algn="just" rtl="0">
              <a:buFont typeface="+mj-lt"/>
              <a:buAutoNum type="arabicPeriod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universal motors are usually relatively inefficient- around 30% for smaller motors </a:t>
            </a:r>
          </a:p>
          <a:p>
            <a:pPr marL="457200" indent="-457200" algn="just" rtl="0">
              <a:buFont typeface="+mj-lt"/>
              <a:buAutoNum type="arabicPeriod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up to 70-75% for larger ones. </a:t>
            </a:r>
          </a:p>
          <a:p>
            <a:pPr marL="457200" indent="-457200" algn="just" rtl="0">
              <a:buFont typeface="+mj-lt"/>
              <a:buAutoNum type="arabicPeriod"/>
            </a:pP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 algn="just" rtl="0">
              <a:buFont typeface="+mj-lt"/>
              <a:buAutoNum type="arabicPeriod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commentator has brushes that wear, so they are much less often used for </a:t>
            </a:r>
          </a:p>
          <a:p>
            <a:pPr marL="457200" indent="-457200" algn="just" rtl="0">
              <a:buFont typeface="+mj-lt"/>
              <a:buAutoNum type="arabicPeriod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equipment that is in continuous use </a:t>
            </a:r>
          </a:p>
          <a:p>
            <a:pPr algn="l">
              <a:buFontTx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2454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1798749"/>
          </a:xfrm>
        </p:spPr>
        <p:txBody>
          <a:bodyPr/>
          <a:lstStyle/>
          <a:p>
            <a:pPr rtl="0"/>
            <a:r>
              <a:rPr lang="en-US" dirty="0" smtClean="0"/>
              <a:t>Contents</a:t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1983346"/>
            <a:ext cx="8915399" cy="4043967"/>
          </a:xfrm>
        </p:spPr>
        <p:txBody>
          <a:bodyPr/>
          <a:lstStyle/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en-US" dirty="0" smtClean="0"/>
              <a:t>Abstract</a:t>
            </a:r>
          </a:p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en-US" dirty="0" smtClean="0"/>
              <a:t>What is Gyroscope ?</a:t>
            </a:r>
          </a:p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en-US" dirty="0" smtClean="0"/>
              <a:t>History</a:t>
            </a:r>
          </a:p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en-US" dirty="0"/>
              <a:t>Problem Definition</a:t>
            </a:r>
          </a:p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en-US" dirty="0"/>
              <a:t>Gyroscopic Principles</a:t>
            </a:r>
          </a:p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en-US" dirty="0" smtClean="0"/>
              <a:t> Manufacturing (Mechanical and Electrical parts)</a:t>
            </a:r>
          </a:p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en-US" dirty="0" smtClean="0"/>
              <a:t>Experiment</a:t>
            </a:r>
          </a:p>
          <a:p>
            <a:pPr rtl="0"/>
            <a:endParaRPr lang="en-US" dirty="0" smtClean="0"/>
          </a:p>
          <a:p>
            <a:pPr marL="285750" indent="-285750" rtl="0">
              <a:buFont typeface="Wingdings" panose="05000000000000000000" pitchFamily="2" charset="2"/>
              <a:buChar char="ü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1444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Tachometers</a:t>
            </a:r>
            <a:r>
              <a:rPr lang="en-US"/>
              <a:t> </a:t>
            </a:r>
          </a:p>
        </p:txBody>
      </p:sp>
      <p:pic>
        <p:nvPicPr>
          <p:cNvPr id="1536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86039" y="1600201"/>
            <a:ext cx="7018337" cy="4525963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60484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Tachometer, What’s That?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rtl="0">
              <a:lnSpc>
                <a:spcPct val="200000"/>
              </a:lnSpc>
              <a:buFontTx/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Tachometer is used for measuring rotational speed</a:t>
            </a:r>
          </a:p>
          <a:p>
            <a:pPr algn="just" rtl="0">
              <a:lnSpc>
                <a:spcPct val="200000"/>
              </a:lnSpc>
              <a:buFontTx/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Can be used to measure speed of a rotating shaft</a:t>
            </a:r>
          </a:p>
          <a:p>
            <a:pPr algn="just" rtl="0">
              <a:lnSpc>
                <a:spcPct val="200000"/>
              </a:lnSpc>
              <a:buFontTx/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Can also be used to measure flow of liquid by attaching a wheel with inclined vanes</a:t>
            </a:r>
          </a:p>
        </p:txBody>
      </p:sp>
    </p:spTree>
    <p:extLst>
      <p:ext uri="{BB962C8B-B14F-4D97-AF65-F5344CB8AC3E}">
        <p14:creationId xmlns:p14="http://schemas.microsoft.com/office/powerpoint/2010/main" val="146881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Are the Different Types of Tachometers?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algn="l">
              <a:buFontTx/>
              <a:buNone/>
            </a:pPr>
            <a:r>
              <a:rPr lang="en-US" sz="2800"/>
              <a:t>Tachometers can be classified on the basis of data acquisition – contact or non contact types</a:t>
            </a:r>
          </a:p>
          <a:p>
            <a:pPr algn="l">
              <a:buFontTx/>
              <a:buNone/>
            </a:pPr>
            <a:endParaRPr lang="en-US" sz="2800"/>
          </a:p>
          <a:p>
            <a:pPr algn="l">
              <a:buFontTx/>
              <a:buNone/>
            </a:pPr>
            <a:r>
              <a:rPr lang="en-US" sz="2800"/>
              <a:t>They can also be classified on the basis of the measurement technique – time based or frequency based technique of measurement</a:t>
            </a:r>
          </a:p>
          <a:p>
            <a:pPr algn="l">
              <a:buFontTx/>
              <a:buNone/>
            </a:pPr>
            <a:endParaRPr lang="en-US" sz="2800"/>
          </a:p>
          <a:p>
            <a:pPr algn="l">
              <a:buFontTx/>
              <a:buNone/>
            </a:pPr>
            <a:r>
              <a:rPr lang="en-US" sz="2800"/>
              <a:t>They can also be classified as analog or digital type</a:t>
            </a:r>
          </a:p>
        </p:txBody>
      </p:sp>
    </p:spTree>
    <p:extLst>
      <p:ext uri="{BB962C8B-B14F-4D97-AF65-F5344CB8AC3E}">
        <p14:creationId xmlns:p14="http://schemas.microsoft.com/office/powerpoint/2010/main" val="287938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Typical Specifications of a Non Contact Type Tachometer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9212" y="1905000"/>
            <a:ext cx="3979013" cy="4521558"/>
          </a:xfrm>
        </p:spPr>
        <p:txBody>
          <a:bodyPr>
            <a:normAutofit fontScale="40000" lnSpcReduction="20000"/>
          </a:bodyPr>
          <a:lstStyle/>
          <a:p>
            <a:pPr algn="just" rtl="0">
              <a:lnSpc>
                <a:spcPct val="110000"/>
              </a:lnSpc>
              <a:buNone/>
            </a:pPr>
            <a:r>
              <a:rPr lang="en-US" sz="2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Display 5 digits large LCD</a:t>
            </a:r>
          </a:p>
          <a:p>
            <a:pPr algn="just" rtl="0">
              <a:lnSpc>
                <a:spcPct val="110000"/>
              </a:lnSpc>
              <a:buNone/>
            </a:pPr>
            <a:r>
              <a:rPr lang="en-US" sz="2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Range: 2.5 - 99,999 RPM</a:t>
            </a:r>
          </a:p>
          <a:p>
            <a:pPr algn="just" rtl="0">
              <a:lnSpc>
                <a:spcPct val="110000"/>
              </a:lnSpc>
              <a:buNone/>
            </a:pPr>
            <a:r>
              <a:rPr lang="en-US" sz="2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Distance: 50 to 1,000 mm; 12 to 40 inches.</a:t>
            </a:r>
          </a:p>
          <a:p>
            <a:pPr algn="just" rtl="0">
              <a:lnSpc>
                <a:spcPct val="110000"/>
              </a:lnSpc>
              <a:buNone/>
            </a:pPr>
            <a:r>
              <a:rPr lang="en-US" sz="2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Resolution: 0.1 RPM&lt;1000 RPM (2.5 to  9,999 RPM)</a:t>
            </a:r>
          </a:p>
          <a:p>
            <a:pPr algn="just" rtl="0">
              <a:lnSpc>
                <a:spcPct val="110000"/>
              </a:lnSpc>
              <a:buNone/>
            </a:pPr>
            <a:r>
              <a:rPr lang="en-US" sz="2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                         1.0RPM &gt;1000 RPM</a:t>
            </a:r>
          </a:p>
          <a:p>
            <a:pPr algn="just" rtl="0">
              <a:lnSpc>
                <a:spcPct val="110000"/>
              </a:lnSpc>
              <a:buNone/>
            </a:pPr>
            <a:r>
              <a:rPr lang="en-US" sz="2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Measurement angle: at less than 120 degrees.</a:t>
            </a:r>
          </a:p>
          <a:p>
            <a:pPr algn="just" rtl="0">
              <a:lnSpc>
                <a:spcPct val="110000"/>
              </a:lnSpc>
              <a:buNone/>
            </a:pPr>
            <a:r>
              <a:rPr lang="en-US" sz="2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Range selection: Auto</a:t>
            </a:r>
          </a:p>
          <a:p>
            <a:pPr algn="just" rtl="0">
              <a:lnSpc>
                <a:spcPct val="110000"/>
              </a:lnSpc>
              <a:buNone/>
            </a:pPr>
            <a:r>
              <a:rPr lang="en-US" sz="2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Laser Output Power: &lt;1mW class II</a:t>
            </a:r>
          </a:p>
          <a:p>
            <a:pPr algn="just" rtl="0">
              <a:lnSpc>
                <a:spcPct val="110000"/>
              </a:lnSpc>
              <a:buNone/>
            </a:pPr>
            <a:r>
              <a:rPr lang="en-US" sz="2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Sampling Time: 1.0 seconds (over 60 RPM)</a:t>
            </a:r>
          </a:p>
          <a:p>
            <a:pPr algn="just" rtl="0">
              <a:lnSpc>
                <a:spcPct val="110000"/>
              </a:lnSpc>
              <a:buNone/>
            </a:pPr>
            <a:r>
              <a:rPr lang="en-US" sz="2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Memory: Last value, Max Value, Min. Value</a:t>
            </a:r>
          </a:p>
          <a:p>
            <a:pPr algn="just" rtl="0">
              <a:lnSpc>
                <a:spcPct val="110000"/>
              </a:lnSpc>
              <a:buNone/>
            </a:pPr>
            <a:r>
              <a:rPr lang="en-US" sz="2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Time base: Quartz crystal</a:t>
            </a:r>
          </a:p>
          <a:p>
            <a:pPr algn="just" rtl="0">
              <a:lnSpc>
                <a:spcPct val="110000"/>
              </a:lnSpc>
              <a:buNone/>
            </a:pPr>
            <a:r>
              <a:rPr lang="en-US" sz="2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Circuit: Exclusive one-chip LSI circuit</a:t>
            </a:r>
          </a:p>
          <a:p>
            <a:pPr algn="just" rtl="0">
              <a:lnSpc>
                <a:spcPct val="110000"/>
              </a:lnSpc>
              <a:buNone/>
            </a:pPr>
            <a:r>
              <a:rPr lang="en-US" sz="2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Battery: 4 X 1.5V AA</a:t>
            </a:r>
          </a:p>
          <a:p>
            <a:pPr algn="just" rtl="0">
              <a:lnSpc>
                <a:spcPct val="110000"/>
              </a:lnSpc>
              <a:buNone/>
            </a:pPr>
            <a:r>
              <a:rPr lang="en-US" sz="2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Weight: 300g/0.65lb</a:t>
            </a:r>
          </a:p>
          <a:p>
            <a:pPr algn="just" rtl="0">
              <a:lnSpc>
                <a:spcPct val="90000"/>
              </a:lnSpc>
              <a:buFontTx/>
              <a:buNone/>
            </a:pPr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Size: 190 X 72 X 37 mm</a:t>
            </a:r>
          </a:p>
        </p:txBody>
      </p:sp>
      <p:pic>
        <p:nvPicPr>
          <p:cNvPr id="31748" name="Picture 4" descr="tachome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752600"/>
            <a:ext cx="18288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02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Block Diagram of a Digital Tachometer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Tx/>
              <a:buNone/>
            </a:pPr>
            <a:endParaRPr lang="en-US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200400" y="3810000"/>
            <a:ext cx="12573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rtl="0" eaLnBrk="0" hangingPunct="0"/>
            <a:r>
              <a:rPr lang="en-US" sz="1200">
                <a:latin typeface="Times New Roman" panose="02020603050405020304" pitchFamily="18" charset="0"/>
              </a:rPr>
              <a:t>Optical / Magnetic Sensor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4686300" y="3810000"/>
            <a:ext cx="12573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rtl="0" eaLnBrk="0" hangingPunct="0"/>
            <a:r>
              <a:rPr lang="en-US" sz="1200">
                <a:latin typeface="Times New Roman" panose="02020603050405020304" pitchFamily="18" charset="0"/>
              </a:rPr>
              <a:t>Signal Conditioning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6172200" y="3467100"/>
            <a:ext cx="1714500" cy="1028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rtl="0" eaLnBrk="0" hangingPunct="0"/>
            <a:endParaRPr lang="en-US" sz="1200">
              <a:latin typeface="Times New Roman" panose="02020603050405020304" pitchFamily="18" charset="0"/>
            </a:endParaRPr>
          </a:p>
          <a:p>
            <a:pPr algn="l" rtl="0" eaLnBrk="0" hangingPunct="0"/>
            <a:endParaRPr lang="en-US" sz="1200">
              <a:latin typeface="Times New Roman" panose="02020603050405020304" pitchFamily="18" charset="0"/>
            </a:endParaRPr>
          </a:p>
          <a:p>
            <a:pPr algn="ctr" rtl="0" eaLnBrk="0" hangingPunct="0"/>
            <a:r>
              <a:rPr lang="en-US" sz="1200">
                <a:latin typeface="Times New Roman" panose="02020603050405020304" pitchFamily="18" charset="0"/>
              </a:rPr>
              <a:t>Microcontroller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6172200" y="4724400"/>
            <a:ext cx="1714500" cy="571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rtl="0" eaLnBrk="0" hangingPunct="0"/>
            <a:endParaRPr lang="en-US" sz="1200">
              <a:latin typeface="Times New Roman" panose="02020603050405020304" pitchFamily="18" charset="0"/>
            </a:endParaRPr>
          </a:p>
          <a:p>
            <a:pPr algn="l" rtl="0" eaLnBrk="0" hangingPunct="0"/>
            <a:r>
              <a:rPr lang="en-US" sz="1200">
                <a:latin typeface="Times New Roman" panose="02020603050405020304" pitchFamily="18" charset="0"/>
              </a:rPr>
              <a:t>Memory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6172200" y="2667000"/>
            <a:ext cx="1714500" cy="571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rtl="0" eaLnBrk="0" hangingPunct="0"/>
            <a:endParaRPr lang="en-US" sz="1200">
              <a:latin typeface="Times New Roman" panose="02020603050405020304" pitchFamily="18" charset="0"/>
            </a:endParaRPr>
          </a:p>
          <a:p>
            <a:pPr algn="ctr" rtl="0" eaLnBrk="0" hangingPunct="0"/>
            <a:r>
              <a:rPr lang="en-US" sz="1200">
                <a:latin typeface="Times New Roman" panose="02020603050405020304" pitchFamily="18" charset="0"/>
              </a:rPr>
              <a:t>Display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8343900" y="3467100"/>
            <a:ext cx="914400" cy="1028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rtl="0" eaLnBrk="0" hangingPunct="0"/>
            <a:endParaRPr lang="en-US" sz="1200">
              <a:latin typeface="Times New Roman" panose="02020603050405020304" pitchFamily="18" charset="0"/>
            </a:endParaRPr>
          </a:p>
          <a:p>
            <a:pPr algn="l" rtl="0" eaLnBrk="0" hangingPunct="0"/>
            <a:r>
              <a:rPr lang="en-US" sz="1200">
                <a:latin typeface="Times New Roman" panose="02020603050405020304" pitchFamily="18" charset="0"/>
              </a:rPr>
              <a:t>External</a:t>
            </a:r>
          </a:p>
          <a:p>
            <a:pPr algn="l" rtl="0" eaLnBrk="0" hangingPunct="0"/>
            <a:r>
              <a:rPr lang="en-US" sz="1200">
                <a:latin typeface="Times New Roman" panose="02020603050405020304" pitchFamily="18" charset="0"/>
              </a:rPr>
              <a:t>Port (to controller)</a:t>
            </a:r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>
            <a:off x="4457700" y="4038600"/>
            <a:ext cx="228600" cy="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>
            <a:off x="5943600" y="4038600"/>
            <a:ext cx="228600" cy="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>
            <a:off x="7886700" y="3981450"/>
            <a:ext cx="457200" cy="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arrow" w="sm" len="sm"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>
            <a:off x="6972300" y="4495800"/>
            <a:ext cx="0" cy="2286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>
            <a:off x="6972300" y="3238500"/>
            <a:ext cx="0" cy="2286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 type="arrow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2857500" y="2133600"/>
            <a:ext cx="6743700" cy="3886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8850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Microcontroller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rtl="0"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Not essential, but is generally the norm to have a microcontroller</a:t>
            </a:r>
          </a:p>
          <a:p>
            <a:pPr algn="just" rtl="0"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Compute the speed</a:t>
            </a:r>
          </a:p>
          <a:p>
            <a:pPr algn="just" rtl="0"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Can store the readings</a:t>
            </a:r>
          </a:p>
          <a:p>
            <a:pPr algn="just" rtl="0"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Can output values to a display unit</a:t>
            </a:r>
          </a:p>
          <a:p>
            <a:pPr algn="just" rtl="0"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Give out warning signal when speed reduces / increases beyond set margins</a:t>
            </a:r>
          </a:p>
          <a:p>
            <a:pPr algn="just" rtl="0"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Transfer data to external controller</a:t>
            </a:r>
          </a:p>
          <a:p>
            <a:pPr algn="just" rtl="0"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 used the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aurdino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 a microcontroller</a:t>
            </a:r>
          </a:p>
        </p:txBody>
      </p:sp>
    </p:spTree>
    <p:extLst>
      <p:ext uri="{BB962C8B-B14F-4D97-AF65-F5344CB8AC3E}">
        <p14:creationId xmlns:p14="http://schemas.microsoft.com/office/powerpoint/2010/main" val="177047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 idx="4294967295"/>
          </p:nvPr>
        </p:nvSpPr>
        <p:spPr>
          <a:xfrm>
            <a:off x="1981200" y="304800"/>
            <a:ext cx="8229600" cy="1143000"/>
          </a:xfrm>
        </p:spPr>
        <p:txBody>
          <a:bodyPr/>
          <a:lstStyle/>
          <a:p>
            <a:r>
              <a:rPr lang="en-US" sz="5400" b="1">
                <a:latin typeface="Arial Narrow" panose="020B0606020202030204" pitchFamily="34" charset="0"/>
              </a:rPr>
              <a:t>What is Arduino?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0" y="1600201"/>
            <a:ext cx="8991600" cy="4525963"/>
          </a:xfrm>
        </p:spPr>
        <p:txBody>
          <a:bodyPr>
            <a:normAutofit/>
          </a:bodyPr>
          <a:lstStyle/>
          <a:p>
            <a:pPr algn="just" rtl="0">
              <a:spcAft>
                <a:spcPts val="600"/>
              </a:spcAft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programmable micro controller for prototyping electromechanical devices</a:t>
            </a:r>
          </a:p>
          <a:p>
            <a:pPr algn="just" rtl="0">
              <a:spcAft>
                <a:spcPts val="600"/>
              </a:spcAft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 can connect Digital and Analog electronic signals:</a:t>
            </a:r>
          </a:p>
          <a:p>
            <a:pPr algn="just" rtl="0">
              <a:spcAft>
                <a:spcPts val="600"/>
              </a:spcAft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Sensors (Gyroscopes, GPS Locators, accelerometers)</a:t>
            </a:r>
          </a:p>
          <a:p>
            <a:pPr algn="just" rtl="0">
              <a:spcAft>
                <a:spcPts val="600"/>
              </a:spcAft>
              <a:buNone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 rtl="0">
              <a:spcAft>
                <a:spcPts val="600"/>
              </a:spcAft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Actuators (LEDS or electrical motors)</a:t>
            </a:r>
          </a:p>
        </p:txBody>
      </p:sp>
      <p:pic>
        <p:nvPicPr>
          <p:cNvPr id="348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4267200"/>
            <a:ext cx="220027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636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5400" b="1">
                <a:latin typeface="Arial Narrow" panose="020B0606020202030204" pitchFamily="34" charset="0"/>
              </a:rPr>
              <a:t>Arduino Components</a:t>
            </a:r>
          </a:p>
        </p:txBody>
      </p:sp>
      <p:pic>
        <p:nvPicPr>
          <p:cNvPr id="358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363" y="1604493"/>
            <a:ext cx="75628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509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4803" y="0"/>
            <a:ext cx="8825658" cy="986307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Bearings</a:t>
            </a:r>
            <a:endParaRPr lang="ar-SA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6683" y="1313645"/>
            <a:ext cx="7713930" cy="4325155"/>
          </a:xfrm>
        </p:spPr>
        <p:txBody>
          <a:bodyPr>
            <a:normAutofit/>
          </a:bodyPr>
          <a:lstStyle/>
          <a:p>
            <a:pPr rtl="0"/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typical </a:t>
            </a:r>
            <a:r>
              <a:rPr lang="en-US" sz="3200" dirty="0">
                <a:solidFill>
                  <a:schemeClr val="tx1">
                    <a:lumMod val="95000"/>
                  </a:schemeClr>
                </a:solidFill>
              </a:rPr>
              <a:t>structure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for 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bearings involves :</a:t>
            </a:r>
            <a:endParaRPr lang="en-US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- inner </a:t>
            </a:r>
            <a:r>
              <a:rPr lang="en-US" sz="2400" dirty="0">
                <a:solidFill>
                  <a:schemeClr val="tx1"/>
                </a:solidFill>
              </a:rPr>
              <a:t>race 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- outer </a:t>
            </a:r>
            <a:r>
              <a:rPr lang="en-US" sz="2400" dirty="0">
                <a:solidFill>
                  <a:schemeClr val="tx1"/>
                </a:solidFill>
              </a:rPr>
              <a:t>race 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- Inner ring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- Outer ring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- separator </a:t>
            </a:r>
            <a:r>
              <a:rPr lang="en-US" sz="2400" dirty="0">
                <a:solidFill>
                  <a:schemeClr val="tx1"/>
                </a:solidFill>
              </a:rPr>
              <a:t>or ( cage ) 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- Balls or rollers </a:t>
            </a:r>
          </a:p>
        </p:txBody>
      </p:sp>
    </p:spTree>
    <p:extLst>
      <p:ext uri="{BB962C8B-B14F-4D97-AF65-F5344CB8AC3E}">
        <p14:creationId xmlns:p14="http://schemas.microsoft.com/office/powerpoint/2010/main" val="305331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0"/>
            <a:ext cx="8825658" cy="767365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As we see in the figure : </a:t>
            </a:r>
            <a:endParaRPr lang="ar-SA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99" y="1107583"/>
            <a:ext cx="7096257" cy="57504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869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2030569"/>
          </a:xfrm>
        </p:spPr>
        <p:txBody>
          <a:bodyPr/>
          <a:lstStyle/>
          <a:p>
            <a:r>
              <a:rPr lang="en-US" dirty="0" smtClean="0"/>
              <a:t>Abstract</a:t>
            </a:r>
            <a:endParaRPr lang="ar-S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47544" y="2948708"/>
            <a:ext cx="8915399" cy="1555864"/>
          </a:xfrm>
        </p:spPr>
        <p:txBody>
          <a:bodyPr>
            <a:normAutofit/>
          </a:bodyPr>
          <a:lstStyle/>
          <a:p>
            <a:pPr algn="just" rtl="0">
              <a:lnSpc>
                <a:spcPct val="200000"/>
              </a:lnSpc>
            </a:pPr>
            <a:r>
              <a:rPr lang="en-US" sz="2000" dirty="0">
                <a:solidFill>
                  <a:schemeClr val="tx2"/>
                </a:solidFill>
              </a:rPr>
              <a:t>The idea of this project is to design and manufacture a gyroscope which is driven by an electric motor to make it spin indefinitely. </a:t>
            </a:r>
            <a:endParaRPr lang="ar-SA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40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50066"/>
            <a:ext cx="8825658" cy="1823434"/>
          </a:xfrm>
        </p:spPr>
        <p:txBody>
          <a:bodyPr>
            <a:normAutofit fontScale="90000"/>
          </a:bodyPr>
          <a:lstStyle/>
          <a:p>
            <a:pPr algn="ctr"/>
            <a:r>
              <a:rPr lang="ar-SA" sz="3200" dirty="0"/>
              <a:t> 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Types of rolling element bearings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>
                <a:solidFill>
                  <a:schemeClr val="tx1"/>
                </a:solidFill>
              </a:rPr>
              <a:t>1. </a:t>
            </a:r>
            <a:r>
              <a:rPr lang="en-US" sz="2400" dirty="0">
                <a:solidFill>
                  <a:schemeClr val="tx1"/>
                </a:solidFill>
              </a:rPr>
              <a:t>ball bearing ( spherical rolling elements ) </a:t>
            </a:r>
            <a:endParaRPr lang="ar-SA" sz="24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436569"/>
            <a:ext cx="12192000" cy="142740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single row                         double row                        single row                  double  row               </a:t>
            </a:r>
          </a:p>
          <a:p>
            <a:pPr algn="r"/>
            <a:r>
              <a:rPr lang="en-US" dirty="0" smtClean="0">
                <a:solidFill>
                  <a:schemeClr val="tx1"/>
                </a:solidFill>
              </a:rPr>
              <a:t>Angular </a:t>
            </a:r>
            <a:r>
              <a:rPr lang="en-US" dirty="0" err="1" smtClean="0">
                <a:solidFill>
                  <a:schemeClr val="tx1"/>
                </a:solidFill>
              </a:rPr>
              <a:t>cotact</a:t>
            </a:r>
            <a:r>
              <a:rPr lang="en-US" dirty="0" smtClean="0">
                <a:solidFill>
                  <a:schemeClr val="tx1"/>
                </a:solidFill>
              </a:rPr>
              <a:t>              angular contact          deep-groove radial     deep-groove radial                     </a:t>
            </a:r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947" y="2278657"/>
            <a:ext cx="3500325" cy="2947607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273" y="2278657"/>
            <a:ext cx="3324727" cy="2947607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8657"/>
            <a:ext cx="2520503" cy="2947607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504" y="2278657"/>
            <a:ext cx="2846442" cy="294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27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25792"/>
            <a:ext cx="12191999" cy="119773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single row </a:t>
            </a:r>
            <a:r>
              <a:rPr lang="en-US" dirty="0" smtClean="0">
                <a:solidFill>
                  <a:schemeClr val="tx1"/>
                </a:solidFill>
              </a:rPr>
              <a:t>deep-groove              Double </a:t>
            </a:r>
            <a:r>
              <a:rPr lang="en-US" dirty="0">
                <a:solidFill>
                  <a:schemeClr val="tx1"/>
                </a:solidFill>
              </a:rPr>
              <a:t>row deep-groove      </a:t>
            </a:r>
            <a:r>
              <a:rPr lang="en-US" dirty="0" smtClean="0">
                <a:solidFill>
                  <a:schemeClr val="tx1"/>
                </a:solidFill>
              </a:rPr>
              <a:t>         grooved </a:t>
            </a:r>
            <a:r>
              <a:rPr lang="en-US" dirty="0">
                <a:solidFill>
                  <a:schemeClr val="tx1"/>
                </a:solidFill>
              </a:rPr>
              <a:t>race thrust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Externally self-aligning                 Internally </a:t>
            </a:r>
            <a:r>
              <a:rPr lang="en-US" dirty="0">
                <a:solidFill>
                  <a:schemeClr val="tx1"/>
                </a:solidFill>
              </a:rPr>
              <a:t>self-aligning </a:t>
            </a:r>
            <a:endParaRPr lang="ar-SA" dirty="0">
              <a:solidFill>
                <a:schemeClr val="tx1"/>
              </a:solidFill>
            </a:endParaRPr>
          </a:p>
          <a:p>
            <a:r>
              <a:rPr lang="en-US" dirty="0" smtClean="0"/>
              <a:t> 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28811" cy="477738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811" y="0"/>
            <a:ext cx="4597758" cy="477738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569" y="0"/>
            <a:ext cx="4065430" cy="477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86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761408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 2. roller </a:t>
            </a:r>
            <a:r>
              <a:rPr lang="en-US" sz="2800" dirty="0"/>
              <a:t>bearings </a:t>
            </a:r>
            <a:r>
              <a:rPr lang="en-US" sz="2800" dirty="0" smtClean="0"/>
              <a:t>(cylindrical </a:t>
            </a:r>
            <a:r>
              <a:rPr lang="en-US" sz="2800" dirty="0"/>
              <a:t>rolling elements </a:t>
            </a:r>
            <a:r>
              <a:rPr lang="en-US" sz="2800" dirty="0" smtClean="0"/>
              <a:t>)</a:t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        </a:t>
            </a:r>
            <a:r>
              <a:rPr lang="en-US" sz="1600" dirty="0" smtClean="0"/>
              <a:t>single row straight                             double row straight                  single row tapered                   double row tapered           </a:t>
            </a:r>
            <a:r>
              <a:rPr lang="ar-SA" sz="1600" dirty="0" smtClean="0"/>
              <a:t> 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                roller bearing                                   roller bearing self-aligning          roller bearing                              roller bearing      </a:t>
            </a:r>
            <a:br>
              <a:rPr lang="en-US" sz="1600" dirty="0" smtClean="0"/>
            </a:br>
            <a:r>
              <a:rPr lang="en-US" sz="1600" dirty="0" smtClean="0"/>
              <a:t>                self–aligning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     </a:t>
            </a:r>
            <a:r>
              <a:rPr lang="en-US" sz="1800" dirty="0" smtClean="0"/>
              <a:t>single row spherical                  double row spherical              needle roller                     tapered roller thrust  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               roller bearing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ar-SA" sz="28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80" y="526748"/>
            <a:ext cx="1932214" cy="2083716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422" y="579593"/>
            <a:ext cx="1609725" cy="197802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536" y="632441"/>
            <a:ext cx="1632153" cy="1978024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861" y="632441"/>
            <a:ext cx="1669415" cy="197802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23" y="3608073"/>
            <a:ext cx="1962150" cy="1889248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345" y="3714889"/>
            <a:ext cx="2201878" cy="1889248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524" y="3741313"/>
            <a:ext cx="1990725" cy="1889248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0" y="3564279"/>
            <a:ext cx="2166464" cy="194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61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37186"/>
            <a:ext cx="8825658" cy="5484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Bearing </a:t>
            </a:r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materials</a:t>
            </a:r>
            <a:endParaRPr lang="ar-SA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3345" y="1133341"/>
            <a:ext cx="7997267" cy="5499279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the responsibility for achieving the </a:t>
            </a:r>
            <a:r>
              <a:rPr lang="en-US" dirty="0" smtClean="0">
                <a:latin typeface="Arial Rounded MT Bold" panose="020F0704030504030204" pitchFamily="34" charset="0"/>
              </a:rPr>
              <a:t>design </a:t>
            </a:r>
            <a:r>
              <a:rPr lang="en-US" dirty="0">
                <a:latin typeface="Arial Rounded MT Bold" panose="020F0704030504030204" pitchFamily="34" charset="0"/>
              </a:rPr>
              <a:t>objectives ( selection the best material </a:t>
            </a:r>
            <a:r>
              <a:rPr lang="en-US" dirty="0" smtClean="0">
                <a:latin typeface="Arial Rounded MT Bold" panose="020F0704030504030204" pitchFamily="34" charset="0"/>
              </a:rPr>
              <a:t>best </a:t>
            </a:r>
            <a:r>
              <a:rPr lang="en-US" dirty="0">
                <a:latin typeface="Arial Rounded MT Bold" panose="020F0704030504030204" pitchFamily="34" charset="0"/>
              </a:rPr>
              <a:t>geometry ) lies with the specialized designer working in the  bearing </a:t>
            </a:r>
            <a:r>
              <a:rPr lang="en-US" dirty="0" smtClean="0">
                <a:latin typeface="Arial Rounded MT Bold" panose="020F0704030504030204" pitchFamily="34" charset="0"/>
              </a:rPr>
              <a:t>industry 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The material of </a:t>
            </a:r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ball </a:t>
            </a:r>
            <a:r>
              <a:rPr lang="en-US" sz="2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&amp; </a:t>
            </a:r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races</a:t>
            </a:r>
            <a:r>
              <a:rPr lang="en-US" sz="28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latin typeface="Arial Rounded MT Bold" panose="020F0704030504030204" pitchFamily="34" charset="0"/>
              </a:rPr>
              <a:t>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latin typeface="Arial Rounded MT Bold" panose="020F0704030504030204" pitchFamily="34" charset="0"/>
            </a:endParaRPr>
          </a:p>
          <a:p>
            <a:pPr marL="457200" indent="-457200">
              <a:buAutoNum type="arabicPeriod"/>
            </a:pPr>
            <a:r>
              <a:rPr lang="en-US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1 . </a:t>
            </a:r>
            <a:r>
              <a:rPr lang="en-US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high </a:t>
            </a:r>
            <a:r>
              <a:rPr lang="en-US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carbon chrome steel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US" dirty="0" smtClean="0">
                <a:latin typeface="Arial Rounded MT Bold" panose="020F0704030504030204" pitchFamily="34" charset="0"/>
              </a:rPr>
              <a:t>: hardened </a:t>
            </a:r>
            <a:r>
              <a:rPr lang="en-US" dirty="0">
                <a:latin typeface="Arial Rounded MT Bold" panose="020F0704030504030204" pitchFamily="34" charset="0"/>
              </a:rPr>
              <a:t>and tempered </a:t>
            </a:r>
            <a:r>
              <a:rPr lang="en-US" dirty="0" smtClean="0">
                <a:latin typeface="Arial Rounded MT Bold" panose="020F0704030504030204" pitchFamily="34" charset="0"/>
              </a:rPr>
              <a:t>for  optimum </a:t>
            </a:r>
            <a:r>
              <a:rPr lang="en-US" u="sng" dirty="0">
                <a:latin typeface="Arial Rounded MT Bold" panose="020F0704030504030204" pitchFamily="34" charset="0"/>
              </a:rPr>
              <a:t>strength</a:t>
            </a:r>
            <a:r>
              <a:rPr lang="en-US" dirty="0">
                <a:latin typeface="Arial Rounded MT Bold" panose="020F0704030504030204" pitchFamily="34" charset="0"/>
              </a:rPr>
              <a:t> and </a:t>
            </a:r>
            <a:r>
              <a:rPr lang="en-US" u="sng" dirty="0">
                <a:latin typeface="Arial Rounded MT Bold" panose="020F0704030504030204" pitchFamily="34" charset="0"/>
              </a:rPr>
              <a:t>toughness </a:t>
            </a:r>
            <a:r>
              <a:rPr lang="en-US" u="sng" dirty="0" smtClean="0">
                <a:latin typeface="Arial Rounded MT Bold" panose="020F0704030504030204" pitchFamily="34" charset="0"/>
              </a:rPr>
              <a:t> .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2. </a:t>
            </a:r>
            <a:r>
              <a:rPr lang="en-US" b="1" dirty="0" smtClean="0">
                <a:solidFill>
                  <a:schemeClr val="tx1"/>
                </a:solidFill>
              </a:rPr>
              <a:t>stainless-</a:t>
            </a:r>
            <a:r>
              <a:rPr lang="en-US" b="1" dirty="0" err="1" smtClean="0">
                <a:solidFill>
                  <a:schemeClr val="tx1"/>
                </a:solidFill>
              </a:rPr>
              <a:t>stee</a:t>
            </a:r>
            <a:r>
              <a:rPr lang="en-US" dirty="0" smtClean="0"/>
              <a:t> : </a:t>
            </a:r>
            <a:r>
              <a:rPr lang="en-US" dirty="0"/>
              <a:t>used when corrosion resistance is needed or </a:t>
            </a:r>
            <a:r>
              <a:rPr lang="en-US" dirty="0" smtClean="0"/>
              <a:t>elevated </a:t>
            </a:r>
            <a:r>
              <a:rPr lang="en-US" dirty="0"/>
              <a:t>temp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>
                <a:latin typeface="Arial Rounded MT Bold" panose="020F0704030504030204" pitchFamily="34" charset="0"/>
              </a:rPr>
              <a:t>3.</a:t>
            </a:r>
            <a:r>
              <a:rPr lang="en-US" b="1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Cobalt</a:t>
            </a:r>
            <a:r>
              <a:rPr lang="en-US" dirty="0" smtClean="0"/>
              <a:t> : </a:t>
            </a:r>
            <a:r>
              <a:rPr lang="en-US" dirty="0"/>
              <a:t>for higher </a:t>
            </a:r>
            <a:r>
              <a:rPr lang="en-US" dirty="0" smtClean="0"/>
              <a:t>temp applications 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* the </a:t>
            </a:r>
            <a:r>
              <a:rPr lang="en-US" sz="2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separator</a:t>
            </a:r>
            <a:r>
              <a:rPr lang="en-US" sz="2800" b="1" dirty="0">
                <a:solidFill>
                  <a:schemeClr val="tx1"/>
                </a:solidFill>
              </a:rPr>
              <a:t> material include </a:t>
            </a:r>
            <a:r>
              <a:rPr lang="en-US" sz="2800" b="1" dirty="0" smtClean="0">
                <a:solidFill>
                  <a:schemeClr val="tx1"/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phenolic </a:t>
            </a:r>
            <a:r>
              <a:rPr lang="en-US" dirty="0"/>
              <a:t>,bronze , phosphor bronze , or alloy steels such as AISI 4130 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endParaRPr lang="ar-SA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391732"/>
            <a:ext cx="8825658" cy="5870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/>
              <a:t> </a:t>
            </a:r>
            <a:br>
              <a:rPr lang="en-US" sz="2800" dirty="0"/>
            </a:b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Procedure for selecting an appropriate 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bearing for our project :</a:t>
            </a:r>
            <a:endParaRPr lang="ar-SA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3345" y="1159099"/>
            <a:ext cx="8894645" cy="5505719"/>
          </a:xfrm>
        </p:spPr>
        <p:txBody>
          <a:bodyPr>
            <a:normAutofit fontScale="32500" lnSpcReduction="20000"/>
          </a:bodyPr>
          <a:lstStyle/>
          <a:p>
            <a:r>
              <a:rPr lang="en-US" sz="8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1. shaft of the motor and the disc .</a:t>
            </a:r>
          </a:p>
          <a:p>
            <a:r>
              <a:rPr lang="en-US" sz="8000" dirty="0"/>
              <a:t>- diameter = 10 mm .</a:t>
            </a:r>
          </a:p>
          <a:p>
            <a:r>
              <a:rPr lang="en-US" sz="8000" dirty="0"/>
              <a:t>- Fᵣ =20 N .  </a:t>
            </a:r>
          </a:p>
          <a:p>
            <a:r>
              <a:rPr lang="en-US" sz="8000" dirty="0"/>
              <a:t>- shaft speed = 4500 rpm .</a:t>
            </a:r>
          </a:p>
          <a:p>
            <a:r>
              <a:rPr lang="en-US" sz="8000" dirty="0"/>
              <a:t>- design life specification is 10 years of operation , 50 days/year, 20 </a:t>
            </a:r>
            <a:r>
              <a:rPr lang="en-US" sz="8000" dirty="0" err="1"/>
              <a:t>hr</a:t>
            </a:r>
            <a:r>
              <a:rPr lang="en-US" sz="8000" dirty="0"/>
              <a:t>/day .</a:t>
            </a:r>
          </a:p>
          <a:p>
            <a:r>
              <a:rPr lang="en-US" sz="8000" dirty="0"/>
              <a:t>- design reliability specification is R =90 percent .</a:t>
            </a:r>
          </a:p>
          <a:p>
            <a:r>
              <a:rPr lang="en-US" sz="8000" dirty="0" smtClean="0"/>
              <a:t>- the </a:t>
            </a:r>
            <a:r>
              <a:rPr lang="en-US" sz="8000" dirty="0"/>
              <a:t>shaft is uniform load </a:t>
            </a:r>
            <a:r>
              <a:rPr lang="en-US" sz="8000" dirty="0" smtClean="0"/>
              <a:t>.</a:t>
            </a:r>
          </a:p>
          <a:p>
            <a:endParaRPr lang="en-US" sz="8000" dirty="0"/>
          </a:p>
          <a:p>
            <a:r>
              <a:rPr lang="en-US" sz="8000" dirty="0"/>
              <a:t>	</a:t>
            </a:r>
            <a:r>
              <a:rPr lang="en-US" sz="8000" dirty="0" err="1"/>
              <a:t>Ld</a:t>
            </a:r>
            <a:r>
              <a:rPr lang="en-US" sz="8000" dirty="0"/>
              <a:t> = 10 </a:t>
            </a:r>
            <a:r>
              <a:rPr lang="en-US" sz="8000" dirty="0" err="1"/>
              <a:t>yr</a:t>
            </a:r>
            <a:r>
              <a:rPr lang="en-US" sz="8000" dirty="0"/>
              <a:t> * (50 days/</a:t>
            </a:r>
            <a:r>
              <a:rPr lang="en-US" sz="8000" dirty="0" err="1"/>
              <a:t>yr</a:t>
            </a:r>
            <a:r>
              <a:rPr lang="en-US" sz="8000" dirty="0"/>
              <a:t>) *(20 </a:t>
            </a:r>
            <a:r>
              <a:rPr lang="en-US" sz="8000" dirty="0" err="1"/>
              <a:t>hr</a:t>
            </a:r>
            <a:r>
              <a:rPr lang="en-US" sz="8000" dirty="0"/>
              <a:t>/day) (60 min/</a:t>
            </a:r>
            <a:r>
              <a:rPr lang="en-US" sz="8000" dirty="0" err="1"/>
              <a:t>hr</a:t>
            </a:r>
            <a:r>
              <a:rPr lang="en-US" sz="8000" dirty="0"/>
              <a:t>) 4500 rev/min = 27 X10^8 revolutions . </a:t>
            </a:r>
          </a:p>
          <a:p>
            <a:r>
              <a:rPr lang="en-US" sz="8000" dirty="0"/>
              <a:t>From table of reliability Kr = 1</a:t>
            </a:r>
          </a:p>
          <a:p>
            <a:r>
              <a:rPr lang="en-US" sz="8000" dirty="0"/>
              <a:t>From table of impact factor IF = 1.1 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1845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/>
              <a:t>Pe</a:t>
            </a:r>
            <a:r>
              <a:rPr lang="en-US" sz="2400" dirty="0"/>
              <a:t> = </a:t>
            </a:r>
            <a:r>
              <a:rPr lang="en-US" sz="2400" dirty="0" err="1"/>
              <a:t>Xd</a:t>
            </a:r>
            <a:r>
              <a:rPr lang="en-US" sz="2400" dirty="0"/>
              <a:t> *Fr + </a:t>
            </a:r>
            <a:r>
              <a:rPr lang="en-US" sz="2400" dirty="0" err="1"/>
              <a:t>Yd</a:t>
            </a:r>
            <a:r>
              <a:rPr lang="en-US" sz="2400" dirty="0"/>
              <a:t>*Fa </a:t>
            </a:r>
            <a:br>
              <a:rPr lang="en-US" sz="2400" dirty="0"/>
            </a:br>
            <a:r>
              <a:rPr lang="en-US" sz="2400" dirty="0"/>
              <a:t>Xd1= </a:t>
            </a:r>
            <a:r>
              <a:rPr lang="en-US" sz="2400" dirty="0" smtClean="0"/>
              <a:t>1          </a:t>
            </a:r>
            <a:r>
              <a:rPr lang="en-US" sz="2400" dirty="0"/>
              <a:t>Yd1= 0 </a:t>
            </a:r>
            <a:br>
              <a:rPr lang="en-US" sz="2400" dirty="0"/>
            </a:br>
            <a:r>
              <a:rPr lang="en-US" sz="2400" dirty="0"/>
              <a:t>Xd2 =0.55  </a:t>
            </a:r>
            <a:r>
              <a:rPr lang="en-US" sz="2400" dirty="0" smtClean="0"/>
              <a:t>   Yd2 </a:t>
            </a:r>
            <a:r>
              <a:rPr lang="en-US" sz="2400" dirty="0"/>
              <a:t>= 1.45 </a:t>
            </a:r>
            <a:br>
              <a:rPr lang="en-US" sz="2400" dirty="0"/>
            </a:br>
            <a:r>
              <a:rPr lang="en-US" sz="2400" dirty="0"/>
              <a:t>Pe1 =(1)(20)= 20 N </a:t>
            </a:r>
            <a:br>
              <a:rPr lang="en-US" sz="2400" dirty="0"/>
            </a:br>
            <a:r>
              <a:rPr lang="en-US" sz="2400" dirty="0"/>
              <a:t>Pe2 =(0.55)(20) = 11 N </a:t>
            </a:r>
            <a:br>
              <a:rPr lang="en-US" sz="2400" dirty="0"/>
            </a:br>
            <a:r>
              <a:rPr lang="en-US" sz="2400" dirty="0"/>
              <a:t>Pe1&gt;Pe2 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ar-SA" sz="2400" dirty="0" smtClean="0"/>
              <a:t/>
            </a:r>
            <a:br>
              <a:rPr lang="ar-SA" sz="2400" dirty="0" smtClean="0"/>
            </a:br>
            <a:r>
              <a:rPr lang="en-US" sz="2400" dirty="0"/>
              <a:t>Select the larger Pe1= 20 N</a:t>
            </a:r>
            <a:br>
              <a:rPr lang="en-US" sz="2400" dirty="0"/>
            </a:br>
            <a:r>
              <a:rPr lang="en-US" sz="2400" dirty="0"/>
              <a:t>[ Cd(90) ]</a:t>
            </a:r>
            <a:r>
              <a:rPr lang="en-US" sz="2400" dirty="0" err="1"/>
              <a:t>req</a:t>
            </a:r>
            <a:r>
              <a:rPr lang="en-US" sz="2400" dirty="0"/>
              <a:t> =( 27 x10^8 /(10^6) )⅓(1.1)(20) = 306.3 N </a:t>
            </a:r>
            <a:br>
              <a:rPr lang="en-US" sz="2400" dirty="0"/>
            </a:br>
            <a:r>
              <a:rPr lang="en-US" sz="2400" dirty="0"/>
              <a:t>Select bearing type (6000)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157055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932645"/>
            <a:ext cx="8825658" cy="1037823"/>
          </a:xfrm>
        </p:spPr>
        <p:txBody>
          <a:bodyPr/>
          <a:lstStyle/>
          <a:p>
            <a:r>
              <a:rPr lang="en-US" sz="2400" dirty="0"/>
              <a:t/>
            </a:r>
            <a:br>
              <a:rPr lang="en-US" sz="2400" dirty="0"/>
            </a:br>
            <a:endParaRPr lang="ar-SA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7893" y="515155"/>
            <a:ext cx="7842720" cy="4353059"/>
          </a:xfrm>
        </p:spPr>
        <p:txBody>
          <a:bodyPr>
            <a:normAutofit lnSpcReduction="10000"/>
          </a:bodyPr>
          <a:lstStyle/>
          <a:p>
            <a:r>
              <a:rPr lang="en-US" sz="2400" dirty="0" err="1"/>
              <a:t>Pse</a:t>
            </a:r>
            <a:r>
              <a:rPr lang="en-US" sz="2400" dirty="0"/>
              <a:t> =</a:t>
            </a:r>
            <a:r>
              <a:rPr lang="en-US" sz="2400" dirty="0" err="1"/>
              <a:t>Xs</a:t>
            </a:r>
            <a:r>
              <a:rPr lang="en-US" sz="2400" dirty="0"/>
              <a:t>*</a:t>
            </a:r>
            <a:r>
              <a:rPr lang="en-US" sz="2400" dirty="0" err="1"/>
              <a:t>Fsr</a:t>
            </a:r>
            <a:r>
              <a:rPr lang="en-US" sz="2400" dirty="0"/>
              <a:t> + Ys * </a:t>
            </a:r>
            <a:r>
              <a:rPr lang="en-US" sz="2400" dirty="0" err="1"/>
              <a:t>Fsa</a:t>
            </a:r>
            <a:r>
              <a:rPr lang="en-US" sz="2400" dirty="0"/>
              <a:t> </a:t>
            </a:r>
          </a:p>
          <a:p>
            <a:r>
              <a:rPr lang="en-US" sz="2400" dirty="0"/>
              <a:t>Xs1= 1        Ys1 = 0</a:t>
            </a:r>
          </a:p>
          <a:p>
            <a:r>
              <a:rPr lang="en-US" sz="2400" dirty="0"/>
              <a:t>Xs2= 0.6       Ys2 = 0.5</a:t>
            </a:r>
          </a:p>
          <a:p>
            <a:r>
              <a:rPr lang="en-US" sz="2400" dirty="0"/>
              <a:t>(</a:t>
            </a:r>
            <a:r>
              <a:rPr lang="en-US" sz="2400" dirty="0" err="1"/>
              <a:t>Pse</a:t>
            </a:r>
            <a:r>
              <a:rPr lang="en-US" sz="2400" dirty="0"/>
              <a:t>)1 =(1)(20) =20 N </a:t>
            </a:r>
          </a:p>
          <a:p>
            <a:r>
              <a:rPr lang="en-US" sz="2400" dirty="0"/>
              <a:t>(</a:t>
            </a:r>
            <a:r>
              <a:rPr lang="en-US" sz="2400" dirty="0" err="1"/>
              <a:t>Pse</a:t>
            </a:r>
            <a:r>
              <a:rPr lang="en-US" sz="2400" dirty="0"/>
              <a:t>)2 =(0.6)(20) =12 N </a:t>
            </a:r>
          </a:p>
          <a:p>
            <a:r>
              <a:rPr lang="en-US" sz="2400" dirty="0"/>
              <a:t>(</a:t>
            </a:r>
            <a:r>
              <a:rPr lang="en-US" sz="2400" dirty="0" err="1"/>
              <a:t>Pse</a:t>
            </a:r>
            <a:r>
              <a:rPr lang="en-US" sz="2400" dirty="0"/>
              <a:t>)1&gt;(</a:t>
            </a:r>
            <a:r>
              <a:rPr lang="en-US" sz="2400" dirty="0" err="1"/>
              <a:t>Pse</a:t>
            </a:r>
            <a:r>
              <a:rPr lang="en-US" sz="2400" dirty="0"/>
              <a:t>)2 </a:t>
            </a:r>
          </a:p>
          <a:p>
            <a:r>
              <a:rPr lang="en-US" sz="2400" dirty="0"/>
              <a:t>Select the large r( </a:t>
            </a:r>
            <a:r>
              <a:rPr lang="en-US" sz="2400" dirty="0" err="1"/>
              <a:t>Pse</a:t>
            </a:r>
            <a:r>
              <a:rPr lang="en-US" sz="2400" dirty="0"/>
              <a:t>)1 = Cs</a:t>
            </a:r>
          </a:p>
          <a:p>
            <a:r>
              <a:rPr lang="en-US" sz="2400" dirty="0"/>
              <a:t>Select bearing number (6000)</a:t>
            </a:r>
          </a:p>
          <a:p>
            <a:r>
              <a:rPr lang="en-US" sz="2400" dirty="0"/>
              <a:t>Type of bearing for the shaft is ( 6000)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8875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0314" y="193182"/>
            <a:ext cx="8061661" cy="6664817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2. standing </a:t>
            </a:r>
            <a:r>
              <a:rPr lang="en-US" sz="3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shaft</a:t>
            </a:r>
            <a:endParaRPr lang="ar-SA" sz="30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dirty="0"/>
              <a:t>- diameter = 40 mm </a:t>
            </a:r>
          </a:p>
          <a:p>
            <a:r>
              <a:rPr lang="en-US" dirty="0"/>
              <a:t>- Fa =200 N .  </a:t>
            </a:r>
          </a:p>
          <a:p>
            <a:r>
              <a:rPr lang="en-US" dirty="0" smtClean="0"/>
              <a:t>- shaft </a:t>
            </a:r>
            <a:r>
              <a:rPr lang="en-US" dirty="0"/>
              <a:t>speed = 4500 </a:t>
            </a:r>
            <a:r>
              <a:rPr lang="en-US" dirty="0" smtClean="0"/>
              <a:t>rpm</a:t>
            </a:r>
            <a:endParaRPr lang="ar-SA" dirty="0" smtClean="0"/>
          </a:p>
          <a:p>
            <a:r>
              <a:rPr lang="en-US" dirty="0" smtClean="0"/>
              <a:t>- R </a:t>
            </a:r>
            <a:r>
              <a:rPr lang="en-US" dirty="0"/>
              <a:t>=90 </a:t>
            </a:r>
            <a:r>
              <a:rPr lang="en-US" dirty="0" smtClean="0"/>
              <a:t>percent         Kr = 1  </a:t>
            </a:r>
            <a:endParaRPr lang="ar-SA" dirty="0" smtClean="0"/>
          </a:p>
          <a:p>
            <a:r>
              <a:rPr lang="en-US" dirty="0" smtClean="0"/>
              <a:t>- the </a:t>
            </a:r>
            <a:r>
              <a:rPr lang="en-US" dirty="0"/>
              <a:t>shaft is uniform </a:t>
            </a:r>
            <a:r>
              <a:rPr lang="en-US" dirty="0" smtClean="0"/>
              <a:t>load        IF = 1</a:t>
            </a:r>
          </a:p>
          <a:p>
            <a:r>
              <a:rPr lang="en-US" dirty="0" err="1" smtClean="0"/>
              <a:t>Ld</a:t>
            </a:r>
            <a:r>
              <a:rPr lang="en-US" dirty="0" smtClean="0"/>
              <a:t> = 27x 10^8 rev. </a:t>
            </a:r>
          </a:p>
          <a:p>
            <a:r>
              <a:rPr lang="en-US" dirty="0" smtClean="0"/>
              <a:t> </a:t>
            </a:r>
            <a:r>
              <a:rPr lang="en-US" dirty="0"/>
              <a:t>[ Cd(90) ]</a:t>
            </a:r>
            <a:r>
              <a:rPr lang="en-US" dirty="0" err="1"/>
              <a:t>req</a:t>
            </a:r>
            <a:r>
              <a:rPr lang="en-US" dirty="0"/>
              <a:t>  = 4442.0005 n</a:t>
            </a:r>
            <a:endParaRPr lang="en-US" dirty="0" smtClean="0"/>
          </a:p>
          <a:p>
            <a:r>
              <a:rPr lang="en-US" dirty="0"/>
              <a:t>Select bearing type (6008) </a:t>
            </a:r>
          </a:p>
          <a:p>
            <a:r>
              <a:rPr lang="en-US" dirty="0"/>
              <a:t>( </a:t>
            </a:r>
            <a:r>
              <a:rPr lang="en-US" dirty="0" err="1"/>
              <a:t>Pse</a:t>
            </a:r>
            <a:r>
              <a:rPr lang="en-US" dirty="0"/>
              <a:t>)2 = Cs = 100 </a:t>
            </a:r>
            <a:r>
              <a:rPr lang="en-US" dirty="0" smtClean="0"/>
              <a:t>n</a:t>
            </a:r>
          </a:p>
          <a:p>
            <a:r>
              <a:rPr lang="en-US" dirty="0"/>
              <a:t>Select bearing number (6008)</a:t>
            </a:r>
          </a:p>
          <a:p>
            <a:r>
              <a:rPr lang="en-US" dirty="0"/>
              <a:t>Type of bearing for the shaft is ( 6008)</a:t>
            </a:r>
          </a:p>
          <a:p>
            <a:endParaRPr lang="ar-SA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258355" y="2305318"/>
            <a:ext cx="386367" cy="12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853188" y="2743200"/>
            <a:ext cx="465787" cy="107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02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67437" y="463640"/>
            <a:ext cx="8113176" cy="5960771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3.  shaft that will connect the body of disk with body standing .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</a:t>
            </a:r>
          </a:p>
          <a:p>
            <a:r>
              <a:rPr lang="en-US" dirty="0"/>
              <a:t>- diameter = 12 mm </a:t>
            </a:r>
          </a:p>
          <a:p>
            <a:r>
              <a:rPr lang="en-US" dirty="0"/>
              <a:t>- Fᵣ =15 N .  </a:t>
            </a:r>
          </a:p>
          <a:p>
            <a:r>
              <a:rPr lang="en-US" dirty="0" smtClean="0"/>
              <a:t>- shaft </a:t>
            </a:r>
            <a:r>
              <a:rPr lang="en-US" dirty="0"/>
              <a:t>speed = 4500 rpm </a:t>
            </a:r>
            <a:endParaRPr lang="en-US" dirty="0" smtClean="0"/>
          </a:p>
          <a:p>
            <a:r>
              <a:rPr lang="en-US" dirty="0" smtClean="0"/>
              <a:t>- </a:t>
            </a:r>
            <a:r>
              <a:rPr lang="en-US" dirty="0"/>
              <a:t>R =90 percent         Kr = 1  </a:t>
            </a:r>
            <a:endParaRPr lang="ar-SA" dirty="0"/>
          </a:p>
          <a:p>
            <a:r>
              <a:rPr lang="en-US" dirty="0"/>
              <a:t>- the shaft is uniform load        IF = 1</a:t>
            </a:r>
          </a:p>
          <a:p>
            <a:r>
              <a:rPr lang="en-US" dirty="0" smtClean="0"/>
              <a:t>- </a:t>
            </a:r>
            <a:r>
              <a:rPr lang="en-US" dirty="0" err="1" smtClean="0"/>
              <a:t>Ld</a:t>
            </a:r>
            <a:r>
              <a:rPr lang="en-US" dirty="0" smtClean="0"/>
              <a:t> </a:t>
            </a:r>
            <a:r>
              <a:rPr lang="en-US" dirty="0"/>
              <a:t>= 27x 10^8 rev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[ Cd(90) ]</a:t>
            </a:r>
            <a:r>
              <a:rPr lang="en-US" dirty="0" err="1"/>
              <a:t>req</a:t>
            </a:r>
            <a:r>
              <a:rPr lang="en-US" dirty="0"/>
              <a:t> </a:t>
            </a:r>
            <a:r>
              <a:rPr lang="en-US" dirty="0" smtClean="0"/>
              <a:t>= </a:t>
            </a:r>
            <a:r>
              <a:rPr lang="en-US" dirty="0"/>
              <a:t>229.75 N </a:t>
            </a:r>
          </a:p>
          <a:p>
            <a:r>
              <a:rPr lang="en-US" dirty="0"/>
              <a:t>Select bearing type (6002</a:t>
            </a:r>
            <a:r>
              <a:rPr lang="en-US" dirty="0" smtClean="0"/>
              <a:t>)</a:t>
            </a:r>
          </a:p>
          <a:p>
            <a:r>
              <a:rPr lang="en-US" dirty="0"/>
              <a:t> </a:t>
            </a:r>
          </a:p>
          <a:p>
            <a:r>
              <a:rPr lang="en-US" dirty="0" smtClean="0"/>
              <a:t>( </a:t>
            </a:r>
            <a:r>
              <a:rPr lang="en-US" dirty="0" err="1"/>
              <a:t>Pse</a:t>
            </a:r>
            <a:r>
              <a:rPr lang="en-US" dirty="0"/>
              <a:t>)1 = </a:t>
            </a:r>
            <a:r>
              <a:rPr lang="en-US" dirty="0" smtClean="0"/>
              <a:t>Cs = 15 n </a:t>
            </a:r>
            <a:endParaRPr lang="en-US" dirty="0"/>
          </a:p>
          <a:p>
            <a:r>
              <a:rPr lang="en-US" dirty="0"/>
              <a:t>Select bearing number (6002)</a:t>
            </a:r>
          </a:p>
          <a:p>
            <a:r>
              <a:rPr lang="en-US" dirty="0"/>
              <a:t>Type of bearing for the shaft is ( 6002) 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  <a:p>
            <a:endParaRPr lang="ar-SA" dirty="0" smtClean="0"/>
          </a:p>
          <a:p>
            <a:endParaRPr lang="ar-SA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726547" y="3116687"/>
            <a:ext cx="476518" cy="12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193961" y="2678807"/>
            <a:ext cx="412124" cy="128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97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en-US" dirty="0" smtClean="0"/>
              <a:t>pecifications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676400" y="1524001"/>
            <a:ext cx="8534400" cy="4525963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sz="4000" dirty="0"/>
              <a:t>Mass of rotating disk = 1.2Kg. </a:t>
            </a:r>
          </a:p>
          <a:p>
            <a:pPr algn="l" rtl="0"/>
            <a:r>
              <a:rPr lang="en-US" sz="4000" dirty="0"/>
              <a:t>The radius of the rotating disk = 0.1 m. </a:t>
            </a:r>
          </a:p>
          <a:p>
            <a:pPr algn="l" rtl="0"/>
            <a:r>
              <a:rPr lang="en-US" sz="4000" dirty="0"/>
              <a:t>The distance from the disk to the weight = 0.2m. </a:t>
            </a:r>
          </a:p>
          <a:p>
            <a:pPr algn="l" rtl="0"/>
            <a:r>
              <a:rPr lang="en-US" sz="4000" dirty="0"/>
              <a:t>Motor speed ranged (1-1000)</a:t>
            </a:r>
            <a:r>
              <a:rPr lang="en-US" sz="4000" dirty="0" err="1"/>
              <a:t>r.p.m</a:t>
            </a:r>
            <a:r>
              <a:rPr lang="en-US" sz="4000" dirty="0"/>
              <a:t>. </a:t>
            </a:r>
          </a:p>
          <a:p>
            <a:pPr algn="l" rtl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1242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1541172"/>
          </a:xfrm>
        </p:spPr>
        <p:txBody>
          <a:bodyPr/>
          <a:lstStyle/>
          <a:p>
            <a:r>
              <a:rPr lang="en-US" dirty="0" smtClean="0"/>
              <a:t>What is the Gyroscope?</a:t>
            </a:r>
            <a:endParaRPr lang="ar-S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1" y="2911612"/>
            <a:ext cx="8915399" cy="1555864"/>
          </a:xfrm>
        </p:spPr>
        <p:txBody>
          <a:bodyPr>
            <a:normAutofit/>
          </a:bodyPr>
          <a:lstStyle/>
          <a:p>
            <a:pPr algn="just" rtl="0">
              <a:lnSpc>
                <a:spcPct val="200000"/>
              </a:lnSpc>
            </a:pPr>
            <a:r>
              <a:rPr lang="en-US" sz="2000" dirty="0" smtClean="0"/>
              <a:t>The gyroscope </a:t>
            </a:r>
            <a:r>
              <a:rPr lang="en-US" sz="2000" dirty="0"/>
              <a:t>is a device for measuring or maintaining orientation, based on the principles of angular momentum. </a:t>
            </a:r>
            <a:endParaRPr lang="ar-SA" sz="2000" dirty="0"/>
          </a:p>
        </p:txBody>
      </p:sp>
    </p:spTree>
    <p:extLst>
      <p:ext uri="{BB962C8B-B14F-4D97-AF65-F5344CB8AC3E}">
        <p14:creationId xmlns:p14="http://schemas.microsoft.com/office/powerpoint/2010/main" val="100072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4400" dirty="0"/>
              <a:t>Really, I do not know the type of material which being used. But I will try to predict it from machining processes.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69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1"/>
            <a:ext cx="8229600" cy="4983163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sz="4800" b="1" dirty="0"/>
              <a:t>Structure machining : </a:t>
            </a:r>
          </a:p>
          <a:p>
            <a:pPr marL="0" indent="0" algn="l" rtl="0">
              <a:buNone/>
            </a:pPr>
            <a:r>
              <a:rPr lang="en-US" sz="4800" dirty="0"/>
              <a:t>At low cutting speed, I obtained  a  continuous chips with built-up edge. and The formation of  these chips start  cycle then break off. </a:t>
            </a:r>
          </a:p>
          <a:p>
            <a:pPr marL="0" indent="0" algn="l" rtl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21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600201"/>
            <a:ext cx="8229600" cy="4525963"/>
          </a:xfrm>
        </p:spPr>
        <p:txBody>
          <a:bodyPr/>
          <a:lstStyle/>
          <a:p>
            <a:pPr algn="l" rtl="0"/>
            <a:r>
              <a:rPr lang="en-US" sz="3600" dirty="0"/>
              <a:t>That mean I have a low carbon steel  (ductile material). as shown in figure (1).</a:t>
            </a:r>
          </a:p>
          <a:p>
            <a:pPr algn="l" rtl="0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644" y="2971800"/>
            <a:ext cx="3951112" cy="2667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01241" y="5622470"/>
            <a:ext cx="2879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Fig.(1):Continuous Chips</a:t>
            </a:r>
          </a:p>
        </p:txBody>
      </p:sp>
    </p:spTree>
    <p:extLst>
      <p:ext uri="{BB962C8B-B14F-4D97-AF65-F5344CB8AC3E}">
        <p14:creationId xmlns:p14="http://schemas.microsoft.com/office/powerpoint/2010/main" val="25372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1"/>
            <a:ext cx="8229600" cy="4983163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4800" b="1" dirty="0"/>
              <a:t>Disk machining:</a:t>
            </a:r>
          </a:p>
          <a:p>
            <a:pPr marL="0" indent="0" algn="l" rtl="0">
              <a:buNone/>
            </a:pPr>
            <a:r>
              <a:rPr lang="en-US" sz="4800" dirty="0"/>
              <a:t>At low cutting speed, I obtained a discontinuous chips and high tool chips friction.</a:t>
            </a:r>
          </a:p>
          <a:p>
            <a:pPr marL="0" indent="0" algn="l" rtl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06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3600" dirty="0"/>
              <a:t>That mean I have  high carbon steel (brittle material). as shown in figure (2).</a:t>
            </a:r>
          </a:p>
          <a:p>
            <a:pPr algn="l" rtl="0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170" y="2971801"/>
            <a:ext cx="4116142" cy="25611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76801" y="5522517"/>
            <a:ext cx="3212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Fig.(2): Discontinuous Chips</a:t>
            </a:r>
          </a:p>
        </p:txBody>
      </p:sp>
    </p:spTree>
    <p:extLst>
      <p:ext uri="{BB962C8B-B14F-4D97-AF65-F5344CB8AC3E}">
        <p14:creationId xmlns:p14="http://schemas.microsoft.com/office/powerpoint/2010/main" val="220959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onnecting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4800" dirty="0"/>
              <a:t>Using some types of bolts, pins and Shielded Metal Arc Welding and Argon Arc Welding to connect parts of the  structure.</a:t>
            </a:r>
          </a:p>
        </p:txBody>
      </p:sp>
    </p:spTree>
    <p:extLst>
      <p:ext uri="{BB962C8B-B14F-4D97-AF65-F5344CB8AC3E}">
        <p14:creationId xmlns:p14="http://schemas.microsoft.com/office/powerpoint/2010/main" val="67251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onnecting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l" rtl="0">
              <a:buNone/>
            </a:pPr>
            <a:r>
              <a:rPr lang="en-US" sz="4800" b="1" dirty="0"/>
              <a:t>Why argon:</a:t>
            </a:r>
          </a:p>
          <a:p>
            <a:pPr algn="l" rtl="0"/>
            <a:r>
              <a:rPr lang="en-US" sz="4800" dirty="0"/>
              <a:t>Using Argon Arc Welding to connect the boxes of bearings with the structure. </a:t>
            </a:r>
          </a:p>
          <a:p>
            <a:pPr algn="l" rtl="0"/>
            <a:r>
              <a:rPr lang="en-US" sz="4800" dirty="0"/>
              <a:t>It is more suitable welding for thin parts because it  gives a narrow bead and no splatter.  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9874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286000" y="381001"/>
            <a:ext cx="7772400" cy="1219199"/>
          </a:xfrm>
        </p:spPr>
        <p:txBody>
          <a:bodyPr/>
          <a:lstStyle/>
          <a:p>
            <a:r>
              <a:rPr lang="en-US" dirty="0" smtClean="0"/>
              <a:t>Conclusion </a:t>
            </a: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057400" y="1524000"/>
            <a:ext cx="8153400" cy="5029200"/>
          </a:xfrm>
        </p:spPr>
        <p:txBody>
          <a:bodyPr>
            <a:normAutofit/>
          </a:bodyPr>
          <a:lstStyle/>
          <a:p>
            <a:pPr algn="l" rtl="0"/>
            <a:r>
              <a:rPr lang="en-US" sz="4400" dirty="0">
                <a:solidFill>
                  <a:schemeClr val="tx1"/>
                </a:solidFill>
              </a:rPr>
              <a:t>As we know we built these apparatus to verify the relation between spinning velocity, applied torque with  </a:t>
            </a:r>
            <a:r>
              <a:rPr lang="en-US" sz="4400" dirty="0" err="1">
                <a:solidFill>
                  <a:schemeClr val="tx1"/>
                </a:solidFill>
              </a:rPr>
              <a:t>precessional</a:t>
            </a:r>
            <a:r>
              <a:rPr lang="en-US" sz="4400" dirty="0">
                <a:solidFill>
                  <a:schemeClr val="tx1"/>
                </a:solidFill>
              </a:rPr>
              <a:t>  velocity.</a:t>
            </a:r>
          </a:p>
          <a:p>
            <a:pPr algn="l" rtl="0"/>
            <a:endParaRPr lang="en-US" sz="3600" dirty="0"/>
          </a:p>
          <a:p>
            <a:endParaRPr lang="ar-SA" sz="3600" dirty="0"/>
          </a:p>
        </p:txBody>
      </p:sp>
    </p:spTree>
    <p:extLst>
      <p:ext uri="{BB962C8B-B14F-4D97-AF65-F5344CB8AC3E}">
        <p14:creationId xmlns:p14="http://schemas.microsoft.com/office/powerpoint/2010/main" val="87141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 </a:t>
            </a:r>
            <a:endParaRPr lang="ar-S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581400" y="2667000"/>
          <a:ext cx="51054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عنوان 1"/>
          <p:cNvSpPr txBox="1">
            <a:spLocks/>
          </p:cNvSpPr>
          <p:nvPr/>
        </p:nvSpPr>
        <p:spPr>
          <a:xfrm>
            <a:off x="2142995" y="1524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6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en-US" dirty="0" err="1"/>
              <a:t>Precessional</a:t>
            </a:r>
            <a:r>
              <a:rPr lang="en-US" dirty="0"/>
              <a:t> velocity is directly proportional with applied torque as shown in figure(3).</a:t>
            </a:r>
            <a:endParaRPr lang="ar-SA" dirty="0"/>
          </a:p>
        </p:txBody>
      </p:sp>
      <p:sp>
        <p:nvSpPr>
          <p:cNvPr id="3" name="TextBox 2"/>
          <p:cNvSpPr txBox="1"/>
          <p:nvPr/>
        </p:nvSpPr>
        <p:spPr>
          <a:xfrm>
            <a:off x="4495800" y="5334000"/>
            <a:ext cx="4480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Fig.(3): Torque vs. </a:t>
            </a:r>
            <a:r>
              <a:rPr lang="en-US" dirty="0" err="1"/>
              <a:t>Precessional</a:t>
            </a:r>
            <a:r>
              <a:rPr lang="en-US" dirty="0"/>
              <a:t> velocity</a:t>
            </a:r>
          </a:p>
        </p:txBody>
      </p:sp>
    </p:spTree>
    <p:extLst>
      <p:ext uri="{BB962C8B-B14F-4D97-AF65-F5344CB8AC3E}">
        <p14:creationId xmlns:p14="http://schemas.microsoft.com/office/powerpoint/2010/main" val="225843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 </a:t>
            </a:r>
            <a:endParaRPr lang="ar-S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3505200" y="2732762"/>
          <a:ext cx="50292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عنوان 1"/>
          <p:cNvSpPr txBox="1">
            <a:spLocks/>
          </p:cNvSpPr>
          <p:nvPr/>
        </p:nvSpPr>
        <p:spPr>
          <a:xfrm>
            <a:off x="1981200" y="1600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600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precessional</a:t>
            </a:r>
            <a:r>
              <a:rPr lang="en-US" dirty="0"/>
              <a:t> velocity is inversely proportional with spinning velocity as shown in figure(4).</a:t>
            </a:r>
            <a:endParaRPr lang="ar-SA" dirty="0"/>
          </a:p>
        </p:txBody>
      </p:sp>
      <p:sp>
        <p:nvSpPr>
          <p:cNvPr id="6" name="TextBox 5"/>
          <p:cNvSpPr txBox="1"/>
          <p:nvPr/>
        </p:nvSpPr>
        <p:spPr>
          <a:xfrm>
            <a:off x="3965271" y="5147246"/>
            <a:ext cx="5112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Fig.(4): </a:t>
            </a:r>
            <a:r>
              <a:rPr lang="en-US" dirty="0" err="1"/>
              <a:t>Precessional</a:t>
            </a:r>
            <a:r>
              <a:rPr lang="en-US" dirty="0"/>
              <a:t> velocity vs. Spin velocity</a:t>
            </a:r>
          </a:p>
        </p:txBody>
      </p:sp>
    </p:spTree>
    <p:extLst>
      <p:ext uri="{BB962C8B-B14F-4D97-AF65-F5344CB8AC3E}">
        <p14:creationId xmlns:p14="http://schemas.microsoft.com/office/powerpoint/2010/main" val="153499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1451020"/>
          </a:xfrm>
        </p:spPr>
        <p:txBody>
          <a:bodyPr/>
          <a:lstStyle/>
          <a:p>
            <a:r>
              <a:rPr lang="en-US" dirty="0" smtClean="0"/>
              <a:t>History of Gyros.</a:t>
            </a:r>
            <a:endParaRPr lang="ar-S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306305"/>
            <a:ext cx="8915399" cy="1555864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000" dirty="0"/>
              <a:t>Basically, a gyroscope is a top, a self-balancing spinning toy, put to instrumental use. </a:t>
            </a:r>
            <a:endParaRPr lang="ar-SA" sz="2000" dirty="0"/>
          </a:p>
        </p:txBody>
      </p:sp>
    </p:spTree>
    <p:extLst>
      <p:ext uri="{BB962C8B-B14F-4D97-AF65-F5344CB8AC3E}">
        <p14:creationId xmlns:p14="http://schemas.microsoft.com/office/powerpoint/2010/main" val="217112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error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endParaRPr lang="en-US" dirty="0" smtClean="0"/>
          </a:p>
          <a:p>
            <a:pPr algn="l" rtl="0"/>
            <a:r>
              <a:rPr lang="en-US" sz="4400" dirty="0"/>
              <a:t>The error of apparatus is 10.2% induced by friction of bearing and huge vibration caused by universal motor. </a:t>
            </a:r>
          </a:p>
          <a:p>
            <a:pPr algn="l" rtl="0"/>
            <a:r>
              <a:rPr lang="en-US" sz="4400" dirty="0"/>
              <a:t>Therefor, We used dampers and coupling joint to reduce these vibrations and improving accuracy.</a:t>
            </a:r>
          </a:p>
          <a:p>
            <a:pPr algn="l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25946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828800" y="2819400"/>
            <a:ext cx="8229600" cy="1143000"/>
          </a:xfrm>
        </p:spPr>
        <p:txBody>
          <a:bodyPr/>
          <a:lstStyle/>
          <a:p>
            <a:pPr rtl="0"/>
            <a:r>
              <a:rPr lang="en-US" dirty="0" smtClean="0"/>
              <a:t>Thank You.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257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76843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Cont.</a:t>
            </a:r>
            <a:endParaRPr lang="ar-S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1816908"/>
            <a:ext cx="8915399" cy="4146010"/>
          </a:xfrm>
        </p:spPr>
        <p:txBody>
          <a:bodyPr>
            <a:normAutofit fontScale="92500" lnSpcReduction="10000"/>
          </a:bodyPr>
          <a:lstStyle/>
          <a:p>
            <a:pPr marL="342900" indent="-342900" algn="just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John </a:t>
            </a:r>
            <a:r>
              <a:rPr lang="en-US" sz="2000" dirty="0" err="1"/>
              <a:t>Serson</a:t>
            </a:r>
            <a:r>
              <a:rPr lang="en-US" sz="2000" dirty="0"/>
              <a:t> who is the first one use a top as an instrument when he invented the "Whirling speculum" (or </a:t>
            </a:r>
            <a:r>
              <a:rPr lang="en-US" sz="2000" dirty="0" err="1"/>
              <a:t>Serson's</a:t>
            </a:r>
            <a:r>
              <a:rPr lang="en-US" sz="2000" dirty="0"/>
              <a:t> Speculum) in </a:t>
            </a:r>
            <a:r>
              <a:rPr lang="en-US" sz="2000" dirty="0" smtClean="0"/>
              <a:t>1743. “Artificial Horizon”</a:t>
            </a:r>
          </a:p>
          <a:p>
            <a:pPr marL="285750" indent="-285750" algn="just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/>
              <a:t>In 1817, German Johann </a:t>
            </a:r>
            <a:r>
              <a:rPr lang="en-US" dirty="0" err="1"/>
              <a:t>Bohnenberger</a:t>
            </a:r>
            <a:r>
              <a:rPr lang="en-US" dirty="0"/>
              <a:t> used the instrument as an actual gyroscope. </a:t>
            </a:r>
            <a:endParaRPr lang="en-US" dirty="0" smtClean="0"/>
          </a:p>
          <a:p>
            <a:pPr marL="285750" indent="-285750" algn="just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In 1852, Leon Foucault used the gyroscope in an experiment to see the Earth's rotation. </a:t>
            </a:r>
            <a:endParaRPr lang="ar-SA" sz="2000" dirty="0"/>
          </a:p>
        </p:txBody>
      </p:sp>
    </p:spTree>
    <p:extLst>
      <p:ext uri="{BB962C8B-B14F-4D97-AF65-F5344CB8AC3E}">
        <p14:creationId xmlns:p14="http://schemas.microsoft.com/office/powerpoint/2010/main" val="237350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7426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Cont.</a:t>
            </a:r>
            <a:endParaRPr lang="ar-S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1841679"/>
            <a:ext cx="8915399" cy="4068231"/>
          </a:xfrm>
        </p:spPr>
        <p:txBody>
          <a:bodyPr/>
          <a:lstStyle/>
          <a:p>
            <a:pPr marL="342900" indent="-342900" algn="just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In 1860, electric motors used to make the gyroscope spin </a:t>
            </a:r>
            <a:r>
              <a:rPr lang="en-US" sz="2000" dirty="0" smtClean="0"/>
              <a:t>indefinitely. .</a:t>
            </a:r>
          </a:p>
          <a:p>
            <a:pPr marL="342900" indent="-342900" algn="just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In 1909, Elmer A. Sperry built the first automatic pilot for aircraft using gyroscopes. </a:t>
            </a:r>
            <a:endParaRPr lang="en-US" sz="2000" dirty="0" smtClean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7283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7941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Cont.</a:t>
            </a:r>
            <a:endParaRPr lang="ar-S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1" y="2021983"/>
            <a:ext cx="8915399" cy="3282620"/>
          </a:xfrm>
        </p:spPr>
        <p:txBody>
          <a:bodyPr>
            <a:normAutofit/>
          </a:bodyPr>
          <a:lstStyle/>
          <a:p>
            <a:pPr marL="342900" indent="-342900" algn="just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20th </a:t>
            </a:r>
            <a:r>
              <a:rPr lang="en-US" sz="2000" dirty="0" smtClean="0"/>
              <a:t>century, </a:t>
            </a:r>
            <a:r>
              <a:rPr lang="en-US" sz="2000" dirty="0"/>
              <a:t>gyroscope </a:t>
            </a:r>
            <a:r>
              <a:rPr lang="en-US" sz="2000" dirty="0" smtClean="0"/>
              <a:t>used in black box </a:t>
            </a:r>
            <a:r>
              <a:rPr lang="en-US" sz="2000" dirty="0"/>
              <a:t>navigational systems and for inertial guidance systems for ballistic missiles. </a:t>
            </a:r>
            <a:endParaRPr lang="en-US" sz="2000" dirty="0" smtClean="0"/>
          </a:p>
          <a:p>
            <a:pPr marL="342900" indent="-342900" algn="just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Today the MEMS (Micro Electro-Mechanical System) gyroscopes have enabled exciting applications in portable devices. </a:t>
            </a:r>
            <a:endParaRPr lang="ar-SA" sz="2000" dirty="0"/>
          </a:p>
        </p:txBody>
      </p:sp>
    </p:spTree>
    <p:extLst>
      <p:ext uri="{BB962C8B-B14F-4D97-AF65-F5344CB8AC3E}">
        <p14:creationId xmlns:p14="http://schemas.microsoft.com/office/powerpoint/2010/main" val="346340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183525"/>
            <a:ext cx="8915399" cy="1464972"/>
          </a:xfrm>
        </p:spPr>
        <p:txBody>
          <a:bodyPr/>
          <a:lstStyle/>
          <a:p>
            <a:r>
              <a:rPr lang="en-US" dirty="0" smtClean="0"/>
              <a:t>Problem definition</a:t>
            </a:r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2743201"/>
            <a:ext cx="8915399" cy="3160462"/>
          </a:xfrm>
        </p:spPr>
        <p:txBody>
          <a:bodyPr>
            <a:normAutofit lnSpcReduction="10000"/>
          </a:bodyPr>
          <a:lstStyle/>
          <a:p>
            <a:pPr algn="just" rtl="0">
              <a:lnSpc>
                <a:spcPct val="200000"/>
              </a:lnSpc>
            </a:pPr>
            <a:r>
              <a:rPr lang="en-US" sz="2000" dirty="0"/>
              <a:t>Gyroscope is very important tool used for various controls in high technology </a:t>
            </a:r>
            <a:r>
              <a:rPr lang="en-US" sz="2000" dirty="0" smtClean="0"/>
              <a:t>vehicles and devices, </a:t>
            </a:r>
            <a:r>
              <a:rPr lang="en-US" sz="2000" dirty="0"/>
              <a:t>and takes a good place in research and development. </a:t>
            </a:r>
          </a:p>
          <a:p>
            <a:pPr algn="just" rtl="0">
              <a:lnSpc>
                <a:spcPct val="200000"/>
              </a:lnSpc>
            </a:pPr>
            <a:r>
              <a:rPr lang="en-US" sz="2000" dirty="0" smtClean="0"/>
              <a:t>Thus the </a:t>
            </a:r>
            <a:r>
              <a:rPr lang="en-US" sz="2000" dirty="0"/>
              <a:t>study of gyroscope behavior is so important for engineering </a:t>
            </a:r>
            <a:r>
              <a:rPr lang="en-US" sz="2000" dirty="0" smtClean="0"/>
              <a:t>students.</a:t>
            </a:r>
            <a:endParaRPr lang="ar-SA" sz="2000" dirty="0"/>
          </a:p>
        </p:txBody>
      </p:sp>
    </p:spTree>
    <p:extLst>
      <p:ext uri="{BB962C8B-B14F-4D97-AF65-F5344CB8AC3E}">
        <p14:creationId xmlns:p14="http://schemas.microsoft.com/office/powerpoint/2010/main" val="6128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355</TotalTime>
  <Words>1690</Words>
  <Application>Microsoft Office PowerPoint</Application>
  <PresentationFormat>ملء الشاشة</PresentationFormat>
  <Paragraphs>242</Paragraphs>
  <Slides>51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51</vt:i4>
      </vt:variant>
    </vt:vector>
  </HeadingPairs>
  <TitlesOfParts>
    <vt:vector size="60" baseType="lpstr">
      <vt:lpstr>Arial</vt:lpstr>
      <vt:lpstr>Arial Narrow</vt:lpstr>
      <vt:lpstr>Arial Rounded MT Bold</vt:lpstr>
      <vt:lpstr>Century Gothic</vt:lpstr>
      <vt:lpstr>Tahoma</vt:lpstr>
      <vt:lpstr>Times New Roman</vt:lpstr>
      <vt:lpstr>Wingdings</vt:lpstr>
      <vt:lpstr>Wingdings 3</vt:lpstr>
      <vt:lpstr>Wisp</vt:lpstr>
      <vt:lpstr>Graduation Project</vt:lpstr>
      <vt:lpstr>Contents </vt:lpstr>
      <vt:lpstr>Abstract</vt:lpstr>
      <vt:lpstr>What is the Gyroscope?</vt:lpstr>
      <vt:lpstr>History of Gyros.</vt:lpstr>
      <vt:lpstr>Cont.</vt:lpstr>
      <vt:lpstr>Cont.</vt:lpstr>
      <vt:lpstr>Cont.</vt:lpstr>
      <vt:lpstr>Problem definition</vt:lpstr>
      <vt:lpstr>Gyroscopic Principles </vt:lpstr>
      <vt:lpstr>1. Rigidity in Space</vt:lpstr>
      <vt:lpstr>2. Precession  </vt:lpstr>
      <vt:lpstr>Electrical and Mechanical parts</vt:lpstr>
      <vt:lpstr>The Universal Motor </vt:lpstr>
      <vt:lpstr>General Description: </vt:lpstr>
      <vt:lpstr>Uses</vt:lpstr>
      <vt:lpstr>Comparison to Induction Motors: </vt:lpstr>
      <vt:lpstr>Advantage </vt:lpstr>
      <vt:lpstr>Disadvantage: </vt:lpstr>
      <vt:lpstr>Tachometers </vt:lpstr>
      <vt:lpstr>Tachometer, What’s That?</vt:lpstr>
      <vt:lpstr>What Are the Different Types of Tachometers?</vt:lpstr>
      <vt:lpstr>Typical Specifications of a Non Contact Type Tachometer</vt:lpstr>
      <vt:lpstr>Block Diagram of a Digital Tachometer</vt:lpstr>
      <vt:lpstr>Microcontroller</vt:lpstr>
      <vt:lpstr>What is Arduino?</vt:lpstr>
      <vt:lpstr>Arduino Components</vt:lpstr>
      <vt:lpstr>Bearings</vt:lpstr>
      <vt:lpstr>As we see in the figure : </vt:lpstr>
      <vt:lpstr>  Types of rolling element bearings   1. ball bearing ( spherical rolling elements ) </vt:lpstr>
      <vt:lpstr>عرض تقديمي في PowerPoint</vt:lpstr>
      <vt:lpstr> 2. roller bearings (cylindrical rolling elements )               single row straight                             double row straight                  single row tapered                   double row tapered                              roller bearing                                   roller bearing self-aligning          roller bearing                              roller bearing                       self–aligning             single row spherical                  double row spherical              needle roller                     tapered roller thrust                   roller bearing </vt:lpstr>
      <vt:lpstr> Bearing materials</vt:lpstr>
      <vt:lpstr>  Procedure for selecting an appropriate bearing for our project :</vt:lpstr>
      <vt:lpstr>Pe = Xd *Fr + Yd*Fa  Xd1= 1          Yd1= 0  Xd2 =0.55     Yd2 = 1.45  Pe1 =(1)(20)= 20 N  Pe2 =(0.55)(20) = 11 N  Pe1&gt;Pe2   Select the larger Pe1= 20 N [ Cd(90) ]req =( 27 x10^8 /(10^6) )⅓(1.1)(20) = 306.3 N  Select bearing type (6000)</vt:lpstr>
      <vt:lpstr> </vt:lpstr>
      <vt:lpstr>عرض تقديمي في PowerPoint</vt:lpstr>
      <vt:lpstr>عرض تقديمي في PowerPoint</vt:lpstr>
      <vt:lpstr>Specifications</vt:lpstr>
      <vt:lpstr>Material </vt:lpstr>
      <vt:lpstr>Material </vt:lpstr>
      <vt:lpstr>Material</vt:lpstr>
      <vt:lpstr>Material</vt:lpstr>
      <vt:lpstr>Material</vt:lpstr>
      <vt:lpstr>Connecting</vt:lpstr>
      <vt:lpstr>Connecting</vt:lpstr>
      <vt:lpstr>Conclusion </vt:lpstr>
      <vt:lpstr>Conclusion </vt:lpstr>
      <vt:lpstr>Conclusion </vt:lpstr>
      <vt:lpstr>Sources of error</vt:lpstr>
      <vt:lpstr>Thank You.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Graduation Project</dc:title>
  <dc:creator>Admin</dc:creator>
  <cp:lastModifiedBy>hpD</cp:lastModifiedBy>
  <cp:revision>13</cp:revision>
  <dcterms:created xsi:type="dcterms:W3CDTF">2015-05-13T17:22:10Z</dcterms:created>
  <dcterms:modified xsi:type="dcterms:W3CDTF">2015-05-26T07:03:42Z</dcterms:modified>
</cp:coreProperties>
</file>