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4" r:id="rId1"/>
  </p:sldMasterIdLst>
  <p:sldIdLst>
    <p:sldId id="271" r:id="rId2"/>
    <p:sldId id="256" r:id="rId3"/>
    <p:sldId id="292" r:id="rId4"/>
    <p:sldId id="305" r:id="rId5"/>
    <p:sldId id="294" r:id="rId6"/>
    <p:sldId id="270" r:id="rId7"/>
    <p:sldId id="296" r:id="rId8"/>
    <p:sldId id="258" r:id="rId9"/>
    <p:sldId id="259" r:id="rId10"/>
    <p:sldId id="260" r:id="rId11"/>
    <p:sldId id="261" r:id="rId12"/>
    <p:sldId id="274" r:id="rId13"/>
    <p:sldId id="263" r:id="rId14"/>
    <p:sldId id="299" r:id="rId15"/>
    <p:sldId id="272" r:id="rId16"/>
    <p:sldId id="264" r:id="rId17"/>
    <p:sldId id="265" r:id="rId18"/>
    <p:sldId id="300" r:id="rId19"/>
    <p:sldId id="273" r:id="rId20"/>
    <p:sldId id="266" r:id="rId21"/>
    <p:sldId id="275" r:id="rId22"/>
    <p:sldId id="301" r:id="rId23"/>
    <p:sldId id="267" r:id="rId24"/>
    <p:sldId id="268" r:id="rId25"/>
    <p:sldId id="303" r:id="rId26"/>
    <p:sldId id="304" r:id="rId27"/>
    <p:sldId id="276" r:id="rId28"/>
    <p:sldId id="277" r:id="rId29"/>
    <p:sldId id="306"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8" r:id="rId4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338" autoAdjust="0"/>
    <p:restoredTop sz="94660"/>
  </p:normalViewPr>
  <p:slideViewPr>
    <p:cSldViewPr>
      <p:cViewPr varScale="1">
        <p:scale>
          <a:sx n="72" d="100"/>
          <a:sy n="72" d="100"/>
        </p:scale>
        <p:origin x="1374" y="5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9E97A4B1-A985-4559-AFAB-3E511AE4F4B8}" type="datetimeFigureOut">
              <a:rPr lang="en-US" smtClean="0"/>
              <a:pPr/>
              <a:t>5/19/2013</a:t>
            </a:fld>
            <a:endParaRPr lang="en-US"/>
          </a:p>
        </p:txBody>
      </p:sp>
      <p:sp>
        <p:nvSpPr>
          <p:cNvPr id="5" name="Footer Placeholder 4"/>
          <p:cNvSpPr>
            <a:spLocks noGrp="1"/>
          </p:cNvSpPr>
          <p:nvPr>
            <p:ph type="ftr" sz="quarter" idx="11"/>
          </p:nvPr>
        </p:nvSpPr>
        <p:spPr>
          <a:xfrm>
            <a:off x="3623733" y="6117336"/>
            <a:ext cx="3609438" cy="365125"/>
          </a:xfrm>
        </p:spPr>
        <p:txBody>
          <a:bodyPr/>
          <a:lstStyle/>
          <a:p>
            <a:endParaRPr lang="en-US"/>
          </a:p>
        </p:txBody>
      </p:sp>
      <p:sp>
        <p:nvSpPr>
          <p:cNvPr id="6" name="Slide Number Placeholder 5"/>
          <p:cNvSpPr>
            <a:spLocks noGrp="1"/>
          </p:cNvSpPr>
          <p:nvPr>
            <p:ph type="sldNum" sz="quarter" idx="12"/>
          </p:nvPr>
        </p:nvSpPr>
        <p:spPr>
          <a:xfrm>
            <a:off x="8275320" y="6117336"/>
            <a:ext cx="411480" cy="365125"/>
          </a:xfrm>
        </p:spPr>
        <p:txBody>
          <a:bodyPr/>
          <a:lstStyle/>
          <a:p>
            <a:fld id="{10257251-DA2F-4DDE-8BFC-4C0E8B457DED}" type="slidenum">
              <a:rPr lang="en-US" smtClean="0"/>
              <a:pPr/>
              <a:t>‹#›</a:t>
            </a:fld>
            <a:endParaRPr lang="en-US"/>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a14="http://schemas.microsoft.com/office/drawing/2010/main" xmlns="" w="9525">
                <a:solidFill>
                  <a:srgbClr val="000000"/>
                </a:solidFill>
                <a:round/>
                <a:headEnd/>
                <a:tailEnd/>
              </a14:hiddenLine>
            </a:ext>
          </a:extLst>
        </p:spPr>
      </p:sp>
    </p:spTree>
    <p:extLst>
      <p:ext uri="{BB962C8B-B14F-4D97-AF65-F5344CB8AC3E}">
        <p14:creationId xmlns:p14="http://schemas.microsoft.com/office/powerpoint/2010/main" val="8087516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97A4B1-A985-4559-AFAB-3E511AE4F4B8}" type="datetimeFigureOut">
              <a:rPr lang="en-US" smtClean="0"/>
              <a:pPr/>
              <a:t>5/19/2013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257251-DA2F-4DDE-8BFC-4C0E8B457DED}" type="slidenum">
              <a:rPr lang="en-US" smtClean="0"/>
              <a:pPr/>
              <a:t>‹#›</a:t>
            </a:fld>
            <a:endParaRPr lang="en-US"/>
          </a:p>
        </p:txBody>
      </p:sp>
    </p:spTree>
    <p:extLst>
      <p:ext uri="{BB962C8B-B14F-4D97-AF65-F5344CB8AC3E}">
        <p14:creationId xmlns:p14="http://schemas.microsoft.com/office/powerpoint/2010/main" val="930218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97A4B1-A985-4559-AFAB-3E511AE4F4B8}" type="datetimeFigureOut">
              <a:rPr lang="en-US" smtClean="0"/>
              <a:pPr/>
              <a:t>5/19/2013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57251-DA2F-4DDE-8BFC-4C0E8B457DED}" type="slidenum">
              <a:rPr lang="en-US" smtClean="0"/>
              <a:pPr/>
              <a:t>‹#›</a:t>
            </a:fld>
            <a:endParaRPr lang="en-US"/>
          </a:p>
        </p:txBody>
      </p:sp>
    </p:spTree>
    <p:extLst>
      <p:ext uri="{BB962C8B-B14F-4D97-AF65-F5344CB8AC3E}">
        <p14:creationId xmlns:p14="http://schemas.microsoft.com/office/powerpoint/2010/main" val="2453225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97A4B1-A985-4559-AFAB-3E511AE4F4B8}" type="datetimeFigureOut">
              <a:rPr lang="en-US" smtClean="0"/>
              <a:pPr/>
              <a:t>5/19/2013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57251-DA2F-4DDE-8BFC-4C0E8B457DED}" type="slidenum">
              <a:rPr lang="en-US" smtClean="0"/>
              <a:pPr/>
              <a:t>‹#›</a:t>
            </a:fld>
            <a:endParaRPr lang="en-US"/>
          </a:p>
        </p:txBody>
      </p:sp>
    </p:spTree>
    <p:extLst>
      <p:ext uri="{BB962C8B-B14F-4D97-AF65-F5344CB8AC3E}">
        <p14:creationId xmlns:p14="http://schemas.microsoft.com/office/powerpoint/2010/main" val="34907542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97A4B1-A985-4559-AFAB-3E511AE4F4B8}" type="datetimeFigureOut">
              <a:rPr lang="en-US" smtClean="0"/>
              <a:pPr/>
              <a:t>5/19/2013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57251-DA2F-4DDE-8BFC-4C0E8B457DED}" type="slidenum">
              <a:rPr lang="en-US" smtClean="0"/>
              <a:pPr/>
              <a:t>‹#›</a:t>
            </a:fld>
            <a:endParaRPr lang="en-US"/>
          </a:p>
        </p:txBody>
      </p:sp>
    </p:spTree>
    <p:extLst>
      <p:ext uri="{BB962C8B-B14F-4D97-AF65-F5344CB8AC3E}">
        <p14:creationId xmlns:p14="http://schemas.microsoft.com/office/powerpoint/2010/main" val="14875562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97A4B1-A985-4559-AFAB-3E511AE4F4B8}" type="datetimeFigureOut">
              <a:rPr lang="en-US" smtClean="0"/>
              <a:pPr/>
              <a:t>5/19/2013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57251-DA2F-4DDE-8BFC-4C0E8B457DED}" type="slidenum">
              <a:rPr lang="en-US" smtClean="0"/>
              <a:pPr/>
              <a:t>‹#›</a:t>
            </a:fld>
            <a:endParaRPr lang="en-US"/>
          </a:p>
        </p:txBody>
      </p:sp>
    </p:spTree>
    <p:extLst>
      <p:ext uri="{BB962C8B-B14F-4D97-AF65-F5344CB8AC3E}">
        <p14:creationId xmlns:p14="http://schemas.microsoft.com/office/powerpoint/2010/main" val="8181576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97A4B1-A985-4559-AFAB-3E511AE4F4B8}" type="datetimeFigureOut">
              <a:rPr lang="en-US" smtClean="0"/>
              <a:pPr/>
              <a:t>5/19/2013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57251-DA2F-4DDE-8BFC-4C0E8B457DED}" type="slidenum">
              <a:rPr lang="en-US" smtClean="0"/>
              <a:pPr/>
              <a:t>‹#›</a:t>
            </a:fld>
            <a:endParaRPr lang="en-US"/>
          </a:p>
        </p:txBody>
      </p:sp>
    </p:spTree>
    <p:extLst>
      <p:ext uri="{BB962C8B-B14F-4D97-AF65-F5344CB8AC3E}">
        <p14:creationId xmlns:p14="http://schemas.microsoft.com/office/powerpoint/2010/main" val="1453072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97A4B1-A985-4559-AFAB-3E511AE4F4B8}" type="datetimeFigureOut">
              <a:rPr lang="en-US" smtClean="0"/>
              <a:pPr/>
              <a:t>5/19/2013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57251-DA2F-4DDE-8BFC-4C0E8B457DED}" type="slidenum">
              <a:rPr lang="en-US" smtClean="0"/>
              <a:pPr/>
              <a:t>‹#›</a:t>
            </a:fld>
            <a:endParaRPr lang="en-US"/>
          </a:p>
        </p:txBody>
      </p:sp>
    </p:spTree>
    <p:extLst>
      <p:ext uri="{BB962C8B-B14F-4D97-AF65-F5344CB8AC3E}">
        <p14:creationId xmlns:p14="http://schemas.microsoft.com/office/powerpoint/2010/main" val="41182849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E97A4B1-A985-4559-AFAB-3E511AE4F4B8}" type="datetimeFigureOut">
              <a:rPr lang="en-US" smtClean="0"/>
              <a:pPr/>
              <a:t>5/19/2013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57251-DA2F-4DDE-8BFC-4C0E8B457DED}" type="slidenum">
              <a:rPr lang="en-US" smtClean="0"/>
              <a:pPr/>
              <a:t>‹#›</a:t>
            </a:fld>
            <a:endParaRPr lang="en-US"/>
          </a:p>
        </p:txBody>
      </p:sp>
    </p:spTree>
    <p:extLst>
      <p:ext uri="{BB962C8B-B14F-4D97-AF65-F5344CB8AC3E}">
        <p14:creationId xmlns:p14="http://schemas.microsoft.com/office/powerpoint/2010/main" val="5899591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9E97A4B1-A985-4559-AFAB-3E511AE4F4B8}" type="datetimeFigureOut">
              <a:rPr lang="en-US" smtClean="0"/>
              <a:pPr/>
              <a:t>5/19/2013</a:t>
            </a:fld>
            <a:endParaRPr lang="en-US"/>
          </a:p>
        </p:txBody>
      </p:sp>
      <p:sp>
        <p:nvSpPr>
          <p:cNvPr id="5" name="Footer Placeholder 4"/>
          <p:cNvSpPr>
            <a:spLocks noGrp="1"/>
          </p:cNvSpPr>
          <p:nvPr>
            <p:ph type="ftr" sz="quarter" idx="11"/>
          </p:nvPr>
        </p:nvSpPr>
        <p:spPr>
          <a:xfrm>
            <a:off x="1972647" y="6108173"/>
            <a:ext cx="5314517" cy="365125"/>
          </a:xfrm>
        </p:spPr>
        <p:txBody>
          <a:bodyPr/>
          <a:lstStyle/>
          <a:p>
            <a:endParaRPr lang="en-US"/>
          </a:p>
        </p:txBody>
      </p:sp>
      <p:sp>
        <p:nvSpPr>
          <p:cNvPr id="6" name="Slide Number Placeholder 5"/>
          <p:cNvSpPr>
            <a:spLocks noGrp="1"/>
          </p:cNvSpPr>
          <p:nvPr>
            <p:ph type="sldNum" sz="quarter" idx="12"/>
          </p:nvPr>
        </p:nvSpPr>
        <p:spPr>
          <a:xfrm>
            <a:off x="8258967" y="6108173"/>
            <a:ext cx="427833" cy="365125"/>
          </a:xfrm>
        </p:spPr>
        <p:txBody>
          <a:bodyPr/>
          <a:lstStyle/>
          <a:p>
            <a:fld id="{10257251-DA2F-4DDE-8BFC-4C0E8B457DED}" type="slidenum">
              <a:rPr lang="en-US" smtClean="0"/>
              <a:pPr/>
              <a:t>‹#›</a:t>
            </a:fld>
            <a:endParaRPr lang="en-US"/>
          </a:p>
        </p:txBody>
      </p:sp>
    </p:spTree>
    <p:extLst>
      <p:ext uri="{BB962C8B-B14F-4D97-AF65-F5344CB8AC3E}">
        <p14:creationId xmlns:p14="http://schemas.microsoft.com/office/powerpoint/2010/main" val="4035186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97A4B1-A985-4559-AFAB-3E511AE4F4B8}" type="datetimeFigureOut">
              <a:rPr lang="en-US" smtClean="0"/>
              <a:pPr/>
              <a:t>5/19/2013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8273317" y="6116070"/>
            <a:ext cx="413483" cy="365125"/>
          </a:xfrm>
        </p:spPr>
        <p:txBody>
          <a:bodyPr/>
          <a:lstStyle/>
          <a:p>
            <a:fld id="{10257251-DA2F-4DDE-8BFC-4C0E8B457DED}" type="slidenum">
              <a:rPr lang="en-US" smtClean="0"/>
              <a:pPr/>
              <a:t>‹#›</a:t>
            </a:fld>
            <a:endParaRPr lang="en-US"/>
          </a:p>
        </p:txBody>
      </p:sp>
    </p:spTree>
    <p:extLst>
      <p:ext uri="{BB962C8B-B14F-4D97-AF65-F5344CB8AC3E}">
        <p14:creationId xmlns:p14="http://schemas.microsoft.com/office/powerpoint/2010/main" val="40653489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E97A4B1-A985-4559-AFAB-3E511AE4F4B8}" type="datetimeFigureOut">
              <a:rPr lang="en-US" smtClean="0"/>
              <a:pPr/>
              <a:t>5/19/2013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257251-DA2F-4DDE-8BFC-4C0E8B457DED}" type="slidenum">
              <a:rPr lang="en-US" smtClean="0"/>
              <a:pPr/>
              <a:t>‹#›</a:t>
            </a:fld>
            <a:endParaRPr lang="en-US"/>
          </a:p>
        </p:txBody>
      </p:sp>
    </p:spTree>
    <p:extLst>
      <p:ext uri="{BB962C8B-B14F-4D97-AF65-F5344CB8AC3E}">
        <p14:creationId xmlns:p14="http://schemas.microsoft.com/office/powerpoint/2010/main" val="1902959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E97A4B1-A985-4559-AFAB-3E511AE4F4B8}" type="datetimeFigureOut">
              <a:rPr lang="en-US" smtClean="0"/>
              <a:pPr/>
              <a:t>5/19/2013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257251-DA2F-4DDE-8BFC-4C0E8B457DED}" type="slidenum">
              <a:rPr lang="en-US" smtClean="0"/>
              <a:pPr/>
              <a:t>‹#›</a:t>
            </a:fld>
            <a:endParaRPr lang="en-US"/>
          </a:p>
        </p:txBody>
      </p:sp>
    </p:spTree>
    <p:extLst>
      <p:ext uri="{BB962C8B-B14F-4D97-AF65-F5344CB8AC3E}">
        <p14:creationId xmlns:p14="http://schemas.microsoft.com/office/powerpoint/2010/main" val="4164098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E97A4B1-A985-4559-AFAB-3E511AE4F4B8}" type="datetimeFigureOut">
              <a:rPr lang="en-US" smtClean="0"/>
              <a:pPr/>
              <a:t>5/19/2013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257251-DA2F-4DDE-8BFC-4C0E8B457DED}" type="slidenum">
              <a:rPr lang="en-US" smtClean="0"/>
              <a:pPr/>
              <a:t>‹#›</a:t>
            </a:fld>
            <a:endParaRPr lang="en-US"/>
          </a:p>
        </p:txBody>
      </p:sp>
    </p:spTree>
    <p:extLst>
      <p:ext uri="{BB962C8B-B14F-4D97-AF65-F5344CB8AC3E}">
        <p14:creationId xmlns:p14="http://schemas.microsoft.com/office/powerpoint/2010/main" val="3038805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97A4B1-A985-4559-AFAB-3E511AE4F4B8}" type="datetimeFigureOut">
              <a:rPr lang="en-US" smtClean="0"/>
              <a:pPr/>
              <a:t>5/19/2013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257251-DA2F-4DDE-8BFC-4C0E8B457DED}" type="slidenum">
              <a:rPr lang="en-US" smtClean="0"/>
              <a:pPr/>
              <a:t>‹#›</a:t>
            </a:fld>
            <a:endParaRPr lang="en-US"/>
          </a:p>
        </p:txBody>
      </p:sp>
    </p:spTree>
    <p:extLst>
      <p:ext uri="{BB962C8B-B14F-4D97-AF65-F5344CB8AC3E}">
        <p14:creationId xmlns:p14="http://schemas.microsoft.com/office/powerpoint/2010/main" val="2813166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97A4B1-A985-4559-AFAB-3E511AE4F4B8}" type="datetimeFigureOut">
              <a:rPr lang="en-US" smtClean="0"/>
              <a:pPr/>
              <a:t>5/19/2013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257251-DA2F-4DDE-8BFC-4C0E8B457DED}" type="slidenum">
              <a:rPr lang="en-US" smtClean="0"/>
              <a:pPr/>
              <a:t>‹#›</a:t>
            </a:fld>
            <a:endParaRPr lang="en-US"/>
          </a:p>
        </p:txBody>
      </p:sp>
    </p:spTree>
    <p:extLst>
      <p:ext uri="{BB962C8B-B14F-4D97-AF65-F5344CB8AC3E}">
        <p14:creationId xmlns:p14="http://schemas.microsoft.com/office/powerpoint/2010/main" val="3009371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97A4B1-A985-4559-AFAB-3E511AE4F4B8}" type="datetimeFigureOut">
              <a:rPr lang="en-US" smtClean="0"/>
              <a:pPr/>
              <a:t>5/19/2013</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0257251-DA2F-4DDE-8BFC-4C0E8B457DED}" type="slidenum">
              <a:rPr lang="en-US" smtClean="0"/>
              <a:pPr/>
              <a:t>‹#›</a:t>
            </a:fld>
            <a:endParaRPr lang="en-US"/>
          </a:p>
        </p:txBody>
      </p:sp>
    </p:spTree>
    <p:extLst>
      <p:ext uri="{BB962C8B-B14F-4D97-AF65-F5344CB8AC3E}">
        <p14:creationId xmlns:p14="http://schemas.microsoft.com/office/powerpoint/2010/main" val="3539554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E97A4B1-A985-4559-AFAB-3E511AE4F4B8}" type="datetimeFigureOut">
              <a:rPr lang="en-US" smtClean="0"/>
              <a:pPr/>
              <a:t>5/19/2013</a:t>
            </a:fld>
            <a:endParaRPr lang="en-US"/>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10257251-DA2F-4DDE-8BFC-4C0E8B457DED}" type="slidenum">
              <a:rPr lang="en-US" smtClean="0"/>
              <a:pPr/>
              <a:t>‹#›</a:t>
            </a:fld>
            <a:endParaRPr lang="en-US"/>
          </a:p>
        </p:txBody>
      </p:sp>
    </p:spTree>
    <p:extLst>
      <p:ext uri="{BB962C8B-B14F-4D97-AF65-F5344CB8AC3E}">
        <p14:creationId xmlns:p14="http://schemas.microsoft.com/office/powerpoint/2010/main" val="1871058435"/>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6" r:id="rId12"/>
    <p:sldLayoutId id="2147483797" r:id="rId13"/>
    <p:sldLayoutId id="2147483798" r:id="rId14"/>
    <p:sldLayoutId id="2147483799" r:id="rId15"/>
    <p:sldLayoutId id="2147483800" r:id="rId16"/>
    <p:sldLayoutId id="214748380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arduinodiy.files.wordpress.com/2012/10/0-crossing1.jpg" TargetMode="Externa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9.xml"/></Relationships>
</file>

<file path=ppt/slides/_rels/slide3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9.xml"/></Relationships>
</file>

<file path=ppt/slides/_rels/slide3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9.xml"/></Relationships>
</file>

<file path=ppt/slides/_rels/slide35.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9.xml"/></Relationships>
</file>

<file path=ppt/slides/_rels/slide36.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9.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0528" y="692696"/>
            <a:ext cx="7772400" cy="1285883"/>
          </a:xfrm>
        </p:spPr>
        <p:txBody>
          <a:bodyPr>
            <a:normAutofit fontScale="90000"/>
          </a:bodyPr>
          <a:lstStyle/>
          <a:p>
            <a:r>
              <a:rPr lang="en-US" sz="5300" dirty="0" smtClean="0">
                <a:solidFill>
                  <a:schemeClr val="accent1">
                    <a:lumMod val="50000"/>
                  </a:schemeClr>
                </a:solidFill>
                <a:latin typeface="Times New Roman" pitchFamily="18" charset="0"/>
                <a:cs typeface="Times New Roman" pitchFamily="18" charset="0"/>
              </a:rPr>
              <a:t>Smart lighting control</a:t>
            </a:r>
            <a:r>
              <a:rPr lang="en-US" dirty="0" smtClean="0">
                <a:solidFill>
                  <a:schemeClr val="accent1">
                    <a:lumMod val="50000"/>
                  </a:schemeClr>
                </a:solidFill>
                <a:latin typeface="Times New Roman" pitchFamily="18" charset="0"/>
                <a:cs typeface="Times New Roman" pitchFamily="18" charset="0"/>
              </a:rPr>
              <a:t/>
            </a:r>
            <a:br>
              <a:rPr lang="en-US" dirty="0" smtClean="0">
                <a:solidFill>
                  <a:schemeClr val="accent1">
                    <a:lumMod val="50000"/>
                  </a:schemeClr>
                </a:solidFill>
                <a:latin typeface="Times New Roman" pitchFamily="18" charset="0"/>
                <a:cs typeface="Times New Roman" pitchFamily="18" charset="0"/>
              </a:rPr>
            </a:br>
            <a:endParaRPr lang="en-US" dirty="0">
              <a:solidFill>
                <a:schemeClr val="accent1">
                  <a:lumMod val="50000"/>
                </a:schemeClr>
              </a:solidFill>
              <a:latin typeface="Times New Roman" pitchFamily="18" charset="0"/>
              <a:cs typeface="Times New Roman" pitchFamily="18" charset="0"/>
            </a:endParaRPr>
          </a:p>
        </p:txBody>
      </p:sp>
      <p:sp>
        <p:nvSpPr>
          <p:cNvPr id="3" name="Subtitle 2"/>
          <p:cNvSpPr>
            <a:spLocks noGrp="1"/>
          </p:cNvSpPr>
          <p:nvPr>
            <p:ph type="subTitle" idx="1"/>
          </p:nvPr>
        </p:nvSpPr>
        <p:spPr>
          <a:xfrm>
            <a:off x="1547664" y="2143116"/>
            <a:ext cx="6400800" cy="4000528"/>
          </a:xfrm>
        </p:spPr>
        <p:txBody>
          <a:bodyPr>
            <a:normAutofit fontScale="85000" lnSpcReduction="20000"/>
          </a:bodyPr>
          <a:lstStyle/>
          <a:p>
            <a:pPr algn="ctr"/>
            <a:r>
              <a:rPr lang="en-US" sz="3900" dirty="0" smtClean="0">
                <a:solidFill>
                  <a:schemeClr val="tx1"/>
                </a:solidFill>
                <a:latin typeface="Times New Roman" pitchFamily="18" charset="0"/>
                <a:cs typeface="Times New Roman" pitchFamily="18" charset="0"/>
              </a:rPr>
              <a:t>Done by :</a:t>
            </a:r>
          </a:p>
          <a:p>
            <a:pPr algn="ctr"/>
            <a:endParaRPr lang="en-US" dirty="0" smtClean="0">
              <a:solidFill>
                <a:schemeClr val="tx1"/>
              </a:solidFill>
              <a:latin typeface="Times New Roman" pitchFamily="18" charset="0"/>
              <a:cs typeface="Times New Roman" pitchFamily="18" charset="0"/>
            </a:endParaRPr>
          </a:p>
          <a:p>
            <a:pPr algn="ctr"/>
            <a:r>
              <a:rPr lang="en-US" sz="3600" dirty="0" err="1" smtClean="0">
                <a:solidFill>
                  <a:schemeClr val="tx1"/>
                </a:solidFill>
                <a:latin typeface="Times New Roman" pitchFamily="18" charset="0"/>
                <a:cs typeface="Times New Roman" pitchFamily="18" charset="0"/>
              </a:rPr>
              <a:t>Haya</a:t>
            </a:r>
            <a:r>
              <a:rPr lang="en-US" sz="3600" dirty="0" smtClean="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S</a:t>
            </a:r>
            <a:r>
              <a:rPr lang="en-US" sz="3600" dirty="0" err="1" smtClean="0">
                <a:solidFill>
                  <a:schemeClr val="tx1"/>
                </a:solidFill>
                <a:latin typeface="Times New Roman" pitchFamily="18" charset="0"/>
                <a:cs typeface="Times New Roman" pitchFamily="18" charset="0"/>
              </a:rPr>
              <a:t>alah</a:t>
            </a:r>
            <a:endParaRPr lang="en-US" sz="3600" dirty="0" smtClean="0">
              <a:solidFill>
                <a:schemeClr val="tx1"/>
              </a:solidFill>
              <a:latin typeface="Times New Roman" pitchFamily="18" charset="0"/>
              <a:cs typeface="Times New Roman" pitchFamily="18" charset="0"/>
            </a:endParaRPr>
          </a:p>
          <a:p>
            <a:pPr algn="ctr"/>
            <a:r>
              <a:rPr lang="en-US" sz="3600" dirty="0" err="1" smtClean="0">
                <a:solidFill>
                  <a:schemeClr val="tx1"/>
                </a:solidFill>
                <a:latin typeface="Times New Roman" pitchFamily="18" charset="0"/>
                <a:cs typeface="Times New Roman" pitchFamily="18" charset="0"/>
              </a:rPr>
              <a:t>Esraa</a:t>
            </a:r>
            <a:r>
              <a:rPr lang="en-US" sz="3600" dirty="0" smtClean="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N</a:t>
            </a:r>
            <a:r>
              <a:rPr lang="en-US" sz="3600" dirty="0" err="1" smtClean="0">
                <a:solidFill>
                  <a:schemeClr val="tx1"/>
                </a:solidFill>
                <a:latin typeface="Times New Roman" pitchFamily="18" charset="0"/>
                <a:cs typeface="Times New Roman" pitchFamily="18" charset="0"/>
              </a:rPr>
              <a:t>abulsi</a:t>
            </a:r>
            <a:endParaRPr lang="en-US" sz="3600" dirty="0" smtClean="0">
              <a:solidFill>
                <a:schemeClr val="tx1"/>
              </a:solidFill>
              <a:latin typeface="Times New Roman" pitchFamily="18" charset="0"/>
              <a:cs typeface="Times New Roman" pitchFamily="18" charset="0"/>
            </a:endParaRPr>
          </a:p>
          <a:p>
            <a:pPr algn="ctr"/>
            <a:r>
              <a:rPr lang="en-US" sz="3600" dirty="0" err="1" smtClean="0">
                <a:solidFill>
                  <a:schemeClr val="tx1"/>
                </a:solidFill>
                <a:latin typeface="Times New Roman" pitchFamily="18" charset="0"/>
                <a:cs typeface="Times New Roman" pitchFamily="18" charset="0"/>
              </a:rPr>
              <a:t>Eman</a:t>
            </a:r>
            <a:r>
              <a:rPr lang="en-US" sz="3600" dirty="0" smtClean="0">
                <a:solidFill>
                  <a:schemeClr val="tx1"/>
                </a:solidFill>
                <a:latin typeface="Times New Roman" pitchFamily="18" charset="0"/>
                <a:cs typeface="Times New Roman" pitchFamily="18" charset="0"/>
              </a:rPr>
              <a:t> </a:t>
            </a:r>
            <a:r>
              <a:rPr lang="en-US" sz="3600" dirty="0" err="1">
                <a:solidFill>
                  <a:schemeClr val="tx1"/>
                </a:solidFill>
                <a:latin typeface="Times New Roman" pitchFamily="18" charset="0"/>
                <a:cs typeface="Times New Roman" pitchFamily="18" charset="0"/>
              </a:rPr>
              <a:t>D</a:t>
            </a:r>
            <a:r>
              <a:rPr lang="en-US" sz="3600" dirty="0" err="1" smtClean="0">
                <a:solidFill>
                  <a:schemeClr val="tx1"/>
                </a:solidFill>
                <a:latin typeface="Times New Roman" pitchFamily="18" charset="0"/>
                <a:cs typeface="Times New Roman" pitchFamily="18" charset="0"/>
              </a:rPr>
              <a:t>wikat</a:t>
            </a:r>
            <a:endParaRPr lang="en-US" sz="3600" dirty="0" smtClean="0">
              <a:solidFill>
                <a:schemeClr val="tx1"/>
              </a:solidFill>
              <a:latin typeface="Times New Roman" pitchFamily="18" charset="0"/>
              <a:cs typeface="Times New Roman" pitchFamily="18" charset="0"/>
            </a:endParaRPr>
          </a:p>
          <a:p>
            <a:pPr algn="ctr"/>
            <a:endParaRPr lang="en-US" dirty="0" smtClean="0">
              <a:solidFill>
                <a:schemeClr val="tx1"/>
              </a:solidFill>
              <a:latin typeface="Times New Roman" pitchFamily="18" charset="0"/>
              <a:cs typeface="Times New Roman" pitchFamily="18" charset="0"/>
            </a:endParaRPr>
          </a:p>
          <a:p>
            <a:pPr algn="ctr"/>
            <a:r>
              <a:rPr lang="en-US" sz="3900" dirty="0" smtClean="0">
                <a:solidFill>
                  <a:schemeClr val="tx1"/>
                </a:solidFill>
                <a:latin typeface="Times New Roman" pitchFamily="18" charset="0"/>
                <a:cs typeface="Times New Roman" pitchFamily="18" charset="0"/>
              </a:rPr>
              <a:t>Under the supervision of:</a:t>
            </a:r>
          </a:p>
          <a:p>
            <a:pPr algn="ctr"/>
            <a:r>
              <a:rPr lang="en-US" sz="3600" dirty="0" smtClean="0">
                <a:solidFill>
                  <a:schemeClr val="tx1"/>
                </a:solidFill>
                <a:latin typeface="Times New Roman" pitchFamily="18" charset="0"/>
                <a:cs typeface="Times New Roman" pitchFamily="18" charset="0"/>
              </a:rPr>
              <a:t>Dr. </a:t>
            </a:r>
            <a:r>
              <a:rPr lang="en-US" sz="3600" dirty="0" err="1">
                <a:solidFill>
                  <a:schemeClr val="tx1"/>
                </a:solidFill>
                <a:latin typeface="Times New Roman" pitchFamily="18" charset="0"/>
                <a:cs typeface="Times New Roman" pitchFamily="18" charset="0"/>
              </a:rPr>
              <a:t>K</a:t>
            </a:r>
            <a:r>
              <a:rPr lang="en-US" sz="3600" dirty="0" err="1" smtClean="0">
                <a:solidFill>
                  <a:schemeClr val="tx1"/>
                </a:solidFill>
                <a:latin typeface="Times New Roman" pitchFamily="18" charset="0"/>
                <a:cs typeface="Times New Roman" pitchFamily="18" charset="0"/>
              </a:rPr>
              <a:t>amil</a:t>
            </a:r>
            <a:r>
              <a:rPr lang="en-US" sz="3600" dirty="0" smtClean="0">
                <a:solidFill>
                  <a:schemeClr val="tx1"/>
                </a:solidFill>
                <a:latin typeface="Times New Roman" pitchFamily="18" charset="0"/>
                <a:cs typeface="Times New Roman" pitchFamily="18" charset="0"/>
              </a:rPr>
              <a:t> </a:t>
            </a:r>
            <a:r>
              <a:rPr lang="en-US" sz="3600" dirty="0" err="1" smtClean="0">
                <a:solidFill>
                  <a:schemeClr val="tx1"/>
                </a:solidFill>
                <a:latin typeface="Times New Roman" pitchFamily="18" charset="0"/>
                <a:cs typeface="Times New Roman" pitchFamily="18" charset="0"/>
              </a:rPr>
              <a:t>Subhi</a:t>
            </a:r>
            <a:r>
              <a:rPr lang="en-US" sz="3600" dirty="0" smtClean="0">
                <a:solidFill>
                  <a:schemeClr val="tx1"/>
                </a:solidFill>
                <a:latin typeface="Times New Roman" pitchFamily="18" charset="0"/>
                <a:cs typeface="Times New Roman" pitchFamily="18" charset="0"/>
              </a:rPr>
              <a:t> </a:t>
            </a:r>
          </a:p>
          <a:p>
            <a:endParaRPr lang="en-US" dirty="0" smtClean="0"/>
          </a:p>
          <a:p>
            <a:endParaRPr lang="en-US" dirty="0" smtClean="0"/>
          </a:p>
          <a:p>
            <a:endParaRPr lang="en-US" dirty="0" smtClean="0"/>
          </a:p>
          <a:p>
            <a:endParaRPr lang="en-US" dirty="0"/>
          </a:p>
          <a:p>
            <a:endParaRPr lang="en-US"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1357322"/>
          </a:xfrm>
        </p:spPr>
        <p:txBody>
          <a:bodyPr>
            <a:noAutofit/>
          </a:bodyPr>
          <a:lstStyle/>
          <a:p>
            <a:r>
              <a:rPr lang="en-US" b="1" dirty="0">
                <a:solidFill>
                  <a:schemeClr val="accent1">
                    <a:lumMod val="50000"/>
                  </a:schemeClr>
                </a:solidFill>
                <a:latin typeface="Times New Roman" pitchFamily="18" charset="0"/>
                <a:cs typeface="Times New Roman" pitchFamily="18" charset="0"/>
              </a:rPr>
              <a:t>Operation principles</a:t>
            </a:r>
            <a:r>
              <a:rPr lang="en-US" dirty="0">
                <a:solidFill>
                  <a:schemeClr val="accent1">
                    <a:lumMod val="50000"/>
                  </a:schemeClr>
                </a:solidFill>
                <a:latin typeface="Times New Roman" pitchFamily="18" charset="0"/>
                <a:cs typeface="Times New Roman" pitchFamily="18" charset="0"/>
              </a:rPr>
              <a:t/>
            </a:r>
            <a:br>
              <a:rPr lang="en-US" dirty="0">
                <a:solidFill>
                  <a:schemeClr val="accent1">
                    <a:lumMod val="50000"/>
                  </a:schemeClr>
                </a:solidFill>
                <a:latin typeface="Times New Roman" pitchFamily="18" charset="0"/>
                <a:cs typeface="Times New Roman" pitchFamily="18" charset="0"/>
              </a:rPr>
            </a:br>
            <a:endParaRPr lang="en-US" dirty="0">
              <a:solidFill>
                <a:schemeClr val="accent1">
                  <a:lumMod val="50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628800"/>
            <a:ext cx="8229600" cy="4392488"/>
          </a:xfrm>
        </p:spPr>
        <p:txBody>
          <a:bodyPr>
            <a:normAutofit/>
          </a:bodyPr>
          <a:lstStyle/>
          <a:p>
            <a:pPr>
              <a:buNone/>
            </a:pPr>
            <a:r>
              <a:rPr lang="en-US" sz="3500" dirty="0" smtClean="0">
                <a:latin typeface="Times New Roman" pitchFamily="18" charset="0"/>
                <a:cs typeface="Times New Roman" pitchFamily="18" charset="0"/>
              </a:rPr>
              <a:t>  The operation of the dimmer is based on the fact that, during </a:t>
            </a:r>
            <a:r>
              <a:rPr lang="en-US" sz="3500" dirty="0">
                <a:latin typeface="Times New Roman" pitchFamily="18" charset="0"/>
                <a:cs typeface="Times New Roman" pitchFamily="18" charset="0"/>
              </a:rPr>
              <a:t>a full cycle of an AC waveform, a </a:t>
            </a:r>
            <a:r>
              <a:rPr lang="en-US" sz="3500" dirty="0" err="1" smtClean="0">
                <a:latin typeface="Times New Roman" pitchFamily="18" charset="0"/>
                <a:cs typeface="Times New Roman" pitchFamily="18" charset="0"/>
              </a:rPr>
              <a:t>triac</a:t>
            </a:r>
            <a:r>
              <a:rPr lang="en-US" sz="3500" dirty="0" smtClean="0">
                <a:latin typeface="Times New Roman" pitchFamily="18" charset="0"/>
                <a:cs typeface="Times New Roman" pitchFamily="18" charset="0"/>
              </a:rPr>
              <a:t> </a:t>
            </a:r>
            <a:r>
              <a:rPr lang="en-US" sz="3500" dirty="0">
                <a:latin typeface="Times New Roman" pitchFamily="18" charset="0"/>
                <a:cs typeface="Times New Roman" pitchFamily="18" charset="0"/>
              </a:rPr>
              <a:t>will only allow a part of the waveform to be delivered to the load (lamp). </a:t>
            </a:r>
            <a:endParaRPr lang="en-US" sz="3500" dirty="0" smtClean="0">
              <a:latin typeface="Times New Roman" pitchFamily="18" charset="0"/>
              <a:cs typeface="Times New Roman" pitchFamily="18" charset="0"/>
            </a:endParaRPr>
          </a:p>
          <a:p>
            <a:pPr>
              <a:buNone/>
            </a:pPr>
            <a:r>
              <a:rPr lang="en-US" sz="3500" dirty="0" smtClean="0">
                <a:latin typeface="Times New Roman" pitchFamily="18" charset="0"/>
                <a:cs typeface="Times New Roman" pitchFamily="18" charset="0"/>
              </a:rPr>
              <a:t>  Take a look at the following waveforms:</a:t>
            </a:r>
          </a:p>
          <a:p>
            <a:endParaRPr lang="en-US" sz="3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pcbheaven.com/wikipages/images/dimmertheory_1236784360.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785786" y="1714488"/>
            <a:ext cx="3714776" cy="4429156"/>
          </a:xfrm>
          <a:prstGeom prst="rect">
            <a:avLst/>
          </a:prstGeom>
          <a:noFill/>
          <a:ln>
            <a:noFill/>
          </a:ln>
        </p:spPr>
      </p:pic>
      <p:pic>
        <p:nvPicPr>
          <p:cNvPr id="5" name="Picture 4" descr="http://pcbheaven.com/wikipages/images/dimmertheory_1236784371.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00562" y="1714488"/>
            <a:ext cx="3929090" cy="4429156"/>
          </a:xfrm>
          <a:prstGeom prst="rect">
            <a:avLst/>
          </a:prstGeom>
          <a:noFill/>
          <a:ln>
            <a:noFill/>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3169" y="0"/>
            <a:ext cx="7704667" cy="1981200"/>
          </a:xfrm>
        </p:spPr>
        <p:txBody>
          <a:bodyPr/>
          <a:lstStyle/>
          <a:p>
            <a:r>
              <a:rPr lang="en-US" b="1" dirty="0" smtClean="0">
                <a:solidFill>
                  <a:schemeClr val="accent1">
                    <a:lumMod val="50000"/>
                  </a:schemeClr>
                </a:solidFill>
              </a:rPr>
              <a:t> </a:t>
            </a:r>
            <a:r>
              <a:rPr lang="en-US" b="1" dirty="0" smtClean="0">
                <a:solidFill>
                  <a:schemeClr val="accent1">
                    <a:lumMod val="50000"/>
                  </a:schemeClr>
                </a:solidFill>
                <a:latin typeface="Times New Roman" pitchFamily="18" charset="0"/>
                <a:cs typeface="Times New Roman" pitchFamily="18" charset="0"/>
              </a:rPr>
              <a:t>designing the Electrical circuits</a:t>
            </a:r>
            <a:endParaRPr lang="en-US" dirty="0">
              <a:solidFill>
                <a:schemeClr val="accent1">
                  <a:lumMod val="50000"/>
                </a:schemeClr>
              </a:solidFill>
            </a:endParaRPr>
          </a:p>
        </p:txBody>
      </p:sp>
      <p:sp>
        <p:nvSpPr>
          <p:cNvPr id="3" name="Content Placeholder 2"/>
          <p:cNvSpPr>
            <a:spLocks noGrp="1"/>
          </p:cNvSpPr>
          <p:nvPr>
            <p:ph idx="1"/>
          </p:nvPr>
        </p:nvSpPr>
        <p:spPr>
          <a:xfrm>
            <a:off x="914400" y="2438401"/>
            <a:ext cx="8229600" cy="4411675"/>
          </a:xfrm>
        </p:spPr>
        <p:txBody>
          <a:bodyPr/>
          <a:lstStyle/>
          <a:p>
            <a:pPr>
              <a:buNone/>
            </a:pPr>
            <a:r>
              <a:rPr lang="en-US" sz="3500" dirty="0" smtClean="0">
                <a:latin typeface="Times New Roman" pitchFamily="18" charset="0"/>
                <a:cs typeface="Times New Roman" pitchFamily="18" charset="0"/>
              </a:rPr>
              <a:t>  This consists of the components and the operation of each circuit we built and these circuits are:</a:t>
            </a:r>
          </a:p>
          <a:p>
            <a:r>
              <a:rPr lang="en-US" sz="3500" b="1" dirty="0" smtClean="0">
                <a:latin typeface="Times New Roman" pitchFamily="18" charset="0"/>
                <a:cs typeface="Times New Roman" pitchFamily="18" charset="0"/>
              </a:rPr>
              <a:t>Zero cross detection circuits</a:t>
            </a:r>
          </a:p>
          <a:p>
            <a:r>
              <a:rPr lang="en-US" sz="3500" b="1" dirty="0" smtClean="0">
                <a:latin typeface="Times New Roman" pitchFamily="18" charset="0"/>
                <a:cs typeface="Times New Roman" pitchFamily="18" charset="0"/>
              </a:rPr>
              <a:t>Dimmer circuit</a:t>
            </a:r>
          </a:p>
          <a:p>
            <a:r>
              <a:rPr lang="en-US" sz="3500" b="1" dirty="0" smtClean="0">
                <a:latin typeface="Times New Roman" pitchFamily="18" charset="0"/>
                <a:cs typeface="Times New Roman" pitchFamily="18" charset="0"/>
              </a:rPr>
              <a:t>Light sensor circuit</a:t>
            </a:r>
          </a:p>
          <a:p>
            <a:endParaRPr lang="en-US" b="1" dirty="0" smtClean="0">
              <a:latin typeface="Times New Roman" pitchFamily="18" charset="0"/>
              <a:cs typeface="Times New Roman" pitchFamily="18" charset="0"/>
            </a:endParaRPr>
          </a:p>
          <a:p>
            <a:endParaRPr lang="en-US" dirty="0" smtClean="0"/>
          </a:p>
          <a:p>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200" b="1" dirty="0" smtClean="0">
                <a:solidFill>
                  <a:schemeClr val="accent1">
                    <a:lumMod val="50000"/>
                  </a:schemeClr>
                </a:solidFill>
                <a:latin typeface="Times New Roman" pitchFamily="18" charset="0"/>
                <a:cs typeface="Times New Roman" pitchFamily="18" charset="0"/>
              </a:rPr>
              <a:t>Zero cross detection circuit</a:t>
            </a:r>
            <a:r>
              <a:rPr lang="en-US" sz="4000" dirty="0" smtClean="0">
                <a:solidFill>
                  <a:schemeClr val="accent1">
                    <a:lumMod val="50000"/>
                  </a:schemeClr>
                </a:solidFill>
                <a:latin typeface="Times New Roman" pitchFamily="18" charset="0"/>
                <a:cs typeface="Times New Roman" pitchFamily="18" charset="0"/>
              </a:rPr>
              <a:t> </a:t>
            </a:r>
            <a:r>
              <a:rPr lang="en-US" sz="4700" b="1" dirty="0" smtClean="0">
                <a:solidFill>
                  <a:schemeClr val="accent1">
                    <a:lumMod val="50000"/>
                  </a:schemeClr>
                </a:solidFill>
                <a:latin typeface="Times New Roman" pitchFamily="18" charset="0"/>
                <a:cs typeface="Times New Roman" pitchFamily="18" charset="0"/>
              </a:rPr>
              <a:t>components  </a:t>
            </a:r>
            <a:endParaRPr lang="en-US" sz="4700" b="1" dirty="0">
              <a:solidFill>
                <a:schemeClr val="accent1">
                  <a:lumMod val="50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1115616" y="3429000"/>
            <a:ext cx="8229600" cy="4572032"/>
          </a:xfrm>
        </p:spPr>
        <p:txBody>
          <a:bodyPr>
            <a:noAutofit/>
          </a:bodyPr>
          <a:lstStyle/>
          <a:p>
            <a:pPr lvl="0"/>
            <a:r>
              <a:rPr lang="en-US" sz="3600" b="1" dirty="0" smtClean="0">
                <a:latin typeface="Times New Roman" pitchFamily="18" charset="0"/>
                <a:cs typeface="Times New Roman" pitchFamily="18" charset="0"/>
              </a:rPr>
              <a:t>Transformer</a:t>
            </a:r>
          </a:p>
          <a:p>
            <a:pPr lvl="0">
              <a:buNone/>
            </a:pPr>
            <a:endParaRPr lang="en-US" sz="3600" dirty="0" smtClean="0">
              <a:latin typeface="Times New Roman" pitchFamily="18" charset="0"/>
              <a:cs typeface="Times New Roman" pitchFamily="18" charset="0"/>
            </a:endParaRPr>
          </a:p>
          <a:p>
            <a:pPr lvl="0"/>
            <a:r>
              <a:rPr lang="en-US" sz="3600" b="1" dirty="0" smtClean="0">
                <a:latin typeface="Times New Roman" pitchFamily="18" charset="0"/>
                <a:cs typeface="Times New Roman" pitchFamily="18" charset="0"/>
              </a:rPr>
              <a:t>Full-wave rectification</a:t>
            </a:r>
          </a:p>
          <a:p>
            <a:pPr lvl="0">
              <a:buNone/>
            </a:pPr>
            <a:endParaRPr lang="en-US" sz="3600" dirty="0" smtClean="0">
              <a:latin typeface="Times New Roman" pitchFamily="18" charset="0"/>
              <a:cs typeface="Times New Roman" pitchFamily="18" charset="0"/>
            </a:endParaRPr>
          </a:p>
          <a:p>
            <a:pPr lvl="0"/>
            <a:r>
              <a:rPr lang="en-US" sz="3600" b="1" dirty="0" smtClean="0">
                <a:latin typeface="Times New Roman" pitchFamily="18" charset="0"/>
                <a:cs typeface="Times New Roman" pitchFamily="18" charset="0"/>
              </a:rPr>
              <a:t> </a:t>
            </a:r>
            <a:r>
              <a:rPr lang="en-US" sz="3600" b="1" dirty="0" err="1" smtClean="0">
                <a:latin typeface="Times New Roman" pitchFamily="18" charset="0"/>
                <a:cs typeface="Times New Roman" pitchFamily="18" charset="0"/>
              </a:rPr>
              <a:t>Optocoupler</a:t>
            </a:r>
            <a:r>
              <a:rPr lang="en-US" sz="3600" b="1" dirty="0" smtClean="0">
                <a:latin typeface="Times New Roman" pitchFamily="18" charset="0"/>
                <a:cs typeface="Times New Roman" pitchFamily="18" charset="0"/>
              </a:rPr>
              <a:t>:</a:t>
            </a:r>
            <a:endParaRPr lang="en-US" dirty="0" smtClean="0"/>
          </a:p>
          <a:p>
            <a:pPr>
              <a:buNone/>
            </a:pPr>
            <a:r>
              <a:rPr lang="en-US" b="1" dirty="0" smtClean="0">
                <a:latin typeface="Times New Roman" pitchFamily="18" charset="0"/>
                <a:cs typeface="Times New Roman" pitchFamily="18" charset="0"/>
              </a:rPr>
              <a:t> </a:t>
            </a:r>
            <a:r>
              <a:rPr lang="en-US" sz="3500" dirty="0" smtClean="0">
                <a:latin typeface="Times New Roman" pitchFamily="18" charset="0"/>
                <a:cs typeface="Times New Roman" pitchFamily="18" charset="0"/>
              </a:rPr>
              <a:t>its a combination of two distinct Devices:</a:t>
            </a:r>
          </a:p>
          <a:p>
            <a:pPr>
              <a:buNone/>
            </a:pPr>
            <a:endParaRPr lang="en-US" dirty="0" smtClean="0"/>
          </a:p>
          <a:p>
            <a:endParaRPr lang="en-US" dirty="0" smtClean="0">
              <a:latin typeface="Times New Roman" pitchFamily="18" charset="0"/>
              <a:cs typeface="Times New Roman" pitchFamily="18" charset="0"/>
            </a:endParaRPr>
          </a:p>
          <a:p>
            <a:pPr>
              <a:buNone/>
            </a:pPr>
            <a:endParaRPr lang="en-US" sz="3400" dirty="0" smtClean="0">
              <a:latin typeface="Times New Roman" pitchFamily="18" charset="0"/>
              <a:cs typeface="Times New Roman" pitchFamily="18" charset="0"/>
            </a:endParaRPr>
          </a:p>
          <a:p>
            <a:pPr lvl="0">
              <a:buNone/>
            </a:pPr>
            <a:endParaRPr lang="en-US" sz="3300" dirty="0" smtClean="0">
              <a:latin typeface="Times New Roman" pitchFamily="18" charset="0"/>
              <a:cs typeface="Times New Roman" pitchFamily="18" charset="0"/>
            </a:endParaRPr>
          </a:p>
          <a:p>
            <a:pPr>
              <a:buFont typeface="Wingdings" pitchFamily="2" charset="2"/>
              <a:buChar char="Ø"/>
            </a:pPr>
            <a:endParaRPr lang="en-US" sz="35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132" y="260648"/>
            <a:ext cx="7704667" cy="1981200"/>
          </a:xfrm>
        </p:spPr>
        <p:txBody>
          <a:bodyPr>
            <a:normAutofit/>
          </a:bodyPr>
          <a:lstStyle/>
          <a:p>
            <a:r>
              <a:rPr lang="en-US" b="1" dirty="0" smtClean="0">
                <a:solidFill>
                  <a:schemeClr val="accent1">
                    <a:lumMod val="50000"/>
                  </a:schemeClr>
                </a:solidFill>
                <a:latin typeface="Times New Roman" pitchFamily="18" charset="0"/>
                <a:cs typeface="Times New Roman" pitchFamily="18" charset="0"/>
              </a:rPr>
              <a:t>Zero cross detection circuit</a:t>
            </a:r>
            <a:r>
              <a:rPr lang="en-US" dirty="0" smtClean="0">
                <a:solidFill>
                  <a:schemeClr val="accent1">
                    <a:lumMod val="50000"/>
                  </a:schemeClr>
                </a:solidFill>
                <a:latin typeface="Times New Roman" pitchFamily="18" charset="0"/>
                <a:cs typeface="Times New Roman" pitchFamily="18" charset="0"/>
              </a:rPr>
              <a:t> </a:t>
            </a:r>
            <a:r>
              <a:rPr lang="en-US" sz="4800" b="1" dirty="0" smtClean="0">
                <a:solidFill>
                  <a:schemeClr val="accent1">
                    <a:lumMod val="50000"/>
                  </a:schemeClr>
                </a:solidFill>
                <a:latin typeface="Times New Roman" pitchFamily="18" charset="0"/>
                <a:cs typeface="Times New Roman" pitchFamily="18" charset="0"/>
              </a:rPr>
              <a:t>components </a:t>
            </a:r>
            <a:endParaRPr lang="en-US" dirty="0">
              <a:solidFill>
                <a:schemeClr val="accent1">
                  <a:lumMod val="50000"/>
                </a:schemeClr>
              </a:solidFill>
            </a:endParaRPr>
          </a:p>
        </p:txBody>
      </p:sp>
      <p:sp>
        <p:nvSpPr>
          <p:cNvPr id="3" name="Content Placeholder 2"/>
          <p:cNvSpPr>
            <a:spLocks noGrp="1"/>
          </p:cNvSpPr>
          <p:nvPr>
            <p:ph idx="1"/>
          </p:nvPr>
        </p:nvSpPr>
        <p:spPr>
          <a:xfrm>
            <a:off x="719666" y="1988840"/>
            <a:ext cx="8229600" cy="4125923"/>
          </a:xfrm>
        </p:spPr>
        <p:txBody>
          <a:bodyPr>
            <a:normAutofit/>
          </a:bodyPr>
          <a:lstStyle/>
          <a:p>
            <a:r>
              <a:rPr lang="en-US" sz="3500" dirty="0" smtClean="0">
                <a:latin typeface="Times New Roman" pitchFamily="18" charset="0"/>
                <a:cs typeface="Times New Roman" pitchFamily="18" charset="0"/>
              </a:rPr>
              <a:t>light-emitting diode</a:t>
            </a:r>
          </a:p>
          <a:p>
            <a:r>
              <a:rPr lang="en-US" sz="3500" dirty="0" smtClean="0">
                <a:latin typeface="Times New Roman" pitchFamily="18" charset="0"/>
                <a:cs typeface="Times New Roman" pitchFamily="18" charset="0"/>
              </a:rPr>
              <a:t>Phototransistor</a:t>
            </a:r>
          </a:p>
          <a:p>
            <a:pPr>
              <a:buNone/>
            </a:pPr>
            <a:r>
              <a:rPr lang="en-US" sz="3500" dirty="0" smtClean="0">
                <a:latin typeface="Times New Roman" pitchFamily="18" charset="0"/>
                <a:cs typeface="Times New Roman" pitchFamily="18" charset="0"/>
              </a:rPr>
              <a:t>The two are Separated by a transparent barrier which blocks any electrical current between them</a:t>
            </a:r>
            <a:endParaRPr lang="en-US" sz="35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39784"/>
          </a:xfrm>
        </p:spPr>
        <p:txBody>
          <a:bodyPr>
            <a:normAutofit fontScale="90000"/>
          </a:bodyPr>
          <a:lstStyle/>
          <a:p>
            <a:r>
              <a:rPr lang="en-US" b="1" dirty="0" smtClean="0">
                <a:solidFill>
                  <a:schemeClr val="accent1">
                    <a:lumMod val="50000"/>
                  </a:schemeClr>
                </a:solidFill>
                <a:latin typeface="Times New Roman" pitchFamily="18" charset="0"/>
                <a:cs typeface="Times New Roman" pitchFamily="18" charset="0"/>
              </a:rPr>
              <a:t>Zero cross detection circuit operation</a:t>
            </a:r>
            <a:endParaRPr lang="en-US" dirty="0">
              <a:solidFill>
                <a:schemeClr val="accent1">
                  <a:lumMod val="50000"/>
                </a:schemeClr>
              </a:solidFill>
            </a:endParaRPr>
          </a:p>
        </p:txBody>
      </p:sp>
      <p:sp>
        <p:nvSpPr>
          <p:cNvPr id="3" name="Content Placeholder 2"/>
          <p:cNvSpPr>
            <a:spLocks noGrp="1"/>
          </p:cNvSpPr>
          <p:nvPr>
            <p:ph idx="1"/>
          </p:nvPr>
        </p:nvSpPr>
        <p:spPr>
          <a:xfrm>
            <a:off x="914400" y="1412776"/>
            <a:ext cx="8229600" cy="4786346"/>
          </a:xfrm>
        </p:spPr>
        <p:txBody>
          <a:bodyPr>
            <a:noAutofit/>
          </a:bodyPr>
          <a:lstStyle/>
          <a:p>
            <a:r>
              <a:rPr lang="en-US" sz="3500" dirty="0" smtClean="0">
                <a:latin typeface="Times New Roman" pitchFamily="18" charset="0"/>
                <a:cs typeface="Times New Roman" pitchFamily="18" charset="0"/>
              </a:rPr>
              <a:t>First, the sine wave goes through double phased rectification.</a:t>
            </a:r>
          </a:p>
          <a:p>
            <a:endParaRPr lang="en-US" sz="3500" dirty="0" smtClean="0">
              <a:latin typeface="Times New Roman" pitchFamily="18" charset="0"/>
              <a:cs typeface="Times New Roman" pitchFamily="18" charset="0"/>
            </a:endParaRPr>
          </a:p>
          <a:p>
            <a:r>
              <a:rPr lang="en-US" sz="3500" dirty="0" smtClean="0">
                <a:latin typeface="Times New Roman" pitchFamily="18" charset="0"/>
                <a:cs typeface="Times New Roman" pitchFamily="18" charset="0"/>
              </a:rPr>
              <a:t>Then this wave will pass via an </a:t>
            </a:r>
            <a:r>
              <a:rPr lang="en-US" sz="3500" dirty="0" err="1" smtClean="0">
                <a:latin typeface="Times New Roman" pitchFamily="18" charset="0"/>
                <a:cs typeface="Times New Roman" pitchFamily="18" charset="0"/>
              </a:rPr>
              <a:t>optocoupler</a:t>
            </a:r>
            <a:r>
              <a:rPr lang="en-US" sz="3500" dirty="0" smtClean="0">
                <a:latin typeface="Times New Roman" pitchFamily="18" charset="0"/>
                <a:cs typeface="Times New Roman" pitchFamily="18" charset="0"/>
              </a:rPr>
              <a:t> which gives</a:t>
            </a:r>
            <a:r>
              <a:rPr lang="en-US" sz="3600" dirty="0" smtClean="0"/>
              <a:t> </a:t>
            </a:r>
            <a:r>
              <a:rPr lang="en-US" sz="3500" dirty="0" smtClean="0">
                <a:latin typeface="Times New Roman" pitchFamily="18" charset="0"/>
                <a:cs typeface="Times New Roman" pitchFamily="18" charset="0"/>
              </a:rPr>
              <a:t>pulse at every zero crossing.</a:t>
            </a:r>
          </a:p>
          <a:p>
            <a:endParaRPr lang="en-US" sz="3500" dirty="0" smtClean="0">
              <a:latin typeface="Times New Roman" pitchFamily="18" charset="0"/>
              <a:cs typeface="Times New Roman" pitchFamily="18" charset="0"/>
            </a:endParaRPr>
          </a:p>
          <a:p>
            <a:r>
              <a:rPr lang="en-US" sz="3500" dirty="0" smtClean="0">
                <a:latin typeface="Times New Roman" pitchFamily="18" charset="0"/>
                <a:cs typeface="Times New Roman" pitchFamily="18" charset="0"/>
              </a:rPr>
              <a:t> This pulse then can be used to trigger an interrupt in the </a:t>
            </a:r>
            <a:r>
              <a:rPr lang="en-US" sz="3500" dirty="0" err="1" smtClean="0">
                <a:latin typeface="Times New Roman" pitchFamily="18" charset="0"/>
                <a:cs typeface="Times New Roman" pitchFamily="18" charset="0"/>
              </a:rPr>
              <a:t>Arduino</a:t>
            </a:r>
            <a:r>
              <a:rPr lang="en-US" sz="3500" dirty="0" smtClean="0">
                <a:latin typeface="Times New Roman" pitchFamily="18" charset="0"/>
                <a:cs typeface="Times New Roman" pitchFamily="18" charset="0"/>
              </a:rPr>
              <a:t>.</a:t>
            </a:r>
            <a:endParaRPr lang="en-US" sz="3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32658"/>
            <a:ext cx="7704667" cy="1981200"/>
          </a:xfrm>
        </p:spPr>
        <p:txBody>
          <a:bodyPr>
            <a:normAutofit/>
          </a:bodyPr>
          <a:lstStyle/>
          <a:p>
            <a:r>
              <a:rPr lang="en-US" b="1" dirty="0" smtClean="0">
                <a:solidFill>
                  <a:schemeClr val="accent1">
                    <a:lumMod val="50000"/>
                  </a:schemeClr>
                </a:solidFill>
                <a:latin typeface="Times New Roman" pitchFamily="18" charset="0"/>
                <a:cs typeface="Times New Roman" pitchFamily="18" charset="0"/>
              </a:rPr>
              <a:t>Zero cross detection circuits</a:t>
            </a:r>
            <a:endParaRPr lang="en-US" b="1" dirty="0">
              <a:solidFill>
                <a:schemeClr val="accent1">
                  <a:lumMod val="50000"/>
                </a:schemeClr>
              </a:solidFill>
            </a:endParaRPr>
          </a:p>
        </p:txBody>
      </p:sp>
      <p:pic>
        <p:nvPicPr>
          <p:cNvPr id="4" name="Content Placeholder 3" descr="0-crossing">
            <a:hlinkClick r:id="rId2"/>
          </p:cNvPr>
          <p:cNvPicPr>
            <a:picLocks noGrp="1"/>
          </p:cNvPicPr>
          <p:nvPr>
            <p:ph idx="1"/>
          </p:nvPr>
        </p:nvPicPr>
        <p:blipFill>
          <a:blip r:embed="rId3" cstate="print"/>
          <a:srcRect/>
          <a:stretch>
            <a:fillRect/>
          </a:stretch>
        </p:blipFill>
        <p:spPr bwMode="auto">
          <a:xfrm>
            <a:off x="1822397" y="1484784"/>
            <a:ext cx="5715040" cy="2571768"/>
          </a:xfrm>
          <a:prstGeom prst="rect">
            <a:avLst/>
          </a:prstGeom>
          <a:noFill/>
          <a:ln w="9525">
            <a:noFill/>
            <a:miter lim="800000"/>
            <a:headEnd/>
            <a:tailEnd/>
          </a:ln>
        </p:spPr>
      </p:pic>
      <p:pic>
        <p:nvPicPr>
          <p:cNvPr id="5" name="Picture 4"/>
          <p:cNvPicPr/>
          <p:nvPr/>
        </p:nvPicPr>
        <p:blipFill>
          <a:blip r:embed="rId4" cstate="print">
            <a:extLst>
              <a:ext uri="{28A0092B-C50C-407E-A947-70E740481C1C}">
                <a14:useLocalDpi xmlns:a14="http://schemas.microsoft.com/office/drawing/2010/main" val="0"/>
              </a:ext>
            </a:extLst>
          </a:blip>
          <a:stretch>
            <a:fillRect/>
          </a:stretch>
        </p:blipFill>
        <p:spPr>
          <a:xfrm>
            <a:off x="1822397" y="4221088"/>
            <a:ext cx="5715040" cy="2400303"/>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263" y="260648"/>
            <a:ext cx="7704667" cy="1981200"/>
          </a:xfrm>
        </p:spPr>
        <p:txBody>
          <a:bodyPr/>
          <a:lstStyle/>
          <a:p>
            <a:r>
              <a:rPr lang="en-US" b="1" dirty="0" smtClean="0">
                <a:solidFill>
                  <a:schemeClr val="accent1">
                    <a:lumMod val="50000"/>
                  </a:schemeClr>
                </a:solidFill>
                <a:latin typeface="Times New Roman" pitchFamily="18" charset="0"/>
                <a:cs typeface="Times New Roman" pitchFamily="18" charset="0"/>
              </a:rPr>
              <a:t>Dimmer circuit components</a:t>
            </a:r>
            <a:endParaRPr lang="en-US" b="1" dirty="0">
              <a:solidFill>
                <a:schemeClr val="accent1">
                  <a:lumMod val="50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2428869"/>
            <a:ext cx="8229600" cy="3286147"/>
          </a:xfrm>
        </p:spPr>
        <p:txBody>
          <a:bodyPr>
            <a:normAutofit lnSpcReduction="10000"/>
          </a:bodyPr>
          <a:lstStyle/>
          <a:p>
            <a:pPr>
              <a:buNone/>
            </a:pPr>
            <a:endParaRPr lang="en-US" dirty="0" smtClean="0"/>
          </a:p>
          <a:p>
            <a:r>
              <a:rPr lang="en-US" sz="3600" b="1" dirty="0" smtClean="0">
                <a:latin typeface="Times New Roman" pitchFamily="18" charset="0"/>
                <a:cs typeface="Times New Roman" pitchFamily="18" charset="0"/>
              </a:rPr>
              <a:t> MOC3021</a:t>
            </a:r>
            <a:r>
              <a:rPr lang="en-US" dirty="0" smtClean="0">
                <a:latin typeface="Times New Roman" pitchFamily="18" charset="0"/>
                <a:cs typeface="Times New Roman" pitchFamily="18" charset="0"/>
              </a:rPr>
              <a:t>: </a:t>
            </a:r>
            <a:r>
              <a:rPr lang="en-US" sz="3500" dirty="0" smtClean="0">
                <a:latin typeface="Times New Roman" pitchFamily="18" charset="0"/>
                <a:cs typeface="Times New Roman" pitchFamily="18" charset="0"/>
              </a:rPr>
              <a:t>The MOC3021 is optically isolated </a:t>
            </a:r>
            <a:r>
              <a:rPr lang="en-US" sz="3500" dirty="0" err="1" smtClean="0">
                <a:latin typeface="Times New Roman" pitchFamily="18" charset="0"/>
                <a:cs typeface="Times New Roman" pitchFamily="18" charset="0"/>
              </a:rPr>
              <a:t>triac</a:t>
            </a:r>
            <a:r>
              <a:rPr lang="en-US" sz="3500" dirty="0" smtClean="0">
                <a:latin typeface="Times New Roman" pitchFamily="18" charset="0"/>
                <a:cs typeface="Times New Roman" pitchFamily="18" charset="0"/>
              </a:rPr>
              <a:t> driver </a:t>
            </a:r>
            <a:r>
              <a:rPr lang="en-US" sz="3500" dirty="0" err="1" smtClean="0">
                <a:latin typeface="Times New Roman" pitchFamily="18" charset="0"/>
                <a:cs typeface="Times New Roman" pitchFamily="18" charset="0"/>
              </a:rPr>
              <a:t>devices.These</a:t>
            </a:r>
            <a:r>
              <a:rPr lang="en-US" sz="3500" dirty="0" smtClean="0">
                <a:latin typeface="Times New Roman" pitchFamily="18" charset="0"/>
                <a:cs typeface="Times New Roman" pitchFamily="18" charset="0"/>
              </a:rPr>
              <a:t> devices contain an </a:t>
            </a:r>
            <a:r>
              <a:rPr lang="en-US" sz="3500" dirty="0" err="1" smtClean="0">
                <a:latin typeface="Times New Roman" pitchFamily="18" charset="0"/>
                <a:cs typeface="Times New Roman" pitchFamily="18" charset="0"/>
              </a:rPr>
              <a:t>intrafid</a:t>
            </a:r>
            <a:r>
              <a:rPr lang="en-US" sz="3500" dirty="0" smtClean="0">
                <a:latin typeface="Times New Roman" pitchFamily="18" charset="0"/>
                <a:cs typeface="Times New Roman" pitchFamily="18" charset="0"/>
              </a:rPr>
              <a:t> emitting </a:t>
            </a:r>
            <a:r>
              <a:rPr lang="en-US" sz="3500" dirty="0" err="1" smtClean="0">
                <a:latin typeface="Times New Roman" pitchFamily="18" charset="0"/>
                <a:cs typeface="Times New Roman" pitchFamily="18" charset="0"/>
              </a:rPr>
              <a:t>diod</a:t>
            </a:r>
            <a:r>
              <a:rPr lang="en-US" sz="3500" dirty="0" smtClean="0">
                <a:latin typeface="Times New Roman" pitchFamily="18" charset="0"/>
                <a:cs typeface="Times New Roman" pitchFamily="18" charset="0"/>
              </a:rPr>
              <a:t> and a light activated silicon bilateral </a:t>
            </a:r>
            <a:r>
              <a:rPr lang="en-US" sz="3500" dirty="0" err="1" smtClean="0">
                <a:latin typeface="Times New Roman" pitchFamily="18" charset="0"/>
                <a:cs typeface="Times New Roman" pitchFamily="18" charset="0"/>
              </a:rPr>
              <a:t>switch,which</a:t>
            </a:r>
            <a:r>
              <a:rPr lang="en-US" sz="3500" dirty="0" smtClean="0">
                <a:latin typeface="Times New Roman" pitchFamily="18" charset="0"/>
                <a:cs typeface="Times New Roman" pitchFamily="18" charset="0"/>
              </a:rPr>
              <a:t> </a:t>
            </a:r>
            <a:r>
              <a:rPr lang="en-US" sz="3500" dirty="0" err="1" smtClean="0">
                <a:latin typeface="Times New Roman" pitchFamily="18" charset="0"/>
                <a:cs typeface="Times New Roman" pitchFamily="18" charset="0"/>
              </a:rPr>
              <a:t>fuctions</a:t>
            </a:r>
            <a:r>
              <a:rPr lang="en-US" sz="3500" dirty="0" smtClean="0">
                <a:latin typeface="Times New Roman" pitchFamily="18" charset="0"/>
                <a:cs typeface="Times New Roman" pitchFamily="18" charset="0"/>
              </a:rPr>
              <a:t> like a </a:t>
            </a:r>
            <a:r>
              <a:rPr lang="en-US" sz="3500" dirty="0" err="1" smtClean="0">
                <a:latin typeface="Times New Roman" pitchFamily="18" charset="0"/>
                <a:cs typeface="Times New Roman" pitchFamily="18" charset="0"/>
              </a:rPr>
              <a:t>triac</a:t>
            </a:r>
            <a:r>
              <a:rPr lang="en-US" sz="3500" dirty="0" smtClean="0">
                <a:latin typeface="Times New Roman" pitchFamily="18" charset="0"/>
                <a:cs typeface="Times New Roman" pitchFamily="18" charset="0"/>
              </a:rPr>
              <a:t>.</a:t>
            </a:r>
          </a:p>
          <a:p>
            <a:pPr>
              <a:buNone/>
            </a:pPr>
            <a:endParaRPr lang="en-US" dirty="0"/>
          </a:p>
        </p:txBody>
      </p:sp>
      <p:sp>
        <p:nvSpPr>
          <p:cNvPr id="5" name="Rectangle 4"/>
          <p:cNvSpPr/>
          <p:nvPr/>
        </p:nvSpPr>
        <p:spPr>
          <a:xfrm>
            <a:off x="915263" y="1772816"/>
            <a:ext cx="8607405" cy="4939814"/>
          </a:xfrm>
          <a:prstGeom prst="rect">
            <a:avLst/>
          </a:prstGeom>
        </p:spPr>
        <p:txBody>
          <a:bodyPr wrap="square">
            <a:spAutoFit/>
          </a:bodyPr>
          <a:lstStyle/>
          <a:p>
            <a:r>
              <a:rPr lang="en-US" sz="3500" dirty="0" smtClean="0">
                <a:latin typeface="Times New Roman" pitchFamily="18" charset="0"/>
                <a:cs typeface="Times New Roman" pitchFamily="18" charset="0"/>
              </a:rPr>
              <a:t>components we used in this circuit are :</a:t>
            </a:r>
          </a:p>
          <a:p>
            <a:endParaRPr lang="en-US" sz="3500" dirty="0" smtClean="0">
              <a:latin typeface="Times New Roman" pitchFamily="18" charset="0"/>
              <a:cs typeface="Times New Roman" pitchFamily="18" charset="0"/>
            </a:endParaRPr>
          </a:p>
          <a:p>
            <a:endParaRPr lang="en-US" sz="3500" dirty="0" smtClean="0">
              <a:latin typeface="Times New Roman" pitchFamily="18" charset="0"/>
              <a:cs typeface="Times New Roman" pitchFamily="18" charset="0"/>
            </a:endParaRPr>
          </a:p>
          <a:p>
            <a:endParaRPr lang="en-US" sz="3500" dirty="0" smtClean="0">
              <a:latin typeface="Times New Roman" pitchFamily="18" charset="0"/>
              <a:cs typeface="Times New Roman" pitchFamily="18" charset="0"/>
            </a:endParaRPr>
          </a:p>
          <a:p>
            <a:endParaRPr lang="en-US" sz="3500" dirty="0" smtClean="0">
              <a:latin typeface="Times New Roman" pitchFamily="18" charset="0"/>
              <a:cs typeface="Times New Roman" pitchFamily="18" charset="0"/>
            </a:endParaRPr>
          </a:p>
          <a:p>
            <a:endParaRPr lang="en-US" sz="3500" dirty="0" smtClean="0">
              <a:latin typeface="Times New Roman" pitchFamily="18" charset="0"/>
              <a:cs typeface="Times New Roman" pitchFamily="18" charset="0"/>
            </a:endParaRPr>
          </a:p>
          <a:p>
            <a:endParaRPr lang="en-US" sz="3500" dirty="0" smtClean="0">
              <a:latin typeface="Times New Roman" pitchFamily="18" charset="0"/>
              <a:cs typeface="Times New Roman" pitchFamily="18" charset="0"/>
            </a:endParaRPr>
          </a:p>
          <a:p>
            <a:endParaRPr lang="en-US" sz="3500" dirty="0" smtClean="0">
              <a:latin typeface="Times New Roman" pitchFamily="18" charset="0"/>
              <a:cs typeface="Times New Roman" pitchFamily="18" charset="0"/>
            </a:endParaRPr>
          </a:p>
          <a:p>
            <a:endParaRPr lang="en-US" sz="3500"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50000"/>
                  </a:schemeClr>
                </a:solidFill>
                <a:latin typeface="Times New Roman" pitchFamily="18" charset="0"/>
                <a:cs typeface="Times New Roman" pitchFamily="18" charset="0"/>
              </a:rPr>
              <a:t>Dimmer circuit components</a:t>
            </a:r>
            <a:endParaRPr lang="en-US" dirty="0">
              <a:solidFill>
                <a:schemeClr val="accent1">
                  <a:lumMod val="50000"/>
                </a:schemeClr>
              </a:solidFill>
            </a:endParaRPr>
          </a:p>
        </p:txBody>
      </p:sp>
      <p:sp>
        <p:nvSpPr>
          <p:cNvPr id="3" name="Content Placeholder 2"/>
          <p:cNvSpPr>
            <a:spLocks noGrp="1"/>
          </p:cNvSpPr>
          <p:nvPr>
            <p:ph idx="1"/>
          </p:nvPr>
        </p:nvSpPr>
        <p:spPr/>
        <p:txBody>
          <a:bodyPr>
            <a:normAutofit fontScale="85000" lnSpcReduction="20000"/>
          </a:bodyPr>
          <a:lstStyle/>
          <a:p>
            <a:r>
              <a:rPr lang="en-US" sz="4200" b="1" dirty="0" err="1" smtClean="0">
                <a:latin typeface="Times New Roman" pitchFamily="18" charset="0"/>
                <a:cs typeface="Times New Roman" pitchFamily="18" charset="0"/>
              </a:rPr>
              <a:t>Triac</a:t>
            </a:r>
            <a:r>
              <a:rPr lang="en-US" sz="3800" b="1" dirty="0" err="1" smtClean="0">
                <a:latin typeface="Times New Roman" pitchFamily="18" charset="0"/>
                <a:cs typeface="Times New Roman" pitchFamily="18" charset="0"/>
              </a:rPr>
              <a:t>:</a:t>
            </a:r>
            <a:r>
              <a:rPr lang="en-US" sz="3800" dirty="0" err="1" smtClean="0">
                <a:latin typeface="Times New Roman" pitchFamily="18" charset="0"/>
                <a:cs typeface="Times New Roman" pitchFamily="18" charset="0"/>
              </a:rPr>
              <a:t>The</a:t>
            </a:r>
            <a:r>
              <a:rPr lang="en-US" sz="3800" dirty="0" smtClean="0">
                <a:latin typeface="Times New Roman" pitchFamily="18" charset="0"/>
                <a:cs typeface="Times New Roman" pitchFamily="18" charset="0"/>
              </a:rPr>
              <a:t> TRIAC is an ideal device to use for AC switching applications because it can control the current flow over both halves of an alternating</a:t>
            </a:r>
            <a:r>
              <a:rPr lang="en-US"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cycle.So</a:t>
            </a:r>
            <a:r>
              <a:rPr lang="en-US" sz="3600" dirty="0" smtClean="0">
                <a:latin typeface="Times New Roman" pitchFamily="18" charset="0"/>
                <a:cs typeface="Times New Roman" pitchFamily="18" charset="0"/>
              </a:rPr>
              <a:t> It is possible to view the operation of a TRIAC in terms of two </a:t>
            </a:r>
            <a:r>
              <a:rPr lang="en-US" sz="3600" dirty="0" err="1" smtClean="0">
                <a:latin typeface="Times New Roman" pitchFamily="18" charset="0"/>
                <a:cs typeface="Times New Roman" pitchFamily="18" charset="0"/>
              </a:rPr>
              <a:t>thyristors</a:t>
            </a:r>
            <a:r>
              <a:rPr lang="en-US" sz="3600" dirty="0" smtClean="0">
                <a:latin typeface="Times New Roman" pitchFamily="18" charset="0"/>
                <a:cs typeface="Times New Roman" pitchFamily="18" charset="0"/>
              </a:rPr>
              <a:t> placed back to back</a:t>
            </a:r>
            <a:r>
              <a:rPr lang="en-US" dirty="0" smtClean="0"/>
              <a:t>.</a:t>
            </a:r>
          </a:p>
          <a:p>
            <a:pPr>
              <a:buNone/>
            </a:pPr>
            <a:r>
              <a:rPr lang="en-US" dirty="0" smtClean="0"/>
              <a:t> </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50000"/>
                  </a:schemeClr>
                </a:solidFill>
                <a:latin typeface="Times New Roman" pitchFamily="18" charset="0"/>
                <a:cs typeface="Times New Roman" pitchFamily="18" charset="0"/>
              </a:rPr>
              <a:t>Dimmer circuit operation</a:t>
            </a:r>
            <a:endParaRPr lang="en-US" dirty="0">
              <a:solidFill>
                <a:schemeClr val="accent1">
                  <a:lumMod val="50000"/>
                </a:schemeClr>
              </a:solidFill>
            </a:endParaRPr>
          </a:p>
        </p:txBody>
      </p:sp>
      <p:sp>
        <p:nvSpPr>
          <p:cNvPr id="3" name="Content Placeholder 2"/>
          <p:cNvSpPr>
            <a:spLocks noGrp="1"/>
          </p:cNvSpPr>
          <p:nvPr>
            <p:ph idx="1"/>
          </p:nvPr>
        </p:nvSpPr>
        <p:spPr>
          <a:xfrm>
            <a:off x="719666" y="1988840"/>
            <a:ext cx="8229600" cy="4268799"/>
          </a:xfrm>
        </p:spPr>
        <p:txBody>
          <a:bodyPr>
            <a:normAutofit fontScale="92500" lnSpcReduction="10000"/>
          </a:bodyPr>
          <a:lstStyle/>
          <a:p>
            <a:r>
              <a:rPr lang="en-US" sz="3500" dirty="0" smtClean="0">
                <a:latin typeface="Times New Roman" pitchFamily="18" charset="0"/>
                <a:cs typeface="Times New Roman" pitchFamily="18" charset="0"/>
              </a:rPr>
              <a:t>The output pulse of </a:t>
            </a:r>
            <a:r>
              <a:rPr lang="en-US" sz="3500" dirty="0" err="1" smtClean="0">
                <a:latin typeface="Times New Roman" pitchFamily="18" charset="0"/>
                <a:cs typeface="Times New Roman" pitchFamily="18" charset="0"/>
              </a:rPr>
              <a:t>arduino</a:t>
            </a:r>
            <a:r>
              <a:rPr lang="en-US" sz="3500" dirty="0" smtClean="0">
                <a:latin typeface="Times New Roman" pitchFamily="18" charset="0"/>
                <a:cs typeface="Times New Roman" pitchFamily="18" charset="0"/>
              </a:rPr>
              <a:t> goes through a MOC321 that opens and triggers the </a:t>
            </a:r>
            <a:r>
              <a:rPr lang="en-US" sz="3500" dirty="0" err="1" smtClean="0">
                <a:latin typeface="Times New Roman" pitchFamily="18" charset="0"/>
                <a:cs typeface="Times New Roman" pitchFamily="18" charset="0"/>
              </a:rPr>
              <a:t>tiac</a:t>
            </a:r>
            <a:r>
              <a:rPr lang="en-US" sz="3500" dirty="0" smtClean="0">
                <a:latin typeface="Times New Roman" pitchFamily="18" charset="0"/>
                <a:cs typeface="Times New Roman" pitchFamily="18" charset="0"/>
              </a:rPr>
              <a:t>.</a:t>
            </a:r>
          </a:p>
          <a:p>
            <a:pPr>
              <a:buNone/>
            </a:pPr>
            <a:endParaRPr lang="en-US" sz="3500" dirty="0" smtClean="0">
              <a:latin typeface="Times New Roman" pitchFamily="18" charset="0"/>
              <a:cs typeface="Times New Roman" pitchFamily="18" charset="0"/>
            </a:endParaRPr>
          </a:p>
          <a:p>
            <a:r>
              <a:rPr lang="en-US" sz="3500" dirty="0" smtClean="0">
                <a:latin typeface="Times New Roman" pitchFamily="18" charset="0"/>
                <a:cs typeface="Times New Roman" pitchFamily="18" charset="0"/>
              </a:rPr>
              <a:t>Then the </a:t>
            </a:r>
            <a:r>
              <a:rPr lang="en-US" sz="3500" dirty="0" err="1">
                <a:latin typeface="Times New Roman" pitchFamily="18" charset="0"/>
                <a:cs typeface="Times New Roman" pitchFamily="18" charset="0"/>
              </a:rPr>
              <a:t>t</a:t>
            </a:r>
            <a:r>
              <a:rPr lang="en-US" sz="3500" dirty="0" err="1" smtClean="0">
                <a:latin typeface="Times New Roman" pitchFamily="18" charset="0"/>
                <a:cs typeface="Times New Roman" pitchFamily="18" charset="0"/>
              </a:rPr>
              <a:t>riac</a:t>
            </a:r>
            <a:r>
              <a:rPr lang="en-US" sz="3500" dirty="0" smtClean="0">
                <a:latin typeface="Times New Roman" pitchFamily="18" charset="0"/>
                <a:cs typeface="Times New Roman" pitchFamily="18" charset="0"/>
              </a:rPr>
              <a:t> will open for a number of microseconds delay starting from the zero crossing therefore gives a predictable level of dimming.</a:t>
            </a:r>
            <a:br>
              <a:rPr lang="en-US" sz="3500" dirty="0" smtClean="0">
                <a:latin typeface="Times New Roman" pitchFamily="18" charset="0"/>
                <a:cs typeface="Times New Roman" pitchFamily="18" charset="0"/>
              </a:rPr>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500042"/>
            <a:ext cx="7772400" cy="483117"/>
          </a:xfrm>
        </p:spPr>
        <p:txBody>
          <a:bodyPr>
            <a:normAutofit fontScale="90000"/>
          </a:bodyPr>
          <a:lstStyle/>
          <a:p>
            <a:r>
              <a:rPr lang="en-US" dirty="0" smtClean="0">
                <a:solidFill>
                  <a:schemeClr val="accent1">
                    <a:lumMod val="50000"/>
                  </a:schemeClr>
                </a:solidFill>
                <a:latin typeface="Times New Roman" pitchFamily="18" charset="0"/>
                <a:cs typeface="Times New Roman" pitchFamily="18" charset="0"/>
              </a:rPr>
              <a:t>Background</a:t>
            </a:r>
            <a:r>
              <a:rPr lang="en-US" dirty="0" smtClean="0">
                <a:solidFill>
                  <a:schemeClr val="accent1">
                    <a:lumMod val="50000"/>
                  </a:schemeClr>
                </a:solidFill>
              </a:rPr>
              <a:t/>
            </a:r>
            <a:br>
              <a:rPr lang="en-US" dirty="0" smtClean="0">
                <a:solidFill>
                  <a:schemeClr val="accent1">
                    <a:lumMod val="50000"/>
                  </a:schemeClr>
                </a:solidFill>
              </a:rPr>
            </a:br>
            <a:endParaRPr lang="en-US" dirty="0">
              <a:solidFill>
                <a:schemeClr val="accent1">
                  <a:lumMod val="50000"/>
                </a:schemeClr>
              </a:solidFill>
            </a:endParaRPr>
          </a:p>
        </p:txBody>
      </p:sp>
      <p:sp>
        <p:nvSpPr>
          <p:cNvPr id="3" name="Subtitle 2"/>
          <p:cNvSpPr>
            <a:spLocks noGrp="1"/>
          </p:cNvSpPr>
          <p:nvPr>
            <p:ph type="subTitle" idx="1"/>
          </p:nvPr>
        </p:nvSpPr>
        <p:spPr>
          <a:xfrm>
            <a:off x="1371600" y="1196752"/>
            <a:ext cx="6400800" cy="4442048"/>
          </a:xfrm>
        </p:spPr>
        <p:txBody>
          <a:bodyPr/>
          <a:lstStyle/>
          <a:p>
            <a:endParaRPr lang="en-US" dirty="0"/>
          </a:p>
        </p:txBody>
      </p:sp>
      <p:pic>
        <p:nvPicPr>
          <p:cNvPr id="4" name="Picture 2"/>
          <p:cNvPicPr>
            <a:picLocks noGrp="1" noChangeAspect="1" noChangeArrowheads="1"/>
          </p:cNvPicPr>
          <p:nvPr>
            <p:ph idx="4294967295"/>
          </p:nvPr>
        </p:nvPicPr>
        <p:blipFill>
          <a:blip r:embed="rId2" cstate="print"/>
          <a:srcRect/>
          <a:stretch>
            <a:fillRect/>
          </a:stretch>
        </p:blipFill>
        <p:spPr bwMode="auto">
          <a:xfrm>
            <a:off x="1547664" y="1179240"/>
            <a:ext cx="7315200" cy="47037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50000"/>
                  </a:schemeClr>
                </a:solidFill>
                <a:latin typeface="Times New Roman" pitchFamily="18" charset="0"/>
                <a:cs typeface="Times New Roman" pitchFamily="18" charset="0"/>
              </a:rPr>
              <a:t>Dimmer circuit</a:t>
            </a:r>
            <a:endParaRPr lang="en-US" dirty="0">
              <a:solidFill>
                <a:schemeClr val="accent1">
                  <a:lumMod val="50000"/>
                </a:schemeClr>
              </a:solidFill>
            </a:endParaRPr>
          </a:p>
        </p:txBody>
      </p:sp>
      <p:pic>
        <p:nvPicPr>
          <p:cNvPr id="4" name="Content Placeholder 3" descr="C:\Users\Esam\Desktop\dimmer2.jpg"/>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1640289" y="2060848"/>
            <a:ext cx="6316087" cy="3938315"/>
          </a:xfrm>
          <a:prstGeom prst="rect">
            <a:avLst/>
          </a:prstGeom>
          <a:noFill/>
          <a:ln>
            <a:noFill/>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50000"/>
                  </a:schemeClr>
                </a:solidFill>
                <a:latin typeface="Times New Roman" pitchFamily="18" charset="0"/>
                <a:cs typeface="Times New Roman" pitchFamily="18" charset="0"/>
              </a:rPr>
              <a:t>Light sensor circuit components</a:t>
            </a:r>
            <a:endParaRPr lang="en-US" dirty="0">
              <a:solidFill>
                <a:schemeClr val="accent1">
                  <a:lumMod val="50000"/>
                </a:schemeClr>
              </a:solidFill>
            </a:endParaRPr>
          </a:p>
        </p:txBody>
      </p:sp>
      <p:sp>
        <p:nvSpPr>
          <p:cNvPr id="3" name="Content Placeholder 2"/>
          <p:cNvSpPr>
            <a:spLocks noGrp="1"/>
          </p:cNvSpPr>
          <p:nvPr>
            <p:ph idx="1"/>
          </p:nvPr>
        </p:nvSpPr>
        <p:spPr>
          <a:xfrm>
            <a:off x="880255" y="2204864"/>
            <a:ext cx="8229600" cy="3911609"/>
          </a:xfrm>
        </p:spPr>
        <p:txBody>
          <a:bodyPr/>
          <a:lstStyle/>
          <a:p>
            <a:r>
              <a:rPr lang="en-US" sz="3500" b="1" dirty="0" smtClean="0">
                <a:latin typeface="Times New Roman" pitchFamily="18" charset="0"/>
                <a:cs typeface="Times New Roman" pitchFamily="18" charset="0"/>
              </a:rPr>
              <a:t>LDR( Light Dependent Resistor)</a:t>
            </a:r>
          </a:p>
          <a:p>
            <a:pPr>
              <a:buNone/>
            </a:pPr>
            <a:endParaRPr lang="en-US" b="1" dirty="0" smtClean="0"/>
          </a:p>
          <a:p>
            <a:pPr>
              <a:buNone/>
            </a:pPr>
            <a:endParaRPr lang="en-US" b="1" dirty="0" smtClean="0"/>
          </a:p>
          <a:p>
            <a:pPr lvl="0"/>
            <a:r>
              <a:rPr lang="en-US" dirty="0" smtClean="0"/>
              <a:t> </a:t>
            </a:r>
            <a:r>
              <a:rPr lang="en-US" sz="3500" b="1" dirty="0" smtClean="0">
                <a:latin typeface="Times New Roman" pitchFamily="18" charset="0"/>
                <a:cs typeface="Times New Roman" pitchFamily="18" charset="0"/>
              </a:rPr>
              <a:t>Transistor</a:t>
            </a:r>
            <a:endParaRPr lang="en-US" sz="3500" dirty="0" smtClean="0">
              <a:latin typeface="Times New Roman"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accent1">
                    <a:lumMod val="50000"/>
                  </a:schemeClr>
                </a:solidFill>
                <a:latin typeface="Times New Roman" pitchFamily="18" charset="0"/>
                <a:cs typeface="Times New Roman" pitchFamily="18" charset="0"/>
              </a:rPr>
              <a:t>Light sensor circuit operation</a:t>
            </a:r>
            <a:endParaRPr lang="en-US" dirty="0">
              <a:solidFill>
                <a:schemeClr val="accent1">
                  <a:lumMod val="50000"/>
                </a:schemeClr>
              </a:solidFill>
            </a:endParaRPr>
          </a:p>
        </p:txBody>
      </p:sp>
      <p:sp>
        <p:nvSpPr>
          <p:cNvPr id="3" name="Content Placeholder 2"/>
          <p:cNvSpPr>
            <a:spLocks noGrp="1"/>
          </p:cNvSpPr>
          <p:nvPr>
            <p:ph idx="1"/>
          </p:nvPr>
        </p:nvSpPr>
        <p:spPr>
          <a:xfrm>
            <a:off x="457200" y="1785926"/>
            <a:ext cx="8229600" cy="4340237"/>
          </a:xfrm>
        </p:spPr>
        <p:txBody>
          <a:bodyPr/>
          <a:lstStyle/>
          <a:p>
            <a:pPr>
              <a:buNone/>
            </a:pPr>
            <a:r>
              <a:rPr lang="en-US" sz="3500" dirty="0" smtClean="0">
                <a:latin typeface="Times New Roman" pitchFamily="18" charset="0"/>
                <a:cs typeface="Times New Roman" pitchFamily="18" charset="0"/>
              </a:rPr>
              <a:t>A light detector senses light. As the light level increases and LDR meets the lowest threshold resistance, the circuit automatically turns on the LED D1. We can adjust the sensitivity using the resistor R2.</a:t>
            </a:r>
          </a:p>
          <a:p>
            <a:pPr>
              <a:buNone/>
            </a:pP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3154" y="260648"/>
            <a:ext cx="7704667" cy="1981200"/>
          </a:xfrm>
        </p:spPr>
        <p:txBody>
          <a:bodyPr/>
          <a:lstStyle/>
          <a:p>
            <a:r>
              <a:rPr lang="en-US" b="1" dirty="0" smtClean="0">
                <a:solidFill>
                  <a:schemeClr val="accent1">
                    <a:lumMod val="50000"/>
                  </a:schemeClr>
                </a:solidFill>
                <a:latin typeface="Times New Roman" pitchFamily="18" charset="0"/>
                <a:cs typeface="Times New Roman" pitchFamily="18" charset="0"/>
              </a:rPr>
              <a:t>Light sensor circuit operation</a:t>
            </a:r>
            <a:endParaRPr lang="en-US" b="1" dirty="0">
              <a:solidFill>
                <a:schemeClr val="accent1">
                  <a:lumMod val="50000"/>
                </a:schemeClr>
              </a:solidFill>
              <a:latin typeface="Times New Roman" pitchFamily="18" charset="0"/>
              <a:cs typeface="Times New Roman" pitchFamily="18" charset="0"/>
            </a:endParaRPr>
          </a:p>
        </p:txBody>
      </p:sp>
      <p:sp>
        <p:nvSpPr>
          <p:cNvPr id="3" name="Content Placeholder 2"/>
          <p:cNvSpPr>
            <a:spLocks noGrp="1"/>
          </p:cNvSpPr>
          <p:nvPr>
            <p:ph idx="1"/>
          </p:nvPr>
        </p:nvSpPr>
        <p:spPr>
          <a:xfrm>
            <a:off x="914400" y="1844824"/>
            <a:ext cx="8229600" cy="4268799"/>
          </a:xfrm>
        </p:spPr>
        <p:txBody>
          <a:bodyPr/>
          <a:lstStyle/>
          <a:p>
            <a:pPr>
              <a:buNone/>
            </a:pPr>
            <a:r>
              <a:rPr lang="en-US" sz="3500" dirty="0" smtClean="0">
                <a:latin typeface="Times New Roman" pitchFamily="18" charset="0"/>
                <a:cs typeface="Times New Roman" pitchFamily="18" charset="0"/>
              </a:rPr>
              <a:t>  We </a:t>
            </a:r>
            <a:r>
              <a:rPr lang="en-US" sz="3500" dirty="0">
                <a:latin typeface="Times New Roman" pitchFamily="18" charset="0"/>
                <a:cs typeface="Times New Roman" pitchFamily="18" charset="0"/>
              </a:rPr>
              <a:t>connect this circuit to </a:t>
            </a:r>
            <a:r>
              <a:rPr lang="en-US" sz="3500" dirty="0" err="1">
                <a:latin typeface="Times New Roman" pitchFamily="18" charset="0"/>
                <a:cs typeface="Times New Roman" pitchFamily="18" charset="0"/>
              </a:rPr>
              <a:t>arduino</a:t>
            </a:r>
            <a:r>
              <a:rPr lang="en-US" sz="3500" dirty="0">
                <a:latin typeface="Times New Roman" pitchFamily="18" charset="0"/>
                <a:cs typeface="Times New Roman" pitchFamily="18" charset="0"/>
              </a:rPr>
              <a:t> by connecting </a:t>
            </a:r>
            <a:r>
              <a:rPr lang="en-US" sz="3500" dirty="0" smtClean="0">
                <a:latin typeface="Times New Roman" pitchFamily="18" charset="0"/>
                <a:cs typeface="Times New Roman" pitchFamily="18" charset="0"/>
              </a:rPr>
              <a:t>the collector </a:t>
            </a:r>
            <a:r>
              <a:rPr lang="en-US" sz="3500" dirty="0">
                <a:latin typeface="Times New Roman" pitchFamily="18" charset="0"/>
                <a:cs typeface="Times New Roman" pitchFamily="18" charset="0"/>
              </a:rPr>
              <a:t>of transistor to the analogue Pin of </a:t>
            </a:r>
            <a:r>
              <a:rPr lang="en-US" sz="3500" dirty="0" err="1">
                <a:latin typeface="Times New Roman" pitchFamily="18" charset="0"/>
                <a:cs typeface="Times New Roman" pitchFamily="18" charset="0"/>
              </a:rPr>
              <a:t>arduino</a:t>
            </a:r>
            <a:r>
              <a:rPr lang="en-US" sz="3500" dirty="0">
                <a:latin typeface="Times New Roman" pitchFamily="18" charset="0"/>
                <a:cs typeface="Times New Roman" pitchFamily="18" charset="0"/>
              </a:rPr>
              <a:t> (A0</a:t>
            </a:r>
            <a:r>
              <a:rPr lang="en-US" sz="3500" dirty="0" smtClean="0">
                <a:latin typeface="Times New Roman" pitchFamily="18" charset="0"/>
                <a:cs typeface="Times New Roman" pitchFamily="18" charset="0"/>
              </a:rPr>
              <a:t>).</a:t>
            </a:r>
          </a:p>
          <a:p>
            <a:pPr>
              <a:buNone/>
            </a:pPr>
            <a:endParaRPr lang="en-US" sz="3500" dirty="0" smtClean="0">
              <a:latin typeface="Times New Roman" pitchFamily="18" charset="0"/>
              <a:cs typeface="Times New Roman" pitchFamily="18" charset="0"/>
            </a:endParaRPr>
          </a:p>
          <a:p>
            <a:pPr>
              <a:buNone/>
            </a:pPr>
            <a:r>
              <a:rPr lang="en-US" sz="3500" dirty="0" smtClean="0">
                <a:latin typeface="Times New Roman" pitchFamily="18" charset="0"/>
                <a:cs typeface="Times New Roman" pitchFamily="18" charset="0"/>
              </a:rPr>
              <a:t>   LDR </a:t>
            </a:r>
            <a:r>
              <a:rPr lang="en-US" sz="3500" dirty="0">
                <a:latin typeface="Times New Roman" pitchFamily="18" charset="0"/>
                <a:cs typeface="Times New Roman" pitchFamily="18" charset="0"/>
              </a:rPr>
              <a:t>writes an analog value </a:t>
            </a:r>
            <a:r>
              <a:rPr lang="en-US" sz="3500" dirty="0" smtClean="0">
                <a:latin typeface="Times New Roman" pitchFamily="18" charset="0"/>
                <a:cs typeface="Times New Roman" pitchFamily="18" charset="0"/>
              </a:rPr>
              <a:t>(PWM wave) </a:t>
            </a:r>
            <a:r>
              <a:rPr lang="en-US" sz="3500" dirty="0">
                <a:latin typeface="Times New Roman" pitchFamily="18" charset="0"/>
                <a:cs typeface="Times New Roman" pitchFamily="18" charset="0"/>
              </a:rPr>
              <a:t>to a </a:t>
            </a:r>
            <a:r>
              <a:rPr lang="en-US" sz="3500" dirty="0" smtClean="0">
                <a:latin typeface="Times New Roman" pitchFamily="18" charset="0"/>
                <a:cs typeface="Times New Roman" pitchFamily="18" charset="0"/>
              </a:rPr>
              <a:t>pin, and </a:t>
            </a:r>
            <a:r>
              <a:rPr lang="en-US" sz="3500" dirty="0">
                <a:latin typeface="Times New Roman" pitchFamily="18" charset="0"/>
                <a:cs typeface="Times New Roman" pitchFamily="18" charset="0"/>
              </a:rPr>
              <a:t>so it can be used to light a LED at varying </a:t>
            </a:r>
            <a:r>
              <a:rPr lang="en-US" sz="3500" dirty="0" err="1" smtClean="0">
                <a:latin typeface="Times New Roman" pitchFamily="18" charset="0"/>
                <a:cs typeface="Times New Roman" pitchFamily="18" charset="0"/>
              </a:rPr>
              <a:t>brightnesses</a:t>
            </a:r>
            <a:r>
              <a:rPr lang="en-US" sz="3500" dirty="0" smtClean="0">
                <a:latin typeface="Times New Roman" pitchFamily="18" charset="0"/>
                <a:cs typeface="Times New Roman" pitchFamily="18" charset="0"/>
              </a:rPr>
              <a:t>.</a:t>
            </a:r>
            <a:endParaRPr lang="en-US" sz="3500" dirty="0">
              <a:latin typeface="Times New Roman" pitchFamily="18" charset="0"/>
              <a:cs typeface="Times New Roman" pitchFamily="18" charset="0"/>
            </a:endParaRPr>
          </a:p>
          <a:p>
            <a:pPr>
              <a:buNone/>
            </a:pP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1115616" y="764704"/>
            <a:ext cx="7786742" cy="5143536"/>
          </a:xfrm>
          <a:prstGeom prst="rect">
            <a:avLst/>
          </a:prstGeom>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7462" y="12846"/>
            <a:ext cx="7704667" cy="1981200"/>
          </a:xfrm>
        </p:spPr>
        <p:txBody>
          <a:bodyPr/>
          <a:lstStyle/>
          <a:p>
            <a:r>
              <a:rPr lang="en-US" b="1" dirty="0" smtClean="0">
                <a:solidFill>
                  <a:schemeClr val="accent1">
                    <a:lumMod val="50000"/>
                  </a:schemeClr>
                </a:solidFill>
                <a:latin typeface="Times New Roman" pitchFamily="18" charset="0"/>
                <a:cs typeface="Times New Roman" pitchFamily="18" charset="0"/>
              </a:rPr>
              <a:t>Hardware</a:t>
            </a:r>
            <a:endParaRPr lang="en-US" b="1" dirty="0">
              <a:solidFill>
                <a:schemeClr val="accent1">
                  <a:lumMod val="50000"/>
                </a:schemeClr>
              </a:solidFill>
              <a:latin typeface="Times New Roman" pitchFamily="18" charset="0"/>
              <a:cs typeface="Times New Roman" pitchFamily="18" charset="0"/>
            </a:endParaRPr>
          </a:p>
        </p:txBody>
      </p:sp>
      <p:pic>
        <p:nvPicPr>
          <p:cNvPr id="54274" name="Picture 2" descr="C:\Users\Administrator\Desktop\975780_529216577135666_597047004_n.jpg"/>
          <p:cNvPicPr>
            <a:picLocks noGrp="1" noChangeAspect="1" noChangeArrowheads="1"/>
          </p:cNvPicPr>
          <p:nvPr>
            <p:ph idx="1"/>
          </p:nvPr>
        </p:nvPicPr>
        <p:blipFill>
          <a:blip r:embed="rId2"/>
          <a:srcRect/>
          <a:stretch>
            <a:fillRect/>
          </a:stretch>
        </p:blipFill>
        <p:spPr bwMode="auto">
          <a:xfrm>
            <a:off x="1619672" y="1628800"/>
            <a:ext cx="6572296" cy="4757758"/>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188640"/>
            <a:ext cx="7704667" cy="1981200"/>
          </a:xfrm>
        </p:spPr>
        <p:txBody>
          <a:bodyPr/>
          <a:lstStyle/>
          <a:p>
            <a:r>
              <a:rPr lang="en-US" b="1" dirty="0" smtClean="0">
                <a:solidFill>
                  <a:schemeClr val="accent1">
                    <a:lumMod val="50000"/>
                  </a:schemeClr>
                </a:solidFill>
                <a:latin typeface="Times New Roman" pitchFamily="18" charset="0"/>
                <a:cs typeface="Times New Roman" pitchFamily="18" charset="0"/>
              </a:rPr>
              <a:t>Hardware</a:t>
            </a:r>
            <a:endParaRPr lang="en-US" b="1" dirty="0">
              <a:solidFill>
                <a:schemeClr val="accent1">
                  <a:lumMod val="50000"/>
                </a:schemeClr>
              </a:solidFill>
              <a:latin typeface="Times New Roman" pitchFamily="18" charset="0"/>
              <a:cs typeface="Times New Roman" pitchFamily="18" charset="0"/>
            </a:endParaRPr>
          </a:p>
        </p:txBody>
      </p:sp>
      <p:pic>
        <p:nvPicPr>
          <p:cNvPr id="55298" name="Picture 2" descr="C:\Users\Administrator\Desktop\973899_529216583802332_91044765_n.jpg"/>
          <p:cNvPicPr>
            <a:picLocks noGrp="1" noChangeAspect="1" noChangeArrowheads="1"/>
          </p:cNvPicPr>
          <p:nvPr>
            <p:ph idx="1"/>
          </p:nvPr>
        </p:nvPicPr>
        <p:blipFill>
          <a:blip r:embed="rId2"/>
          <a:stretch>
            <a:fillRect/>
          </a:stretch>
        </p:blipFill>
        <p:spPr bwMode="auto">
          <a:xfrm>
            <a:off x="1763688" y="1916832"/>
            <a:ext cx="5825332" cy="4350795"/>
          </a:xfrm>
          <a:prstGeom prst="rect">
            <a:avLst/>
          </a:prstGeom>
          <a:noFill/>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412776"/>
            <a:ext cx="8157592" cy="3456384"/>
          </a:xfrm>
        </p:spPr>
        <p:txBody>
          <a:bodyPr>
            <a:normAutofit/>
          </a:bodyPr>
          <a:lstStyle/>
          <a:p>
            <a:r>
              <a:rPr lang="en-US" b="1" dirty="0" smtClean="0">
                <a:solidFill>
                  <a:schemeClr val="accent1">
                    <a:lumMod val="50000"/>
                  </a:schemeClr>
                </a:solidFill>
                <a:latin typeface="+mn-lt"/>
              </a:rPr>
              <a:t>Microcontroller</a:t>
            </a:r>
            <a:br>
              <a:rPr lang="en-US" b="1" dirty="0" smtClean="0">
                <a:solidFill>
                  <a:schemeClr val="accent1">
                    <a:lumMod val="50000"/>
                  </a:schemeClr>
                </a:solidFill>
                <a:latin typeface="+mn-lt"/>
              </a:rPr>
            </a:br>
            <a:r>
              <a:rPr lang="en-US" b="1" dirty="0" err="1" smtClean="0">
                <a:solidFill>
                  <a:schemeClr val="accent1">
                    <a:lumMod val="50000"/>
                  </a:schemeClr>
                </a:solidFill>
                <a:latin typeface="+mn-lt"/>
              </a:rPr>
              <a:t>Arduino</a:t>
            </a:r>
            <a:r>
              <a:rPr lang="en-US" b="1" dirty="0" smtClean="0">
                <a:solidFill>
                  <a:schemeClr val="accent1">
                    <a:lumMod val="50000"/>
                  </a:schemeClr>
                </a:solidFill>
                <a:latin typeface="+mn-lt"/>
              </a:rPr>
              <a:t> Uno</a:t>
            </a:r>
            <a:endParaRPr lang="en-US" b="1" dirty="0">
              <a:solidFill>
                <a:schemeClr val="accent1">
                  <a:lumMod val="50000"/>
                </a:schemeClr>
              </a:solidFill>
              <a:latin typeface="+mn-lt"/>
            </a:endParaRPr>
          </a:p>
        </p:txBody>
      </p:sp>
    </p:spTree>
    <p:extLst>
      <p:ext uri="{BB962C8B-B14F-4D97-AF65-F5344CB8AC3E}">
        <p14:creationId xmlns:p14="http://schemas.microsoft.com/office/powerpoint/2010/main" val="272197468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solidFill>
                  <a:schemeClr val="accent1">
                    <a:lumMod val="50000"/>
                  </a:schemeClr>
                </a:solidFill>
                <a:latin typeface="Times New Roman" pitchFamily="18" charset="0"/>
                <a:cs typeface="Times New Roman" pitchFamily="18" charset="0"/>
              </a:rPr>
              <a:t>Arduino</a:t>
            </a:r>
            <a:r>
              <a:rPr lang="en-US" b="1" dirty="0">
                <a:solidFill>
                  <a:schemeClr val="accent1">
                    <a:lumMod val="50000"/>
                  </a:schemeClr>
                </a:solidFill>
                <a:latin typeface="Times New Roman" pitchFamily="18" charset="0"/>
                <a:cs typeface="Times New Roman" pitchFamily="18" charset="0"/>
              </a:rPr>
              <a:t> Uno</a:t>
            </a:r>
            <a:endParaRPr lang="en-US" dirty="0">
              <a:solidFill>
                <a:schemeClr val="accent1">
                  <a:lumMod val="50000"/>
                </a:schemeClr>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r>
              <a:rPr lang="en-US" sz="3500" dirty="0" smtClean="0">
                <a:latin typeface="Times New Roman" pitchFamily="18" charset="0"/>
                <a:cs typeface="Times New Roman" pitchFamily="18" charset="0"/>
              </a:rPr>
              <a:t>When </a:t>
            </a:r>
            <a:r>
              <a:rPr lang="en-US" sz="3500" dirty="0">
                <a:latin typeface="Times New Roman" pitchFamily="18" charset="0"/>
                <a:cs typeface="Times New Roman" pitchFamily="18" charset="0"/>
              </a:rPr>
              <a:t>the AC voltage crosses the zero, the Microcontroller will be interrupted and therefore detects the zero </a:t>
            </a:r>
            <a:r>
              <a:rPr lang="en-US" sz="3500" dirty="0" smtClean="0">
                <a:latin typeface="Times New Roman" pitchFamily="18" charset="0"/>
                <a:cs typeface="Times New Roman" pitchFamily="18" charset="0"/>
              </a:rPr>
              <a:t>crossing .</a:t>
            </a:r>
          </a:p>
          <a:p>
            <a:endParaRPr lang="en-US" sz="3500" dirty="0">
              <a:latin typeface="Times New Roman" pitchFamily="18" charset="0"/>
              <a:cs typeface="Times New Roman" pitchFamily="18" charset="0"/>
            </a:endParaRPr>
          </a:p>
          <a:p>
            <a:r>
              <a:rPr lang="en-US" sz="3500" dirty="0" smtClean="0">
                <a:latin typeface="Times New Roman" pitchFamily="18" charset="0"/>
                <a:cs typeface="Times New Roman" pitchFamily="18" charset="0"/>
              </a:rPr>
              <a:t>We </a:t>
            </a:r>
            <a:r>
              <a:rPr lang="en-US" sz="3500" dirty="0">
                <a:latin typeface="Times New Roman" pitchFamily="18" charset="0"/>
                <a:cs typeface="Times New Roman" pitchFamily="18" charset="0"/>
              </a:rPr>
              <a:t>can reach to the required voltage by triggering the </a:t>
            </a:r>
            <a:r>
              <a:rPr lang="en-US" sz="3500" dirty="0" err="1" smtClean="0">
                <a:latin typeface="Times New Roman" pitchFamily="18" charset="0"/>
                <a:cs typeface="Times New Roman" pitchFamily="18" charset="0"/>
              </a:rPr>
              <a:t>triac</a:t>
            </a:r>
            <a:r>
              <a:rPr lang="en-US" sz="3500" dirty="0" smtClean="0">
                <a:latin typeface="Times New Roman" pitchFamily="18" charset="0"/>
                <a:cs typeface="Times New Roman" pitchFamily="18" charset="0"/>
              </a:rPr>
              <a:t> </a:t>
            </a:r>
            <a:r>
              <a:rPr lang="en-US" sz="3500" dirty="0">
                <a:latin typeface="Times New Roman" pitchFamily="18" charset="0"/>
                <a:cs typeface="Times New Roman" pitchFamily="18" charset="0"/>
              </a:rPr>
              <a:t>after a specific Delay.</a:t>
            </a:r>
          </a:p>
          <a:p>
            <a:endParaRPr lang="en-US" sz="3600" dirty="0"/>
          </a:p>
        </p:txBody>
      </p:sp>
    </p:spTree>
    <p:extLst>
      <p:ext uri="{BB962C8B-B14F-4D97-AF65-F5344CB8AC3E}">
        <p14:creationId xmlns:p14="http://schemas.microsoft.com/office/powerpoint/2010/main" val="13014906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11560" y="234219"/>
            <a:ext cx="7488832" cy="1549836"/>
          </a:xfrm>
          <a:prstGeom prst="rect">
            <a:avLst/>
          </a:prstGeom>
          <a:ln>
            <a:solidFill>
              <a:schemeClr val="tx2"/>
            </a:solidFill>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smtClean="0"/>
              <a:t>Interrupt service routine  code contain delay to  </a:t>
            </a:r>
          </a:p>
          <a:p>
            <a:pPr algn="ctr"/>
            <a:r>
              <a:rPr lang="en-US" sz="2800" b="1" dirty="0" smtClean="0"/>
              <a:t>Control the output pulse from  </a:t>
            </a:r>
            <a:r>
              <a:rPr lang="en-US" sz="2800" b="1" dirty="0" err="1" smtClean="0"/>
              <a:t>arduino</a:t>
            </a:r>
            <a:r>
              <a:rPr lang="en-US" sz="2800" b="1" dirty="0" smtClean="0"/>
              <a:t> to control firing angle </a:t>
            </a:r>
            <a:endParaRPr lang="en-US" sz="2800" b="1" dirty="0"/>
          </a:p>
        </p:txBody>
      </p:sp>
      <p:sp>
        <p:nvSpPr>
          <p:cNvPr id="8" name="Rectangle 7"/>
          <p:cNvSpPr/>
          <p:nvPr/>
        </p:nvSpPr>
        <p:spPr>
          <a:xfrm>
            <a:off x="611560" y="2098418"/>
            <a:ext cx="7488832" cy="1224136"/>
          </a:xfrm>
          <a:prstGeom prst="rect">
            <a:avLst/>
          </a:prstGeom>
          <a:ln>
            <a:solidFill>
              <a:schemeClr val="tx2"/>
            </a:solidFill>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smtClean="0"/>
              <a:t>Enter the required illumination from keypad and compare it with sensor value</a:t>
            </a:r>
            <a:endParaRPr lang="en-US" sz="2800" b="1" dirty="0"/>
          </a:p>
        </p:txBody>
      </p:sp>
      <p:sp>
        <p:nvSpPr>
          <p:cNvPr id="15" name="Rectangle 14"/>
          <p:cNvSpPr/>
          <p:nvPr/>
        </p:nvSpPr>
        <p:spPr>
          <a:xfrm>
            <a:off x="611560" y="3699861"/>
            <a:ext cx="2232248" cy="1186469"/>
          </a:xfrm>
          <a:prstGeom prst="rect">
            <a:avLst/>
          </a:prstGeom>
          <a:ln>
            <a:solidFill>
              <a:schemeClr val="tx2"/>
            </a:solidFill>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smtClean="0"/>
              <a:t>If keypad value&gt;sensor value</a:t>
            </a:r>
            <a:endParaRPr lang="en-US" sz="2800" b="1" dirty="0"/>
          </a:p>
        </p:txBody>
      </p:sp>
      <p:sp>
        <p:nvSpPr>
          <p:cNvPr id="16" name="Title 15"/>
          <p:cNvSpPr>
            <a:spLocks noGrp="1"/>
          </p:cNvSpPr>
          <p:nvPr>
            <p:ph type="title"/>
          </p:nvPr>
        </p:nvSpPr>
        <p:spPr>
          <a:xfrm>
            <a:off x="3311860" y="3720571"/>
            <a:ext cx="2160240" cy="1195729"/>
          </a:xfrm>
          <a:prstGeom prst="rect">
            <a:avLst/>
          </a:prstGeom>
          <a:ln>
            <a:solidFill>
              <a:schemeClr val="tx2"/>
            </a:solidFill>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noAutofit/>
          </a:bodyPr>
          <a:lstStyle/>
          <a:p>
            <a:pPr algn="ctr"/>
            <a:r>
              <a:rPr lang="en-US" sz="2800" b="1" dirty="0" smtClean="0"/>
              <a:t>If keypad value&lt;sensor value</a:t>
            </a:r>
            <a:endParaRPr lang="en-US" sz="2800" b="1" dirty="0"/>
          </a:p>
        </p:txBody>
      </p:sp>
      <p:sp>
        <p:nvSpPr>
          <p:cNvPr id="17" name="Rectangle 16"/>
          <p:cNvSpPr/>
          <p:nvPr/>
        </p:nvSpPr>
        <p:spPr>
          <a:xfrm>
            <a:off x="5940152" y="3699861"/>
            <a:ext cx="2160240" cy="1206487"/>
          </a:xfrm>
          <a:prstGeom prst="rect">
            <a:avLst/>
          </a:prstGeom>
          <a:ln>
            <a:solidFill>
              <a:schemeClr val="tx2"/>
            </a:solidFill>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a:t>If keypad </a:t>
            </a:r>
            <a:r>
              <a:rPr lang="en-US" sz="2800" b="1" dirty="0" smtClean="0"/>
              <a:t>value=sensor </a:t>
            </a:r>
            <a:r>
              <a:rPr lang="en-US" sz="2800" b="1" dirty="0"/>
              <a:t>value</a:t>
            </a:r>
          </a:p>
        </p:txBody>
      </p:sp>
      <p:sp>
        <p:nvSpPr>
          <p:cNvPr id="20" name="Rectangle 19"/>
          <p:cNvSpPr/>
          <p:nvPr/>
        </p:nvSpPr>
        <p:spPr>
          <a:xfrm>
            <a:off x="611560" y="5234182"/>
            <a:ext cx="2198205" cy="1219154"/>
          </a:xfrm>
          <a:prstGeom prst="rect">
            <a:avLst/>
          </a:prstGeom>
          <a:ln>
            <a:solidFill>
              <a:schemeClr val="tx2"/>
            </a:solidFill>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smtClean="0"/>
              <a:t>Increase the lamp lightening</a:t>
            </a:r>
            <a:endParaRPr lang="en-US" sz="2800" b="1" dirty="0"/>
          </a:p>
        </p:txBody>
      </p:sp>
      <p:sp>
        <p:nvSpPr>
          <p:cNvPr id="22" name="Rectangle 21"/>
          <p:cNvSpPr/>
          <p:nvPr/>
        </p:nvSpPr>
        <p:spPr>
          <a:xfrm>
            <a:off x="3311859" y="5230663"/>
            <a:ext cx="2202329" cy="1222673"/>
          </a:xfrm>
          <a:prstGeom prst="rect">
            <a:avLst/>
          </a:prstGeom>
          <a:ln>
            <a:solidFill>
              <a:schemeClr val="tx2"/>
            </a:solidFill>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smtClean="0"/>
              <a:t>Decrease the lamp lightening</a:t>
            </a:r>
            <a:endParaRPr lang="en-US" sz="2800" b="1" dirty="0"/>
          </a:p>
        </p:txBody>
      </p:sp>
      <p:sp>
        <p:nvSpPr>
          <p:cNvPr id="23" name="Rectangle 22"/>
          <p:cNvSpPr/>
          <p:nvPr/>
        </p:nvSpPr>
        <p:spPr>
          <a:xfrm>
            <a:off x="5940152" y="5230662"/>
            <a:ext cx="2278461" cy="1222674"/>
          </a:xfrm>
          <a:prstGeom prst="rect">
            <a:avLst/>
          </a:prstGeom>
          <a:ln>
            <a:solidFill>
              <a:schemeClr val="tx2"/>
            </a:solidFill>
          </a:ln>
          <a:effectLst>
            <a:glow rad="63500">
              <a:schemeClr val="accent1">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sz="2800" b="1" dirty="0" smtClean="0"/>
              <a:t>No change in lamp lightening</a:t>
            </a:r>
            <a:endParaRPr lang="en-US" sz="2800" b="1" dirty="0"/>
          </a:p>
        </p:txBody>
      </p:sp>
      <p:cxnSp>
        <p:nvCxnSpPr>
          <p:cNvPr id="27" name="Straight Arrow Connector 26"/>
          <p:cNvCxnSpPr>
            <a:stCxn id="4" idx="2"/>
            <a:endCxn id="8" idx="0"/>
          </p:cNvCxnSpPr>
          <p:nvPr/>
        </p:nvCxnSpPr>
        <p:spPr>
          <a:xfrm>
            <a:off x="4355976" y="1784055"/>
            <a:ext cx="0" cy="314363"/>
          </a:xfrm>
          <a:prstGeom prst="straightConnector1">
            <a:avLst/>
          </a:prstGeom>
          <a:ln>
            <a:solidFill>
              <a:schemeClr val="tx2"/>
            </a:solidFill>
            <a:tailEnd type="triangle"/>
          </a:ln>
        </p:spPr>
        <p:style>
          <a:lnRef idx="1">
            <a:schemeClr val="accent2"/>
          </a:lnRef>
          <a:fillRef idx="0">
            <a:schemeClr val="accent2"/>
          </a:fillRef>
          <a:effectRef idx="0">
            <a:schemeClr val="accent2"/>
          </a:effectRef>
          <a:fontRef idx="minor">
            <a:schemeClr val="tx1"/>
          </a:fontRef>
        </p:style>
      </p:cxnSp>
      <p:cxnSp>
        <p:nvCxnSpPr>
          <p:cNvPr id="29" name="Straight Arrow Connector 28"/>
          <p:cNvCxnSpPr>
            <a:stCxn id="15" idx="0"/>
          </p:cNvCxnSpPr>
          <p:nvPr/>
        </p:nvCxnSpPr>
        <p:spPr>
          <a:xfrm flipH="1" flipV="1">
            <a:off x="1691680" y="3670406"/>
            <a:ext cx="36004" cy="294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1691680" y="3322554"/>
            <a:ext cx="0" cy="347852"/>
          </a:xfrm>
          <a:prstGeom prst="straightConnector1">
            <a:avLst/>
          </a:prstGeom>
          <a:ln>
            <a:solidFill>
              <a:schemeClr val="tx2"/>
            </a:solidFill>
            <a:tailEnd type="triangle"/>
          </a:ln>
        </p:spPr>
        <p:style>
          <a:lnRef idx="1">
            <a:schemeClr val="accent2"/>
          </a:lnRef>
          <a:fillRef idx="0">
            <a:schemeClr val="accent2"/>
          </a:fillRef>
          <a:effectRef idx="0">
            <a:schemeClr val="accent2"/>
          </a:effectRef>
          <a:fontRef idx="minor">
            <a:schemeClr val="tx1"/>
          </a:fontRef>
        </p:style>
      </p:cxnSp>
      <p:cxnSp>
        <p:nvCxnSpPr>
          <p:cNvPr id="38" name="Straight Arrow Connector 37"/>
          <p:cNvCxnSpPr>
            <a:stCxn id="8" idx="2"/>
          </p:cNvCxnSpPr>
          <p:nvPr/>
        </p:nvCxnSpPr>
        <p:spPr>
          <a:xfrm>
            <a:off x="4355976" y="3322554"/>
            <a:ext cx="0" cy="377307"/>
          </a:xfrm>
          <a:prstGeom prst="straightConnector1">
            <a:avLst/>
          </a:prstGeom>
          <a:ln>
            <a:solidFill>
              <a:schemeClr val="tx2"/>
            </a:solidFill>
            <a:tailEnd type="triangle"/>
          </a:ln>
        </p:spPr>
        <p:style>
          <a:lnRef idx="1">
            <a:schemeClr val="accent2"/>
          </a:lnRef>
          <a:fillRef idx="0">
            <a:schemeClr val="accent2"/>
          </a:fillRef>
          <a:effectRef idx="0">
            <a:schemeClr val="accent2"/>
          </a:effectRef>
          <a:fontRef idx="minor">
            <a:schemeClr val="tx1"/>
          </a:fontRef>
        </p:style>
      </p:cxnSp>
      <p:cxnSp>
        <p:nvCxnSpPr>
          <p:cNvPr id="40" name="Straight Arrow Connector 39"/>
          <p:cNvCxnSpPr/>
          <p:nvPr/>
        </p:nvCxnSpPr>
        <p:spPr>
          <a:xfrm>
            <a:off x="6948264" y="3322554"/>
            <a:ext cx="0" cy="347852"/>
          </a:xfrm>
          <a:prstGeom prst="straightConnector1">
            <a:avLst/>
          </a:prstGeom>
          <a:ln>
            <a:solidFill>
              <a:schemeClr val="tx2"/>
            </a:solidFill>
            <a:tailEnd type="triangle"/>
          </a:ln>
        </p:spPr>
        <p:style>
          <a:lnRef idx="1">
            <a:schemeClr val="accent2"/>
          </a:lnRef>
          <a:fillRef idx="0">
            <a:schemeClr val="accent2"/>
          </a:fillRef>
          <a:effectRef idx="0">
            <a:schemeClr val="accent2"/>
          </a:effectRef>
          <a:fontRef idx="minor">
            <a:schemeClr val="tx1"/>
          </a:fontRef>
        </p:style>
      </p:cxnSp>
      <p:cxnSp>
        <p:nvCxnSpPr>
          <p:cNvPr id="44" name="Straight Arrow Connector 43"/>
          <p:cNvCxnSpPr>
            <a:stCxn id="16" idx="2"/>
            <a:endCxn id="22" idx="0"/>
          </p:cNvCxnSpPr>
          <p:nvPr/>
        </p:nvCxnSpPr>
        <p:spPr>
          <a:xfrm>
            <a:off x="4391980" y="4916300"/>
            <a:ext cx="21044" cy="314363"/>
          </a:xfrm>
          <a:prstGeom prst="straightConnector1">
            <a:avLst/>
          </a:prstGeom>
          <a:ln>
            <a:solidFill>
              <a:schemeClr val="tx2"/>
            </a:solidFill>
            <a:tailEnd type="triangle"/>
          </a:ln>
        </p:spPr>
        <p:style>
          <a:lnRef idx="1">
            <a:schemeClr val="accent2"/>
          </a:lnRef>
          <a:fillRef idx="0">
            <a:schemeClr val="accent2"/>
          </a:fillRef>
          <a:effectRef idx="0">
            <a:schemeClr val="accent2"/>
          </a:effectRef>
          <a:fontRef idx="minor">
            <a:schemeClr val="tx1"/>
          </a:fontRef>
        </p:style>
      </p:cxnSp>
      <p:cxnSp>
        <p:nvCxnSpPr>
          <p:cNvPr id="49" name="Straight Arrow Connector 48"/>
          <p:cNvCxnSpPr/>
          <p:nvPr/>
        </p:nvCxnSpPr>
        <p:spPr>
          <a:xfrm>
            <a:off x="7096404" y="4916300"/>
            <a:ext cx="0" cy="314363"/>
          </a:xfrm>
          <a:prstGeom prst="straightConnector1">
            <a:avLst/>
          </a:prstGeom>
          <a:ln>
            <a:solidFill>
              <a:schemeClr val="tx2"/>
            </a:solidFill>
            <a:tailEnd type="triangle"/>
          </a:ln>
        </p:spPr>
        <p:style>
          <a:lnRef idx="1">
            <a:schemeClr val="accent2"/>
          </a:lnRef>
          <a:fillRef idx="0">
            <a:schemeClr val="accent2"/>
          </a:fillRef>
          <a:effectRef idx="0">
            <a:schemeClr val="accent2"/>
          </a:effectRef>
          <a:fontRef idx="minor">
            <a:schemeClr val="tx1"/>
          </a:fontRef>
        </p:style>
      </p:cxnSp>
      <p:cxnSp>
        <p:nvCxnSpPr>
          <p:cNvPr id="50" name="Straight Arrow Connector 49"/>
          <p:cNvCxnSpPr/>
          <p:nvPr/>
        </p:nvCxnSpPr>
        <p:spPr>
          <a:xfrm>
            <a:off x="1691680" y="4906348"/>
            <a:ext cx="0" cy="314363"/>
          </a:xfrm>
          <a:prstGeom prst="straightConnector1">
            <a:avLst/>
          </a:prstGeom>
          <a:ln>
            <a:solidFill>
              <a:schemeClr val="tx2"/>
            </a:solidFill>
            <a:tailEnd type="triangle"/>
          </a:ln>
        </p:spPr>
        <p:style>
          <a:lnRef idx="1">
            <a:schemeClr val="accent2"/>
          </a:lnRef>
          <a:fillRef idx="0">
            <a:schemeClr val="accent2"/>
          </a:fillRef>
          <a:effectRef idx="0">
            <a:schemeClr val="accent2"/>
          </a:effectRef>
          <a:fontRef idx="minor">
            <a:schemeClr val="tx1"/>
          </a:fontRef>
        </p:style>
      </p:cxnSp>
    </p:spTree>
    <p:extLst>
      <p:ext uri="{BB962C8B-B14F-4D97-AF65-F5344CB8AC3E}">
        <p14:creationId xmlns:p14="http://schemas.microsoft.com/office/powerpoint/2010/main" val="11544290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1600" y="620688"/>
            <a:ext cx="7304856" cy="1512168"/>
          </a:xfrm>
        </p:spPr>
        <p:txBody>
          <a:bodyPr>
            <a:normAutofit fontScale="90000"/>
          </a:bodyPr>
          <a:lstStyle/>
          <a:p>
            <a:r>
              <a:rPr lang="en-US" b="1" dirty="0" smtClean="0">
                <a:ln/>
                <a:solidFill>
                  <a:srgbClr val="002060"/>
                </a:solidFill>
                <a:latin typeface="Times New Roman" pitchFamily="18" charset="0"/>
                <a:cs typeface="Times New Roman" pitchFamily="18" charset="0"/>
              </a:rPr>
              <a:t>Why A Smart lighting control?</a:t>
            </a:r>
            <a:endParaRPr lang="en-US" dirty="0">
              <a:latin typeface="Times New Roman" pitchFamily="18" charset="0"/>
              <a:cs typeface="Times New Roman" pitchFamily="18" charset="0"/>
            </a:endParaRPr>
          </a:p>
        </p:txBody>
      </p:sp>
      <p:sp>
        <p:nvSpPr>
          <p:cNvPr id="3" name="Subtitle 2"/>
          <p:cNvSpPr>
            <a:spLocks noGrp="1"/>
          </p:cNvSpPr>
          <p:nvPr>
            <p:ph type="subTitle" idx="1"/>
          </p:nvPr>
        </p:nvSpPr>
        <p:spPr>
          <a:xfrm>
            <a:off x="1907704" y="2276872"/>
            <a:ext cx="7088832" cy="3384376"/>
          </a:xfrm>
        </p:spPr>
        <p:txBody>
          <a:bodyPr>
            <a:normAutofit fontScale="55000" lnSpcReduction="20000"/>
          </a:bodyPr>
          <a:lstStyle/>
          <a:p>
            <a:pPr algn="l"/>
            <a:r>
              <a:rPr lang="en-US" sz="5600" dirty="0" smtClean="0">
                <a:solidFill>
                  <a:schemeClr val="tx1"/>
                </a:solidFill>
                <a:latin typeface="Times New Roman" pitchFamily="18" charset="0"/>
                <a:cs typeface="Times New Roman" pitchFamily="18" charset="0"/>
              </a:rPr>
              <a:t>Energy consumption is in a great increase all over the world so that required us to use engineering techniques to reach the optimum consumption of electricity by having the building automatically controlled (by using </a:t>
            </a:r>
            <a:r>
              <a:rPr lang="en-GB" sz="5600" dirty="0" smtClean="0">
                <a:solidFill>
                  <a:schemeClr val="tx1"/>
                </a:solidFill>
                <a:latin typeface="Times New Roman" pitchFamily="18" charset="0"/>
                <a:cs typeface="Times New Roman" pitchFamily="18" charset="0"/>
              </a:rPr>
              <a:t>sensors, dimmable lighting units and controllers.</a:t>
            </a:r>
            <a:r>
              <a:rPr lang="en-GB" sz="5600" dirty="0" smtClean="0">
                <a:latin typeface="Times New Roman" pitchFamily="18" charset="0"/>
                <a:cs typeface="Times New Roman" pitchFamily="18" charset="0"/>
              </a:rPr>
              <a:t> </a:t>
            </a:r>
            <a:r>
              <a:rPr lang="en-US" sz="5600" dirty="0" smtClean="0">
                <a:solidFill>
                  <a:schemeClr val="tx1"/>
                </a:solidFill>
                <a:latin typeface="Times New Roman" pitchFamily="18" charset="0"/>
                <a:cs typeface="Times New Roman" pitchFamily="18" charset="0"/>
              </a:rPr>
              <a:t>….. etc).</a:t>
            </a:r>
          </a:p>
          <a:p>
            <a:pPr algn="l"/>
            <a:endParaRPr lang="en-US"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76672" y="1268760"/>
            <a:ext cx="7391400" cy="2539603"/>
          </a:xfrm>
        </p:spPr>
        <p:txBody>
          <a:bodyPr>
            <a:normAutofit/>
          </a:bodyPr>
          <a:lstStyle/>
          <a:p>
            <a:r>
              <a:rPr lang="en-US" sz="7200" b="1" dirty="0">
                <a:solidFill>
                  <a:schemeClr val="accent1">
                    <a:lumMod val="50000"/>
                  </a:schemeClr>
                </a:solidFill>
                <a:latin typeface="+mn-lt"/>
              </a:rPr>
              <a:t>Results</a:t>
            </a:r>
          </a:p>
        </p:txBody>
      </p:sp>
    </p:spTree>
    <p:extLst>
      <p:ext uri="{BB962C8B-B14F-4D97-AF65-F5344CB8AC3E}">
        <p14:creationId xmlns:p14="http://schemas.microsoft.com/office/powerpoint/2010/main" val="157121919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3137" y="332656"/>
            <a:ext cx="8444018" cy="1178944"/>
          </a:xfrm>
        </p:spPr>
        <p:txBody>
          <a:bodyPr>
            <a:noAutofit/>
          </a:bodyPr>
          <a:lstStyle/>
          <a:p>
            <a:pPr marL="428625" indent="-428625"/>
            <a:r>
              <a:rPr lang="en-US" b="1" dirty="0">
                <a:solidFill>
                  <a:schemeClr val="accent1">
                    <a:lumMod val="50000"/>
                  </a:schemeClr>
                </a:solidFill>
                <a:latin typeface="Times New Roman" pitchFamily="18" charset="0"/>
                <a:cs typeface="Times New Roman" pitchFamily="18" charset="0"/>
              </a:rPr>
              <a:t>The input of the </a:t>
            </a:r>
            <a:r>
              <a:rPr lang="en-US" b="1" dirty="0" err="1">
                <a:solidFill>
                  <a:schemeClr val="accent1">
                    <a:lumMod val="50000"/>
                  </a:schemeClr>
                </a:solidFill>
                <a:latin typeface="Times New Roman" pitchFamily="18" charset="0"/>
                <a:cs typeface="Times New Roman" pitchFamily="18" charset="0"/>
              </a:rPr>
              <a:t>optocoupler</a:t>
            </a:r>
            <a:r>
              <a:rPr lang="en-US" b="1" dirty="0">
                <a:solidFill>
                  <a:schemeClr val="accent1">
                    <a:lumMod val="50000"/>
                  </a:schemeClr>
                </a:solidFill>
                <a:latin typeface="Times New Roman" pitchFamily="18" charset="0"/>
                <a:cs typeface="Times New Roman" pitchFamily="18" charset="0"/>
              </a:rPr>
              <a:t>(the output of full wave </a:t>
            </a:r>
            <a:r>
              <a:rPr lang="en-US" b="1" dirty="0" smtClean="0">
                <a:solidFill>
                  <a:schemeClr val="accent1">
                    <a:lumMod val="50000"/>
                  </a:schemeClr>
                </a:solidFill>
                <a:latin typeface="Times New Roman" pitchFamily="18" charset="0"/>
                <a:cs typeface="Times New Roman" pitchFamily="18" charset="0"/>
              </a:rPr>
              <a:t>rectifier)</a:t>
            </a:r>
            <a:r>
              <a:rPr lang="en-US" sz="4000" dirty="0" smtClean="0">
                <a:solidFill>
                  <a:schemeClr val="accent1">
                    <a:lumMod val="50000"/>
                  </a:schemeClr>
                </a:solidFill>
                <a:latin typeface="Times New Roman" pitchFamily="18" charset="0"/>
                <a:cs typeface="Times New Roman" pitchFamily="18" charset="0"/>
              </a:rPr>
              <a:t/>
            </a:r>
            <a:br>
              <a:rPr lang="en-US" sz="4000" dirty="0" smtClean="0">
                <a:solidFill>
                  <a:schemeClr val="accent1">
                    <a:lumMod val="50000"/>
                  </a:schemeClr>
                </a:solidFill>
                <a:latin typeface="Times New Roman" pitchFamily="18" charset="0"/>
                <a:cs typeface="Times New Roman" pitchFamily="18" charset="0"/>
              </a:rPr>
            </a:br>
            <a:endParaRPr lang="en-US" sz="4000" dirty="0">
              <a:solidFill>
                <a:schemeClr val="accent1">
                  <a:lumMod val="50000"/>
                </a:schemeClr>
              </a:solidFill>
              <a:latin typeface="Times New Roman" pitchFamily="18" charset="0"/>
              <a:cs typeface="Times New Roman" pitchFamily="18" charset="0"/>
            </a:endParaRPr>
          </a:p>
        </p:txBody>
      </p:sp>
      <p:pic>
        <p:nvPicPr>
          <p:cNvPr id="4" name="Picture 3"/>
          <p:cNvPicPr/>
          <p:nvPr/>
        </p:nvPicPr>
        <p:blipFill>
          <a:blip r:embed="rId2" cstate="print">
            <a:extLst>
              <a:ext uri="{28A0092B-C50C-407E-A947-70E740481C1C}">
                <a14:useLocalDpi xmlns:a14="http://schemas.microsoft.com/office/drawing/2010/main" val="0"/>
              </a:ext>
            </a:extLst>
          </a:blip>
          <a:stretch>
            <a:fillRect/>
          </a:stretch>
        </p:blipFill>
        <p:spPr>
          <a:xfrm>
            <a:off x="1043608" y="1700808"/>
            <a:ext cx="3295954" cy="4680520"/>
          </a:xfrm>
          <a:prstGeom prst="rect">
            <a:avLst/>
          </a:prstGeom>
        </p:spPr>
      </p:pic>
      <p:sp>
        <p:nvSpPr>
          <p:cNvPr id="6" name="TextBox 5"/>
          <p:cNvSpPr txBox="1"/>
          <p:nvPr/>
        </p:nvSpPr>
        <p:spPr>
          <a:xfrm>
            <a:off x="4339562" y="1340768"/>
            <a:ext cx="4865342" cy="6063198"/>
          </a:xfrm>
          <a:prstGeom prst="rect">
            <a:avLst/>
          </a:prstGeom>
          <a:noFill/>
        </p:spPr>
        <p:txBody>
          <a:bodyPr wrap="square" rtlCol="0">
            <a:spAutoFit/>
          </a:bodyPr>
          <a:lstStyle/>
          <a:p>
            <a:r>
              <a:rPr lang="en-US" sz="3500" dirty="0">
                <a:latin typeface="Times New Roman" pitchFamily="18" charset="0"/>
                <a:cs typeface="Times New Roman" pitchFamily="18" charset="0"/>
              </a:rPr>
              <a:t>We get this result because we used full wave rectifier that converts alternating current (AC), which periodically reverses direction, to direct current (DC), which flows in only one direction.</a:t>
            </a:r>
          </a:p>
          <a:p>
            <a:endParaRPr lang="en-US" sz="3200" dirty="0"/>
          </a:p>
          <a:p>
            <a:pPr algn="ctr"/>
            <a:r>
              <a:rPr lang="en-US" sz="3200" dirty="0"/>
              <a:t> </a:t>
            </a:r>
          </a:p>
        </p:txBody>
      </p:sp>
    </p:spTree>
    <p:extLst>
      <p:ext uri="{BB962C8B-B14F-4D97-AF65-F5344CB8AC3E}">
        <p14:creationId xmlns:p14="http://schemas.microsoft.com/office/powerpoint/2010/main" val="156991267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272029"/>
            <a:ext cx="7688906" cy="1356771"/>
          </a:xfrm>
        </p:spPr>
        <p:txBody>
          <a:bodyPr>
            <a:noAutofit/>
          </a:bodyPr>
          <a:lstStyle/>
          <a:p>
            <a:pPr marL="342900" indent="-342900" algn="ctr"/>
            <a:r>
              <a:rPr lang="en-US" sz="4400" b="1" dirty="0" smtClean="0">
                <a:solidFill>
                  <a:schemeClr val="accent1">
                    <a:lumMod val="50000"/>
                  </a:schemeClr>
                </a:solidFill>
                <a:latin typeface="Times New Roman" pitchFamily="18" charset="0"/>
                <a:cs typeface="Times New Roman" pitchFamily="18" charset="0"/>
              </a:rPr>
              <a:t>the output of </a:t>
            </a:r>
            <a:r>
              <a:rPr lang="en-US" sz="4400" b="1" dirty="0" err="1" smtClean="0">
                <a:solidFill>
                  <a:schemeClr val="accent1">
                    <a:lumMod val="50000"/>
                  </a:schemeClr>
                </a:solidFill>
                <a:latin typeface="Times New Roman" pitchFamily="18" charset="0"/>
                <a:cs typeface="Times New Roman" pitchFamily="18" charset="0"/>
              </a:rPr>
              <a:t>optocoupler</a:t>
            </a:r>
            <a:r>
              <a:rPr lang="en-US" sz="4400" b="1" dirty="0" smtClean="0">
                <a:solidFill>
                  <a:schemeClr val="accent1">
                    <a:lumMod val="50000"/>
                  </a:schemeClr>
                </a:solidFill>
                <a:latin typeface="Times New Roman" pitchFamily="18" charset="0"/>
                <a:cs typeface="Times New Roman" pitchFamily="18" charset="0"/>
              </a:rPr>
              <a:t>/ input of the </a:t>
            </a:r>
            <a:r>
              <a:rPr lang="en-US" sz="4400" b="1" dirty="0" err="1" smtClean="0">
                <a:solidFill>
                  <a:schemeClr val="accent1">
                    <a:lumMod val="50000"/>
                  </a:schemeClr>
                </a:solidFill>
                <a:latin typeface="Times New Roman" pitchFamily="18" charset="0"/>
                <a:cs typeface="Times New Roman" pitchFamily="18" charset="0"/>
              </a:rPr>
              <a:t>arduino</a:t>
            </a:r>
            <a:r>
              <a:rPr lang="en-US" sz="4400" dirty="0" smtClean="0">
                <a:solidFill>
                  <a:schemeClr val="accent1">
                    <a:lumMod val="50000"/>
                  </a:schemeClr>
                </a:solidFill>
                <a:latin typeface="Times New Roman" pitchFamily="18" charset="0"/>
                <a:cs typeface="Times New Roman" pitchFamily="18" charset="0"/>
              </a:rPr>
              <a:t>.</a:t>
            </a:r>
            <a:endParaRPr lang="en-US" sz="4400" dirty="0">
              <a:solidFill>
                <a:schemeClr val="accent1">
                  <a:lumMod val="50000"/>
                </a:schemeClr>
              </a:solidFill>
              <a:latin typeface="Times New Roman" pitchFamily="18" charset="0"/>
              <a:cs typeface="Times New Roman" pitchFamily="18" charset="0"/>
            </a:endParaRPr>
          </a:p>
        </p:txBody>
      </p:sp>
      <p:sp>
        <p:nvSpPr>
          <p:cNvPr id="4" name="Text Placeholder 3"/>
          <p:cNvSpPr>
            <a:spLocks noGrp="1"/>
          </p:cNvSpPr>
          <p:nvPr>
            <p:ph type="body" sz="half" idx="2"/>
          </p:nvPr>
        </p:nvSpPr>
        <p:spPr>
          <a:xfrm>
            <a:off x="683568" y="2204864"/>
            <a:ext cx="4088180" cy="3744415"/>
          </a:xfrm>
        </p:spPr>
        <p:txBody>
          <a:bodyPr/>
          <a:lstStyle/>
          <a:p>
            <a:endParaRPr lang="en-US" dirty="0"/>
          </a:p>
        </p:txBody>
      </p:sp>
      <p:pic>
        <p:nvPicPr>
          <p:cNvPr id="6" name="Picture 5"/>
          <p:cNvPicPr>
            <a:picLocks noChangeAspect="1"/>
          </p:cNvPicPr>
          <p:nvPr/>
        </p:nvPicPr>
        <p:blipFill>
          <a:blip r:embed="rId2" cstate="print"/>
          <a:stretch>
            <a:fillRect/>
          </a:stretch>
        </p:blipFill>
        <p:spPr>
          <a:xfrm>
            <a:off x="771525" y="2636912"/>
            <a:ext cx="3991771" cy="2520280"/>
          </a:xfrm>
          <a:prstGeom prst="rect">
            <a:avLst/>
          </a:prstGeom>
        </p:spPr>
      </p:pic>
      <p:sp>
        <p:nvSpPr>
          <p:cNvPr id="7" name="TextBox 6"/>
          <p:cNvSpPr txBox="1"/>
          <p:nvPr/>
        </p:nvSpPr>
        <p:spPr>
          <a:xfrm>
            <a:off x="5148064" y="1988840"/>
            <a:ext cx="3751118" cy="5139869"/>
          </a:xfrm>
          <a:prstGeom prst="rect">
            <a:avLst/>
          </a:prstGeom>
          <a:noFill/>
        </p:spPr>
        <p:txBody>
          <a:bodyPr wrap="square" rtlCol="0">
            <a:spAutoFit/>
          </a:bodyPr>
          <a:lstStyle/>
          <a:p>
            <a:r>
              <a:rPr lang="en-US" sz="3500" dirty="0">
                <a:latin typeface="Times New Roman" pitchFamily="18" charset="0"/>
                <a:cs typeface="Times New Roman" pitchFamily="18" charset="0"/>
              </a:rPr>
              <a:t>When the rectified signal reaches zero the </a:t>
            </a:r>
            <a:r>
              <a:rPr lang="en-US" sz="3500" dirty="0" err="1">
                <a:latin typeface="Times New Roman" pitchFamily="18" charset="0"/>
                <a:cs typeface="Times New Roman" pitchFamily="18" charset="0"/>
              </a:rPr>
              <a:t>optocoupler</a:t>
            </a:r>
            <a:r>
              <a:rPr lang="en-US" sz="3500" dirty="0">
                <a:latin typeface="Times New Roman" pitchFamily="18" charset="0"/>
                <a:cs typeface="Times New Roman" pitchFamily="18" charset="0"/>
              </a:rPr>
              <a:t> give pulse.</a:t>
            </a:r>
          </a:p>
          <a:p>
            <a:r>
              <a:rPr lang="en-US" sz="3500" dirty="0">
                <a:latin typeface="Times New Roman" pitchFamily="18" charset="0"/>
                <a:cs typeface="Times New Roman" pitchFamily="18" charset="0"/>
              </a:rPr>
              <a:t>This signal then can be used to trigger an interrupt in the </a:t>
            </a:r>
            <a:r>
              <a:rPr lang="en-US" sz="3500" dirty="0" err="1">
                <a:latin typeface="Times New Roman" pitchFamily="18" charset="0"/>
                <a:cs typeface="Times New Roman" pitchFamily="18" charset="0"/>
              </a:rPr>
              <a:t>Arduino</a:t>
            </a:r>
            <a:r>
              <a:rPr lang="en-US" sz="3500" dirty="0">
                <a:latin typeface="Times New Roman" pitchFamily="18" charset="0"/>
                <a:cs typeface="Times New Roman" pitchFamily="18" charset="0"/>
              </a:rPr>
              <a:t>(pin2).</a:t>
            </a:r>
          </a:p>
          <a:p>
            <a:endParaRPr lang="en-US" sz="2400" dirty="0"/>
          </a:p>
          <a:p>
            <a:endParaRPr lang="en-US" sz="2400" dirty="0"/>
          </a:p>
        </p:txBody>
      </p:sp>
    </p:spTree>
    <p:extLst>
      <p:ext uri="{BB962C8B-B14F-4D97-AF65-F5344CB8AC3E}">
        <p14:creationId xmlns:p14="http://schemas.microsoft.com/office/powerpoint/2010/main" val="307717721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39191" y="332656"/>
            <a:ext cx="5174672" cy="820882"/>
          </a:xfrm>
        </p:spPr>
        <p:txBody>
          <a:bodyPr>
            <a:noAutofit/>
          </a:bodyPr>
          <a:lstStyle/>
          <a:p>
            <a:pPr marL="342900" indent="-342900" algn="ctr"/>
            <a:r>
              <a:rPr lang="en-US" sz="4400" b="1" dirty="0" smtClean="0">
                <a:solidFill>
                  <a:schemeClr val="accent1">
                    <a:lumMod val="50000"/>
                  </a:schemeClr>
                </a:solidFill>
                <a:latin typeface="Times New Roman" pitchFamily="18" charset="0"/>
                <a:cs typeface="Times New Roman" pitchFamily="18" charset="0"/>
              </a:rPr>
              <a:t>Synchronizing</a:t>
            </a:r>
            <a:endParaRPr lang="en-US" sz="4400" b="1" dirty="0">
              <a:solidFill>
                <a:schemeClr val="accent1">
                  <a:lumMod val="50000"/>
                </a:schemeClr>
              </a:solidFill>
              <a:latin typeface="Times New Roman" pitchFamily="18" charset="0"/>
              <a:cs typeface="Times New Roman" pitchFamily="18" charset="0"/>
            </a:endParaRPr>
          </a:p>
        </p:txBody>
      </p:sp>
      <p:sp>
        <p:nvSpPr>
          <p:cNvPr id="4" name="Text Placeholder 3"/>
          <p:cNvSpPr>
            <a:spLocks noGrp="1"/>
          </p:cNvSpPr>
          <p:nvPr>
            <p:ph type="body" sz="half" idx="2"/>
          </p:nvPr>
        </p:nvSpPr>
        <p:spPr>
          <a:xfrm>
            <a:off x="4644008" y="1628800"/>
            <a:ext cx="4496747" cy="5040560"/>
          </a:xfrm>
        </p:spPr>
        <p:txBody>
          <a:bodyPr>
            <a:noAutofit/>
          </a:bodyPr>
          <a:lstStyle/>
          <a:p>
            <a:r>
              <a:rPr lang="en-US" sz="3500" dirty="0">
                <a:latin typeface="Times New Roman" pitchFamily="18" charset="0"/>
                <a:cs typeface="Times New Roman" pitchFamily="18" charset="0"/>
              </a:rPr>
              <a:t>Synchronizing between the output of the </a:t>
            </a:r>
            <a:r>
              <a:rPr lang="en-US" sz="3500" dirty="0" err="1">
                <a:latin typeface="Times New Roman" pitchFamily="18" charset="0"/>
                <a:cs typeface="Times New Roman" pitchFamily="18" charset="0"/>
              </a:rPr>
              <a:t>arduino</a:t>
            </a:r>
            <a:r>
              <a:rPr lang="en-US" sz="3500" dirty="0">
                <a:latin typeface="Times New Roman" pitchFamily="18" charset="0"/>
                <a:cs typeface="Times New Roman" pitchFamily="18" charset="0"/>
              </a:rPr>
              <a:t> (pin 13) and the output of </a:t>
            </a:r>
            <a:r>
              <a:rPr lang="en-US" sz="3500" dirty="0" err="1">
                <a:latin typeface="Times New Roman" pitchFamily="18" charset="0"/>
                <a:cs typeface="Times New Roman" pitchFamily="18" charset="0"/>
              </a:rPr>
              <a:t>optocoupler</a:t>
            </a:r>
            <a:r>
              <a:rPr lang="en-US" sz="3500" dirty="0">
                <a:latin typeface="Times New Roman" pitchFamily="18" charset="0"/>
                <a:cs typeface="Times New Roman" pitchFamily="18" charset="0"/>
              </a:rPr>
              <a:t>.</a:t>
            </a:r>
            <a:br>
              <a:rPr lang="en-US" sz="3500" dirty="0">
                <a:latin typeface="Times New Roman" pitchFamily="18" charset="0"/>
                <a:cs typeface="Times New Roman" pitchFamily="18" charset="0"/>
              </a:rPr>
            </a:br>
            <a:endParaRPr lang="en-US" sz="3500" dirty="0">
              <a:latin typeface="Times New Roman" pitchFamily="18" charset="0"/>
              <a:cs typeface="Times New Roman" pitchFamily="18" charset="0"/>
            </a:endParaRPr>
          </a:p>
          <a:p>
            <a:r>
              <a:rPr lang="en-US" sz="3500" dirty="0">
                <a:latin typeface="Times New Roman" pitchFamily="18" charset="0"/>
                <a:cs typeface="Times New Roman" pitchFamily="18" charset="0"/>
              </a:rPr>
              <a:t>We control the output of the </a:t>
            </a:r>
            <a:r>
              <a:rPr lang="en-US" sz="3500" dirty="0" err="1">
                <a:latin typeface="Times New Roman" pitchFamily="18" charset="0"/>
                <a:cs typeface="Times New Roman" pitchFamily="18" charset="0"/>
              </a:rPr>
              <a:t>arduino</a:t>
            </a:r>
            <a:r>
              <a:rPr lang="en-US" sz="3500" dirty="0">
                <a:latin typeface="Times New Roman" pitchFamily="18" charset="0"/>
                <a:cs typeface="Times New Roman" pitchFamily="18" charset="0"/>
              </a:rPr>
              <a:t> by change the delay (in </a:t>
            </a:r>
            <a:r>
              <a:rPr lang="en-US" sz="3500" dirty="0" err="1">
                <a:latin typeface="Times New Roman" pitchFamily="18" charset="0"/>
                <a:cs typeface="Times New Roman" pitchFamily="18" charset="0"/>
              </a:rPr>
              <a:t>ms</a:t>
            </a:r>
            <a:r>
              <a:rPr lang="en-US" sz="3500" dirty="0">
                <a:latin typeface="Times New Roman" pitchFamily="18" charset="0"/>
                <a:cs typeface="Times New Roman" pitchFamily="18" charset="0"/>
              </a:rPr>
              <a:t>) after the zero crossing to give pulse.</a:t>
            </a:r>
          </a:p>
          <a:p>
            <a:endParaRPr lang="en-US" sz="3200" dirty="0"/>
          </a:p>
        </p:txBody>
      </p:sp>
      <p:pic>
        <p:nvPicPr>
          <p:cNvPr id="6" name="Picture 5"/>
          <p:cNvPicPr/>
          <p:nvPr/>
        </p:nvPicPr>
        <p:blipFill>
          <a:blip r:embed="rId2" cstate="print">
            <a:extLst>
              <a:ext uri="{28A0092B-C50C-407E-A947-70E740481C1C}">
                <a14:useLocalDpi xmlns:a14="http://schemas.microsoft.com/office/drawing/2010/main" val="0"/>
              </a:ext>
            </a:extLst>
          </a:blip>
          <a:stretch>
            <a:fillRect/>
          </a:stretch>
        </p:blipFill>
        <p:spPr>
          <a:xfrm>
            <a:off x="827584" y="1628800"/>
            <a:ext cx="3672408" cy="4032448"/>
          </a:xfrm>
          <a:prstGeom prst="rect">
            <a:avLst/>
          </a:prstGeom>
        </p:spPr>
      </p:pic>
      <p:sp>
        <p:nvSpPr>
          <p:cNvPr id="7" name="TextBox 6"/>
          <p:cNvSpPr txBox="1"/>
          <p:nvPr/>
        </p:nvSpPr>
        <p:spPr>
          <a:xfrm>
            <a:off x="827584" y="5673442"/>
            <a:ext cx="4206320" cy="707886"/>
          </a:xfrm>
          <a:prstGeom prst="rect">
            <a:avLst/>
          </a:prstGeom>
          <a:noFill/>
        </p:spPr>
        <p:txBody>
          <a:bodyPr wrap="square" rtlCol="0">
            <a:spAutoFit/>
          </a:bodyPr>
          <a:lstStyle/>
          <a:p>
            <a:r>
              <a:rPr lang="en-US" sz="2000" b="1" dirty="0"/>
              <a:t>Blue </a:t>
            </a:r>
            <a:r>
              <a:rPr lang="en-US" sz="2000" b="1" dirty="0" err="1"/>
              <a:t>signal:output</a:t>
            </a:r>
            <a:r>
              <a:rPr lang="en-US" sz="2000" b="1" dirty="0"/>
              <a:t> of </a:t>
            </a:r>
            <a:r>
              <a:rPr lang="en-US" sz="2000" b="1" dirty="0" err="1"/>
              <a:t>optocoupler</a:t>
            </a:r>
            <a:r>
              <a:rPr lang="en-US" sz="2000" b="1" dirty="0"/>
              <a:t>.</a:t>
            </a:r>
            <a:br>
              <a:rPr lang="en-US" sz="2000" b="1" dirty="0"/>
            </a:br>
            <a:r>
              <a:rPr lang="en-US" sz="2000" b="1" dirty="0"/>
              <a:t>Red signal: output of the </a:t>
            </a:r>
            <a:r>
              <a:rPr lang="en-US" sz="2000" b="1" dirty="0" err="1"/>
              <a:t>arduino</a:t>
            </a:r>
            <a:r>
              <a:rPr lang="en-US" sz="2000" b="1" dirty="0"/>
              <a:t> </a:t>
            </a:r>
          </a:p>
        </p:txBody>
      </p:sp>
    </p:spTree>
    <p:extLst>
      <p:ext uri="{BB962C8B-B14F-4D97-AF65-F5344CB8AC3E}">
        <p14:creationId xmlns:p14="http://schemas.microsoft.com/office/powerpoint/2010/main" val="344391354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37790"/>
            <a:ext cx="6230454" cy="1376795"/>
          </a:xfrm>
        </p:spPr>
        <p:txBody>
          <a:bodyPr>
            <a:noAutofit/>
          </a:bodyPr>
          <a:lstStyle/>
          <a:p>
            <a:pPr marL="342900" indent="-342900" algn="ctr"/>
            <a:r>
              <a:rPr lang="en-US" sz="4400" b="1" dirty="0">
                <a:solidFill>
                  <a:schemeClr val="accent1">
                    <a:lumMod val="50000"/>
                  </a:schemeClr>
                </a:solidFill>
                <a:latin typeface="Times New Roman" pitchFamily="18" charset="0"/>
                <a:cs typeface="Times New Roman" pitchFamily="18" charset="0"/>
              </a:rPr>
              <a:t>The output of the </a:t>
            </a:r>
            <a:r>
              <a:rPr lang="en-US" sz="4400" b="1" dirty="0" err="1">
                <a:solidFill>
                  <a:schemeClr val="accent1">
                    <a:lumMod val="50000"/>
                  </a:schemeClr>
                </a:solidFill>
                <a:latin typeface="Times New Roman" pitchFamily="18" charset="0"/>
                <a:cs typeface="Times New Roman" pitchFamily="18" charset="0"/>
              </a:rPr>
              <a:t>moc</a:t>
            </a:r>
            <a:r>
              <a:rPr lang="en-US" sz="4400" b="1" dirty="0">
                <a:solidFill>
                  <a:schemeClr val="accent1">
                    <a:lumMod val="50000"/>
                  </a:schemeClr>
                </a:solidFill>
                <a:latin typeface="Times New Roman" pitchFamily="18" charset="0"/>
                <a:cs typeface="Times New Roman" pitchFamily="18" charset="0"/>
              </a:rPr>
              <a:t>  </a:t>
            </a:r>
            <a:r>
              <a:rPr lang="en-US" sz="4400" dirty="0">
                <a:solidFill>
                  <a:schemeClr val="accent1">
                    <a:lumMod val="50000"/>
                  </a:schemeClr>
                </a:solidFill>
                <a:latin typeface="Times New Roman" pitchFamily="18" charset="0"/>
                <a:cs typeface="Times New Roman" pitchFamily="18" charset="0"/>
              </a:rPr>
              <a:t/>
            </a:r>
            <a:br>
              <a:rPr lang="en-US" sz="4400" dirty="0">
                <a:solidFill>
                  <a:schemeClr val="accent1">
                    <a:lumMod val="50000"/>
                  </a:schemeClr>
                </a:solidFill>
                <a:latin typeface="Times New Roman" pitchFamily="18" charset="0"/>
                <a:cs typeface="Times New Roman" pitchFamily="18" charset="0"/>
              </a:rPr>
            </a:br>
            <a:endParaRPr lang="en-US" sz="4400" dirty="0">
              <a:solidFill>
                <a:schemeClr val="accent1">
                  <a:lumMod val="50000"/>
                </a:schemeClr>
              </a:solidFill>
              <a:latin typeface="Times New Roman" pitchFamily="18" charset="0"/>
              <a:cs typeface="Times New Roman" pitchFamily="18" charset="0"/>
            </a:endParaRPr>
          </a:p>
        </p:txBody>
      </p:sp>
      <p:pic>
        <p:nvPicPr>
          <p:cNvPr id="5" name="Picture Placeholder 4"/>
          <p:cNvPicPr>
            <a:picLocks noGrp="1"/>
          </p:cNvPicPr>
          <p:nvPr>
            <p:ph type="pic" idx="1"/>
          </p:nvPr>
        </p:nvPicPr>
        <p:blipFill>
          <a:blip r:embed="rId2" cstate="print">
            <a:extLst>
              <a:ext uri="{28A0092B-C50C-407E-A947-70E740481C1C}">
                <a14:useLocalDpi xmlns:a14="http://schemas.microsoft.com/office/drawing/2010/main" val="0"/>
              </a:ext>
            </a:extLst>
          </a:blip>
          <a:srcRect l="34690" r="34690"/>
          <a:stretch>
            <a:fillRect/>
          </a:stretch>
        </p:blipFill>
        <p:spPr>
          <a:xfrm>
            <a:off x="1547664" y="2204864"/>
            <a:ext cx="6184558" cy="4122142"/>
          </a:xfrm>
          <a:prstGeom prst="rect">
            <a:avLst/>
          </a:prstGeom>
        </p:spPr>
      </p:pic>
      <p:sp>
        <p:nvSpPr>
          <p:cNvPr id="6" name="TextBox 5"/>
          <p:cNvSpPr txBox="1"/>
          <p:nvPr/>
        </p:nvSpPr>
        <p:spPr>
          <a:xfrm>
            <a:off x="589250" y="1514585"/>
            <a:ext cx="3766726" cy="584775"/>
          </a:xfrm>
          <a:prstGeom prst="rect">
            <a:avLst/>
          </a:prstGeom>
          <a:noFill/>
        </p:spPr>
        <p:txBody>
          <a:bodyPr wrap="square" rtlCol="0">
            <a:spAutoFit/>
          </a:bodyPr>
          <a:lstStyle/>
          <a:p>
            <a:pPr marL="385763" indent="-385763" algn="ctr">
              <a:buFont typeface="+mj-lt"/>
              <a:buAutoNum type="arabicPeriod"/>
            </a:pPr>
            <a:r>
              <a:rPr lang="en-US" sz="3200" b="1" dirty="0">
                <a:latin typeface="Times New Roman" pitchFamily="18" charset="0"/>
                <a:cs typeface="Times New Roman" pitchFamily="18" charset="0"/>
              </a:rPr>
              <a:t>At </a:t>
            </a:r>
            <a:r>
              <a:rPr lang="en-US" sz="3200" b="1" dirty="0" err="1">
                <a:latin typeface="Times New Roman" pitchFamily="18" charset="0"/>
                <a:cs typeface="Times New Roman" pitchFamily="18" charset="0"/>
              </a:rPr>
              <a:t>Dely</a:t>
            </a:r>
            <a:r>
              <a:rPr lang="en-US" sz="3200" b="1" dirty="0">
                <a:latin typeface="Times New Roman" pitchFamily="18" charset="0"/>
                <a:cs typeface="Times New Roman" pitchFamily="18" charset="0"/>
              </a:rPr>
              <a:t> =50 </a:t>
            </a:r>
            <a:r>
              <a:rPr lang="en-US" sz="3200" b="1" dirty="0" err="1">
                <a:latin typeface="Times New Roman" pitchFamily="18" charset="0"/>
                <a:cs typeface="Times New Roman" pitchFamily="18" charset="0"/>
              </a:rPr>
              <a:t>ms.</a:t>
            </a:r>
            <a:endParaRPr lang="en-US" sz="3200" b="1" dirty="0">
              <a:latin typeface="Times New Roman" pitchFamily="18" charset="0"/>
              <a:cs typeface="Times New Roman" pitchFamily="18" charset="0"/>
            </a:endParaRPr>
          </a:p>
        </p:txBody>
      </p:sp>
    </p:spTree>
    <p:extLst>
      <p:ext uri="{BB962C8B-B14F-4D97-AF65-F5344CB8AC3E}">
        <p14:creationId xmlns:p14="http://schemas.microsoft.com/office/powerpoint/2010/main" val="275899747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5262" y="620688"/>
            <a:ext cx="4638351" cy="509153"/>
          </a:xfrm>
        </p:spPr>
        <p:txBody>
          <a:bodyPr>
            <a:noAutofit/>
          </a:bodyPr>
          <a:lstStyle/>
          <a:p>
            <a:r>
              <a:rPr lang="en-US" sz="3200" b="1" dirty="0" smtClean="0">
                <a:latin typeface="+mn-lt"/>
              </a:rPr>
              <a:t>2. </a:t>
            </a:r>
            <a:r>
              <a:rPr lang="en-US" sz="3200" b="1" dirty="0" smtClean="0">
                <a:latin typeface="Times New Roman" pitchFamily="18" charset="0"/>
                <a:cs typeface="Times New Roman" pitchFamily="18" charset="0"/>
              </a:rPr>
              <a:t>At </a:t>
            </a:r>
            <a:r>
              <a:rPr lang="en-US" sz="3200" b="1" dirty="0">
                <a:latin typeface="Times New Roman" pitchFamily="18" charset="0"/>
                <a:cs typeface="Times New Roman" pitchFamily="18" charset="0"/>
              </a:rPr>
              <a:t>delay 150ms</a:t>
            </a:r>
          </a:p>
        </p:txBody>
      </p:sp>
      <p:sp>
        <p:nvSpPr>
          <p:cNvPr id="3" name="Picture Placeholder 2"/>
          <p:cNvSpPr>
            <a:spLocks noGrp="1"/>
          </p:cNvSpPr>
          <p:nvPr>
            <p:ph type="pic" idx="1"/>
          </p:nvPr>
        </p:nvSpPr>
        <p:spPr>
          <a:xfrm>
            <a:off x="1226127" y="1943619"/>
            <a:ext cx="6317672" cy="3751552"/>
          </a:xfrm>
        </p:spPr>
      </p:sp>
      <p:pic>
        <p:nvPicPr>
          <p:cNvPr id="5" name="Picture 4"/>
          <p:cNvPicPr/>
          <p:nvPr/>
        </p:nvPicPr>
        <p:blipFill>
          <a:blip r:embed="rId2" cstate="print">
            <a:extLst>
              <a:ext uri="{28A0092B-C50C-407E-A947-70E740481C1C}">
                <a14:useLocalDpi xmlns:a14="http://schemas.microsoft.com/office/drawing/2010/main" val="0"/>
              </a:ext>
            </a:extLst>
          </a:blip>
          <a:stretch>
            <a:fillRect/>
          </a:stretch>
        </p:blipFill>
        <p:spPr>
          <a:xfrm>
            <a:off x="1013112" y="1879152"/>
            <a:ext cx="7247660" cy="3880486"/>
          </a:xfrm>
          <a:prstGeom prst="rect">
            <a:avLst/>
          </a:prstGeom>
        </p:spPr>
      </p:pic>
    </p:spTree>
    <p:extLst>
      <p:ext uri="{BB962C8B-B14F-4D97-AF65-F5344CB8AC3E}">
        <p14:creationId xmlns:p14="http://schemas.microsoft.com/office/powerpoint/2010/main" val="15899548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00101" y="836712"/>
            <a:ext cx="4563987" cy="498764"/>
          </a:xfrm>
        </p:spPr>
        <p:txBody>
          <a:bodyPr>
            <a:noAutofit/>
          </a:bodyPr>
          <a:lstStyle/>
          <a:p>
            <a:r>
              <a:rPr lang="en-US" sz="3200" b="1" dirty="0" smtClean="0">
                <a:latin typeface="+mn-lt"/>
              </a:rPr>
              <a:t>3. </a:t>
            </a:r>
            <a:r>
              <a:rPr lang="en-US" sz="3200" b="1" dirty="0">
                <a:latin typeface="Times New Roman" pitchFamily="18" charset="0"/>
                <a:cs typeface="Times New Roman" pitchFamily="18" charset="0"/>
              </a:rPr>
              <a:t>At delay </a:t>
            </a:r>
            <a:r>
              <a:rPr lang="en-US" sz="3200" b="1" dirty="0" smtClean="0">
                <a:latin typeface="Times New Roman" pitchFamily="18" charset="0"/>
                <a:cs typeface="Times New Roman" pitchFamily="18" charset="0"/>
              </a:rPr>
              <a:t>200ms</a:t>
            </a:r>
            <a:endParaRPr lang="en-US" sz="3200" dirty="0">
              <a:latin typeface="Times New Roman" pitchFamily="18" charset="0"/>
              <a:cs typeface="Times New Roman" pitchFamily="18" charset="0"/>
            </a:endParaRPr>
          </a:p>
        </p:txBody>
      </p:sp>
      <p:pic>
        <p:nvPicPr>
          <p:cNvPr id="5" name="Picture Placeholder 4"/>
          <p:cNvPicPr>
            <a:picLocks noGrp="1"/>
          </p:cNvPicPr>
          <p:nvPr>
            <p:ph type="pic" idx="1"/>
          </p:nvPr>
        </p:nvPicPr>
        <p:blipFill>
          <a:blip r:embed="rId2" cstate="print">
            <a:extLst>
              <a:ext uri="{28A0092B-C50C-407E-A947-70E740481C1C}">
                <a14:useLocalDpi xmlns:a14="http://schemas.microsoft.com/office/drawing/2010/main" val="0"/>
              </a:ext>
            </a:extLst>
          </a:blip>
          <a:srcRect l="34175" r="34175"/>
          <a:stretch>
            <a:fillRect/>
          </a:stretch>
        </p:blipFill>
        <p:spPr>
          <a:xfrm>
            <a:off x="1835696" y="1628800"/>
            <a:ext cx="5917755" cy="4572000"/>
          </a:xfrm>
          <a:prstGeom prst="rect">
            <a:avLst/>
          </a:prstGeom>
        </p:spPr>
      </p:pic>
    </p:spTree>
    <p:extLst>
      <p:ext uri="{BB962C8B-B14F-4D97-AF65-F5344CB8AC3E}">
        <p14:creationId xmlns:p14="http://schemas.microsoft.com/office/powerpoint/2010/main" val="11249709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43608" y="1268760"/>
            <a:ext cx="8229600" cy="4525963"/>
          </a:xfrm>
        </p:spPr>
        <p:txBody>
          <a:bodyPr>
            <a:noAutofit/>
          </a:bodyPr>
          <a:lstStyle/>
          <a:p>
            <a:r>
              <a:rPr lang="en-US" sz="3600" dirty="0">
                <a:latin typeface="Times New Roman" pitchFamily="18" charset="0"/>
                <a:cs typeface="Times New Roman" pitchFamily="18" charset="0"/>
              </a:rPr>
              <a:t>We notice by changing the delay we control the firing angle (alpha).</a:t>
            </a:r>
          </a:p>
          <a:p>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When the α becomes smaller, then the dimmer becomes conductive sooner and the lamp is brighter.</a:t>
            </a:r>
          </a:p>
          <a:p>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When the α becomes larger, then the </a:t>
            </a:r>
            <a:r>
              <a:rPr lang="en-US" sz="3600" dirty="0" err="1">
                <a:latin typeface="Times New Roman" pitchFamily="18" charset="0"/>
                <a:cs typeface="Times New Roman" pitchFamily="18" charset="0"/>
              </a:rPr>
              <a:t>triac</a:t>
            </a:r>
            <a:r>
              <a:rPr lang="en-US" sz="3600" dirty="0">
                <a:latin typeface="Times New Roman" pitchFamily="18" charset="0"/>
                <a:cs typeface="Times New Roman" pitchFamily="18" charset="0"/>
              </a:rPr>
              <a:t> delays more to become conductive and thus the lamb is dimmer. </a:t>
            </a:r>
          </a:p>
          <a:p>
            <a:endParaRPr lang="en-US" sz="3600" dirty="0"/>
          </a:p>
        </p:txBody>
      </p:sp>
    </p:spTree>
    <p:extLst>
      <p:ext uri="{BB962C8B-B14F-4D97-AF65-F5344CB8AC3E}">
        <p14:creationId xmlns:p14="http://schemas.microsoft.com/office/powerpoint/2010/main" val="331192483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212" y="248542"/>
            <a:ext cx="7886700" cy="994172"/>
          </a:xfrm>
        </p:spPr>
        <p:txBody>
          <a:bodyPr>
            <a:noAutofit/>
          </a:bodyPr>
          <a:lstStyle/>
          <a:p>
            <a:pPr marL="342900" indent="-342900"/>
            <a:r>
              <a:rPr lang="en-US" b="1" dirty="0">
                <a:solidFill>
                  <a:schemeClr val="accent1">
                    <a:lumMod val="50000"/>
                  </a:schemeClr>
                </a:solidFill>
                <a:latin typeface="Times New Roman" pitchFamily="18" charset="0"/>
                <a:cs typeface="Times New Roman" pitchFamily="18" charset="0"/>
              </a:rPr>
              <a:t>The output of </a:t>
            </a:r>
            <a:r>
              <a:rPr lang="en-US" b="1" dirty="0" err="1">
                <a:solidFill>
                  <a:schemeClr val="accent1">
                    <a:lumMod val="50000"/>
                  </a:schemeClr>
                </a:solidFill>
                <a:latin typeface="Times New Roman" pitchFamily="18" charset="0"/>
                <a:cs typeface="Times New Roman" pitchFamily="18" charset="0"/>
              </a:rPr>
              <a:t>Triac</a:t>
            </a:r>
            <a:r>
              <a:rPr lang="en-US" dirty="0">
                <a:solidFill>
                  <a:schemeClr val="accent1">
                    <a:lumMod val="50000"/>
                  </a:schemeClr>
                </a:solidFill>
                <a:latin typeface="Times New Roman" pitchFamily="18" charset="0"/>
                <a:cs typeface="Times New Roman" pitchFamily="18" charset="0"/>
              </a:rPr>
              <a:t/>
            </a:r>
            <a:br>
              <a:rPr lang="en-US" dirty="0">
                <a:solidFill>
                  <a:schemeClr val="accent1">
                    <a:lumMod val="50000"/>
                  </a:schemeClr>
                </a:solidFill>
                <a:latin typeface="Times New Roman" pitchFamily="18" charset="0"/>
                <a:cs typeface="Times New Roman" pitchFamily="18" charset="0"/>
              </a:rPr>
            </a:br>
            <a:endParaRPr lang="en-US" dirty="0">
              <a:solidFill>
                <a:schemeClr val="accent1">
                  <a:lumMod val="50000"/>
                </a:schemeClr>
              </a:solidFill>
              <a:latin typeface="Times New Roman" pitchFamily="18" charset="0"/>
              <a:cs typeface="Times New Roman" pitchFamily="18" charset="0"/>
            </a:endParaRPr>
          </a:p>
        </p:txBody>
      </p:sp>
      <p:pic>
        <p:nvPicPr>
          <p:cNvPr id="5" name="Content Placeholder 4"/>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933450" y="2362201"/>
            <a:ext cx="7134225" cy="3127772"/>
          </a:xfrm>
          <a:prstGeom prst="rect">
            <a:avLst/>
          </a:prstGeom>
        </p:spPr>
      </p:pic>
      <p:sp>
        <p:nvSpPr>
          <p:cNvPr id="4" name="TextBox 3"/>
          <p:cNvSpPr txBox="1"/>
          <p:nvPr/>
        </p:nvSpPr>
        <p:spPr>
          <a:xfrm>
            <a:off x="933450" y="1571625"/>
            <a:ext cx="3494534" cy="584775"/>
          </a:xfrm>
          <a:prstGeom prst="rect">
            <a:avLst/>
          </a:prstGeom>
          <a:noFill/>
        </p:spPr>
        <p:txBody>
          <a:bodyPr wrap="square" rtlCol="0">
            <a:spAutoFit/>
          </a:bodyPr>
          <a:lstStyle/>
          <a:p>
            <a:pPr marL="385763" indent="-385763">
              <a:buFont typeface="+mj-lt"/>
              <a:buAutoNum type="arabicPeriod"/>
            </a:pPr>
            <a:r>
              <a:rPr lang="en-US" sz="3200" b="1" dirty="0">
                <a:latin typeface="Times New Roman" pitchFamily="18" charset="0"/>
                <a:cs typeface="Times New Roman" pitchFamily="18" charset="0"/>
              </a:rPr>
              <a:t>At delay 50ms</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64534155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8675" y="928670"/>
            <a:ext cx="3599309" cy="764573"/>
          </a:xfrm>
        </p:spPr>
        <p:txBody>
          <a:bodyPr>
            <a:noAutofit/>
          </a:bodyPr>
          <a:lstStyle/>
          <a:p>
            <a:r>
              <a:rPr lang="en-US" sz="3200" b="1" dirty="0">
                <a:latin typeface="Times New Roman" pitchFamily="18" charset="0"/>
                <a:cs typeface="Times New Roman" pitchFamily="18" charset="0"/>
              </a:rPr>
              <a:t>2. At delay 150ms</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828675" y="2178844"/>
            <a:ext cx="7486650" cy="3263504"/>
          </a:xfrm>
          <a:prstGeom prst="rect">
            <a:avLst/>
          </a:prstGeom>
        </p:spPr>
      </p:pic>
    </p:spTree>
    <p:extLst>
      <p:ext uri="{BB962C8B-B14F-4D97-AF65-F5344CB8AC3E}">
        <p14:creationId xmlns:p14="http://schemas.microsoft.com/office/powerpoint/2010/main" val="5323022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n/>
                <a:solidFill>
                  <a:srgbClr val="002060"/>
                </a:solidFill>
                <a:latin typeface="Times New Roman" pitchFamily="18" charset="0"/>
                <a:cs typeface="Times New Roman" pitchFamily="18" charset="0"/>
              </a:rPr>
              <a:t>Why A Smart lighting control?</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500034" y="1857364"/>
            <a:ext cx="8229600" cy="4240211"/>
          </a:xfrm>
        </p:spPr>
        <p:txBody>
          <a:bodyPr/>
          <a:lstStyle/>
          <a:p>
            <a:pPr>
              <a:buNone/>
            </a:pPr>
            <a:r>
              <a:rPr lang="en-US" dirty="0" smtClean="0">
                <a:latin typeface="Times New Roman" pitchFamily="18" charset="0"/>
                <a:cs typeface="Times New Roman" pitchFamily="18" charset="0"/>
              </a:rPr>
              <a:t> </a:t>
            </a:r>
            <a:r>
              <a:rPr lang="en-US" sz="3500" dirty="0" smtClean="0">
                <a:latin typeface="Times New Roman" pitchFamily="18" charset="0"/>
                <a:cs typeface="Times New Roman" pitchFamily="18" charset="0"/>
              </a:rPr>
              <a:t>Lighting of a room for its intended use at the exact lighting level can help sufficiently saving energy.</a:t>
            </a:r>
            <a:endParaRPr lang="en-US" sz="3500"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592" y="980728"/>
            <a:ext cx="3770857" cy="994172"/>
          </a:xfrm>
        </p:spPr>
        <p:txBody>
          <a:bodyPr>
            <a:noAutofit/>
          </a:bodyPr>
          <a:lstStyle/>
          <a:p>
            <a:r>
              <a:rPr lang="en-US" sz="3200" b="1" dirty="0">
                <a:latin typeface="Times New Roman" pitchFamily="18" charset="0"/>
                <a:cs typeface="Times New Roman" pitchFamily="18" charset="0"/>
              </a:rPr>
              <a:t>3. At delay 300ms</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1017168" y="2226469"/>
            <a:ext cx="6785815" cy="3263504"/>
          </a:xfrm>
          <a:prstGeom prst="rect">
            <a:avLst/>
          </a:prstGeom>
        </p:spPr>
      </p:pic>
    </p:spTree>
    <p:extLst>
      <p:ext uri="{BB962C8B-B14F-4D97-AF65-F5344CB8AC3E}">
        <p14:creationId xmlns:p14="http://schemas.microsoft.com/office/powerpoint/2010/main" val="2841247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7091" y="1054894"/>
            <a:ext cx="3790933" cy="994172"/>
          </a:xfrm>
        </p:spPr>
        <p:txBody>
          <a:bodyPr>
            <a:noAutofit/>
          </a:bodyPr>
          <a:lstStyle/>
          <a:p>
            <a:r>
              <a:rPr lang="en-US" sz="3200" b="1" dirty="0">
                <a:latin typeface="Times New Roman" pitchFamily="18" charset="0"/>
                <a:cs typeface="Times New Roman" pitchFamily="18" charset="0"/>
              </a:rPr>
              <a:t>4. At delay 550ms</a:t>
            </a:r>
            <a:br>
              <a:rPr lang="en-US" sz="3200" b="1" dirty="0">
                <a:latin typeface="Times New Roman" pitchFamily="18" charset="0"/>
                <a:cs typeface="Times New Roman" pitchFamily="18" charset="0"/>
              </a:rPr>
            </a:br>
            <a:endParaRPr lang="en-US" sz="3200" b="1" dirty="0">
              <a:latin typeface="Times New Roman" pitchFamily="18" charset="0"/>
              <a:cs typeface="Times New Roman" pitchFamily="18" charset="0"/>
            </a:endParaRPr>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a:xfrm>
            <a:off x="997091" y="2125266"/>
            <a:ext cx="6806918" cy="3263504"/>
          </a:xfrm>
          <a:prstGeom prst="rect">
            <a:avLst/>
          </a:prstGeom>
        </p:spPr>
      </p:pic>
    </p:spTree>
    <p:extLst>
      <p:ext uri="{BB962C8B-B14F-4D97-AF65-F5344CB8AC3E}">
        <p14:creationId xmlns:p14="http://schemas.microsoft.com/office/powerpoint/2010/main" val="856619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08517" y="836712"/>
            <a:ext cx="8229600" cy="4525963"/>
          </a:xfrm>
        </p:spPr>
        <p:txBody>
          <a:bodyPr>
            <a:normAutofit fontScale="92500" lnSpcReduction="10000"/>
          </a:bodyPr>
          <a:lstStyle/>
          <a:p>
            <a:r>
              <a:rPr lang="en-US" sz="3600" dirty="0">
                <a:latin typeface="Times New Roman" pitchFamily="18" charset="0"/>
                <a:cs typeface="Times New Roman" pitchFamily="18" charset="0"/>
              </a:rPr>
              <a:t>We notice by changing the delay we control the firing angle (alpha).</a:t>
            </a:r>
          </a:p>
          <a:p>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When we increased the delay, alpha also increased so, the lightening decreased.</a:t>
            </a:r>
          </a:p>
          <a:p>
            <a:endParaRPr lang="en-US" sz="3600" dirty="0">
              <a:latin typeface="Times New Roman" pitchFamily="18" charset="0"/>
              <a:cs typeface="Times New Roman" pitchFamily="18" charset="0"/>
            </a:endParaRPr>
          </a:p>
          <a:p>
            <a:r>
              <a:rPr lang="en-US" sz="3600" dirty="0">
                <a:latin typeface="Times New Roman" pitchFamily="18" charset="0"/>
                <a:cs typeface="Times New Roman" pitchFamily="18" charset="0"/>
              </a:rPr>
              <a:t>If we increase alpha beyond this value we see that the lamp turns off delay.</a:t>
            </a:r>
          </a:p>
          <a:p>
            <a:endParaRPr lang="en-US" dirty="0"/>
          </a:p>
        </p:txBody>
      </p:sp>
    </p:spTree>
    <p:extLst>
      <p:ext uri="{BB962C8B-B14F-4D97-AF65-F5344CB8AC3E}">
        <p14:creationId xmlns:p14="http://schemas.microsoft.com/office/powerpoint/2010/main" val="212789048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4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
            </a:r>
            <a:br>
              <a:rPr lang="en-US" sz="440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br>
            <a:endParaRPr lang="en-US" dirty="0"/>
          </a:p>
        </p:txBody>
      </p:sp>
      <p:sp>
        <p:nvSpPr>
          <p:cNvPr id="3" name="Text Placeholder 2"/>
          <p:cNvSpPr>
            <a:spLocks noGrp="1"/>
          </p:cNvSpPr>
          <p:nvPr>
            <p:ph type="body" idx="1"/>
          </p:nvPr>
        </p:nvSpPr>
        <p:spPr>
          <a:xfrm>
            <a:off x="1219200" y="2428868"/>
            <a:ext cx="6255488" cy="1357322"/>
          </a:xfrm>
        </p:spPr>
        <p:txBody>
          <a:bodyPr>
            <a:normAutofit/>
          </a:bodyPr>
          <a:lstStyle/>
          <a:p>
            <a:pPr algn="ctr"/>
            <a:r>
              <a:rPr lang="en-US" sz="66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Thank you </a:t>
            </a:r>
            <a:endParaRPr lang="en-US" sz="66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a:blip r:embed="rId2" cstate="print"/>
          <a:srcRect/>
          <a:stretch>
            <a:fillRect/>
          </a:stretch>
        </p:blipFill>
        <p:spPr bwMode="auto">
          <a:xfrm>
            <a:off x="1907704" y="958081"/>
            <a:ext cx="5256584" cy="5899919"/>
          </a:xfrm>
          <a:prstGeom prst="rect">
            <a:avLst/>
          </a:prstGeom>
          <a:noFill/>
          <a:ln w="9525">
            <a:noFill/>
            <a:miter lim="800000"/>
            <a:headEnd/>
            <a:tailEnd/>
          </a:ln>
        </p:spPr>
      </p:pic>
      <p:sp>
        <p:nvSpPr>
          <p:cNvPr id="7" name="Rectangle 6"/>
          <p:cNvSpPr/>
          <p:nvPr/>
        </p:nvSpPr>
        <p:spPr>
          <a:xfrm>
            <a:off x="1619672" y="178497"/>
            <a:ext cx="5462348" cy="769441"/>
          </a:xfrm>
          <a:prstGeom prst="rect">
            <a:avLst/>
          </a:prstGeom>
        </p:spPr>
        <p:txBody>
          <a:bodyPr wrap="square">
            <a:spAutoFit/>
          </a:bodyPr>
          <a:lstStyle/>
          <a:p>
            <a:pPr algn="ctr"/>
            <a:r>
              <a:rPr lang="en-US" sz="4400" b="1" dirty="0" smtClean="0">
                <a:ln w="1905"/>
                <a:solidFill>
                  <a:schemeClr val="accent1">
                    <a:lumMod val="50000"/>
                  </a:schemeClr>
                </a:solidFill>
                <a:effectLst>
                  <a:innerShdw blurRad="69850" dist="43180" dir="5400000">
                    <a:srgbClr val="000000">
                      <a:alpha val="65000"/>
                    </a:srgbClr>
                  </a:innerShdw>
                </a:effectLst>
                <a:latin typeface="Times New Roman" pitchFamily="18" charset="0"/>
                <a:cs typeface="Times New Roman" pitchFamily="18" charset="0"/>
              </a:rPr>
              <a:t>Methodology</a:t>
            </a:r>
            <a:endParaRPr lang="en-US" sz="4400" dirty="0">
              <a:solidFill>
                <a:schemeClr val="accent1">
                  <a:lumMod val="50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96974"/>
          </a:xfrm>
        </p:spPr>
        <p:txBody>
          <a:bodyPr>
            <a:normAutofit/>
          </a:bodyPr>
          <a:lstStyle/>
          <a:p>
            <a:r>
              <a:rPr lang="en-US" b="1" dirty="0" smtClean="0">
                <a:ln w="1905"/>
                <a:solidFill>
                  <a:schemeClr val="accent1">
                    <a:lumMod val="50000"/>
                  </a:schemeClr>
                </a:solidFill>
                <a:effectLst>
                  <a:innerShdw blurRad="69850" dist="43180" dir="5400000">
                    <a:srgbClr val="000000">
                      <a:alpha val="65000"/>
                    </a:srgbClr>
                  </a:innerShdw>
                </a:effectLst>
                <a:latin typeface="Times New Roman" pitchFamily="18" charset="0"/>
                <a:cs typeface="Times New Roman" pitchFamily="18" charset="0"/>
              </a:rPr>
              <a:t>What about our project?</a:t>
            </a:r>
            <a:endParaRPr lang="en-US" b="1" dirty="0">
              <a:ln w="1905"/>
              <a:solidFill>
                <a:schemeClr val="accent1">
                  <a:lumMod val="50000"/>
                </a:schemeClr>
              </a:solidFill>
              <a:effectLst>
                <a:innerShdw blurRad="69850" dist="43180" dir="5400000">
                  <a:srgbClr val="000000">
                    <a:alpha val="65000"/>
                  </a:srgbClr>
                </a:innerShdw>
              </a:effectLst>
              <a:latin typeface="Times New Roman" pitchFamily="18" charset="0"/>
              <a:cs typeface="Times New Roman" pitchFamily="18" charset="0"/>
            </a:endParaRPr>
          </a:p>
        </p:txBody>
      </p:sp>
      <p:sp>
        <p:nvSpPr>
          <p:cNvPr id="3" name="Content Placeholder 2"/>
          <p:cNvSpPr>
            <a:spLocks noGrp="1"/>
          </p:cNvSpPr>
          <p:nvPr>
            <p:ph idx="1"/>
          </p:nvPr>
        </p:nvSpPr>
        <p:spPr>
          <a:xfrm>
            <a:off x="755576" y="1772816"/>
            <a:ext cx="8229600" cy="4281339"/>
          </a:xfrm>
        </p:spPr>
        <p:txBody>
          <a:bodyPr>
            <a:normAutofit/>
          </a:bodyPr>
          <a:lstStyle/>
          <a:p>
            <a:pPr>
              <a:buNone/>
            </a:pPr>
            <a:r>
              <a:rPr lang="en-US" sz="3500" dirty="0" smtClean="0">
                <a:latin typeface="Times New Roman" pitchFamily="18" charset="0"/>
                <a:cs typeface="Times New Roman" pitchFamily="18" charset="0"/>
              </a:rPr>
              <a:t>  We </a:t>
            </a:r>
            <a:r>
              <a:rPr lang="en-US" sz="3500" dirty="0">
                <a:latin typeface="Times New Roman" pitchFamily="18" charset="0"/>
                <a:cs typeface="Times New Roman" pitchFamily="18" charset="0"/>
              </a:rPr>
              <a:t>will control the dimming of the light </a:t>
            </a:r>
            <a:r>
              <a:rPr lang="en-US" sz="3500" dirty="0" smtClean="0">
                <a:latin typeface="Times New Roman" pitchFamily="18" charset="0"/>
                <a:cs typeface="Times New Roman" pitchFamily="18" charset="0"/>
              </a:rPr>
              <a:t>load </a:t>
            </a:r>
            <a:r>
              <a:rPr lang="en-US" sz="3500" dirty="0">
                <a:latin typeface="Times New Roman" pitchFamily="18" charset="0"/>
                <a:cs typeface="Times New Roman" pitchFamily="18" charset="0"/>
              </a:rPr>
              <a:t>according to dimmer </a:t>
            </a:r>
            <a:r>
              <a:rPr lang="en-US" sz="3500" dirty="0" smtClean="0">
                <a:latin typeface="Times New Roman" pitchFamily="18" charset="0"/>
                <a:cs typeface="Times New Roman" pitchFamily="18" charset="0"/>
              </a:rPr>
              <a:t>theory by using:</a:t>
            </a:r>
          </a:p>
          <a:p>
            <a:r>
              <a:rPr lang="en-US" sz="3500" dirty="0" smtClean="0">
                <a:latin typeface="Times New Roman" pitchFamily="18" charset="0"/>
                <a:cs typeface="Times New Roman" pitchFamily="18" charset="0"/>
              </a:rPr>
              <a:t> zero crossing circuit.</a:t>
            </a:r>
          </a:p>
          <a:p>
            <a:r>
              <a:rPr lang="en-US" sz="3500" dirty="0" smtClean="0">
                <a:latin typeface="Times New Roman" pitchFamily="18" charset="0"/>
                <a:cs typeface="Times New Roman" pitchFamily="18" charset="0"/>
              </a:rPr>
              <a:t> dimmer circuit .</a:t>
            </a:r>
          </a:p>
          <a:p>
            <a:r>
              <a:rPr lang="en-US" sz="3500" dirty="0" smtClean="0">
                <a:latin typeface="Times New Roman" pitchFamily="18" charset="0"/>
                <a:cs typeface="Times New Roman" pitchFamily="18" charset="0"/>
              </a:rPr>
              <a:t>light sensor circuit.</a:t>
            </a:r>
          </a:p>
          <a:p>
            <a:r>
              <a:rPr lang="en-US" sz="3500" dirty="0" smtClean="0">
                <a:latin typeface="Times New Roman" pitchFamily="18" charset="0"/>
                <a:cs typeface="Times New Roman" pitchFamily="18" charset="0"/>
              </a:rPr>
              <a:t>Microcontroller (</a:t>
            </a:r>
            <a:r>
              <a:rPr lang="en-US" sz="3500" dirty="0" err="1" smtClean="0">
                <a:latin typeface="Times New Roman" pitchFamily="18" charset="0"/>
                <a:cs typeface="Times New Roman" pitchFamily="18" charset="0"/>
              </a:rPr>
              <a:t>arduino</a:t>
            </a:r>
            <a:r>
              <a:rPr lang="en-US" sz="3500" dirty="0" smtClean="0">
                <a:latin typeface="Times New Roman" pitchFamily="18" charset="0"/>
                <a:cs typeface="Times New Roman" pitchFamily="18" charset="0"/>
              </a:rPr>
              <a:t>) .</a:t>
            </a:r>
            <a:endParaRPr lang="en-US" sz="3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1480"/>
            <a:ext cx="8229600" cy="1214446"/>
          </a:xfrm>
        </p:spPr>
        <p:txBody>
          <a:bodyPr>
            <a:noAutofit/>
          </a:bodyPr>
          <a:lstStyle/>
          <a:p>
            <a:pPr lvl="0"/>
            <a:r>
              <a:rPr lang="en-US" b="1" dirty="0" smtClean="0">
                <a:latin typeface="Times New Roman" pitchFamily="18" charset="0"/>
                <a:cs typeface="Times New Roman" pitchFamily="18" charset="0"/>
              </a:rPr>
              <a:t>Theories and analyses</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919200" y="1785926"/>
            <a:ext cx="8229600" cy="3357585"/>
          </a:xfrm>
        </p:spPr>
        <p:txBody>
          <a:bodyPr>
            <a:normAutofit/>
          </a:bodyPr>
          <a:lstStyle/>
          <a:p>
            <a:pPr>
              <a:buNone/>
            </a:pPr>
            <a:r>
              <a:rPr lang="en-US" sz="3500" dirty="0" smtClean="0">
                <a:latin typeface="Times New Roman" pitchFamily="18" charset="0"/>
                <a:cs typeface="Times New Roman" pitchFamily="18" charset="0"/>
              </a:rPr>
              <a:t>Project is built according to the dimmer theory based on power electronics as illustrated bellow.</a:t>
            </a:r>
            <a:endParaRPr lang="en-US" sz="35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Times New Roman" pitchFamily="18" charset="0"/>
                <a:cs typeface="Times New Roman" pitchFamily="18" charset="0"/>
              </a:rPr>
              <a:t>What does dimmer theory mean?</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lnSpcReduction="10000"/>
          </a:bodyPr>
          <a:lstStyle/>
          <a:p>
            <a:r>
              <a:rPr lang="en-US" sz="3500" dirty="0" smtClean="0">
                <a:latin typeface="Times New Roman" pitchFamily="18" charset="0"/>
                <a:cs typeface="Times New Roman" pitchFamily="18" charset="0"/>
              </a:rPr>
              <a:t>A </a:t>
            </a:r>
            <a:r>
              <a:rPr lang="en-US" sz="3500" dirty="0">
                <a:latin typeface="Times New Roman" pitchFamily="18" charset="0"/>
                <a:cs typeface="Times New Roman" pitchFamily="18" charset="0"/>
              </a:rPr>
              <a:t>dimmer is a device that is originally created to control the brightness of lamps</a:t>
            </a:r>
            <a:r>
              <a:rPr lang="en-US" sz="3500" dirty="0" smtClean="0">
                <a:latin typeface="Times New Roman" pitchFamily="18" charset="0"/>
                <a:cs typeface="Times New Roman" pitchFamily="18" charset="0"/>
              </a:rPr>
              <a:t>.</a:t>
            </a:r>
          </a:p>
          <a:p>
            <a:endParaRPr lang="en-US" sz="3500" dirty="0">
              <a:latin typeface="Times New Roman" pitchFamily="18" charset="0"/>
              <a:cs typeface="Times New Roman" pitchFamily="18" charset="0"/>
            </a:endParaRPr>
          </a:p>
          <a:p>
            <a:r>
              <a:rPr lang="en-US" sz="3500" dirty="0" smtClean="0">
                <a:latin typeface="Times New Roman" pitchFamily="18" charset="0"/>
                <a:cs typeface="Times New Roman" pitchFamily="18" charset="0"/>
              </a:rPr>
              <a:t>This </a:t>
            </a:r>
            <a:r>
              <a:rPr lang="en-US" sz="3500" dirty="0">
                <a:latin typeface="Times New Roman" pitchFamily="18" charset="0"/>
                <a:cs typeface="Times New Roman" pitchFamily="18" charset="0"/>
              </a:rPr>
              <a:t>is done by altering the total power delivered to the lamp and thus the </a:t>
            </a:r>
            <a:r>
              <a:rPr lang="en-US" sz="3500" dirty="0" smtClean="0">
                <a:latin typeface="Times New Roman" pitchFamily="18" charset="0"/>
                <a:cs typeface="Times New Roman" pitchFamily="18" charset="0"/>
              </a:rPr>
              <a:t>brightness</a:t>
            </a:r>
            <a:r>
              <a:rPr lang="en-US" sz="3500" dirty="0">
                <a:latin typeface="Times New Roman" pitchFamily="18" charset="0"/>
                <a:cs typeface="Times New Roman" pitchFamily="18" charset="0"/>
              </a:rPr>
              <a:t>.</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5381" y="85033"/>
            <a:ext cx="8229600" cy="1143000"/>
          </a:xfrm>
        </p:spPr>
        <p:txBody>
          <a:bodyPr/>
          <a:lstStyle/>
          <a:p>
            <a:r>
              <a:rPr lang="en-US" b="1" dirty="0">
                <a:latin typeface="Times New Roman" pitchFamily="18" charset="0"/>
                <a:cs typeface="Times New Roman" pitchFamily="18" charset="0"/>
              </a:rPr>
              <a:t>basic type of dimmer</a:t>
            </a:r>
            <a:endParaRPr lang="en-US" dirty="0">
              <a:latin typeface="Times New Roman" pitchFamily="18" charset="0"/>
              <a:cs typeface="Times New Roman" pitchFamily="18" charset="0"/>
            </a:endParaRPr>
          </a:p>
        </p:txBody>
      </p:sp>
      <p:pic>
        <p:nvPicPr>
          <p:cNvPr id="4" name="Content Placeholder 3" descr="http://pcbheaven.com/wikipages/images/dimmertheory_1236784533.jpg"/>
          <p:cNvPicPr>
            <a:picLocks noGrp="1"/>
          </p:cNvPicPr>
          <p:nvPr>
            <p:ph idx="1"/>
          </p:nvPr>
        </p:nvPicPr>
        <p:blipFill>
          <a:blip r:embed="rId2" cstate="print">
            <a:extLst>
              <a:ext uri="{28A0092B-C50C-407E-A947-70E740481C1C}">
                <a14:useLocalDpi xmlns:a14="http://schemas.microsoft.com/office/drawing/2010/main" val="0"/>
              </a:ext>
            </a:extLst>
          </a:blip>
          <a:stretch>
            <a:fillRect/>
          </a:stretch>
        </p:blipFill>
        <p:spPr bwMode="auto">
          <a:xfrm>
            <a:off x="3101181" y="3361531"/>
            <a:ext cx="3467100" cy="1943100"/>
          </a:xfrm>
          <a:prstGeom prst="rect">
            <a:avLst/>
          </a:prstGeom>
          <a:noFill/>
          <a:ln>
            <a:noFill/>
          </a:ln>
        </p:spPr>
      </p:pic>
      <p:sp>
        <p:nvSpPr>
          <p:cNvPr id="3" name="TextBox 2"/>
          <p:cNvSpPr txBox="1"/>
          <p:nvPr/>
        </p:nvSpPr>
        <p:spPr>
          <a:xfrm>
            <a:off x="1115616" y="1509952"/>
            <a:ext cx="6696744" cy="1569660"/>
          </a:xfrm>
          <a:prstGeom prst="rect">
            <a:avLst/>
          </a:prstGeom>
          <a:noFill/>
        </p:spPr>
        <p:txBody>
          <a:bodyPr wrap="square" rtlCol="0">
            <a:spAutoFit/>
          </a:bodyPr>
          <a:lstStyle/>
          <a:p>
            <a:r>
              <a:rPr lang="en-US" sz="3200" dirty="0">
                <a:latin typeface="Times New Roman" pitchFamily="18" charset="0"/>
                <a:cs typeface="Times New Roman" pitchFamily="18" charset="0"/>
              </a:rPr>
              <a:t>The following schematic demonstrates a basic type of </a:t>
            </a:r>
            <a:r>
              <a:rPr lang="en-US" sz="3200" dirty="0" smtClean="0">
                <a:latin typeface="Times New Roman" pitchFamily="18" charset="0"/>
                <a:cs typeface="Times New Roman" pitchFamily="18" charset="0"/>
              </a:rPr>
              <a:t>dimmer:</a:t>
            </a:r>
            <a:endParaRPr lang="en-US" sz="3200" dirty="0">
              <a:latin typeface="Times New Roman" pitchFamily="18" charset="0"/>
              <a:cs typeface="Times New Roman" pitchFamily="18" charset="0"/>
            </a:endParaRPr>
          </a:p>
          <a:p>
            <a:pPr>
              <a:buNone/>
            </a:pPr>
            <a:endParaRPr lang="en-US" sz="3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EBEBEB"/>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emplate>Parallax</Template>
  <TotalTime>2020</TotalTime>
  <Words>945</Words>
  <Application>Microsoft Office PowerPoint</Application>
  <PresentationFormat>On-screen Show (4:3)</PresentationFormat>
  <Paragraphs>143</Paragraphs>
  <Slides>43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43</vt:i4>
      </vt:variant>
    </vt:vector>
  </HeadingPairs>
  <TitlesOfParts>
    <vt:vector size="48" baseType="lpstr">
      <vt:lpstr>Arial</vt:lpstr>
      <vt:lpstr>Corbel</vt:lpstr>
      <vt:lpstr>Times New Roman</vt:lpstr>
      <vt:lpstr>Wingdings</vt:lpstr>
      <vt:lpstr>Parallax</vt:lpstr>
      <vt:lpstr>Smart lighting control </vt:lpstr>
      <vt:lpstr>Background </vt:lpstr>
      <vt:lpstr>Why A Smart lighting control?</vt:lpstr>
      <vt:lpstr>Why A Smart lighting control?</vt:lpstr>
      <vt:lpstr>PowerPoint Presentation</vt:lpstr>
      <vt:lpstr>What about our project?</vt:lpstr>
      <vt:lpstr>Theories and analyses </vt:lpstr>
      <vt:lpstr>What does dimmer theory mean?</vt:lpstr>
      <vt:lpstr>basic type of dimmer</vt:lpstr>
      <vt:lpstr>Operation principles </vt:lpstr>
      <vt:lpstr>PowerPoint Presentation</vt:lpstr>
      <vt:lpstr> designing the Electrical circuits</vt:lpstr>
      <vt:lpstr>Zero cross detection circuit components  </vt:lpstr>
      <vt:lpstr>Zero cross detection circuit components </vt:lpstr>
      <vt:lpstr>Zero cross detection circuit operation</vt:lpstr>
      <vt:lpstr>Zero cross detection circuits</vt:lpstr>
      <vt:lpstr>Dimmer circuit components</vt:lpstr>
      <vt:lpstr>Dimmer circuit components</vt:lpstr>
      <vt:lpstr>Dimmer circuit operation</vt:lpstr>
      <vt:lpstr>Dimmer circuit</vt:lpstr>
      <vt:lpstr>Light sensor circuit components</vt:lpstr>
      <vt:lpstr>Light sensor circuit operation</vt:lpstr>
      <vt:lpstr>Light sensor circuit operation</vt:lpstr>
      <vt:lpstr>PowerPoint Presentation</vt:lpstr>
      <vt:lpstr>Hardware</vt:lpstr>
      <vt:lpstr>Hardware</vt:lpstr>
      <vt:lpstr>Microcontroller Arduino Uno</vt:lpstr>
      <vt:lpstr>Arduino Uno</vt:lpstr>
      <vt:lpstr>If keypad value&lt;sensor value</vt:lpstr>
      <vt:lpstr>Results</vt:lpstr>
      <vt:lpstr>The input of the optocoupler(the output of full wave rectifier) </vt:lpstr>
      <vt:lpstr>the output of optocoupler/ input of the arduino.</vt:lpstr>
      <vt:lpstr>Synchronizing</vt:lpstr>
      <vt:lpstr>The output of the moc   </vt:lpstr>
      <vt:lpstr>2. At delay 150ms</vt:lpstr>
      <vt:lpstr>3. At delay 200ms</vt:lpstr>
      <vt:lpstr>PowerPoint Presentation</vt:lpstr>
      <vt:lpstr>The output of Triac </vt:lpstr>
      <vt:lpstr>2. At delay 150ms </vt:lpstr>
      <vt:lpstr>3. At delay 300ms </vt:lpstr>
      <vt:lpstr>4. At delay 550ms </vt:lpstr>
      <vt:lpstr>PowerPoint Presentation</vt:lpstr>
      <vt:lpst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Esam</cp:lastModifiedBy>
  <cp:revision>66</cp:revision>
  <dcterms:created xsi:type="dcterms:W3CDTF">2013-05-11T16:18:38Z</dcterms:created>
  <dcterms:modified xsi:type="dcterms:W3CDTF">2013-05-20T07:10:51Z</dcterms:modified>
</cp:coreProperties>
</file>