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57" r:id="rId3"/>
    <p:sldId id="286" r:id="rId4"/>
    <p:sldId id="281" r:id="rId5"/>
    <p:sldId id="282" r:id="rId6"/>
    <p:sldId id="270" r:id="rId7"/>
    <p:sldId id="276" r:id="rId8"/>
    <p:sldId id="278" r:id="rId9"/>
    <p:sldId id="271" r:id="rId10"/>
    <p:sldId id="272" r:id="rId11"/>
    <p:sldId id="279" r:id="rId12"/>
    <p:sldId id="284" r:id="rId13"/>
    <p:sldId id="280" r:id="rId14"/>
    <p:sldId id="260" r:id="rId15"/>
    <p:sldId id="261" r:id="rId16"/>
    <p:sldId id="262" r:id="rId17"/>
    <p:sldId id="263" r:id="rId18"/>
    <p:sldId id="264" r:id="rId19"/>
    <p:sldId id="265" r:id="rId20"/>
    <p:sldId id="273" r:id="rId21"/>
    <p:sldId id="287" r:id="rId22"/>
    <p:sldId id="274" r:id="rId23"/>
    <p:sldId id="288" r:id="rId24"/>
    <p:sldId id="289" r:id="rId25"/>
    <p:sldId id="290" r:id="rId26"/>
    <p:sldId id="291" r:id="rId27"/>
    <p:sldId id="292" r:id="rId28"/>
    <p:sldId id="294" r:id="rId29"/>
    <p:sldId id="293" r:id="rId30"/>
    <p:sldId id="295" r:id="rId31"/>
    <p:sldId id="296" r:id="rId32"/>
    <p:sldId id="297" r:id="rId33"/>
    <p:sldId id="298" r:id="rId34"/>
    <p:sldId id="299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11" r:id="rId47"/>
    <p:sldId id="26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7" autoAdjust="0"/>
    <p:restoredTop sz="9466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F3056-9238-41E8-867D-6A24B716262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56F1E-02DB-4F86-851D-01903003B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6F1E-02DB-4F86-851D-01903003B65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6F1E-02DB-4F86-851D-01903003B65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5E1-D070-40D6-948D-CB4A10EB28D5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476-375D-465B-AF9B-1CA88A344EB9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18B8-F202-477F-B980-E5225E7104C4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D7A-8CC0-4BBC-B1BC-A36BCD7DB696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952-E1AE-4D98-8C1B-B17AC3AF375C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D1F5-03E9-4367-BFF4-44AE1C6EF254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6F9-3F05-4DA3-B0C3-85871FF35E38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486-D24E-433E-BA45-FA696ECEC279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6C5C-B1E0-432D-A03A-A0F070A9C8C4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94FF-94D3-4BB7-BC59-CEF3C9A25801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6FA-232F-42A3-BE16-A3C78912B7A2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AD4D81-CF24-419D-82F3-778863B9C201}" type="datetime1">
              <a:rPr lang="en-US" smtClean="0"/>
              <a:pPr/>
              <a:t>1/6/2013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jah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tewatersystem.net/2009/06/aerobic-treatment-system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tx1">
                <a:alpha val="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33400"/>
            <a:ext cx="937881" cy="9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600" y="2446109"/>
            <a:ext cx="6406176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Design of Arraba Waste Water Treatment Plant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Prepared by:</a:t>
            </a:r>
            <a:endParaRPr lang="en-US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Waleed Rahhal</a:t>
            </a:r>
            <a:endParaRPr lang="en-US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Hamed </a:t>
            </a:r>
            <a:r>
              <a:rPr lang="en-US" dirty="0" err="1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Daghles</a:t>
            </a:r>
            <a:endParaRPr lang="en-US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Saleh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 Abdel-</a:t>
            </a:r>
            <a:r>
              <a:rPr lang="en-US" dirty="0" err="1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Rhman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00400" y="4733092"/>
            <a:ext cx="296747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  <a:ea typeface="Calibri" pitchFamily="34" charset="0"/>
                <a:cs typeface="Arial" pitchFamily="34" charset="0"/>
              </a:rPr>
              <a:t>Supervised by: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  <a:ea typeface="Calibri" pitchFamily="34" charset="0"/>
                <a:cs typeface="Arial" pitchFamily="34" charset="0"/>
              </a:rPr>
              <a:t>Abdel Fattah R.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  <a:ea typeface="Calibri" pitchFamily="34" charset="0"/>
                <a:cs typeface="Arial" pitchFamily="34" charset="0"/>
              </a:rPr>
              <a:t>Hasan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  <a:ea typeface="Calibri" pitchFamily="34" charset="0"/>
                <a:cs typeface="Arial" pitchFamily="34" charset="0"/>
              </a:rPr>
              <a:t>, Ph.D.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dirty="0" err="1" smtClean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Numan</a:t>
            </a:r>
            <a:r>
              <a:rPr lang="en-US" sz="1900" dirty="0" smtClean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Mizyed</a:t>
            </a:r>
            <a:r>
              <a:rPr lang="en-US" sz="1900" dirty="0" smtClean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Ph.D</a:t>
            </a:r>
            <a:r>
              <a:rPr lang="en-US" sz="1900" dirty="0" smtClean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, PE.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038600" y="5725180"/>
            <a:ext cx="955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Arial" pitchFamily="34" charset="0"/>
              </a:rPr>
              <a:t>Jan, 2013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w Cen MT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411780" y="1575137"/>
            <a:ext cx="23968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An-</a:t>
            </a:r>
            <a:r>
              <a:rPr lang="en-US" sz="1300" dirty="0" err="1" smtClean="0">
                <a:solidFill>
                  <a:schemeClr val="bg1"/>
                </a:solidFill>
              </a:rPr>
              <a:t>Najah</a:t>
            </a:r>
            <a:r>
              <a:rPr lang="en-US" sz="1300" dirty="0" smtClean="0">
                <a:solidFill>
                  <a:schemeClr val="bg1"/>
                </a:solidFill>
              </a:rPr>
              <a:t> National University</a:t>
            </a:r>
          </a:p>
          <a:p>
            <a:pPr algn="ctr" rtl="1"/>
            <a:r>
              <a:rPr lang="en-US" sz="1300" dirty="0" smtClean="0">
                <a:solidFill>
                  <a:schemeClr val="bg1"/>
                </a:solidFill>
              </a:rPr>
              <a:t>Civil Engineering Department</a:t>
            </a:r>
          </a:p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Project 2 presentation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85800" y="1066800"/>
            <a:ext cx="3791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Why is Trickling filter 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834277"/>
            <a:ext cx="8043164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In deed, Trickling filter System has been working on it in </a:t>
            </a:r>
          </a:p>
          <a:p>
            <a:r>
              <a:rPr lang="en-US" sz="2500" dirty="0" smtClean="0"/>
              <a:t>many countries , but have not been  applied in Palestine, </a:t>
            </a:r>
          </a:p>
          <a:p>
            <a:r>
              <a:rPr lang="en-US" sz="2500" dirty="0" smtClean="0"/>
              <a:t>so it is a chance to apply it and stand on its effectiveness, </a:t>
            </a:r>
          </a:p>
          <a:p>
            <a:endParaRPr lang="en-US" sz="2500" dirty="0" smtClean="0"/>
          </a:p>
          <a:p>
            <a:r>
              <a:rPr lang="en-US" sz="2500" dirty="0" smtClean="0"/>
              <a:t>Also it have a lot of advantages as follow:</a:t>
            </a:r>
          </a:p>
          <a:p>
            <a:pPr lvl="0"/>
            <a:endParaRPr lang="en-US" sz="2500" dirty="0" smtClean="0"/>
          </a:p>
          <a:p>
            <a:pPr lvl="0"/>
            <a:r>
              <a:rPr lang="en-US" sz="2500" dirty="0" smtClean="0"/>
              <a:t>1. Simple, reliable, biological process.</a:t>
            </a:r>
          </a:p>
          <a:p>
            <a:r>
              <a:rPr lang="en-US" sz="2500" dirty="0" smtClean="0"/>
              <a:t>2. Low operation cost and technology.</a:t>
            </a:r>
          </a:p>
          <a:p>
            <a:r>
              <a:rPr lang="en-US" sz="2500" dirty="0" smtClean="0"/>
              <a:t>3. Durable process elements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7219950" cy="33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912"/>
            <a:ext cx="8229600" cy="8564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Population Analysis and design Flow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33400" y="1524000"/>
            <a:ext cx="7254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Constant compounding model  was used to determine the </a:t>
            </a:r>
          </a:p>
          <a:p>
            <a:r>
              <a:rPr lang="en-US" sz="2200" dirty="0" smtClean="0"/>
              <a:t>population  at the design period, which equal </a:t>
            </a:r>
            <a:r>
              <a:rPr lang="en-US" sz="2200" u="sng" dirty="0" smtClean="0"/>
              <a:t>25 years</a:t>
            </a:r>
            <a:endParaRPr lang="en-US" sz="2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139583" y="5818257"/>
            <a:ext cx="454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Pop. =11153(1+0.025)</a:t>
            </a:r>
            <a:r>
              <a:rPr lang="en-US" sz="2400" baseline="30000" dirty="0" smtClean="0"/>
              <a:t>25</a:t>
            </a:r>
            <a:r>
              <a:rPr lang="en-US" sz="2400" dirty="0" smtClean="0"/>
              <a:t>= </a:t>
            </a:r>
            <a:r>
              <a:rPr lang="en-US" sz="2400" u="sng" dirty="0" smtClean="0"/>
              <a:t>20,677 c.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1676400" y="3276600"/>
            <a:ext cx="5791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629400" y="4267200"/>
            <a:ext cx="1676402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38200" y="2819400"/>
            <a:ext cx="439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Wastewater generation = 80%.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3854" y="3429000"/>
            <a:ext cx="311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Q </a:t>
            </a:r>
            <a:r>
              <a:rPr lang="en-US" sz="2400" baseline="-25000" dirty="0" smtClean="0"/>
              <a:t>peak</a:t>
            </a:r>
            <a:r>
              <a:rPr lang="en-US" sz="2400" dirty="0" smtClean="0"/>
              <a:t> = 4944 m</a:t>
            </a:r>
            <a:r>
              <a:rPr lang="en-US" sz="2400" baseline="30000" dirty="0" smtClean="0"/>
              <a:t>3</a:t>
            </a:r>
            <a:r>
              <a:rPr lang="ar-SA" sz="2400" i="1" dirty="0" smtClean="0"/>
              <a:t>/</a:t>
            </a:r>
            <a:r>
              <a:rPr lang="en-US" sz="2400" dirty="0" smtClean="0"/>
              <a:t>day.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262735"/>
            <a:ext cx="643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Q </a:t>
            </a:r>
            <a:r>
              <a:rPr lang="en-US" sz="2400" baseline="-25000" dirty="0" smtClean="0"/>
              <a:t>Design</a:t>
            </a:r>
            <a:r>
              <a:rPr lang="en-US" sz="2400" dirty="0" smtClean="0"/>
              <a:t> = Q</a:t>
            </a:r>
            <a:r>
              <a:rPr lang="en-US" sz="2400" baseline="-25000" dirty="0" smtClean="0"/>
              <a:t> peak</a:t>
            </a:r>
            <a:r>
              <a:rPr lang="en-US" sz="2400" dirty="0" smtClean="0"/>
              <a:t> + Q </a:t>
            </a:r>
            <a:r>
              <a:rPr lang="en-US" sz="2400" baseline="-25000" dirty="0" err="1" smtClean="0"/>
              <a:t>i</a:t>
            </a:r>
            <a:r>
              <a:rPr lang="ar-SA" sz="2400" i="1" baseline="-25000" dirty="0" smtClean="0"/>
              <a:t>/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, where Q </a:t>
            </a:r>
            <a:r>
              <a:rPr lang="en-US" sz="2400" baseline="-25000" dirty="0" err="1" smtClean="0"/>
              <a:t>i</a:t>
            </a:r>
            <a:r>
              <a:rPr lang="ar-SA" sz="2400" i="1" baseline="-25000" dirty="0" smtClean="0"/>
              <a:t>/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= 5% Q</a:t>
            </a:r>
            <a:r>
              <a:rPr lang="en-US" sz="2400" baseline="-25000" dirty="0" smtClean="0"/>
              <a:t> peak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4948535"/>
            <a:ext cx="64826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So, Q </a:t>
            </a:r>
            <a:r>
              <a:rPr lang="en-US" sz="2600" b="1" baseline="-25000" dirty="0" smtClean="0"/>
              <a:t>Design</a:t>
            </a:r>
            <a:r>
              <a:rPr lang="en-US" sz="2600" b="1" dirty="0" smtClean="0"/>
              <a:t> = 5191.2 m</a:t>
            </a:r>
            <a:r>
              <a:rPr lang="en-US" sz="2600" b="1" baseline="30000" dirty="0" smtClean="0"/>
              <a:t>3</a:t>
            </a:r>
            <a:r>
              <a:rPr lang="ar-SA" sz="2600" b="1" i="1" dirty="0" smtClean="0"/>
              <a:t>/</a:t>
            </a:r>
            <a:r>
              <a:rPr lang="en-US" sz="2600" b="1" dirty="0" smtClean="0"/>
              <a:t>day (0.06 m</a:t>
            </a:r>
            <a:r>
              <a:rPr lang="en-US" sz="2600" b="1" baseline="30000" dirty="0" smtClean="0"/>
              <a:t>3</a:t>
            </a:r>
            <a:r>
              <a:rPr lang="ar-SA" sz="2600" b="1" i="1" dirty="0" smtClean="0"/>
              <a:t>/</a:t>
            </a:r>
            <a:r>
              <a:rPr lang="en-US" sz="2600" b="1" dirty="0" smtClean="0"/>
              <a:t>sec). </a:t>
            </a:r>
            <a:endParaRPr lang="en-US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1066800"/>
            <a:ext cx="3926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Peak factor =14 (P)</a:t>
            </a:r>
            <a:r>
              <a:rPr lang="en-US" sz="2400" baseline="30000" dirty="0" smtClean="0"/>
              <a:t>-1</a:t>
            </a:r>
            <a:r>
              <a:rPr lang="ar-SA" sz="2400" i="1" baseline="30000" dirty="0" smtClean="0"/>
              <a:t>/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=2.67 </a:t>
            </a:r>
          </a:p>
          <a:p>
            <a:r>
              <a:rPr lang="en-US" sz="2400" dirty="0" smtClean="0"/>
              <a:t> used 3 for safety.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064603"/>
            <a:ext cx="4553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Water consumption = 100 L</a:t>
            </a:r>
            <a:r>
              <a:rPr lang="ar-SA" sz="2400" i="1" dirty="0" smtClean="0"/>
              <a:t>/</a:t>
            </a:r>
            <a:r>
              <a:rPr lang="en-US" sz="2400" dirty="0" smtClean="0"/>
              <a:t>c.d </a:t>
            </a:r>
          </a:p>
          <a:p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4" grpId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2712"/>
            <a:ext cx="8229600" cy="8564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Design of WWTP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066800" y="1371600"/>
            <a:ext cx="4034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How do we treat wastewater ?</a:t>
            </a:r>
            <a:endParaRPr lang="en-US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599"/>
            <a:ext cx="19050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9100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050990" y="5943600"/>
            <a:ext cx="226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treatment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38373" y="1905000"/>
            <a:ext cx="3748027" cy="2438400"/>
            <a:chOff x="1738373" y="1905000"/>
            <a:chExt cx="3748027" cy="2438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38373" y="2209800"/>
              <a:ext cx="374802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243439" y="1905000"/>
              <a:ext cx="2404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Preliminary treatment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266803" y="3123803"/>
              <a:ext cx="2438400" cy="79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6172200" y="4191000"/>
            <a:ext cx="2057400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086894" y="5066506"/>
            <a:ext cx="2057400" cy="158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800" y="1981200"/>
            <a:ext cx="20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treatment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76400" y="594360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Tertiary treatment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191000"/>
            <a:ext cx="2266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Design of WWTP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358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Based on American method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Units of WWTP are :</a:t>
            </a:r>
          </a:p>
          <a:p>
            <a:endParaRPr lang="en-US" sz="2100" dirty="0" smtClean="0"/>
          </a:p>
          <a:p>
            <a:pPr marL="342900" indent="-342900">
              <a:buAutoNum type="arabicPeriod"/>
            </a:pPr>
            <a:r>
              <a:rPr lang="en-US" sz="2100" b="1" dirty="0" smtClean="0"/>
              <a:t>Coarse screen </a:t>
            </a:r>
            <a:r>
              <a:rPr lang="en-US" sz="2100" dirty="0" smtClean="0"/>
              <a:t>: The major objectives of screen is to remove large objects such as rags, paper, plastics, metals</a:t>
            </a:r>
          </a:p>
          <a:p>
            <a:pPr marL="342900" indent="-342900"/>
            <a:endParaRPr lang="en-US" sz="2100" dirty="0" smtClean="0"/>
          </a:p>
          <a:p>
            <a:pPr marL="342900" indent="-342900"/>
            <a:endParaRPr lang="en-US" sz="21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23622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352800"/>
            <a:ext cx="2662555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19200" y="1219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b="1" dirty="0" smtClean="0"/>
              <a:t>Fine screen</a:t>
            </a:r>
            <a:r>
              <a:rPr lang="en-US" sz="2400" dirty="0" smtClean="0"/>
              <a:t>: it aims to remove objects that pass through coarse screen.   </a:t>
            </a:r>
            <a:endParaRPr lang="en-US" sz="2400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71800"/>
            <a:ext cx="2671762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71800"/>
            <a:ext cx="2743199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90600" y="2159913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 mm bar screen in order to remove (87-93) % of solid material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43000" y="9144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</a:t>
            </a:r>
            <a:r>
              <a:rPr lang="en-US" sz="2200" b="1" dirty="0" smtClean="0"/>
              <a:t>Grit chamber</a:t>
            </a:r>
            <a:r>
              <a:rPr lang="en-US" sz="2200" dirty="0" smtClean="0"/>
              <a:t>: it remove sand, gravel, broken glass, egg shells, to protect moving mechanical equipment and pumps from unnecessary wear and abrasion</a:t>
            </a:r>
            <a:endParaRPr lang="en-US" sz="2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2514600"/>
          <a:ext cx="6781800" cy="1093822"/>
        </p:xfrm>
        <a:graphic>
          <a:graphicData uri="http://schemas.openxmlformats.org/drawingml/2006/table">
            <a:tbl>
              <a:tblPr/>
              <a:tblGrid>
                <a:gridCol w="1695450"/>
                <a:gridCol w="1695450"/>
                <a:gridCol w="1695450"/>
                <a:gridCol w="1695450"/>
              </a:tblGrid>
              <a:tr h="45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Surface area (m</a:t>
                      </a:r>
                      <a:r>
                        <a:rPr lang="en-US" sz="1600" b="1" baseline="300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Length (m)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Width (m)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Depth(m)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32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3.6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2.5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2.4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86200"/>
            <a:ext cx="356191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505200" cy="2514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38200" y="9906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</a:t>
            </a:r>
            <a:r>
              <a:rPr lang="en-US" sz="2200" b="1" dirty="0" smtClean="0"/>
              <a:t>Primary sedimentation tank: </a:t>
            </a:r>
            <a:r>
              <a:rPr lang="en-US" sz="2200" dirty="0" smtClean="0"/>
              <a:t>Wastewater Sedimentation Tank plays an important role either after or before </a:t>
            </a:r>
            <a:r>
              <a:rPr lang="en-US" sz="2200" u="sng" dirty="0" smtClean="0">
                <a:hlinkClick r:id="rId3"/>
              </a:rPr>
              <a:t>biological treatment processes</a:t>
            </a:r>
            <a:r>
              <a:rPr lang="en-US" sz="2200" dirty="0" smtClean="0"/>
              <a:t> to remove heavier sludge solids by means of settling and separation from the liquid phase.</a:t>
            </a:r>
            <a:endParaRPr lang="en-US" sz="2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2590800"/>
          <a:ext cx="5935980" cy="1310039"/>
        </p:xfrm>
        <a:graphic>
          <a:graphicData uri="http://schemas.openxmlformats.org/drawingml/2006/table">
            <a:tbl>
              <a:tblPr/>
              <a:tblGrid>
                <a:gridCol w="1483995"/>
                <a:gridCol w="1483995"/>
                <a:gridCol w="1483995"/>
                <a:gridCol w="1483995"/>
              </a:tblGrid>
              <a:tr h="34578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Rectangular sedimentation tank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Length (m)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Width (m)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Depth(m)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Detention time(h)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03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21.5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7.2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2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038600"/>
            <a:ext cx="345757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3429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66800" y="99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Trickling filter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676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Double stage TF system with  </a:t>
            </a:r>
          </a:p>
          <a:p>
            <a:r>
              <a:rPr lang="en-US" sz="2400" dirty="0" smtClean="0"/>
              <a:t>R = 2</a:t>
            </a:r>
          </a:p>
          <a:p>
            <a:r>
              <a:rPr lang="en-US" sz="2400" dirty="0" smtClean="0"/>
              <a:t>E1=E2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47800" y="2971800"/>
          <a:ext cx="6324600" cy="266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55"/>
                <a:gridCol w="2055495"/>
                <a:gridCol w="1581150"/>
              </a:tblGrid>
              <a:tr h="46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T.F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T.F 2</a:t>
                      </a:r>
                      <a:endParaRPr lang="en-US" dirty="0"/>
                    </a:p>
                  </a:txBody>
                  <a:tcPr/>
                </a:tc>
              </a:tr>
              <a:tr h="469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Diameter</a:t>
                      </a:r>
                      <a:r>
                        <a:rPr lang="en-US" sz="2000" baseline="0" dirty="0" smtClean="0"/>
                        <a:t> (m)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469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Depth (m)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</a:tr>
              <a:tr h="469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BOD load 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Kg/m³.d)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1.59</a:t>
                      </a:r>
                      <a:endParaRPr lang="en-US" sz="2400" dirty="0"/>
                    </a:p>
                  </a:txBody>
                  <a:tcPr/>
                </a:tc>
              </a:tr>
              <a:tr h="789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Hydraulic load 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m³/m².d)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0.057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990600" y="990600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6. Secondary sedimentation tank </a:t>
            </a:r>
            <a:endParaRPr lang="en-US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0"/>
            <a:ext cx="3819525" cy="2369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47800" y="1905000"/>
          <a:ext cx="6004560" cy="1587367"/>
        </p:xfrm>
        <a:graphic>
          <a:graphicData uri="http://schemas.openxmlformats.org/drawingml/2006/table">
            <a:tbl>
              <a:tblPr/>
              <a:tblGrid>
                <a:gridCol w="1501140"/>
                <a:gridCol w="1501140"/>
                <a:gridCol w="1501140"/>
                <a:gridCol w="1501140"/>
              </a:tblGrid>
              <a:tr h="40907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Times New Roman"/>
                        </a:rPr>
                        <a:t>Secondary sedimentation tank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mbria"/>
                          <a:ea typeface="Times New Roman"/>
                          <a:cs typeface="Times New Roman"/>
                        </a:rPr>
                        <a:t>Length (m)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Width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Depth(m)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Detention time(h)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77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Arial"/>
                        </a:rPr>
                        <a:t>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38200" y="1371600"/>
            <a:ext cx="7086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 smtClean="0"/>
          </a:p>
          <a:p>
            <a:r>
              <a:rPr lang="en-US" sz="2400" dirty="0" smtClean="0"/>
              <a:t>1.Objectives</a:t>
            </a:r>
          </a:p>
          <a:p>
            <a:r>
              <a:rPr lang="en-US" sz="2400" dirty="0" smtClean="0"/>
              <a:t>2.Why WWTP?</a:t>
            </a:r>
          </a:p>
          <a:p>
            <a:r>
              <a:rPr lang="en-US" sz="2400" dirty="0" smtClean="0"/>
              <a:t>3.Background</a:t>
            </a:r>
          </a:p>
          <a:p>
            <a:r>
              <a:rPr lang="en-US" sz="2400" dirty="0" smtClean="0"/>
              <a:t>4.Impact of engineering solutions (WWTP)</a:t>
            </a:r>
          </a:p>
          <a:p>
            <a:r>
              <a:rPr lang="en-US" sz="2400" dirty="0" smtClean="0"/>
              <a:t>5.Site selection of WWTP.</a:t>
            </a:r>
          </a:p>
          <a:p>
            <a:r>
              <a:rPr lang="en-US" sz="2400" dirty="0" smtClean="0"/>
              <a:t>6.Population Analysis and design Flow</a:t>
            </a:r>
          </a:p>
          <a:p>
            <a:r>
              <a:rPr lang="en-US" sz="2400" dirty="0" smtClean="0"/>
              <a:t>7.Design of WWTP.</a:t>
            </a:r>
          </a:p>
          <a:p>
            <a:r>
              <a:rPr lang="en-US" sz="2400" dirty="0" smtClean="0"/>
              <a:t>8.Design of TF model.</a:t>
            </a:r>
          </a:p>
          <a:p>
            <a:r>
              <a:rPr lang="en-US" sz="2400" dirty="0" smtClean="0"/>
              <a:t>9.Detailed Design of WWTP.</a:t>
            </a:r>
          </a:p>
          <a:p>
            <a:r>
              <a:rPr lang="en-US" sz="2400" dirty="0" smtClean="0"/>
              <a:t>10. Reuse of treated wastewater.</a:t>
            </a:r>
          </a:p>
          <a:p>
            <a:r>
              <a:rPr lang="en-US" sz="2400" dirty="0" smtClean="0"/>
              <a:t>11. Conclusion and Recommendations.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Design of TF model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648200" y="2362200"/>
            <a:ext cx="2819400" cy="25146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Low"/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Q = 5 L </a:t>
            </a:r>
            <a:r>
              <a:rPr lang="ar-SA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/</a:t>
            </a:r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hr.</a:t>
            </a:r>
          </a:p>
          <a:p>
            <a:pPr algn="justLow"/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BOD = 500 mg </a:t>
            </a:r>
            <a:r>
              <a:rPr lang="ar-SA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/</a:t>
            </a:r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L.</a:t>
            </a:r>
          </a:p>
          <a:p>
            <a:pPr algn="justLow"/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Diameter = 45 cm.</a:t>
            </a:r>
          </a:p>
          <a:p>
            <a:pPr algn="justLow"/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Total Depth = 1m.</a:t>
            </a:r>
          </a:p>
          <a:p>
            <a:pPr algn="justLow"/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R = 2. </a:t>
            </a:r>
          </a:p>
          <a:p>
            <a:pPr algn="justLow"/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QR = 10 L </a:t>
            </a:r>
            <a:r>
              <a:rPr lang="ar-SA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/</a:t>
            </a:r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hr. </a:t>
            </a:r>
            <a:endParaRPr lang="en-US" sz="2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2819400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585" y="4343400"/>
            <a:ext cx="2800815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4648200" y="39624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3657600" y="3200400"/>
            <a:ext cx="990600" cy="914400"/>
          </a:xfrm>
          <a:prstGeom prst="curvedConnector3">
            <a:avLst>
              <a:gd name="adj1" fmla="val 50000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81200" y="396240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716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914400"/>
            <a:ext cx="19050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914400"/>
            <a:ext cx="18288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90600" y="1721632"/>
          <a:ext cx="7315200" cy="4526768"/>
        </p:xfrm>
        <a:graphic>
          <a:graphicData uri="http://schemas.openxmlformats.org/drawingml/2006/table">
            <a:tbl>
              <a:tblPr/>
              <a:tblGrid>
                <a:gridCol w="2143823"/>
                <a:gridCol w="997274"/>
                <a:gridCol w="1300587"/>
                <a:gridCol w="884873"/>
                <a:gridCol w="1039009"/>
                <a:gridCol w="949634"/>
              </a:tblGrid>
              <a:tr h="67449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parameter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Low-Rate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Intermediate-Rate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High-Rate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High-Rate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Roughing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67449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Hydraulic loading,m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ar-S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.d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1-4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4-10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10-40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10-75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40-200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9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Organic load,Kg BOD</a:t>
                      </a:r>
                      <a:r>
                        <a:rPr lang="ar-S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.d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0.07-0.22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0.24-0.48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0.4-2.4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0.6-3.2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&gt;1.5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6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Recirculation ratio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0-1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1-2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1-2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0-2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6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Depth, m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1.8-2.4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1.8-2.4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1.8-2.4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3-12.2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0.9-6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13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Filter media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Rock, gravel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Rock, gravel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Rock, gravel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plastic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plastic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9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Efficiency of BOD removal, % 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80-90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50-80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50-90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60-90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40-70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6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Power, KW</a:t>
                      </a:r>
                      <a:r>
                        <a:rPr lang="ar-S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2-4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2-8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6-10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6-10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10-20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24200" y="1676400"/>
            <a:ext cx="9906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" name="Picture 9" descr="D:\Documents and Settings\صالح\سطح المكتب\Trickling filter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2933700" cy="4476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:\Documents and Settings\صالح\سطح المكتب\Top view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95600"/>
            <a:ext cx="19431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Detailed 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62000" y="1295400"/>
            <a:ext cx="192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General Layout </a:t>
            </a:r>
            <a:endParaRPr lang="en-US" sz="2000" dirty="0"/>
          </a:p>
        </p:txBody>
      </p:sp>
      <p:pic>
        <p:nvPicPr>
          <p:cNvPr id="14" name="Picture 13" descr="Plan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4810125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782094" y="2019300"/>
            <a:ext cx="685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236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This layout will ensure the following points: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89120"/>
          </a:xfrm>
        </p:spPr>
        <p:txBody>
          <a:bodyPr/>
          <a:lstStyle/>
          <a:p>
            <a:r>
              <a:rPr lang="en-US" dirty="0" smtClean="0"/>
              <a:t>Optimal utilization of spaces</a:t>
            </a:r>
          </a:p>
          <a:p>
            <a:pPr lvl="0"/>
            <a:r>
              <a:rPr lang="en-US" dirty="0" smtClean="0"/>
              <a:t>Easy movement between units during maintenance and cleaning .</a:t>
            </a:r>
          </a:p>
          <a:p>
            <a:r>
              <a:rPr lang="en-US" dirty="0" smtClean="0"/>
              <a:t>The Min. number of pump </a:t>
            </a:r>
            <a:r>
              <a:rPr lang="en-US" dirty="0" smtClean="0"/>
              <a:t>station, and power needed</a:t>
            </a:r>
            <a:endParaRPr lang="en-US" dirty="0" smtClean="0"/>
          </a:p>
          <a:p>
            <a:r>
              <a:rPr lang="en-US" dirty="0" smtClean="0"/>
              <a:t>The pumping station was placed after the primary sedimentation tank, in order to protect the pump from unnecessary wear and abrasion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The profile of the plant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 descr="profile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80772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Drawing one ( Channel, screen, grit chamber 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 descr="Drawing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010400" cy="396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Cross Sections: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914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0"/>
            <a:ext cx="4924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 descr="section 3-3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257800" cy="4343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16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Design of parshall Flume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295400"/>
            <a:ext cx="662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Parshall Flume: the most common flow measuring devices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52600"/>
            <a:ext cx="6632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flume is favored over other methods because: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It will pass a wide variety of solids.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Flow rate can be determined manually or automatically.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It has low maintenance.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363474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9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pPr lvl="0"/>
            <a:r>
              <a:rPr lang="en-US" sz="2400" dirty="0" smtClean="0"/>
              <a:t>Predict waste water flow of Arraba.</a:t>
            </a:r>
          </a:p>
          <a:p>
            <a:pPr lvl="0"/>
            <a:r>
              <a:rPr lang="en-US" sz="2400" dirty="0" smtClean="0"/>
              <a:t>Design waste water treatment plant for Arraba.</a:t>
            </a:r>
          </a:p>
          <a:p>
            <a:pPr lvl="0"/>
            <a:r>
              <a:rPr lang="en-US" sz="2400" dirty="0" smtClean="0"/>
              <a:t>Design a model of T.F.</a:t>
            </a:r>
          </a:p>
          <a:p>
            <a:r>
              <a:rPr lang="en-US" sz="2400" dirty="0" smtClean="0"/>
              <a:t>Decide on optimal reuse of treated wastewater .</a:t>
            </a:r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85800" y="1828800"/>
            <a:ext cx="77729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Treatment of waste water, in addition to strong management</a:t>
            </a:r>
          </a:p>
          <a:p>
            <a:r>
              <a:rPr lang="en-US" sz="2300" dirty="0" smtClean="0"/>
              <a:t> will enhance the public health and environmental.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856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Drawing two ( primary sedimentation tank, pump station)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 descr="Drawing 2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08660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572000"/>
            <a:ext cx="52343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Pump station ( two pumps, one stand by )</a:t>
            </a:r>
          </a:p>
          <a:p>
            <a:r>
              <a:rPr lang="en-US" sz="2200" dirty="0" smtClean="0"/>
              <a:t>Q for each pump = 108m</a:t>
            </a:r>
            <a:r>
              <a:rPr lang="en-US" sz="2200" baseline="30000" dirty="0" smtClean="0"/>
              <a:t>3</a:t>
            </a:r>
            <a:r>
              <a:rPr lang="ar-SA" sz="2200" dirty="0" smtClean="0"/>
              <a:t>/</a:t>
            </a:r>
            <a:r>
              <a:rPr lang="en-US" sz="2200" dirty="0" smtClean="0"/>
              <a:t>h.</a:t>
            </a:r>
          </a:p>
          <a:p>
            <a:r>
              <a:rPr lang="en-US" sz="2200" dirty="0" err="1" smtClean="0"/>
              <a:t>Δh</a:t>
            </a:r>
            <a:r>
              <a:rPr lang="en-US" sz="2200" dirty="0" smtClean="0"/>
              <a:t> = 14m + 10% other loss = 15.5m</a:t>
            </a:r>
          </a:p>
          <a:p>
            <a:r>
              <a:rPr lang="en-US" sz="2200" dirty="0" smtClean="0"/>
              <a:t>Efficiency 70% ,  shaft power = 6.47 KW.</a:t>
            </a:r>
            <a:endParaRPr lang="en-US" sz="22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0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Drawing three ( Trickling filter one, Trickling filter two)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Drawing 3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01040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743200" y="3505200"/>
            <a:ext cx="31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Section in Trickling filter one 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27" y="4038600"/>
            <a:ext cx="7451473" cy="19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819400" y="762000"/>
            <a:ext cx="3080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in Trickling filter two</a:t>
            </a:r>
          </a:p>
          <a:p>
            <a:endParaRPr lang="en-US" dirty="0"/>
          </a:p>
        </p:txBody>
      </p:sp>
      <p:pic>
        <p:nvPicPr>
          <p:cNvPr id="15" name="Picture 14" descr="section 5-5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2484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066800" y="3352800"/>
            <a:ext cx="332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Design pumps for recirculation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95401" y="3810000"/>
          <a:ext cx="6705598" cy="2286002"/>
        </p:xfrm>
        <a:graphic>
          <a:graphicData uri="http://schemas.openxmlformats.org/drawingml/2006/table">
            <a:tbl>
              <a:tblPr/>
              <a:tblGrid>
                <a:gridCol w="1186058"/>
                <a:gridCol w="1158441"/>
                <a:gridCol w="1752854"/>
                <a:gridCol w="1121826"/>
                <a:gridCol w="1486419"/>
              </a:tblGrid>
              <a:tr h="718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mbria"/>
                          <a:ea typeface="Times New Roman"/>
                          <a:cs typeface="Times New Roman"/>
                        </a:rPr>
                        <a:t>Trickling filter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mbria"/>
                          <a:ea typeface="Times New Roman"/>
                          <a:cs typeface="Times New Roman"/>
                        </a:rPr>
                        <a:t>Q (m</a:t>
                      </a:r>
                      <a:r>
                        <a:rPr lang="en-US" sz="1700" b="1" baseline="30000" dirty="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ar-SA" sz="1700" b="1" dirty="0">
                          <a:latin typeface="Cambria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700" b="1" dirty="0">
                          <a:latin typeface="Cambria"/>
                          <a:ea typeface="Times New Roman"/>
                          <a:cs typeface="Times New Roman"/>
                        </a:rPr>
                        <a:t>h)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mbria"/>
                          <a:ea typeface="Times New Roman"/>
                          <a:cs typeface="Times New Roman"/>
                        </a:rPr>
                        <a:t>Δh +10%losses(m)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mbria"/>
                          <a:ea typeface="Times New Roman"/>
                          <a:cs typeface="Times New Roman"/>
                        </a:rPr>
                        <a:t>Efficiency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mbria"/>
                          <a:ea typeface="Times New Roman"/>
                          <a:cs typeface="Times New Roman"/>
                        </a:rPr>
                        <a:t>Shaft power (KW)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mbria"/>
                          <a:ea typeface="Times New Roman"/>
                          <a:cs typeface="Times New Roman"/>
                        </a:rPr>
                        <a:t>T.F1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216 m</a:t>
                      </a:r>
                      <a:r>
                        <a:rPr lang="en-US" sz="2000" baseline="30000" dirty="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ar-SA" sz="2000" dirty="0">
                          <a:latin typeface="Times New Roman"/>
                          <a:ea typeface="Calibri"/>
                          <a:cs typeface="Arial"/>
                        </a:rPr>
                        <a:t>/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8.25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6.93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mbria"/>
                          <a:ea typeface="Times New Roman"/>
                          <a:cs typeface="Times New Roman"/>
                        </a:rPr>
                        <a:t>T.F2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216 m</a:t>
                      </a:r>
                      <a:r>
                        <a:rPr lang="en-US" sz="2000" baseline="300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ar-SA" sz="2000">
                          <a:latin typeface="Times New Roman"/>
                          <a:ea typeface="Calibri"/>
                          <a:cs typeface="Arial"/>
                        </a:rPr>
                        <a:t>/</a:t>
                      </a: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2.65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2.15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mbria"/>
                          <a:ea typeface="Times New Roman"/>
                          <a:cs typeface="Times New Roman"/>
                        </a:rPr>
                        <a:t>T.F3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216 m</a:t>
                      </a:r>
                      <a:r>
                        <a:rPr lang="en-US" sz="2000" baseline="300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ar-SA" sz="2000">
                          <a:latin typeface="Times New Roman"/>
                          <a:ea typeface="Calibri"/>
                          <a:cs typeface="Arial"/>
                        </a:rPr>
                        <a:t>/</a:t>
                      </a: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7.7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4.53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mbria"/>
                          <a:ea typeface="Times New Roman"/>
                          <a:cs typeface="Times New Roman"/>
                        </a:rPr>
                        <a:t>T.F4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216 m</a:t>
                      </a:r>
                      <a:r>
                        <a:rPr lang="en-US" sz="2000" baseline="300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ar-SA" sz="2000">
                          <a:latin typeface="Times New Roman"/>
                          <a:ea typeface="Calibri"/>
                          <a:cs typeface="Arial"/>
                        </a:rPr>
                        <a:t>/</a:t>
                      </a: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7.7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4.53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27888"/>
          </a:xfrm>
        </p:spPr>
        <p:txBody>
          <a:bodyPr>
            <a:normAutofit/>
          </a:bodyPr>
          <a:lstStyle/>
          <a:p>
            <a:r>
              <a:rPr lang="en-US" sz="2900" dirty="0" smtClean="0"/>
              <a:t>Drawing four (secondary sedimentation tank )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Drawing 4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600201"/>
            <a:ext cx="5807710" cy="1828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524000" y="3657600"/>
            <a:ext cx="429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Section in secondary sedimentation tank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38600"/>
            <a:ext cx="4362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278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Drawing five ( Storage tank)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 descr="Drawing5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6294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219200" y="3581400"/>
            <a:ext cx="249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Section in storage tank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0408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Reuse of treated wastewater 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7963" y="1498937"/>
            <a:ext cx="8298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Based on the amounts of treated wastewater that will be available at the </a:t>
            </a:r>
          </a:p>
          <a:p>
            <a:r>
              <a:rPr lang="en-US" sz="2000" dirty="0" smtClean="0"/>
              <a:t>proposed plant and crop consumptive use of crops proposed, it will be </a:t>
            </a:r>
          </a:p>
          <a:p>
            <a:r>
              <a:rPr lang="en-US" sz="2000" dirty="0" smtClean="0"/>
              <a:t>possible to irrigate about 366 </a:t>
            </a:r>
            <a:r>
              <a:rPr lang="en-US" sz="2000" dirty="0" err="1" smtClean="0"/>
              <a:t>donums</a:t>
            </a:r>
            <a:r>
              <a:rPr lang="en-US" sz="2000" dirty="0" smtClean="0"/>
              <a:t> if no seasonal storage is utilized.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895600"/>
            <a:ext cx="807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growing season starting from March to the end of November for most </a:t>
            </a:r>
          </a:p>
          <a:p>
            <a:r>
              <a:rPr lang="en-US" sz="2000" dirty="0" smtClean="0"/>
              <a:t>vegetables grown in the area.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3962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When greenhouses are utilized, vegetables are grown all year round including winter.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4953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farmers depend mainly on rain water, it is accumulate in two main valleys: 1. "</a:t>
            </a:r>
            <a:r>
              <a:rPr lang="en-US" sz="2000" dirty="0" err="1" smtClean="0"/>
              <a:t>Annos</a:t>
            </a:r>
            <a:r>
              <a:rPr lang="en-US" sz="2000" dirty="0" smtClean="0"/>
              <a:t> valley" is located at half of the plain, 2. "</a:t>
            </a:r>
            <a:r>
              <a:rPr lang="en-US" sz="2000" dirty="0" err="1" smtClean="0"/>
              <a:t>Algrab</a:t>
            </a:r>
            <a:r>
              <a:rPr lang="en-US" sz="2000" dirty="0" smtClean="0"/>
              <a:t> valley “Located southeast of Arraba.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3048000" cy="5516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Study area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38200" y="1644402"/>
            <a:ext cx="80772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The planted area in Arraba is about 45,000 </a:t>
            </a:r>
            <a:r>
              <a:rPr lang="en-US" sz="2200" dirty="0" err="1" smtClean="0"/>
              <a:t>donum</a:t>
            </a:r>
            <a:r>
              <a:rPr lang="en-US" sz="2200" dirty="0" smtClean="0"/>
              <a:t> which are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distributed into the following categories: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1) 1,000 </a:t>
            </a:r>
            <a:r>
              <a:rPr lang="en-US" sz="2200" dirty="0" err="1" smtClean="0"/>
              <a:t>donum</a:t>
            </a:r>
            <a:r>
              <a:rPr lang="en-US" sz="2200" dirty="0" smtClean="0"/>
              <a:t> as irrigated area.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2) 30,000 </a:t>
            </a:r>
            <a:r>
              <a:rPr lang="en-US" sz="2200" dirty="0" err="1" smtClean="0"/>
              <a:t>donum</a:t>
            </a:r>
            <a:r>
              <a:rPr lang="en-US" sz="2200" dirty="0" smtClean="0"/>
              <a:t> as planted with rain fed vegetables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and field crops area.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3) 5,000 </a:t>
            </a:r>
            <a:r>
              <a:rPr lang="en-US" sz="2200" dirty="0" err="1" smtClean="0"/>
              <a:t>donum</a:t>
            </a:r>
            <a:r>
              <a:rPr lang="en-US" sz="2200" dirty="0" smtClean="0"/>
              <a:t> as an area planted with olives.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Proposed crops: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Fodder crops such as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alfalfa</a:t>
            </a:r>
            <a:r>
              <a:rPr lang="en-US" dirty="0" smtClean="0"/>
              <a:t> will be safely irrigated with treated wastewater and farmers there are familiar with such crop which is demanded by local markets. </a:t>
            </a:r>
          </a:p>
          <a:p>
            <a:pPr lvl="0"/>
            <a:r>
              <a:rPr lang="en-US" dirty="0" smtClean="0"/>
              <a:t>Tropical fruits such as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citrus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mangos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Other fruits such as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grapes</a:t>
            </a:r>
            <a:r>
              <a:rPr lang="en-US" dirty="0" smtClean="0"/>
              <a:t>, and apples.</a:t>
            </a:r>
          </a:p>
          <a:p>
            <a:r>
              <a:rPr lang="en-US" dirty="0" smtClean="0"/>
              <a:t>And,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tobacco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grass</a:t>
            </a:r>
            <a:r>
              <a:rPr lang="en-US" dirty="0" smtClean="0"/>
              <a:t> and olive trees could also be irrigated by treated wastewater.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7512"/>
            <a:ext cx="8229600" cy="5516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Estimation of crop water requirement: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971800" cy="304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Climate variables of</a:t>
            </a:r>
          </a:p>
          <a:p>
            <a:pPr>
              <a:buNone/>
            </a:pPr>
            <a:r>
              <a:rPr lang="en-US" sz="2000" dirty="0" err="1" smtClean="0"/>
              <a:t>jenin</a:t>
            </a:r>
            <a:r>
              <a:rPr lang="en-US" sz="2000" dirty="0" smtClean="0"/>
              <a:t> from PMA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BeitQad</a:t>
            </a:r>
            <a:r>
              <a:rPr lang="en-US" sz="2000" dirty="0" smtClean="0"/>
              <a:t> station) shown</a:t>
            </a:r>
          </a:p>
          <a:p>
            <a:pPr>
              <a:buNone/>
            </a:pPr>
            <a:r>
              <a:rPr lang="en-US" sz="2000" dirty="0" smtClean="0"/>
              <a:t>in the following table: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52802" y="1295400"/>
          <a:ext cx="5333998" cy="5576321"/>
        </p:xfrm>
        <a:graphic>
          <a:graphicData uri="http://schemas.openxmlformats.org/drawingml/2006/table">
            <a:tbl>
              <a:tblPr rtl="1"/>
              <a:tblGrid>
                <a:gridCol w="888792"/>
                <a:gridCol w="888792"/>
                <a:gridCol w="888792"/>
                <a:gridCol w="876338"/>
                <a:gridCol w="914400"/>
                <a:gridCol w="876884"/>
              </a:tblGrid>
              <a:tr h="78177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/>
                          <a:ea typeface="Times New Roman"/>
                          <a:cs typeface="Times New Roman"/>
                        </a:rPr>
                        <a:t>Sunshine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/>
                          <a:ea typeface="Times New Roman"/>
                          <a:cs typeface="Times New Roman"/>
                        </a:rPr>
                        <a:t>Hours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Times New Roman"/>
                          <a:cs typeface="Times New Roman"/>
                        </a:rPr>
                        <a:t>Wind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Times New Roman"/>
                          <a:cs typeface="Times New Roman"/>
                        </a:rPr>
                        <a:t>Km/day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mbria"/>
                          <a:ea typeface="Times New Roman"/>
                          <a:cs typeface="Times New Roman"/>
                        </a:rPr>
                        <a:t>Humidity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Times New Roman"/>
                          <a:cs typeface="Times New Roman"/>
                        </a:rPr>
                        <a:t>Max Temp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C˚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Times New Roman"/>
                          <a:cs typeface="Times New Roman"/>
                        </a:rPr>
                        <a:t>Min Temp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200" b="1">
                          <a:latin typeface="Arial"/>
                          <a:ea typeface="Times New Roman"/>
                          <a:cs typeface="Arial"/>
                        </a:rPr>
                        <a:t>˚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180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80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17.4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January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415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190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84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18.2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7.1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February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6.8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190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76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21.6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8.6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March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190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28.3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11.2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April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216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31.0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14.0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May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11.3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226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32.9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17.3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June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11.1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233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33.6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19.6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July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206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34.2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21.1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August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173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33.2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19.8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September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130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30.6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16.1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October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7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6.8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146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25.0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11.8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November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875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180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18.8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8.7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December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188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27.1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13.5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Average</a:t>
                      </a:r>
                    </a:p>
                  </a:txBody>
                  <a:tcPr marL="46559" marR="4655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62000" y="533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climate in Arraba is characterized by cold wet winters and </a:t>
            </a:r>
          </a:p>
          <a:p>
            <a:r>
              <a:rPr lang="en-US" sz="2200" dirty="0" smtClean="0"/>
              <a:t>dry hot summers.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1295400"/>
            <a:ext cx="727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monthly precipitations of the Arraba area are shown below:</a:t>
            </a:r>
          </a:p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62200" y="1676400"/>
          <a:ext cx="4800602" cy="5074920"/>
        </p:xfrm>
        <a:graphic>
          <a:graphicData uri="http://schemas.openxmlformats.org/drawingml/2006/table">
            <a:tbl>
              <a:tblPr/>
              <a:tblGrid>
                <a:gridCol w="2400301"/>
                <a:gridCol w="2400301"/>
              </a:tblGrid>
              <a:tr h="27599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Rain (</a:t>
                      </a: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mm)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June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August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mbria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414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wastewater treatment plant?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no sewage collection system, or WWTP.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Arraba town is an agricultural area, so the treated waste water can be used.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dirty="0" smtClean="0"/>
              <a:t>Due to shortage of water resources.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" name="Picture 2" descr="E:\faisall\faisal\جرافيك\new sinan\shutterstock34744789.jpg"/>
          <p:cNvPicPr>
            <a:picLocks noChangeAspect="1" noChangeArrowheads="1"/>
          </p:cNvPicPr>
          <p:nvPr/>
        </p:nvPicPr>
        <p:blipFill>
          <a:blip r:embed="rId2" cstate="print"/>
          <a:srcRect l="10000" t="2500"/>
          <a:stretch>
            <a:fillRect/>
          </a:stretch>
        </p:blipFill>
        <p:spPr bwMode="auto">
          <a:xfrm>
            <a:off x="6172200" y="3810000"/>
            <a:ext cx="2209800" cy="239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1" y="1143000"/>
          <a:ext cx="7619997" cy="5257795"/>
        </p:xfrm>
        <a:graphic>
          <a:graphicData uri="http://schemas.openxmlformats.org/drawingml/2006/table">
            <a:tbl>
              <a:tblPr/>
              <a:tblGrid>
                <a:gridCol w="1182967"/>
                <a:gridCol w="910251"/>
                <a:gridCol w="892367"/>
                <a:gridCol w="918299"/>
                <a:gridCol w="912935"/>
                <a:gridCol w="968369"/>
                <a:gridCol w="878956"/>
                <a:gridCol w="955853"/>
              </a:tblGrid>
              <a:tr h="3187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Month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Alfalfa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Citrus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Grapes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Mango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Tobacco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Grass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Average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January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27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February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March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77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April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117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May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171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June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206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July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184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183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August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169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119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September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113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October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83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November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December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2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Annual sum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1097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984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863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1496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1342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1008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sp>
        <p:nvSpPr>
          <p:cNvPr id="12" name="مربع نص 11"/>
          <p:cNvSpPr txBox="1"/>
          <p:nvPr/>
        </p:nvSpPr>
        <p:spPr>
          <a:xfrm>
            <a:off x="762000" y="621268"/>
            <a:ext cx="7086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 Monthly </a:t>
            </a:r>
            <a:r>
              <a:rPr lang="en-US" sz="2000" dirty="0" err="1" smtClean="0"/>
              <a:t>evapotranspiration</a:t>
            </a:r>
            <a:r>
              <a:rPr lang="en-US" sz="2000" dirty="0" smtClean="0"/>
              <a:t> (</a:t>
            </a:r>
            <a:r>
              <a:rPr lang="en-US" sz="2000" dirty="0" smtClean="0"/>
              <a:t>ET</a:t>
            </a:r>
            <a:r>
              <a:rPr lang="en-US" sz="2800" dirty="0" smtClean="0">
                <a:latin typeface="Arial"/>
                <a:cs typeface="Arial"/>
              </a:rPr>
              <a:t>₀</a:t>
            </a:r>
            <a:r>
              <a:rPr lang="en-US" sz="2000" dirty="0" smtClean="0">
                <a:latin typeface="Arial"/>
                <a:cs typeface="Arial"/>
              </a:rPr>
              <a:t>) in mm</a:t>
            </a:r>
            <a:r>
              <a:rPr lang="en-US" sz="2000" dirty="0" smtClean="0"/>
              <a:t> 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3733800" cy="36271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Crop water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demand in mm</a:t>
            </a:r>
            <a:endParaRPr lang="ar-J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JO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990600" y="1219200"/>
            <a:ext cx="541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57198" y="1219199"/>
          <a:ext cx="8305801" cy="5413215"/>
        </p:xfrm>
        <a:graphic>
          <a:graphicData uri="http://schemas.openxmlformats.org/drawingml/2006/table">
            <a:tbl>
              <a:tblPr/>
              <a:tblGrid>
                <a:gridCol w="1211902"/>
                <a:gridCol w="1020953"/>
                <a:gridCol w="973936"/>
                <a:gridCol w="1021913"/>
                <a:gridCol w="1021913"/>
                <a:gridCol w="1097717"/>
                <a:gridCol w="954745"/>
                <a:gridCol w="1002722"/>
              </a:tblGrid>
              <a:tr h="3915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Month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Alfalfa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Citrus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Grapes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Mango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Tobacco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Grass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Average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January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February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March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39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April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109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May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73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June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243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206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July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217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253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216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August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199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232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September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196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168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134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October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November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45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42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652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December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Annual sum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996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853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809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1414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99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1231</a:t>
                      </a:r>
                      <a:endParaRPr lang="en-US" sz="20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903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40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 demand Vs. Water supply: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85800" y="129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monthly precipitation vs. average monthly </a:t>
            </a:r>
            <a:r>
              <a:rPr lang="en-US" dirty="0" err="1" smtClean="0"/>
              <a:t>evapotranspiration</a:t>
            </a:r>
            <a:r>
              <a:rPr lang="en-US" dirty="0" smtClean="0"/>
              <a:t> (ET₀) shown in the following plate: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67512"/>
            <a:ext cx="5181600" cy="5516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Monthly irrigation demand: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treated wastewater generation, annual average was estimated at 2074 m</a:t>
            </a:r>
            <a:r>
              <a:rPr lang="en-US" sz="2400" dirty="0" smtClean="0"/>
              <a:t>³/</a:t>
            </a:r>
            <a:r>
              <a:rPr lang="en-US" sz="2000" dirty="0" smtClean="0"/>
              <a:t>day. Considering seasonal variations of wastewater production, a peak summer flow of 4944 m</a:t>
            </a:r>
            <a:r>
              <a:rPr lang="en-US" sz="2400" dirty="0" smtClean="0"/>
              <a:t>³/</a:t>
            </a:r>
            <a:r>
              <a:rPr lang="en-US" sz="2000" dirty="0" smtClean="0"/>
              <a:t>day is expected from Arraba WWTP.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124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So, we have </a:t>
            </a:r>
            <a:r>
              <a:rPr lang="en-US" sz="2800" b="1" u="sng" dirty="0" smtClean="0"/>
              <a:t>two</a:t>
            </a:r>
            <a:r>
              <a:rPr lang="en-US" sz="2800" dirty="0" smtClean="0"/>
              <a:t> </a:t>
            </a:r>
            <a:r>
              <a:rPr lang="en-US" sz="2000" dirty="0" smtClean="0"/>
              <a:t>option for irrigation which are: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733800"/>
            <a:ext cx="662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Option 1) </a:t>
            </a:r>
            <a:r>
              <a:rPr lang="en-US" sz="2000" dirty="0" smtClean="0"/>
              <a:t>If no seasonal storage option (with water spill) was utilized, then the area that could be irrigated will be about 366 </a:t>
            </a:r>
            <a:r>
              <a:rPr lang="en-US" sz="2000" dirty="0" err="1" smtClean="0"/>
              <a:t>dunums</a:t>
            </a:r>
            <a:r>
              <a:rPr lang="en-US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Option 2) </a:t>
            </a:r>
            <a:r>
              <a:rPr lang="en-US" sz="2000" dirty="0" smtClean="0"/>
              <a:t>If no spill option is to be utilized, then the area that could be irrigated will increase to be about double.</a:t>
            </a:r>
            <a:endParaRPr lang="en-US" sz="20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95800" cy="762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No seasonal storage: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1" y="1295400"/>
          <a:ext cx="6857998" cy="5222748"/>
        </p:xfrm>
        <a:graphic>
          <a:graphicData uri="http://schemas.openxmlformats.org/drawingml/2006/table">
            <a:tbl>
              <a:tblPr/>
              <a:tblGrid>
                <a:gridCol w="1112305"/>
                <a:gridCol w="1112305"/>
                <a:gridCol w="1112305"/>
                <a:gridCol w="1112305"/>
                <a:gridCol w="1187757"/>
                <a:gridCol w="1221021"/>
              </a:tblGrid>
              <a:tr h="799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Influent flow rate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Influent flow rate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Average irrigation demand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Irrigation demand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Water excess/spill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5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Month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/day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/month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mm/month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January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1660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February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1660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46480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46480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March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64294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5449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58845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April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62220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68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30876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31344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May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64294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47222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17072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June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74700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145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65839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8861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July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77190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77190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August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77190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158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71741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5449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September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62220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60844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1376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October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64294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37233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27061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November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62220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13622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48598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December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1660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02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Average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63169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34168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29000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105400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With seasonal storage: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219200"/>
          <a:ext cx="7772399" cy="5532882"/>
        </p:xfrm>
        <a:graphic>
          <a:graphicData uri="http://schemas.openxmlformats.org/drawingml/2006/table">
            <a:tbl>
              <a:tblPr/>
              <a:tblGrid>
                <a:gridCol w="1149277"/>
                <a:gridCol w="917879"/>
                <a:gridCol w="1009580"/>
                <a:gridCol w="1102997"/>
                <a:gridCol w="991582"/>
                <a:gridCol w="1381531"/>
                <a:gridCol w="1219553"/>
              </a:tblGrid>
              <a:tr h="8382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Month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Influent Flow rates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Influent Flow rates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Average irrigation demand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Irrigation demand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Water excess/deficit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Expected storage in reservoir by end of month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0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5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Times New Roman"/>
                          <a:cs typeface="Arial"/>
                        </a:rPr>
                        <a:t>/day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5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Times New Roman"/>
                          <a:cs typeface="Arial"/>
                        </a:rPr>
                        <a:t>/month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Arial"/>
                        </a:rPr>
                        <a:t>mm/month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5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January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1660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141845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February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1660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46480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46480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188325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March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64294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9318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54976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243301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April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62220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68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52800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9420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252721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Arial"/>
                        </a:rPr>
                        <a:t>May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64294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80753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-16459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236262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June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74700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145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112589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-37889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198373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July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77190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132000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-54810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143563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August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77190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158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122683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-45493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98070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September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62220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104048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-41828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56242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October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64294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63671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623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November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62220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23295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38925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38925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December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1660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51460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90385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1116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Average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2075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63169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58430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6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Arial"/>
                        </a:rPr>
                        <a:t>Annual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24894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758022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903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701157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5791200" cy="475488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Conclusion and recommendations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dirty="0" smtClean="0"/>
              <a:t>New WWTP was designed.</a:t>
            </a:r>
          </a:p>
          <a:p>
            <a:r>
              <a:rPr lang="en-US" dirty="0" smtClean="0"/>
              <a:t> The treatment method was Trickling filter.</a:t>
            </a:r>
          </a:p>
          <a:p>
            <a:r>
              <a:rPr lang="en-US" dirty="0" smtClean="0"/>
              <a:t>There is a potential for reuse the treated wastewater.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We recommend the following :</a:t>
            </a:r>
          </a:p>
          <a:p>
            <a:pPr marL="514350" indent="-514350">
              <a:buAutoNum type="arabicPeriod"/>
            </a:pPr>
            <a:r>
              <a:rPr lang="en-US" dirty="0" smtClean="0"/>
              <a:t>Environmental impacts assessment.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Detailed design for the treatment plant to prepare final drawing, bids and bill of quantities.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Need to look for funding sources to fund the project</a:t>
            </a:r>
          </a:p>
          <a:p>
            <a:pPr marL="514350" indent="-514350">
              <a:buAutoNum type="arabicPeriod"/>
            </a:pPr>
            <a:r>
              <a:rPr lang="en-US" dirty="0" smtClean="0"/>
              <a:t>Public  awareness program.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590800"/>
            <a:ext cx="5029200" cy="1600200"/>
          </a:xfrm>
        </p:spPr>
        <p:txBody>
          <a:bodyPr>
            <a:noAutofit/>
          </a:bodyPr>
          <a:lstStyle/>
          <a:p>
            <a:r>
              <a:rPr lang="en-US" sz="9000" dirty="0" smtClean="0"/>
              <a:t>Thank You</a:t>
            </a:r>
            <a:endParaRPr lang="en-US" sz="9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Impact of engineering solutions (WWTP)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26920"/>
          </a:xfrm>
        </p:spPr>
        <p:txBody>
          <a:bodyPr>
            <a:noAutofit/>
          </a:bodyPr>
          <a:lstStyle/>
          <a:p>
            <a:r>
              <a:rPr lang="en-US" sz="2500" dirty="0" smtClean="0"/>
              <a:t>Economical aspects: </a:t>
            </a:r>
          </a:p>
          <a:p>
            <a:pPr>
              <a:buNone/>
            </a:pPr>
            <a:r>
              <a:rPr lang="en-US" sz="2500" dirty="0" smtClean="0"/>
              <a:t>    - It offers many jobs.</a:t>
            </a:r>
          </a:p>
          <a:p>
            <a:pPr>
              <a:buNone/>
            </a:pPr>
            <a:r>
              <a:rPr lang="en-US" sz="2500" dirty="0" smtClean="0"/>
              <a:t>    - New water resource will be available.</a:t>
            </a:r>
          </a:p>
          <a:p>
            <a:pPr>
              <a:buNone/>
            </a:pPr>
            <a:r>
              <a:rPr lang="en-US" sz="2500" dirty="0" smtClean="0"/>
              <a:t>    - The resulted sludge could be used as fertilizers. </a:t>
            </a:r>
          </a:p>
          <a:p>
            <a:pPr>
              <a:buNone/>
            </a:pPr>
            <a:r>
              <a:rPr lang="en-US" sz="2500" dirty="0" smtClean="0"/>
              <a:t> </a:t>
            </a:r>
            <a:endParaRPr lang="en-US" sz="25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038600"/>
            <a:ext cx="8229600" cy="2590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 aspects:</a:t>
            </a:r>
          </a:p>
          <a:p>
            <a:pPr marL="274320" marR="0" lvl="0" indent="-27432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dirty="0" smtClean="0"/>
              <a:t>     - Protect the human health, from many diseases </a:t>
            </a:r>
          </a:p>
          <a:p>
            <a:r>
              <a:rPr lang="en-US" sz="2400" dirty="0" smtClean="0"/>
              <a:t>     - Reduce the pollution of groundwater.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      - People satisfaction on </a:t>
            </a:r>
            <a:r>
              <a:rPr lang="en-US" sz="2400" dirty="0" smtClean="0"/>
              <a:t>local government </a:t>
            </a:r>
            <a:r>
              <a:rPr lang="en-US" sz="2400" dirty="0" smtClean="0"/>
              <a:t>will increase.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     </a:t>
            </a:r>
          </a:p>
          <a:p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Arraba is located about 13 km southwest of the city of Jenin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64789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Population around 12,000 people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2766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Rising about 340 m from sea level</a:t>
            </a:r>
            <a:endParaRPr lang="en-US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71472" y="464344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29400" y="2438400"/>
            <a:ext cx="2090155" cy="4038600"/>
            <a:chOff x="5741894" y="13447"/>
            <a:chExt cx="3206261" cy="6858000"/>
          </a:xfrm>
        </p:grpSpPr>
        <p:pic>
          <p:nvPicPr>
            <p:cNvPr id="24" name="صورة 18" descr="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1894" y="13447"/>
              <a:ext cx="3206261" cy="6858000"/>
            </a:xfrm>
            <a:prstGeom prst="rect">
              <a:avLst/>
            </a:prstGeom>
          </p:spPr>
        </p:pic>
        <p:pic>
          <p:nvPicPr>
            <p:cNvPr id="25" name="صورة 16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0752" y="1151811"/>
              <a:ext cx="1619359" cy="2484730"/>
            </a:xfrm>
            <a:prstGeom prst="rect">
              <a:avLst/>
            </a:prstGeom>
          </p:spPr>
        </p:pic>
      </p:grpSp>
      <p:pic>
        <p:nvPicPr>
          <p:cNvPr id="29" name="صورة 9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5605" y="3270031"/>
            <a:ext cx="325395" cy="311369"/>
          </a:xfrm>
          <a:prstGeom prst="rect">
            <a:avLst/>
          </a:prstGeom>
        </p:spPr>
      </p:pic>
      <p:sp>
        <p:nvSpPr>
          <p:cNvPr id="30" name="مستطيل 11"/>
          <p:cNvSpPr/>
          <p:nvPr/>
        </p:nvSpPr>
        <p:spPr>
          <a:xfrm>
            <a:off x="7467600" y="32004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Arraba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7467600" y="3048000"/>
            <a:ext cx="762000" cy="685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066800" y="4038600"/>
            <a:ext cx="1942131" cy="1981200"/>
            <a:chOff x="1066800" y="4038600"/>
            <a:chExt cx="1942131" cy="1981200"/>
          </a:xfrm>
        </p:grpSpPr>
        <p:grpSp>
          <p:nvGrpSpPr>
            <p:cNvPr id="12" name="Group 11"/>
            <p:cNvGrpSpPr/>
            <p:nvPr/>
          </p:nvGrpSpPr>
          <p:grpSpPr>
            <a:xfrm>
              <a:off x="1066800" y="4800600"/>
              <a:ext cx="609600" cy="533400"/>
              <a:chOff x="1365228" y="3189286"/>
              <a:chExt cx="838200" cy="762000"/>
            </a:xfrm>
          </p:grpSpPr>
          <p:sp>
            <p:nvSpPr>
              <p:cNvPr id="13" name="مستطيل مستدير الزوايا 21"/>
              <p:cNvSpPr/>
              <p:nvPr/>
            </p:nvSpPr>
            <p:spPr>
              <a:xfrm>
                <a:off x="1365228" y="3189286"/>
                <a:ext cx="838200" cy="762000"/>
              </a:xfrm>
              <a:prstGeom prst="roundRect">
                <a:avLst>
                  <a:gd name="adj" fmla="val 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صورة 20" descr="SSA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28728" y="3214686"/>
                <a:ext cx="710883" cy="710883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752600" y="4876800"/>
              <a:ext cx="11620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18-20 </a:t>
              </a:r>
              <a:r>
                <a:rPr lang="en-US" sz="2200" baseline="30000" dirty="0" err="1" smtClean="0"/>
                <a:t>o</a:t>
              </a:r>
              <a:r>
                <a:rPr lang="en-US" sz="2200" dirty="0" err="1" smtClean="0"/>
                <a:t>C</a:t>
              </a:r>
              <a:endParaRPr lang="en-US" sz="2200" dirty="0"/>
            </a:p>
          </p:txBody>
        </p:sp>
        <p:sp>
          <p:nvSpPr>
            <p:cNvPr id="26" name="مستطيل مستدير الزوايا 22"/>
            <p:cNvSpPr/>
            <p:nvPr/>
          </p:nvSpPr>
          <p:spPr>
            <a:xfrm>
              <a:off x="1066800" y="5562600"/>
              <a:ext cx="609600" cy="457200"/>
            </a:xfrm>
            <a:prstGeom prst="roundRect">
              <a:avLst>
                <a:gd name="adj" fmla="val 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 H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8800" y="5562600"/>
              <a:ext cx="7922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60 %</a:t>
              </a:r>
              <a:endParaRPr lang="en-US" sz="220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66800" y="4038600"/>
              <a:ext cx="609600" cy="533400"/>
              <a:chOff x="1382236" y="1852602"/>
              <a:chExt cx="838200" cy="762000"/>
            </a:xfrm>
          </p:grpSpPr>
          <p:sp>
            <p:nvSpPr>
              <p:cNvPr id="35" name="مستطيل مستدير الزوايا 17"/>
              <p:cNvSpPr/>
              <p:nvPr/>
            </p:nvSpPr>
            <p:spPr>
              <a:xfrm>
                <a:off x="1382236" y="1852602"/>
                <a:ext cx="838200" cy="762000"/>
              </a:xfrm>
              <a:prstGeom prst="roundRect">
                <a:avLst>
                  <a:gd name="adj" fmla="val 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36" name="Picture 2" descr="C:\Users\Eng_hashem_sh\Desktop\1228428520667582858sivvus_weather_symbols_4.svg.hi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8728" y="1928802"/>
                <a:ext cx="715508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1828800" y="4114800"/>
              <a:ext cx="11801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580 mm</a:t>
              </a:r>
              <a:endParaRPr lang="en-US" sz="2200" dirty="0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Site selection for WWTP </a:t>
            </a:r>
            <a:endParaRPr lang="en-US" sz="4000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66800" y="1447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 Decision Criteria Method was used to determine the site location.</a:t>
            </a:r>
            <a:endParaRPr lang="en-US" sz="2400" dirty="0"/>
          </a:p>
        </p:txBody>
      </p:sp>
      <p:pic>
        <p:nvPicPr>
          <p:cNvPr id="13" name="صورة 9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5712" y="4267200"/>
            <a:ext cx="889688" cy="8513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66800" y="2286000"/>
            <a:ext cx="3150158" cy="2060377"/>
            <a:chOff x="1066800" y="2362200"/>
            <a:chExt cx="3150158" cy="2060377"/>
          </a:xfrm>
        </p:grpSpPr>
        <p:pic>
          <p:nvPicPr>
            <p:cNvPr id="16" name="Picture 15" descr="H:\New folder (4)\صورة٠٠١٩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2362200"/>
              <a:ext cx="2349500" cy="176212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066800" y="4114800"/>
              <a:ext cx="315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1. At the North of Arraba (</a:t>
              </a:r>
              <a:r>
                <a:rPr lang="en-US" sz="1400" dirty="0" err="1" smtClean="0"/>
                <a:t>Ya’bd</a:t>
              </a:r>
              <a:r>
                <a:rPr lang="en-US" sz="1400" dirty="0" smtClean="0"/>
                <a:t> street)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15000" y="3048000"/>
            <a:ext cx="2539891" cy="2316777"/>
            <a:chOff x="5334000" y="2971800"/>
            <a:chExt cx="2539891" cy="2316777"/>
          </a:xfrm>
        </p:grpSpPr>
        <p:pic>
          <p:nvPicPr>
            <p:cNvPr id="18" name="Picture 17" descr="H:\New folder (3)\_Arabba-23185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2971800"/>
              <a:ext cx="2362200" cy="1828800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443417" y="4765357"/>
              <a:ext cx="2430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2. At the south east of Arraba</a:t>
              </a:r>
            </a:p>
            <a:p>
              <a:endParaRPr lang="en-US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95400" y="4419600"/>
            <a:ext cx="2434580" cy="2148988"/>
            <a:chOff x="1295400" y="4419600"/>
            <a:chExt cx="2434580" cy="21489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4419600"/>
              <a:ext cx="2371725" cy="16573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1582341" y="6060757"/>
              <a:ext cx="214763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3. At the west of Arraba </a:t>
              </a:r>
              <a:endParaRPr lang="en-US" sz="1400" dirty="0" smtClean="0"/>
            </a:p>
            <a:p>
              <a:endParaRPr lang="en-US" sz="1300" dirty="0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733800" y="3276600"/>
            <a:ext cx="926690" cy="1088923"/>
          </a:xfrm>
          <a:custGeom>
            <a:avLst/>
            <a:gdLst>
              <a:gd name="connsiteX0" fmla="*/ 855406 w 855406"/>
              <a:gd name="connsiteY0" fmla="*/ 899652 h 899652"/>
              <a:gd name="connsiteX1" fmla="*/ 648929 w 855406"/>
              <a:gd name="connsiteY1" fmla="*/ 324464 h 899652"/>
              <a:gd name="connsiteX2" fmla="*/ 0 w 855406"/>
              <a:gd name="connsiteY2" fmla="*/ 0 h 8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5406" h="899652">
                <a:moveTo>
                  <a:pt x="855406" y="899652"/>
                </a:moveTo>
                <a:cubicBezTo>
                  <a:pt x="823451" y="687029"/>
                  <a:pt x="791497" y="474406"/>
                  <a:pt x="648929" y="324464"/>
                </a:cubicBezTo>
                <a:cubicBezTo>
                  <a:pt x="506361" y="174522"/>
                  <a:pt x="253180" y="87261"/>
                  <a:pt x="0" y="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733800" y="4724400"/>
            <a:ext cx="762000" cy="762000"/>
          </a:xfrm>
          <a:custGeom>
            <a:avLst/>
            <a:gdLst>
              <a:gd name="connsiteX0" fmla="*/ 776749 w 776749"/>
              <a:gd name="connsiteY0" fmla="*/ 0 h 597310"/>
              <a:gd name="connsiteX1" fmla="*/ 585019 w 776749"/>
              <a:gd name="connsiteY1" fmla="*/ 427703 h 597310"/>
              <a:gd name="connsiteX2" fmla="*/ 83574 w 776749"/>
              <a:gd name="connsiteY2" fmla="*/ 575187 h 597310"/>
              <a:gd name="connsiteX3" fmla="*/ 83574 w 776749"/>
              <a:gd name="connsiteY3" fmla="*/ 560439 h 59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749" h="597310">
                <a:moveTo>
                  <a:pt x="776749" y="0"/>
                </a:moveTo>
                <a:cubicBezTo>
                  <a:pt x="738648" y="165919"/>
                  <a:pt x="700548" y="331839"/>
                  <a:pt x="585019" y="427703"/>
                </a:cubicBezTo>
                <a:cubicBezTo>
                  <a:pt x="469490" y="523567"/>
                  <a:pt x="167148" y="553064"/>
                  <a:pt x="83574" y="575187"/>
                </a:cubicBezTo>
                <a:cubicBezTo>
                  <a:pt x="0" y="597310"/>
                  <a:pt x="41787" y="578874"/>
                  <a:pt x="83574" y="560439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4876801" y="3937819"/>
            <a:ext cx="762000" cy="938981"/>
          </a:xfrm>
          <a:custGeom>
            <a:avLst/>
            <a:gdLst>
              <a:gd name="connsiteX0" fmla="*/ 0 w 678425"/>
              <a:gd name="connsiteY0" fmla="*/ 943897 h 943897"/>
              <a:gd name="connsiteX1" fmla="*/ 265471 w 678425"/>
              <a:gd name="connsiteY1" fmla="*/ 324465 h 943897"/>
              <a:gd name="connsiteX2" fmla="*/ 678425 w 678425"/>
              <a:gd name="connsiteY2" fmla="*/ 0 h 943897"/>
              <a:gd name="connsiteX3" fmla="*/ 678425 w 678425"/>
              <a:gd name="connsiteY3" fmla="*/ 0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425" h="943897">
                <a:moveTo>
                  <a:pt x="0" y="943897"/>
                </a:moveTo>
                <a:cubicBezTo>
                  <a:pt x="76200" y="712839"/>
                  <a:pt x="152400" y="481781"/>
                  <a:pt x="265471" y="324465"/>
                </a:cubicBezTo>
                <a:cubicBezTo>
                  <a:pt x="378542" y="167149"/>
                  <a:pt x="678425" y="0"/>
                  <a:pt x="678425" y="0"/>
                </a:cubicBezTo>
                <a:lnTo>
                  <a:pt x="67842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533400"/>
          <a:ext cx="7848598" cy="4495800"/>
        </p:xfrm>
        <a:graphic>
          <a:graphicData uri="http://schemas.openxmlformats.org/drawingml/2006/table">
            <a:tbl>
              <a:tblPr/>
              <a:tblGrid>
                <a:gridCol w="4898756"/>
                <a:gridCol w="1030823"/>
                <a:gridCol w="974455"/>
                <a:gridCol w="944564"/>
              </a:tblGrid>
              <a:tr h="38100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Location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Attributes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Need for  system of pumps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1.75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0.75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0.25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Ownership of  land to the municipality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0.10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0.00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0.00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Accessibility to site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0.45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0.35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0.25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Distance from residential areas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0.70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0.30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The possibility of future expansion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0.30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Service the treated water for neighboring farmland</a:t>
                      </a:r>
                      <a:endParaRPr lang="en-US" sz="17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1.80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1.40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1.40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Social acceptance 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0.90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0.10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0.70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Ability to contact with other municipal 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0.90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0.100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0.10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7.50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3.30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4.50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819400" y="4724400"/>
            <a:ext cx="3505200" cy="1939576"/>
            <a:chOff x="2057400" y="3810000"/>
            <a:chExt cx="4102100" cy="2631337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4572000" y="3810000"/>
              <a:ext cx="1587500" cy="838200"/>
              <a:chOff x="6066" y="12508"/>
              <a:chExt cx="2500" cy="1079"/>
            </a:xfrm>
          </p:grpSpPr>
          <p:cxnSp>
            <p:nvCxnSpPr>
              <p:cNvPr id="2052" name="AutoShape 4"/>
              <p:cNvCxnSpPr>
                <a:cxnSpLocks noChangeShapeType="1"/>
              </p:cNvCxnSpPr>
              <p:nvPr/>
            </p:nvCxnSpPr>
            <p:spPr bwMode="auto">
              <a:xfrm rot="10800000" flipV="1">
                <a:off x="6066" y="12702"/>
                <a:ext cx="1425" cy="885"/>
              </a:xfrm>
              <a:prstGeom prst="curvedConnector3">
                <a:avLst>
                  <a:gd name="adj1" fmla="val 49963"/>
                </a:avLst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7479" y="12508"/>
                <a:ext cx="1087" cy="39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057400" y="4343401"/>
              <a:ext cx="3608160" cy="2097936"/>
              <a:chOff x="1066800" y="2362200"/>
              <a:chExt cx="3704085" cy="2116663"/>
            </a:xfrm>
          </p:grpSpPr>
          <p:pic>
            <p:nvPicPr>
              <p:cNvPr id="18" name="Picture 17" descr="H:\New folder (4)\صورة٠٠١٩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95400" y="2362200"/>
                <a:ext cx="2349500" cy="1762125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66800" y="4114800"/>
                <a:ext cx="3704085" cy="364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1. At the North of Arraba (</a:t>
                </a:r>
                <a:r>
                  <a:rPr lang="en-US" sz="1400" dirty="0" err="1" smtClean="0"/>
                  <a:t>Ya’bd</a:t>
                </a:r>
                <a:r>
                  <a:rPr lang="en-US" sz="1400" dirty="0" smtClean="0"/>
                  <a:t> street)</a:t>
                </a:r>
                <a:endParaRPr lang="en-US" sz="1400" dirty="0"/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1000"/>
              </a:xfrm>
              <a:prstGeom prst="rect">
                <a:avLst/>
              </a:prstGeom>
              <a:solidFill>
                <a:srgbClr val="4BACC6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8763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81000" y="381000"/>
                <a:ext cx="45719" cy="60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1849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85800" y="1078468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what is Trickling Filter?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676400"/>
            <a:ext cx="7915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Trickling filters are biological treatment process. The most</a:t>
            </a:r>
          </a:p>
          <a:p>
            <a:r>
              <a:rPr lang="en-US" sz="2400" dirty="0" smtClean="0"/>
              <a:t> widely used design  for many years was simply a bed </a:t>
            </a:r>
          </a:p>
          <a:p>
            <a:r>
              <a:rPr lang="en-US" sz="2400" dirty="0" smtClean="0"/>
              <a:t>of stones.</a:t>
            </a:r>
            <a:endParaRPr lang="en-US" sz="2400" dirty="0"/>
          </a:p>
        </p:txBody>
      </p:sp>
      <p:pic>
        <p:nvPicPr>
          <p:cNvPr id="14" name="Picture 13" descr="trickling_filter_898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3352800"/>
            <a:ext cx="4267200" cy="2590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2663</TotalTime>
  <Words>2384</Words>
  <Application>Microsoft Office PowerPoint</Application>
  <PresentationFormat>On-screen Show (4:3)</PresentationFormat>
  <Paragraphs>941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Slide 1</vt:lpstr>
      <vt:lpstr>Outline</vt:lpstr>
      <vt:lpstr>Objectives </vt:lpstr>
      <vt:lpstr>why wastewater treatment plant? </vt:lpstr>
      <vt:lpstr>Impact of engineering solutions (WWTP)</vt:lpstr>
      <vt:lpstr>Background </vt:lpstr>
      <vt:lpstr>Site selection for WWTP </vt:lpstr>
      <vt:lpstr>Slide 8</vt:lpstr>
      <vt:lpstr>Slide 9</vt:lpstr>
      <vt:lpstr>Slide 10</vt:lpstr>
      <vt:lpstr>Population Analysis and design Flow</vt:lpstr>
      <vt:lpstr>Slide 12</vt:lpstr>
      <vt:lpstr>Design of WWTP</vt:lpstr>
      <vt:lpstr>Design of WWTP</vt:lpstr>
      <vt:lpstr>Slide 15</vt:lpstr>
      <vt:lpstr>Slide 16</vt:lpstr>
      <vt:lpstr>Slide 17</vt:lpstr>
      <vt:lpstr>Slide 18</vt:lpstr>
      <vt:lpstr>Slide 19</vt:lpstr>
      <vt:lpstr>Design of TF model</vt:lpstr>
      <vt:lpstr>Slide 21</vt:lpstr>
      <vt:lpstr>Slide 22</vt:lpstr>
      <vt:lpstr>Detailed  Design</vt:lpstr>
      <vt:lpstr>This layout will ensure the following points:</vt:lpstr>
      <vt:lpstr>The profile of the plant</vt:lpstr>
      <vt:lpstr>Drawing one ( Channel, screen, grit chamber )</vt:lpstr>
      <vt:lpstr> Cross Sections:</vt:lpstr>
      <vt:lpstr>Slide 28</vt:lpstr>
      <vt:lpstr>Design of parshall Flume</vt:lpstr>
      <vt:lpstr>Drawing two ( primary sedimentation tank, pump station)</vt:lpstr>
      <vt:lpstr>Drawing three ( Trickling filter one, Trickling filter two)</vt:lpstr>
      <vt:lpstr>Slide 32</vt:lpstr>
      <vt:lpstr>Drawing four (secondary sedimentation tank )</vt:lpstr>
      <vt:lpstr>Drawing five ( Storage tank) </vt:lpstr>
      <vt:lpstr>Reuse of treated wastewater </vt:lpstr>
      <vt:lpstr>Study area</vt:lpstr>
      <vt:lpstr>Proposed crops:</vt:lpstr>
      <vt:lpstr>Estimation of crop water requirement:</vt:lpstr>
      <vt:lpstr>Slide 39</vt:lpstr>
      <vt:lpstr>Slide 40</vt:lpstr>
      <vt:lpstr>Crop water demand in mm</vt:lpstr>
      <vt:lpstr>Water demand Vs. Water supply:</vt:lpstr>
      <vt:lpstr>Monthly irrigation demand:</vt:lpstr>
      <vt:lpstr>No seasonal storage:</vt:lpstr>
      <vt:lpstr>With seasonal storage:</vt:lpstr>
      <vt:lpstr>Conclusion and recommendations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ABUMADA</cp:lastModifiedBy>
  <cp:revision>321</cp:revision>
  <dcterms:created xsi:type="dcterms:W3CDTF">2006-08-16T00:00:00Z</dcterms:created>
  <dcterms:modified xsi:type="dcterms:W3CDTF">2013-01-06T09:21:57Z</dcterms:modified>
</cp:coreProperties>
</file>