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338" r:id="rId11"/>
    <p:sldId id="339" r:id="rId12"/>
    <p:sldId id="270" r:id="rId13"/>
    <p:sldId id="340" r:id="rId14"/>
    <p:sldId id="314" r:id="rId15"/>
    <p:sldId id="315" r:id="rId16"/>
    <p:sldId id="316" r:id="rId17"/>
    <p:sldId id="344" r:id="rId18"/>
    <p:sldId id="317" r:id="rId19"/>
    <p:sldId id="326" r:id="rId20"/>
    <p:sldId id="318" r:id="rId21"/>
    <p:sldId id="327" r:id="rId22"/>
    <p:sldId id="321" r:id="rId23"/>
    <p:sldId id="322" r:id="rId24"/>
    <p:sldId id="323" r:id="rId25"/>
    <p:sldId id="324" r:id="rId26"/>
    <p:sldId id="299" r:id="rId27"/>
    <p:sldId id="301" r:id="rId28"/>
    <p:sldId id="302" r:id="rId29"/>
    <p:sldId id="303" r:id="rId30"/>
    <p:sldId id="304" r:id="rId31"/>
    <p:sldId id="306" r:id="rId32"/>
    <p:sldId id="307" r:id="rId33"/>
    <p:sldId id="348" r:id="rId34"/>
    <p:sldId id="333" r:id="rId35"/>
    <p:sldId id="331" r:id="rId36"/>
    <p:sldId id="332" r:id="rId37"/>
    <p:sldId id="346" r:id="rId38"/>
    <p:sldId id="347" r:id="rId39"/>
    <p:sldId id="336" r:id="rId40"/>
    <p:sldId id="273" r:id="rId41"/>
    <p:sldId id="274" r:id="rId42"/>
    <p:sldId id="275" r:id="rId43"/>
    <p:sldId id="276" r:id="rId44"/>
    <p:sldId id="277" r:id="rId45"/>
    <p:sldId id="341" r:id="rId46"/>
    <p:sldId id="278" r:id="rId47"/>
    <p:sldId id="343" r:id="rId48"/>
    <p:sldId id="337" r:id="rId49"/>
    <p:sldId id="342" r:id="rId50"/>
    <p:sldId id="280" r:id="rId51"/>
  </p:sldIdLst>
  <p:sldSz cx="12344400" cy="8229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4660" autoAdjust="0"/>
  </p:normalViewPr>
  <p:slideViewPr>
    <p:cSldViewPr>
      <p:cViewPr>
        <p:scale>
          <a:sx n="50" d="100"/>
          <a:sy n="50" d="100"/>
        </p:scale>
        <p:origin x="-1440" y="-378"/>
      </p:cViewPr>
      <p:guideLst>
        <p:guide orient="horz" pos="2592"/>
        <p:guide pos="3888"/>
      </p:guideLst>
    </p:cSldViewPr>
  </p:slideViewPr>
  <p:outlineViewPr>
    <p:cViewPr>
      <p:scale>
        <a:sx n="33" d="100"/>
        <a:sy n="33" d="100"/>
      </p:scale>
      <p:origin x="0" y="421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556513"/>
            <a:ext cx="104927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4663440"/>
            <a:ext cx="86410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A633-9892-4972-8A93-65A7266686A1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57C-D92A-47B8-9971-74DE691D6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A633-9892-4972-8A93-65A7266686A1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57C-D92A-47B8-9971-74DE691D6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329569"/>
            <a:ext cx="277749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329569"/>
            <a:ext cx="812673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A633-9892-4972-8A93-65A7266686A1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57C-D92A-47B8-9971-74DE691D6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A633-9892-4972-8A93-65A7266686A1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57C-D92A-47B8-9971-74DE691D6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5288282"/>
            <a:ext cx="1049274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488059"/>
            <a:ext cx="1049274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A633-9892-4972-8A93-65A7266686A1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57C-D92A-47B8-9971-74DE691D6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920243"/>
            <a:ext cx="545211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920243"/>
            <a:ext cx="5452110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A633-9892-4972-8A93-65A7266686A1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57C-D92A-47B8-9971-74DE691D6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1" y="1842136"/>
            <a:ext cx="5454254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" y="2609850"/>
            <a:ext cx="5454254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6" y="1842136"/>
            <a:ext cx="5456396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6" y="2609850"/>
            <a:ext cx="5456396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A633-9892-4972-8A93-65A7266686A1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57C-D92A-47B8-9971-74DE691D6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A633-9892-4972-8A93-65A7266686A1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57C-D92A-47B8-9971-74DE691D6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A633-9892-4972-8A93-65A7266686A1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57C-D92A-47B8-9971-74DE691D6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327660"/>
            <a:ext cx="4061223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0" y="327663"/>
            <a:ext cx="6900864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2" y="1722123"/>
            <a:ext cx="4061223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A633-9892-4972-8A93-65A7266686A1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57C-D92A-47B8-9971-74DE691D6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5760721"/>
            <a:ext cx="740664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735330"/>
            <a:ext cx="740664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6440807"/>
            <a:ext cx="740664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A633-9892-4972-8A93-65A7266686A1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57C-D92A-47B8-9971-74DE691D6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29566"/>
            <a:ext cx="11109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920243"/>
            <a:ext cx="1110996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7627623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A633-9892-4972-8A93-65A7266686A1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7627623"/>
            <a:ext cx="39090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7627623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E57C-D92A-47B8-9971-74DE691D6C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720699_10206102829025918_61684231_n.jpg"/>
          <p:cNvPicPr/>
          <p:nvPr/>
        </p:nvPicPr>
        <p:blipFill>
          <a:blip r:embed="rId2" cstate="print">
            <a:lum bright="8000" contrast="-67000"/>
          </a:blip>
          <a:stretch>
            <a:fillRect/>
          </a:stretch>
        </p:blipFill>
        <p:spPr>
          <a:xfrm>
            <a:off x="0" y="0"/>
            <a:ext cx="12344400" cy="82295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038600" y="1981200"/>
            <a:ext cx="5040630" cy="128016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r" rtl="1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r" rtl="1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 rtl="0">
              <a:lnSpc>
                <a:spcPct val="120000"/>
              </a:lnSpc>
              <a:buNone/>
            </a:pPr>
            <a:r>
              <a:rPr lang="en-US" sz="1800" b="1" dirty="0" smtClean="0"/>
              <a:t>An-Najah National University </a:t>
            </a:r>
            <a:br>
              <a:rPr lang="en-US" sz="1800" b="1" dirty="0" smtClean="0"/>
            </a:br>
            <a:r>
              <a:rPr lang="en-US" sz="1800" b="1" dirty="0" smtClean="0"/>
              <a:t>Faculty of Engineering </a:t>
            </a:r>
            <a:br>
              <a:rPr lang="en-US" sz="1800" b="1" dirty="0" smtClean="0"/>
            </a:br>
            <a:r>
              <a:rPr lang="en-US" sz="1800" b="1" dirty="0" smtClean="0"/>
              <a:t>Building Engineering Department</a:t>
            </a:r>
            <a:endParaRPr lang="ar-SA" sz="1600" b="1" dirty="0"/>
          </a:p>
        </p:txBody>
      </p:sp>
      <p:pic>
        <p:nvPicPr>
          <p:cNvPr id="5" name="Picture 2" descr="Description: C:\Documents and Settings\admin\Desktop\NNU_Sea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2299305" cy="200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62400" y="3200400"/>
            <a:ext cx="5032718" cy="164592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r" rtl="1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r" rtl="1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lnSpc>
                <a:spcPct val="120000"/>
              </a:lnSpc>
              <a:buNone/>
            </a:pPr>
            <a:r>
              <a:rPr lang="en-US" sz="2000" b="1" dirty="0">
                <a:latin typeface="CountryBlueprint" pitchFamily="2" charset="2"/>
              </a:rPr>
              <a:t>Graduation </a:t>
            </a:r>
            <a:r>
              <a:rPr lang="en-US" sz="2000" b="1" dirty="0" smtClean="0">
                <a:latin typeface="CountryBlueprint" pitchFamily="2" charset="2"/>
              </a:rPr>
              <a:t> Project  </a:t>
            </a:r>
            <a:r>
              <a:rPr lang="en-US" sz="2000" b="1" dirty="0">
                <a:latin typeface="CountryBlueprint" pitchFamily="2" charset="2"/>
              </a:rPr>
              <a:t>2</a:t>
            </a:r>
            <a:endParaRPr lang="en-US" sz="2000" b="1" dirty="0" smtClean="0">
              <a:latin typeface="CountryBlueprint" pitchFamily="2" charset="2"/>
            </a:endParaRPr>
          </a:p>
          <a:p>
            <a:pPr marL="82296" indent="0" algn="ctr">
              <a:lnSpc>
                <a:spcPct val="12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untryBlueprint" pitchFamily="2" charset="2"/>
              </a:rPr>
              <a:t>Villa</a:t>
            </a:r>
            <a:endParaRPr lang="en-US" sz="3600" b="1" dirty="0">
              <a:solidFill>
                <a:srgbClr val="FF0000"/>
              </a:solidFill>
              <a:latin typeface="CountryBlueprint" pitchFamily="2" charset="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0" y="4495800"/>
            <a:ext cx="5032718" cy="22860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r" rtl="1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r" rtl="1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rtl="0">
              <a:buFont typeface="CountryBlueprint"/>
              <a:buChar char=" "/>
            </a:pPr>
            <a:r>
              <a:rPr lang="en-US" sz="2000" b="1" dirty="0" smtClean="0">
                <a:latin typeface="CountryBlueprint" pitchFamily="2" charset="2"/>
              </a:rPr>
              <a:t>Prepared By </a:t>
            </a:r>
            <a:r>
              <a:rPr lang="en-US" sz="2000" dirty="0" smtClean="0">
                <a:latin typeface="CountryBlueprint" pitchFamily="2" charset="2"/>
              </a:rPr>
              <a:t>:</a:t>
            </a:r>
          </a:p>
          <a:p>
            <a:pPr algn="ctr" rtl="0">
              <a:buFont typeface="CountryBlueprint"/>
              <a:buChar char=" "/>
            </a:pPr>
            <a:endParaRPr lang="en-US" sz="2000" dirty="0" smtClean="0">
              <a:latin typeface="CountryBlueprint" pitchFamily="2" charset="2"/>
            </a:endParaRPr>
          </a:p>
          <a:p>
            <a:pPr algn="ctr" rtl="0">
              <a:buNone/>
            </a:pPr>
            <a:r>
              <a:rPr lang="en-US" sz="2000" dirty="0" smtClean="0"/>
              <a:t>          </a:t>
            </a:r>
            <a:r>
              <a:rPr lang="en-US" sz="2000" dirty="0" err="1" smtClean="0"/>
              <a:t>Abdalla</a:t>
            </a:r>
            <a:r>
              <a:rPr lang="en-US" sz="2000" dirty="0" smtClean="0"/>
              <a:t> </a:t>
            </a:r>
            <a:r>
              <a:rPr lang="en-US" sz="2000" dirty="0" err="1" smtClean="0"/>
              <a:t>Naem</a:t>
            </a:r>
            <a:r>
              <a:rPr lang="en-US" sz="2000" dirty="0" smtClean="0"/>
              <a:t> </a:t>
            </a:r>
            <a:r>
              <a:rPr lang="en-US" sz="2000" dirty="0" err="1" smtClean="0"/>
              <a:t>Dwikat</a:t>
            </a:r>
            <a:endParaRPr lang="en-US" sz="2000" dirty="0" smtClean="0"/>
          </a:p>
          <a:p>
            <a:pPr algn="ctr" rtl="0">
              <a:buNone/>
            </a:pPr>
            <a:endParaRPr lang="en-US" sz="2000" dirty="0" smtClean="0"/>
          </a:p>
          <a:p>
            <a:pPr algn="ctr" rtl="0">
              <a:buFont typeface="CountryBlueprint"/>
              <a:buChar char=" "/>
            </a:pPr>
            <a:r>
              <a:rPr lang="en-US" sz="2000" dirty="0" smtClean="0">
                <a:latin typeface="CountryBlueprint" pitchFamily="2" charset="2"/>
              </a:rPr>
              <a:t>  </a:t>
            </a:r>
            <a:r>
              <a:rPr lang="en-US" sz="2000" b="1" dirty="0" smtClean="0">
                <a:latin typeface="CountryBlueprint" pitchFamily="2" charset="2"/>
              </a:rPr>
              <a:t>Project supervisor</a:t>
            </a:r>
            <a:r>
              <a:rPr lang="en-US" sz="2000" dirty="0" smtClean="0">
                <a:latin typeface="CountryBlueprint" pitchFamily="2" charset="2"/>
              </a:rPr>
              <a:t>:</a:t>
            </a:r>
          </a:p>
          <a:p>
            <a:pPr algn="ctr" rtl="0">
              <a:buFont typeface="CountryBlueprint"/>
              <a:buChar char=" "/>
            </a:pPr>
            <a:endParaRPr lang="en-US" sz="2000" dirty="0" smtClean="0">
              <a:latin typeface="CountryBlueprint" pitchFamily="2" charset="2"/>
            </a:endParaRPr>
          </a:p>
          <a:p>
            <a:pPr algn="ctr" rtl="0">
              <a:buFont typeface="CountryBlueprint"/>
              <a:buChar char=" "/>
            </a:pPr>
            <a:r>
              <a:rPr lang="en-US" sz="2000" b="1" dirty="0" smtClean="0"/>
              <a:t>    </a:t>
            </a:r>
            <a:r>
              <a:rPr lang="en-US" sz="2000" b="1" dirty="0" err="1" smtClean="0"/>
              <a:t>DR.Monther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Dwikat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pPr algn="ctr" rtl="0">
              <a:buFont typeface="CountryBlueprint"/>
              <a:buChar char=" 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 rtl="0">
              <a:buFont typeface="CountryBlueprint"/>
              <a:buChar char=" 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82296" indent="0" algn="ctr" rtl="0">
              <a:lnSpc>
                <a:spcPct val="120000"/>
              </a:lnSpc>
              <a:buNone/>
            </a:pPr>
            <a:endParaRPr lang="en-US" sz="2000" dirty="0" smtClean="0">
              <a:latin typeface="CountryBlueprin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East Elevation:</a:t>
            </a:r>
            <a:endParaRPr lang="en-US" dirty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78002"/>
            <a:ext cx="9677400" cy="55085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West Elevation:</a:t>
            </a:r>
            <a:endParaRPr lang="en-US" dirty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10896600" cy="51628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8610" y="274320"/>
            <a:ext cx="3806190" cy="7315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Sections 1 :</a:t>
            </a:r>
            <a:endParaRPr lang="en-US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676400"/>
            <a:ext cx="8991600" cy="503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Sections 2 :</a:t>
            </a:r>
            <a:endParaRPr lang="en-US" dirty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133600"/>
            <a:ext cx="10454286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DELL-PC\Downloads\11741744_10206102828625908_574665367_n.jpg"/>
          <p:cNvPicPr/>
          <p:nvPr/>
        </p:nvPicPr>
        <p:blipFill>
          <a:blip r:embed="rId2" cstate="print">
            <a:lum bright="41000" contrast="-20000"/>
          </a:blip>
          <a:srcRect/>
          <a:stretch>
            <a:fillRect/>
          </a:stretch>
        </p:blipFill>
        <p:spPr bwMode="auto">
          <a:xfrm>
            <a:off x="0" y="0"/>
            <a:ext cx="12344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962400" y="2133600"/>
            <a:ext cx="6705600" cy="271272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r" rtl="1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r" rtl="1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r" rtl="1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lnSpc>
                <a:spcPct val="120000"/>
              </a:lnSpc>
              <a:buNone/>
            </a:pPr>
            <a:r>
              <a:rPr lang="en-US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 design</a:t>
            </a:r>
            <a:endParaRPr lang="en-US" sz="7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10206990" cy="5791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Thermal Comfort</a:t>
            </a:r>
          </a:p>
          <a:p>
            <a:pPr marL="82296" indent="0" algn="l" rtl="0"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Heating and cooling load</a:t>
            </a:r>
          </a:p>
          <a:p>
            <a:pPr algn="l" rtl="0">
              <a:buFont typeface="Wingdings" pitchFamily="2" charset="2"/>
              <a:buChar char="ü"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water efficiency</a:t>
            </a:r>
          </a:p>
          <a:p>
            <a:pPr>
              <a:buFont typeface="Wingdings" pitchFamily="2" charset="2"/>
              <a:buChar char="ü"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Natural Lighting</a:t>
            </a:r>
          </a:p>
          <a:p>
            <a:pPr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Shading</a:t>
            </a:r>
          </a:p>
          <a:p>
            <a:pPr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Acoustics Comfort</a:t>
            </a:r>
          </a:p>
          <a:p>
            <a:pPr algn="l" rtl="0">
              <a:buFont typeface="Wingdings" pitchFamily="2" charset="2"/>
              <a:buChar char="ü"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l" rtl="0"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8110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Thermal Comfort :</a:t>
            </a:r>
            <a:b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3200" dirty="0" smtClean="0"/>
              <a:t>external wall layer's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صورة 7" descr="wall detaling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133600"/>
            <a:ext cx="10591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Total Heating and Cooling Load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we use split unit for heating and cooling</a:t>
            </a:r>
            <a:endParaRPr lang="en-US" sz="2400" dirty="0"/>
          </a:p>
        </p:txBody>
      </p:sp>
      <p:pic>
        <p:nvPicPr>
          <p:cNvPr id="4" name="صورة 8" descr="building summary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10439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1811000" cy="2286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water</a:t>
            </a:r>
            <a:r>
              <a:rPr lang="en-US" sz="3600" dirty="0" smtClean="0"/>
              <a:t> </a:t>
            </a:r>
            <a:r>
              <a:rPr lang="en-US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efficiency: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we separate the gray and black water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صورة 11" descr="water recycel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667000"/>
            <a:ext cx="6715393" cy="5181600"/>
          </a:xfrm>
          <a:prstGeom prst="rect">
            <a:avLst/>
          </a:prstGeom>
        </p:spPr>
      </p:pic>
      <p:pic>
        <p:nvPicPr>
          <p:cNvPr id="9" name="صورة 12" descr="Capture254698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5562600"/>
            <a:ext cx="4343400" cy="2362200"/>
          </a:xfrm>
          <a:prstGeom prst="rect">
            <a:avLst/>
          </a:prstGeom>
        </p:spPr>
      </p:pic>
      <p:pic>
        <p:nvPicPr>
          <p:cNvPr id="10" name="صورة 13" descr="Capture253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400" y="2590800"/>
            <a:ext cx="4419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Natural Lighting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7467600" cy="5492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610" y="274324"/>
            <a:ext cx="524637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utline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2960" y="1463040"/>
            <a:ext cx="9978390" cy="6309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Project Definition </a:t>
            </a:r>
          </a:p>
          <a:p>
            <a:pPr marL="82296" indent="0" algn="l" rtl="0"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Architectural Design</a:t>
            </a:r>
          </a:p>
          <a:p>
            <a:pPr algn="l" rtl="0">
              <a:buFont typeface="Wingdings" pitchFamily="2" charset="2"/>
              <a:buChar char="ü"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Environmental Design.</a:t>
            </a:r>
          </a:p>
          <a:p>
            <a:pPr algn="l" rtl="0">
              <a:buFont typeface="Wingdings" pitchFamily="2" charset="2"/>
              <a:buChar char="ü"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Structural  Design</a:t>
            </a:r>
          </a:p>
          <a:p>
            <a:pPr marL="82296" indent="0" algn="l" rtl="0"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Electrical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Design</a:t>
            </a:r>
          </a:p>
          <a:p>
            <a:pPr algn="l" rtl="0">
              <a:buFont typeface="Wingdings" pitchFamily="2" charset="2"/>
              <a:buChar char="ü"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Mechanical  Design</a:t>
            </a:r>
          </a:p>
          <a:p>
            <a:pPr marL="82296" indent="0" algn="l" rtl="0"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Safety Design</a:t>
            </a:r>
          </a:p>
          <a:p>
            <a:pPr algn="l" rtl="0">
              <a:buFont typeface="Wingdings" pitchFamily="2" charset="2"/>
              <a:buChar char="ü"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744200" cy="2133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day light factor </a:t>
            </a:r>
            <a:b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/>
              <a:t>in the fig we can see the daylight factor in a gust bed room in the ground floor and we can see that the average value is 4.29% and that is good daylight factor and the distribution of the daylight is very good.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صورة 15" descr="daylight factor in the ground floor clas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438399"/>
            <a:ext cx="10287000" cy="495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Shading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dsf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057400"/>
            <a:ext cx="9982200" cy="4952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9808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Shutters Design with 25 cm 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7958797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Acoustics Comfort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Documents\Desktop\sound-620x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78740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75192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Acoustics design for bed room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867400"/>
            <a:ext cx="6629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 average = 0.19996       RT60= 0.80013  , it is accepted .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1" y="1676400"/>
          <a:ext cx="8534399" cy="3800856"/>
        </p:xfrm>
        <a:graphic>
          <a:graphicData uri="http://schemas.openxmlformats.org/drawingml/2006/table">
            <a:tbl>
              <a:tblPr/>
              <a:tblGrid>
                <a:gridCol w="2068493"/>
                <a:gridCol w="1818918"/>
                <a:gridCol w="1634448"/>
                <a:gridCol w="3012540"/>
              </a:tblGrid>
              <a:tr h="315468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3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3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3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Area*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730A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Wall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12.6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Ceiling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975" algn="l"/>
                          <a:tab pos="401320" algn="ctr"/>
                        </a:tabLs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1.08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Floor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0.64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Door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2.25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0.1125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Window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4.75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0.19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wood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0.07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0.133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</a:tr>
              <a:tr h="4587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curtains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0.58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7.192 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Bed 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3.22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0.30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0.93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114.52</a:t>
                      </a: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22.9</a:t>
                      </a: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9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4775" cy="209550"/>
          </a:xfrm>
          <a:prstGeom prst="rect">
            <a:avLst/>
          </a:prstGeom>
          <a:noFill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4775" cy="20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STC  Value: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صورة 21" descr="external wal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667000"/>
            <a:ext cx="4724400" cy="213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50292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external wall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4600" y="2286000"/>
            <a:ext cx="66236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52db</a:t>
            </a:r>
            <a:endParaRPr lang="en-US" dirty="0"/>
          </a:p>
        </p:txBody>
      </p:sp>
      <p:pic>
        <p:nvPicPr>
          <p:cNvPr id="10" name="صورة 22" descr="internal wall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2667000"/>
            <a:ext cx="4724400" cy="2209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48600" y="5029200"/>
            <a:ext cx="135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internal wall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153400" y="2286000"/>
            <a:ext cx="762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47db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028700" y="1097281"/>
            <a:ext cx="10122408" cy="56540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 Design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152400" y="304800"/>
            <a:ext cx="4429156" cy="785818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 (concrete frame )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375895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 floor  , </a:t>
            </a:r>
          </a:p>
          <a:p>
            <a:pPr algn="ctr"/>
            <a:r>
              <a:rPr lang="en-US" dirty="0" smtClean="0"/>
              <a:t>All floor one way ribbed slab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Compatibility  , equilibrium </a:t>
            </a:r>
          </a:p>
          <a:p>
            <a:pPr algn="ctr"/>
            <a:r>
              <a:rPr lang="en-US" dirty="0" smtClean="0"/>
              <a:t>Internal forces :   ok  </a:t>
            </a:r>
            <a:endParaRPr lang="en-US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344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1" name="rectole0000000009"/>
          <p:cNvGraphicFramePr>
            <a:graphicFrameLocks noChangeAspect="1"/>
          </p:cNvGraphicFramePr>
          <p:nvPr/>
        </p:nvGraphicFramePr>
        <p:xfrm>
          <a:off x="4800600" y="762000"/>
          <a:ext cx="7010400" cy="6400800"/>
        </p:xfrm>
        <a:graphic>
          <a:graphicData uri="http://schemas.openxmlformats.org/presentationml/2006/ole">
            <p:oleObj spid="_x0000_s35841" name="Picture" r:id="rId3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228600" y="228600"/>
            <a:ext cx="5688632" cy="72008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(concrete frame ) : slab design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44196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25 cm one way ribbed slab</a:t>
            </a:r>
          </a:p>
          <a:p>
            <a:endParaRPr lang="en-US" dirty="0" smtClean="0"/>
          </a:p>
          <a:p>
            <a:r>
              <a:rPr lang="en-US" dirty="0" smtClean="0"/>
              <a:t>L.L = 3 KN/ m^2 </a:t>
            </a:r>
          </a:p>
          <a:p>
            <a:endParaRPr lang="en-US" dirty="0" smtClean="0"/>
          </a:p>
          <a:p>
            <a:r>
              <a:rPr lang="en-US" dirty="0" smtClean="0"/>
              <a:t>Super D.L = 4KN / m^2 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9600"/>
            <a:ext cx="4572000" cy="397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410200"/>
            <a:ext cx="10115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228600" y="228600"/>
            <a:ext cx="7056784" cy="72008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(concrete frame ) : beams, columns design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0" y="1862323"/>
          <a:ext cx="2592288" cy="18420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800"/>
                <a:gridCol w="1525488"/>
              </a:tblGrid>
              <a:tr h="336041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 * h </a:t>
                      </a:r>
                      <a:endParaRPr lang="en-US" dirty="0"/>
                    </a:p>
                  </a:txBody>
                  <a:tcPr/>
                </a:tc>
              </a:tr>
              <a:tr h="379044">
                <a:tc>
                  <a:txBody>
                    <a:bodyPr/>
                    <a:lstStyle/>
                    <a:p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700*500</a:t>
                      </a:r>
                      <a:endParaRPr lang="en-US" dirty="0"/>
                    </a:p>
                  </a:txBody>
                  <a:tcPr/>
                </a:tc>
              </a:tr>
              <a:tr h="336041">
                <a:tc>
                  <a:txBody>
                    <a:bodyPr/>
                    <a:lstStyle/>
                    <a:p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600*300</a:t>
                      </a:r>
                      <a:endParaRPr lang="en-US" dirty="0"/>
                    </a:p>
                  </a:txBody>
                  <a:tcPr/>
                </a:tc>
              </a:tr>
              <a:tr h="336041">
                <a:tc>
                  <a:txBody>
                    <a:bodyPr/>
                    <a:lstStyle/>
                    <a:p>
                      <a:r>
                        <a:rPr lang="en-US" dirty="0" smtClean="0"/>
                        <a:t>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500*500</a:t>
                      </a:r>
                      <a:endParaRPr lang="en-US" dirty="0"/>
                    </a:p>
                  </a:txBody>
                  <a:tcPr/>
                </a:tc>
              </a:tr>
              <a:tr h="336041">
                <a:tc>
                  <a:txBody>
                    <a:bodyPr/>
                    <a:lstStyle/>
                    <a:p>
                      <a:r>
                        <a:rPr lang="en-US" dirty="0" smtClean="0"/>
                        <a:t>b4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400*500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0" y="1828800"/>
          <a:ext cx="2975992" cy="17443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7996"/>
                <a:gridCol w="1487996"/>
              </a:tblGrid>
              <a:tr h="504056">
                <a:tc>
                  <a:txBody>
                    <a:bodyPr/>
                    <a:lstStyle/>
                    <a:p>
                      <a:r>
                        <a:rPr lang="en-US" dirty="0" smtClean="0"/>
                        <a:t>Column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*h </a:t>
                      </a:r>
                      <a:endParaRPr lang="en-US" dirty="0"/>
                    </a:p>
                  </a:txBody>
                  <a:tcPr/>
                </a:tc>
              </a:tr>
              <a:tr h="508795">
                <a:tc>
                  <a:txBody>
                    <a:bodyPr/>
                    <a:lstStyle/>
                    <a:p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600*300</a:t>
                      </a:r>
                      <a:endParaRPr lang="en-US" dirty="0"/>
                    </a:p>
                  </a:txBody>
                  <a:tcPr/>
                </a:tc>
              </a:tr>
              <a:tr h="173639">
                <a:tc>
                  <a:txBody>
                    <a:bodyPr/>
                    <a:lstStyle/>
                    <a:p>
                      <a:r>
                        <a:rPr lang="en-US" dirty="0" smtClean="0"/>
                        <a:t>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500*300</a:t>
                      </a:r>
                      <a:endParaRPr lang="en-US" dirty="0"/>
                    </a:p>
                  </a:txBody>
                  <a:tcPr/>
                </a:tc>
              </a:tr>
              <a:tr h="173639">
                <a:tc>
                  <a:txBody>
                    <a:bodyPr/>
                    <a:lstStyle/>
                    <a:p>
                      <a:r>
                        <a:rPr lang="en-US" dirty="0" smtClean="0"/>
                        <a:t>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400*300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419600"/>
            <a:ext cx="4191000" cy="259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19600"/>
            <a:ext cx="42991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8610" y="0"/>
            <a:ext cx="8846820" cy="10972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Site of the project: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Location and Site:</a:t>
            </a:r>
            <a:r>
              <a:rPr lang="ar-SA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my project located in sarra, sarra Located to the southwest of the city of Nablus </a:t>
            </a:r>
            <a:br>
              <a:rPr lang="en-US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DELL-PC\Downloads\11721166_10206102848026393_199700151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152400" y="228600"/>
            <a:ext cx="7056784" cy="72008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(concrete frame ) : beam details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95380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228600" y="228600"/>
            <a:ext cx="7056784" cy="72008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(concrete frame ) : Footing Layout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533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Bearing capacity of soil = 300 KN/ m^2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7543800" cy="54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228600" y="304800"/>
            <a:ext cx="7056784" cy="72008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(concrete frame ) :Footing Details 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864931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228600" y="304800"/>
            <a:ext cx="7056784" cy="72008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(concrete frame ) :shear wall  Details  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876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867400"/>
            <a:ext cx="8001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066800" y="1143000"/>
            <a:ext cx="10122408" cy="56540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 algn="ctr" rtl="0">
              <a:buNone/>
            </a:pPr>
            <a:endParaRPr lang="en-US" sz="66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" indent="0" algn="ctr" rtl="0">
              <a:buNone/>
            </a:pPr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Electrical</a:t>
            </a:r>
            <a:r>
              <a:rPr lang="en-US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228600" y="228600"/>
            <a:ext cx="7560840" cy="72008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Lighting design (artificial lighting ) : Luminaries  Data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514600"/>
            <a:ext cx="5867400" cy="5334000"/>
          </a:xfrm>
          <a:prstGeom prst="rect">
            <a:avLst/>
          </a:prstGeom>
        </p:spPr>
      </p:pic>
      <p:pic>
        <p:nvPicPr>
          <p:cNvPr id="8" name="Picture 7" descr="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00" y="2514600"/>
            <a:ext cx="5279091" cy="548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1219200"/>
            <a:ext cx="1036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we used fluorescent lamps because of its ability to save power and they have long life cycle 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228600" y="304800"/>
            <a:ext cx="11430000" cy="72008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Lighting design (artificial lighting ) :Lighting Distribution to the ground floor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6019800" cy="5767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228600" y="304800"/>
            <a:ext cx="11430000" cy="72008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Lighting design (artificial lighting ) :socket Distribution to the ground floor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6019800" cy="5767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228600" y="304800"/>
            <a:ext cx="11430000" cy="72008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Lighting design (artificial lighting ) : switch Distribution to the ground floor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1810" y="1447800"/>
            <a:ext cx="5857780" cy="5767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152400" y="304800"/>
            <a:ext cx="7560840" cy="72008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 design  : Circuit Breaker Plans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1905000"/>
            <a:ext cx="58674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0" y="6019800"/>
            <a:ext cx="2514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load = 4 </a:t>
            </a:r>
            <a:r>
              <a:rPr lang="en-US" dirty="0" err="1" smtClean="0"/>
              <a:t>kw</a:t>
            </a:r>
            <a:endParaRPr lang="en-US" dirty="0" smtClean="0"/>
          </a:p>
          <a:p>
            <a:r>
              <a:rPr lang="en-US" dirty="0" smtClean="0"/>
              <a:t>Total current = 5.93Am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6248400"/>
            <a:ext cx="2895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load = 3.1kw</a:t>
            </a:r>
          </a:p>
          <a:p>
            <a:r>
              <a:rPr lang="en-US" dirty="0" smtClean="0"/>
              <a:t>Total current = 5.48 Am</a:t>
            </a:r>
            <a:endParaRPr lang="en-US" dirty="0"/>
          </a:p>
        </p:txBody>
      </p:sp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828800"/>
            <a:ext cx="5449061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028700" y="1097281"/>
            <a:ext cx="10122408" cy="56540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 rtl="0">
              <a:buNone/>
            </a:pPr>
            <a:r>
              <a:rPr lang="en-US" sz="7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Architectural </a:t>
            </a:r>
            <a:r>
              <a:rPr lang="en-US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028700" y="1097281"/>
            <a:ext cx="10122408" cy="56540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 rtl="0">
              <a:buNone/>
            </a:pPr>
            <a:r>
              <a:rPr lang="en-US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</a:t>
            </a:r>
          </a:p>
          <a:p>
            <a:pPr marL="82296" indent="0" algn="ctr" rtl="0">
              <a:buNone/>
            </a:pPr>
            <a:r>
              <a:rPr lang="en-US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9978390" cy="65836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Water Supply System</a:t>
            </a:r>
          </a:p>
          <a:p>
            <a:pPr marL="82296" indent="0" algn="l" rtl="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Drainage system</a:t>
            </a:r>
          </a:p>
          <a:p>
            <a:pPr algn="l" rtl="0">
              <a:buFont typeface="Wingdings" pitchFamily="2" charset="2"/>
              <a:buChar char="ü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AC System</a:t>
            </a: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Fire Place System</a:t>
            </a: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Fire System</a:t>
            </a:r>
          </a:p>
          <a:p>
            <a:pPr marL="82296" indent="0" algn="l" rtl="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Elevators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4937760" cy="9144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Roof water Supply System:</a:t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10287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67200" cy="685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Water supply system: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1027455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276599" cy="685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Draneg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System: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1098201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Manhole system: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799" y="0"/>
            <a:ext cx="2590801" cy="685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 System: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9220200" cy="70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Fire</a:t>
            </a:r>
            <a:r>
              <a:rPr lang="en-US" dirty="0" smtClean="0"/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Place</a:t>
            </a:r>
            <a:r>
              <a:rPr lang="en-US" dirty="0" smtClean="0"/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system:</a:t>
            </a:r>
          </a:p>
        </p:txBody>
      </p:sp>
      <p:pic>
        <p:nvPicPr>
          <p:cNvPr id="5" name="Picture 4" descr="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99060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849569" cy="8229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Fire</a:t>
            </a:r>
            <a:r>
              <a:rPr lang="en-US" sz="35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System: </a:t>
            </a:r>
            <a:r>
              <a:rPr lang="en-US" sz="3500" dirty="0" smtClean="0">
                <a:solidFill>
                  <a:srgbClr val="FF0000"/>
                </a:solidFill>
              </a:rPr>
              <a:t>  </a:t>
            </a:r>
            <a:r>
              <a:rPr lang="en-US" sz="2800" b="0" dirty="0" smtClean="0"/>
              <a:t>we use fire extinguisher</a:t>
            </a:r>
            <a:endParaRPr lang="en-US" sz="3500" dirty="0">
              <a:solidFill>
                <a:srgbClr val="FF0000"/>
              </a:solidFill>
            </a:endParaRPr>
          </a:p>
        </p:txBody>
      </p:sp>
      <p:pic>
        <p:nvPicPr>
          <p:cNvPr id="8" name="Picture 7" descr="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1" y="1524000"/>
            <a:ext cx="87629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5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1049274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Elevators</a:t>
            </a:r>
            <a:r>
              <a:rPr lang="en-US" sz="3500" b="1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System</a:t>
            </a:r>
          </a:p>
        </p:txBody>
      </p:sp>
      <p:pic>
        <p:nvPicPr>
          <p:cNvPr id="5" name="Picture 4" descr="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981200"/>
            <a:ext cx="94488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" y="0"/>
            <a:ext cx="6686550" cy="7315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Site Plan :</a:t>
            </a:r>
            <a:endParaRPr lang="en-US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Picture 5" descr="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990600"/>
            <a:ext cx="85344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1872" y="1224465"/>
            <a:ext cx="8923728" cy="5938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8610" y="182880"/>
            <a:ext cx="11521440" cy="7315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Ground Floor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(Area = 200 square meter)</a:t>
            </a:r>
            <a:endParaRPr lang="en-US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990600"/>
            <a:ext cx="8839200" cy="6925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8610" y="182880"/>
            <a:ext cx="11521440" cy="7315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First Floor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(Area = 200 square meter)</a:t>
            </a:r>
            <a:endParaRPr lang="en-US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8382000" cy="665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8610" y="182880"/>
            <a:ext cx="4114800" cy="7315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North Elevation:</a:t>
            </a:r>
            <a:endParaRPr lang="en-US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Picture 5" descr="شمااااااااااااااااااااااا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143000"/>
            <a:ext cx="9448800" cy="6431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" y="274320"/>
            <a:ext cx="4011930" cy="7315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South Elevation:</a:t>
            </a:r>
            <a:endParaRPr lang="en-US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6" descr="ج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1084483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446</Words>
  <Application>Microsoft Office PowerPoint</Application>
  <PresentationFormat>Custom</PresentationFormat>
  <Paragraphs>177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Picture</vt:lpstr>
      <vt:lpstr>Slide 1</vt:lpstr>
      <vt:lpstr>Slide 2</vt:lpstr>
      <vt:lpstr> Site of the project: Location and Site:   my project located in sarra, sarra Located to the southwest of the city of Nablus  </vt:lpstr>
      <vt:lpstr>Slide 4</vt:lpstr>
      <vt:lpstr> Site Plan :</vt:lpstr>
      <vt:lpstr>Ground Floor  (Area = 200 square meter)</vt:lpstr>
      <vt:lpstr>First Floor (Area = 200 square meter)</vt:lpstr>
      <vt:lpstr>North Elevation:</vt:lpstr>
      <vt:lpstr>South Elevation:</vt:lpstr>
      <vt:lpstr>East Elevation:</vt:lpstr>
      <vt:lpstr>West Elevation:</vt:lpstr>
      <vt:lpstr>Sections 1 :</vt:lpstr>
      <vt:lpstr>Sections 2 :</vt:lpstr>
      <vt:lpstr>Slide 14</vt:lpstr>
      <vt:lpstr>Slide 15</vt:lpstr>
      <vt:lpstr>Thermal Comfort :                                            external wall layer's</vt:lpstr>
      <vt:lpstr>Total Heating and Cooling Load we use split unit for heating and cooling</vt:lpstr>
      <vt:lpstr>water efficiency:     we separate the gray and black water</vt:lpstr>
      <vt:lpstr>Natural Lighting</vt:lpstr>
      <vt:lpstr>day light factor  in the fig we can see the daylight factor in a gust bed room in the ground floor and we can see that the average value is 4.29% and that is good daylight factor and the distribution of the daylight is very good.</vt:lpstr>
      <vt:lpstr>Shading</vt:lpstr>
      <vt:lpstr>Shutters Design with 25 cm  </vt:lpstr>
      <vt:lpstr>Acoustics Comfort</vt:lpstr>
      <vt:lpstr>Acoustics design for bed room</vt:lpstr>
      <vt:lpstr>STC  Value: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Roof water Supply System: </vt:lpstr>
      <vt:lpstr>Water supply system:</vt:lpstr>
      <vt:lpstr>Draneg System:</vt:lpstr>
      <vt:lpstr>Manhole system: </vt:lpstr>
      <vt:lpstr>AC System:</vt:lpstr>
      <vt:lpstr>Fire Place system:</vt:lpstr>
      <vt:lpstr>Fire System:   we use fire extinguisher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Mohammed Obaid</dc:creator>
  <cp:lastModifiedBy>DELL-PC</cp:lastModifiedBy>
  <cp:revision>169</cp:revision>
  <dcterms:created xsi:type="dcterms:W3CDTF">2014-12-16T15:15:10Z</dcterms:created>
  <dcterms:modified xsi:type="dcterms:W3CDTF">2015-07-23T07:27:25Z</dcterms:modified>
</cp:coreProperties>
</file>