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4" r:id="rId9"/>
    <p:sldId id="272" r:id="rId10"/>
    <p:sldId id="312" r:id="rId11"/>
    <p:sldId id="269" r:id="rId12"/>
    <p:sldId id="313" r:id="rId13"/>
    <p:sldId id="314" r:id="rId14"/>
    <p:sldId id="315" r:id="rId15"/>
    <p:sldId id="316" r:id="rId16"/>
    <p:sldId id="317" r:id="rId17"/>
    <p:sldId id="318" r:id="rId18"/>
    <p:sldId id="321" r:id="rId19"/>
    <p:sldId id="322" r:id="rId20"/>
    <p:sldId id="323" r:id="rId21"/>
    <p:sldId id="319" r:id="rId22"/>
    <p:sldId id="320" r:id="rId23"/>
    <p:sldId id="26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2560D-52D7-487F-8CA4-E00FB1914FED}" type="datetimeFigureOut">
              <a:rPr lang="en-US" smtClean="0"/>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1D84E-3D56-4E9B-A437-FE6B5F487B9E}" type="slidenum">
              <a:rPr lang="en-US" smtClean="0"/>
              <a:t>‹#›</a:t>
            </a:fld>
            <a:endParaRPr lang="en-US"/>
          </a:p>
        </p:txBody>
      </p:sp>
    </p:spTree>
    <p:extLst>
      <p:ext uri="{BB962C8B-B14F-4D97-AF65-F5344CB8AC3E}">
        <p14:creationId xmlns:p14="http://schemas.microsoft.com/office/powerpoint/2010/main" val="68172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93127"/>
            <a:ext cx="9144000" cy="2971800"/>
          </a:xfrm>
          <a:prstGeom prst="rect">
            <a:avLst/>
          </a:prstGeom>
          <a:solidFill>
            <a:schemeClr val="tx1">
              <a:lumMod val="85000"/>
              <a:lumOff val="1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62000" y="4224865"/>
            <a:ext cx="7391400" cy="2308324"/>
          </a:xfrm>
          <a:prstGeom prst="rect">
            <a:avLst/>
          </a:prstGeom>
          <a:noFill/>
        </p:spPr>
        <p:txBody>
          <a:bodyPr wrap="square" rtlCol="0">
            <a:spAutoFit/>
          </a:bodyPr>
          <a:lstStyle/>
          <a:p>
            <a:pPr algn="ctr"/>
            <a:r>
              <a:rPr lang="en-US" sz="2400" b="1" dirty="0" smtClean="0">
                <a:solidFill>
                  <a:schemeClr val="bg1">
                    <a:lumMod val="85000"/>
                  </a:schemeClr>
                </a:solidFill>
              </a:rPr>
              <a:t>Mobile Controlled Car</a:t>
            </a:r>
            <a:br>
              <a:rPr lang="en-US" sz="2400" b="1" dirty="0" smtClean="0">
                <a:solidFill>
                  <a:schemeClr val="bg1">
                    <a:lumMod val="85000"/>
                  </a:schemeClr>
                </a:solidFill>
              </a:rPr>
            </a:br>
            <a:endParaRPr lang="en-US" sz="2400" b="1" dirty="0" smtClean="0">
              <a:solidFill>
                <a:schemeClr val="bg1">
                  <a:lumMod val="85000"/>
                </a:schemeClr>
              </a:solidFill>
            </a:endParaRPr>
          </a:p>
          <a:p>
            <a:r>
              <a:rPr lang="en-US" sz="2400" b="1" dirty="0" smtClean="0">
                <a:solidFill>
                  <a:schemeClr val="bg1">
                    <a:lumMod val="85000"/>
                  </a:schemeClr>
                </a:solidFill>
              </a:rPr>
              <a:t>Students </a:t>
            </a:r>
            <a:r>
              <a:rPr lang="en-US" sz="2400" b="1" dirty="0" smtClean="0">
                <a:solidFill>
                  <a:schemeClr val="bg1">
                    <a:lumMod val="85000"/>
                  </a:schemeClr>
                </a:solidFill>
              </a:rPr>
              <a:t>:              </a:t>
            </a:r>
            <a:r>
              <a:rPr lang="en-US" sz="2400" b="1" dirty="0" err="1" smtClean="0">
                <a:solidFill>
                  <a:schemeClr val="bg1">
                    <a:lumMod val="85000"/>
                  </a:schemeClr>
                </a:solidFill>
              </a:rPr>
              <a:t>Tasneem</a:t>
            </a:r>
            <a:r>
              <a:rPr lang="en-US" sz="2400" b="1" dirty="0" smtClean="0">
                <a:solidFill>
                  <a:schemeClr val="bg1">
                    <a:lumMod val="85000"/>
                  </a:schemeClr>
                </a:solidFill>
              </a:rPr>
              <a:t> J. </a:t>
            </a:r>
            <a:r>
              <a:rPr lang="en-US" sz="2400" b="1" dirty="0" err="1" smtClean="0">
                <a:solidFill>
                  <a:schemeClr val="bg1">
                    <a:lumMod val="85000"/>
                  </a:schemeClr>
                </a:solidFill>
              </a:rPr>
              <a:t>Hamayel</a:t>
            </a:r>
            <a:r>
              <a:rPr lang="en-US" sz="2400" b="1" dirty="0" smtClean="0">
                <a:solidFill>
                  <a:schemeClr val="bg1">
                    <a:lumMod val="85000"/>
                  </a:schemeClr>
                </a:solidFill>
              </a:rPr>
              <a:t> </a:t>
            </a:r>
            <a:br>
              <a:rPr lang="en-US" sz="2400" b="1" dirty="0" smtClean="0">
                <a:solidFill>
                  <a:schemeClr val="bg1">
                    <a:lumMod val="85000"/>
                  </a:schemeClr>
                </a:solidFill>
              </a:rPr>
            </a:br>
            <a:r>
              <a:rPr lang="en-US" sz="2400" b="1" dirty="0" smtClean="0">
                <a:solidFill>
                  <a:schemeClr val="bg1">
                    <a:lumMod val="85000"/>
                  </a:schemeClr>
                </a:solidFill>
              </a:rPr>
              <a:t>                                 </a:t>
            </a:r>
            <a:r>
              <a:rPr lang="en-US" sz="2400" b="1" dirty="0" err="1" smtClean="0">
                <a:solidFill>
                  <a:schemeClr val="bg1">
                    <a:lumMod val="85000"/>
                  </a:schemeClr>
                </a:solidFill>
              </a:rPr>
              <a:t>Hanan</a:t>
            </a:r>
            <a:r>
              <a:rPr lang="en-US" sz="2400" b="1" dirty="0" smtClean="0">
                <a:solidFill>
                  <a:schemeClr val="bg1">
                    <a:lumMod val="85000"/>
                  </a:schemeClr>
                </a:solidFill>
              </a:rPr>
              <a:t> I. Mansour  </a:t>
            </a:r>
            <a:br>
              <a:rPr lang="en-US" sz="2400" b="1" dirty="0" smtClean="0">
                <a:solidFill>
                  <a:schemeClr val="bg1">
                    <a:lumMod val="85000"/>
                  </a:schemeClr>
                </a:solidFill>
              </a:rPr>
            </a:br>
            <a:r>
              <a:rPr lang="en-US" sz="2400" b="1" dirty="0" smtClean="0">
                <a:solidFill>
                  <a:schemeClr val="bg1">
                    <a:lumMod val="85000"/>
                  </a:schemeClr>
                </a:solidFill>
              </a:rPr>
              <a:t/>
            </a:r>
            <a:br>
              <a:rPr lang="en-US" sz="2400" b="1" dirty="0" smtClean="0">
                <a:solidFill>
                  <a:schemeClr val="bg1">
                    <a:lumMod val="85000"/>
                  </a:schemeClr>
                </a:solidFill>
              </a:rPr>
            </a:br>
            <a:r>
              <a:rPr lang="en-US" sz="2400" b="1" dirty="0" smtClean="0">
                <a:solidFill>
                  <a:schemeClr val="bg1">
                    <a:lumMod val="85000"/>
                  </a:schemeClr>
                </a:solidFill>
              </a:rPr>
              <a:t>Supervisor </a:t>
            </a:r>
            <a:r>
              <a:rPr lang="en-US" sz="2400" b="1" dirty="0">
                <a:solidFill>
                  <a:schemeClr val="bg1">
                    <a:lumMod val="85000"/>
                  </a:schemeClr>
                </a:solidFill>
              </a:rPr>
              <a:t>: </a:t>
            </a:r>
            <a:r>
              <a:rPr lang="en-US" sz="2400" b="1" dirty="0" smtClean="0">
                <a:solidFill>
                  <a:schemeClr val="bg1">
                    <a:lumMod val="85000"/>
                  </a:schemeClr>
                </a:solidFill>
              </a:rPr>
              <a:t>          </a:t>
            </a:r>
            <a:r>
              <a:rPr lang="en-US" sz="2400" b="1" dirty="0" err="1" smtClean="0">
                <a:solidFill>
                  <a:schemeClr val="bg1">
                    <a:lumMod val="85000"/>
                  </a:schemeClr>
                </a:solidFill>
              </a:rPr>
              <a:t>Dr.Aladdin</a:t>
            </a:r>
            <a:r>
              <a:rPr lang="en-US" sz="2400" b="1" dirty="0" smtClean="0">
                <a:solidFill>
                  <a:schemeClr val="bg1">
                    <a:lumMod val="85000"/>
                  </a:schemeClr>
                </a:solidFill>
              </a:rPr>
              <a:t> </a:t>
            </a:r>
            <a:r>
              <a:rPr lang="en-US" sz="2400" b="1" dirty="0" err="1" smtClean="0">
                <a:solidFill>
                  <a:schemeClr val="bg1">
                    <a:lumMod val="85000"/>
                  </a:schemeClr>
                </a:solidFill>
              </a:rPr>
              <a:t>Masri</a:t>
            </a:r>
            <a:endParaRPr lang="en-US" sz="2400" b="1" dirty="0">
              <a:solidFill>
                <a:schemeClr val="bg1">
                  <a:lumMod val="85000"/>
                </a:schemeClr>
              </a:solidFill>
            </a:endParaRPr>
          </a:p>
        </p:txBody>
      </p:sp>
      <p:sp>
        <p:nvSpPr>
          <p:cNvPr id="7" name="Rectangle 6"/>
          <p:cNvSpPr/>
          <p:nvPr/>
        </p:nvSpPr>
        <p:spPr>
          <a:xfrm>
            <a:off x="-6927" y="3920836"/>
            <a:ext cx="9144000" cy="1662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2362201" y="457200"/>
            <a:ext cx="3921810" cy="3546763"/>
          </a:xfrm>
          <a:prstGeom prst="rect">
            <a:avLst/>
          </a:prstGeom>
        </p:spPr>
      </p:pic>
    </p:spTree>
    <p:extLst>
      <p:ext uri="{BB962C8B-B14F-4D97-AF65-F5344CB8AC3E}">
        <p14:creationId xmlns:p14="http://schemas.microsoft.com/office/powerpoint/2010/main" val="75643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ctr">
              <a:buNone/>
              <a:defRPr/>
            </a:pPr>
            <a:r>
              <a:rPr lang="en-US" b="1" dirty="0" smtClean="0"/>
              <a:t>Arduino Benefits</a:t>
            </a:r>
          </a:p>
          <a:p>
            <a:pPr algn="ctr">
              <a:buNone/>
              <a:defRPr/>
            </a:pPr>
            <a:endParaRPr lang="en-US" dirty="0"/>
          </a:p>
          <a:p>
            <a:pPr marL="514350" indent="-514350">
              <a:buAutoNum type="arabicPeriod"/>
              <a:defRPr/>
            </a:pPr>
            <a:r>
              <a:rPr lang="en-US" dirty="0" smtClean="0"/>
              <a:t>open-source </a:t>
            </a:r>
          </a:p>
          <a:p>
            <a:pPr marL="0" indent="0">
              <a:buNone/>
              <a:defRPr/>
            </a:pPr>
            <a:r>
              <a:rPr lang="en-US" dirty="0" smtClean="0"/>
              <a:t>2</a:t>
            </a:r>
            <a:r>
              <a:rPr lang="en-US" dirty="0"/>
              <a:t>. flexible</a:t>
            </a:r>
          </a:p>
          <a:p>
            <a:pPr>
              <a:buNone/>
              <a:defRPr/>
            </a:pPr>
            <a:r>
              <a:rPr lang="en-US" dirty="0"/>
              <a:t>3. easy to use</a:t>
            </a:r>
          </a:p>
          <a:p>
            <a:pPr>
              <a:buNone/>
              <a:defRPr/>
            </a:pPr>
            <a:r>
              <a:rPr lang="en-US" dirty="0"/>
              <a:t>4. inexpensive </a:t>
            </a:r>
          </a:p>
          <a:p>
            <a:pPr>
              <a:buNone/>
              <a:defRPr/>
            </a:pPr>
            <a:r>
              <a:rPr lang="en-US" dirty="0"/>
              <a:t>5. online community</a:t>
            </a:r>
          </a:p>
          <a:p>
            <a:pPr marL="0" indent="0" algn="ctr">
              <a:buNone/>
            </a:pPr>
            <a:endParaRPr lang="en-US" b="1" dirty="0">
              <a:solidFill>
                <a:schemeClr val="tx1">
                  <a:lumMod val="85000"/>
                  <a:lumOff val="15000"/>
                </a:schemeClr>
              </a:solidFill>
            </a:endParaRPr>
          </a:p>
        </p:txBody>
      </p:sp>
    </p:spTree>
    <p:extLst>
      <p:ext uri="{BB962C8B-B14F-4D97-AF65-F5344CB8AC3E}">
        <p14:creationId xmlns:p14="http://schemas.microsoft.com/office/powerpoint/2010/main" val="64379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Software Part</a:t>
            </a:r>
            <a:endParaRPr lang="en-US" b="1" dirty="0">
              <a:solidFill>
                <a:schemeClr val="bg2"/>
              </a:solidFill>
            </a:endParaRPr>
          </a:p>
        </p:txBody>
      </p:sp>
      <p:sp>
        <p:nvSpPr>
          <p:cNvPr id="3" name="Content Placeholder 2"/>
          <p:cNvSpPr>
            <a:spLocks noGrp="1"/>
          </p:cNvSpPr>
          <p:nvPr>
            <p:ph idx="1"/>
          </p:nvPr>
        </p:nvSpPr>
        <p:spPr/>
        <p:txBody>
          <a:bodyPr/>
          <a:lstStyle/>
          <a:p>
            <a:pPr>
              <a:buNone/>
            </a:pPr>
            <a:r>
              <a:rPr lang="en-US" dirty="0"/>
              <a:t>The software which </a:t>
            </a:r>
            <a:r>
              <a:rPr lang="en-US" dirty="0" smtClean="0"/>
              <a:t>placed on PC we’ve used in </a:t>
            </a:r>
            <a:r>
              <a:rPr lang="en-US" dirty="0"/>
              <a:t>order to program and communicate with an Arduino </a:t>
            </a:r>
            <a:r>
              <a:rPr lang="en-US" dirty="0" smtClean="0"/>
              <a:t>board.</a:t>
            </a:r>
          </a:p>
          <a:p>
            <a:pPr>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276600"/>
            <a:ext cx="16144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594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ea typeface="Calibri" pitchFamily="34" charset="0"/>
                <a:cs typeface="Arial" pitchFamily="34" charset="0"/>
              </a:rPr>
              <a:t>Example of connecting </a:t>
            </a:r>
            <a:r>
              <a:rPr lang="en-US" dirty="0">
                <a:ea typeface="Calibri" pitchFamily="34" charset="0"/>
                <a:cs typeface="Arial" pitchFamily="34" charset="0"/>
              </a:rPr>
              <a:t>the USB cable with </a:t>
            </a:r>
            <a:r>
              <a:rPr lang="en-US" dirty="0" smtClean="0">
                <a:ea typeface="Calibri" pitchFamily="34" charset="0"/>
                <a:cs typeface="Arial" pitchFamily="34" charset="0"/>
              </a:rPr>
              <a:t>Arduino module </a:t>
            </a:r>
            <a:r>
              <a:rPr lang="en-US" dirty="0">
                <a:ea typeface="Calibri" pitchFamily="34" charset="0"/>
                <a:cs typeface="Arial" pitchFamily="34" charset="0"/>
              </a:rPr>
              <a:t>on </a:t>
            </a:r>
            <a:r>
              <a:rPr lang="en-US" dirty="0" smtClean="0">
                <a:ea typeface="Calibri" pitchFamily="34" charset="0"/>
                <a:cs typeface="Arial" pitchFamily="34" charset="0"/>
              </a:rPr>
              <a:t>port </a:t>
            </a:r>
            <a:r>
              <a:rPr lang="en-US" dirty="0">
                <a:ea typeface="Calibri" pitchFamily="34" charset="0"/>
                <a:cs typeface="Arial" pitchFamily="34" charset="0"/>
              </a:rPr>
              <a:t>(com22 ) </a:t>
            </a:r>
            <a:endParaRPr lang="en-US" dirty="0" smtClean="0">
              <a:ea typeface="Calibri" pitchFamily="34" charset="0"/>
              <a:cs typeface="Arial" pitchFamily="34" charset="0"/>
            </a:endParaRPr>
          </a:p>
          <a:p>
            <a:endParaRPr lang="en-US" dirty="0"/>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4714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69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marL="0" indent="0">
              <a:buNone/>
            </a:pPr>
            <a:r>
              <a:rPr lang="en-US" b="1" dirty="0" smtClean="0"/>
              <a:t> Using software </a:t>
            </a:r>
          </a:p>
          <a:p>
            <a:pPr marL="0" indent="0">
              <a:buNone/>
            </a:pPr>
            <a:endParaRPr lang="en-US" b="1" dirty="0" smtClean="0"/>
          </a:p>
          <a:p>
            <a:pPr>
              <a:buNone/>
            </a:pPr>
            <a:r>
              <a:rPr lang="en-GB" dirty="0" smtClean="0"/>
              <a:t>Some of libraries that we used </a:t>
            </a:r>
            <a:endParaRPr lang="en-GB" dirty="0" smtClean="0">
              <a:solidFill>
                <a:schemeClr val="accent2">
                  <a:lumMod val="60000"/>
                  <a:lumOff val="40000"/>
                </a:schemeClr>
              </a:solidFill>
            </a:endParaRPr>
          </a:p>
          <a:p>
            <a:pPr>
              <a:buNone/>
            </a:pPr>
            <a:r>
              <a:rPr lang="en-GB" dirty="0" smtClean="0"/>
              <a:t> </a:t>
            </a:r>
            <a:r>
              <a:rPr lang="en-GB" b="1" dirty="0" smtClean="0"/>
              <a:t>Ultrasonic library </a:t>
            </a:r>
            <a:r>
              <a:rPr lang="en-GB" dirty="0" smtClean="0"/>
              <a:t>: </a:t>
            </a:r>
            <a:r>
              <a:rPr lang="en-GB" dirty="0"/>
              <a:t>to read data from ultrasonic sensor and print the distance between </a:t>
            </a:r>
            <a:r>
              <a:rPr lang="ar-JO" dirty="0"/>
              <a:t> </a:t>
            </a:r>
            <a:r>
              <a:rPr lang="en-GB" dirty="0"/>
              <a:t>obstacles and the </a:t>
            </a:r>
            <a:r>
              <a:rPr lang="en-GB" dirty="0" smtClean="0"/>
              <a:t>sensor.</a:t>
            </a:r>
            <a:endParaRPr lang="en-GB" dirty="0"/>
          </a:p>
          <a:p>
            <a:pPr>
              <a:buNone/>
            </a:pPr>
            <a:r>
              <a:rPr lang="en-GB" b="1" dirty="0" smtClean="0"/>
              <a:t>Motor </a:t>
            </a:r>
            <a:r>
              <a:rPr lang="en-GB" b="1" dirty="0"/>
              <a:t>driver library </a:t>
            </a:r>
            <a:r>
              <a:rPr lang="en-GB" dirty="0" smtClean="0"/>
              <a:t>: to </a:t>
            </a:r>
            <a:r>
              <a:rPr lang="en-GB" dirty="0"/>
              <a:t>test the motor </a:t>
            </a:r>
            <a:r>
              <a:rPr lang="en-GB" dirty="0" smtClean="0"/>
              <a:t>. </a:t>
            </a:r>
          </a:p>
          <a:p>
            <a:pPr marL="0" indent="0">
              <a:buNone/>
            </a:pPr>
            <a:r>
              <a:rPr lang="en-GB" b="1" dirty="0"/>
              <a:t>Servo library </a:t>
            </a:r>
            <a:r>
              <a:rPr lang="en-GB" dirty="0" smtClean="0"/>
              <a:t>: </a:t>
            </a:r>
            <a:r>
              <a:rPr lang="en-GB" dirty="0"/>
              <a:t>to control our servo </a:t>
            </a:r>
            <a:r>
              <a:rPr lang="en-GB" dirty="0" smtClean="0"/>
              <a:t>motor.</a:t>
            </a:r>
            <a:endParaRPr lang="en-GB" dirty="0"/>
          </a:p>
          <a:p>
            <a:pPr marL="0" indent="0">
              <a:buNone/>
            </a:pPr>
            <a:r>
              <a:rPr lang="en-GB" b="1" dirty="0" smtClean="0"/>
              <a:t>Software Serial </a:t>
            </a:r>
            <a:r>
              <a:rPr lang="en-GB" b="1" dirty="0"/>
              <a:t>library </a:t>
            </a:r>
            <a:r>
              <a:rPr lang="en-GB" dirty="0" smtClean="0"/>
              <a:t>: </a:t>
            </a:r>
            <a:r>
              <a:rPr lang="en-GB" dirty="0"/>
              <a:t>to get data sent from Android application to </a:t>
            </a:r>
            <a:r>
              <a:rPr lang="en-GB" dirty="0" err="1"/>
              <a:t>Arduino</a:t>
            </a:r>
            <a:r>
              <a:rPr lang="en-GB" dirty="0"/>
              <a:t> on serial.  </a:t>
            </a:r>
          </a:p>
          <a:p>
            <a:pPr>
              <a:buNone/>
            </a:pPr>
            <a:endParaRPr lang="en-GB" dirty="0"/>
          </a:p>
          <a:p>
            <a:endParaRPr lang="en-US" dirty="0"/>
          </a:p>
        </p:txBody>
      </p:sp>
    </p:spTree>
    <p:extLst>
      <p:ext uri="{BB962C8B-B14F-4D97-AF65-F5344CB8AC3E}">
        <p14:creationId xmlns:p14="http://schemas.microsoft.com/office/powerpoint/2010/main" val="185468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a:t>-Distance sensors send an ultrasonic signal forward</a:t>
            </a:r>
          </a:p>
          <a:p>
            <a:pPr>
              <a:buNone/>
            </a:pPr>
            <a:r>
              <a:rPr lang="en-US" dirty="0"/>
              <a:t>-Wait to receive a bounced signal. Depending on how long the signal takes to bounce back the approximated distance to an obstacle can be calculated. </a:t>
            </a:r>
          </a:p>
          <a:p>
            <a:pPr>
              <a:buNone/>
            </a:pPr>
            <a:r>
              <a:rPr lang="en-US" dirty="0"/>
              <a:t>-We will use this little device to prevent the vehicle from hitting walls or other obstacles in its way</a:t>
            </a:r>
            <a:endParaRPr lang="ar-SA" dirty="0"/>
          </a:p>
          <a:p>
            <a:pPr marL="0" indent="0">
              <a:buNone/>
            </a:pPr>
            <a:r>
              <a:rPr lang="ar-SA" dirty="0"/>
              <a:t/>
            </a:r>
            <a:br>
              <a:rPr lang="ar-SA" dirty="0"/>
            </a:br>
            <a:endParaRPr lang="en-GB" dirty="0"/>
          </a:p>
          <a:p>
            <a:endParaRPr lang="en-US" dirty="0"/>
          </a:p>
        </p:txBody>
      </p:sp>
      <p:sp>
        <p:nvSpPr>
          <p:cNvPr id="4" name="Title 1"/>
          <p:cNvSpPr>
            <a:spLocks noGrp="1"/>
          </p:cNvSpPr>
          <p:nvPr>
            <p:ph type="title"/>
          </p:nvPr>
        </p:nvSpPr>
        <p:spPr>
          <a:solidFill>
            <a:schemeClr val="tx1">
              <a:lumMod val="75000"/>
              <a:lumOff val="25000"/>
            </a:schemeClr>
          </a:solidFill>
        </p:spPr>
        <p:txBody>
          <a:bodyPr/>
          <a:lstStyle/>
          <a:p>
            <a:pPr algn="l"/>
            <a:r>
              <a:rPr lang="en-US" b="1" dirty="0" smtClean="0">
                <a:solidFill>
                  <a:schemeClr val="bg2"/>
                </a:solidFill>
              </a:rPr>
              <a:t>Distance sensor</a:t>
            </a:r>
            <a:r>
              <a:rPr lang="en-US" dirty="0" smtClean="0"/>
              <a:t> </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5029200"/>
            <a:ext cx="2597150" cy="21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273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  How to connect it with Arduino </a:t>
            </a:r>
            <a:endParaRPr lang="en-US" dirty="0"/>
          </a:p>
        </p:txBody>
      </p:sp>
      <p:pic>
        <p:nvPicPr>
          <p:cNvPr id="4" name="Picture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685800" y="2219325"/>
            <a:ext cx="7772400" cy="3638550"/>
          </a:xfrm>
          <a:prstGeom prst="rect">
            <a:avLst/>
          </a:prstGeom>
        </p:spPr>
      </p:pic>
    </p:spTree>
    <p:extLst>
      <p:ext uri="{BB962C8B-B14F-4D97-AF65-F5344CB8AC3E}">
        <p14:creationId xmlns:p14="http://schemas.microsoft.com/office/powerpoint/2010/main" val="3174384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Which interact with mobile application to control the direction of the vehicle.</a:t>
            </a:r>
          </a:p>
          <a:p>
            <a:pPr>
              <a:buNone/>
            </a:pPr>
            <a:r>
              <a:rPr lang="en-US" dirty="0" smtClean="0"/>
              <a:t>It </a:t>
            </a:r>
            <a:r>
              <a:rPr lang="en-US" dirty="0"/>
              <a:t>has four pins :</a:t>
            </a:r>
          </a:p>
          <a:p>
            <a:pPr>
              <a:buNone/>
            </a:pPr>
            <a:r>
              <a:rPr lang="en-US" dirty="0"/>
              <a:t>VCC (Power 3.3 – 6V) </a:t>
            </a:r>
          </a:p>
          <a:p>
            <a:pPr>
              <a:buNone/>
            </a:pPr>
            <a:r>
              <a:rPr lang="en-US" dirty="0"/>
              <a:t>GND</a:t>
            </a:r>
          </a:p>
          <a:p>
            <a:pPr>
              <a:buNone/>
            </a:pPr>
            <a:r>
              <a:rPr lang="en-US" dirty="0"/>
              <a:t>TXD </a:t>
            </a:r>
          </a:p>
          <a:p>
            <a:pPr>
              <a:buNone/>
            </a:pPr>
            <a:r>
              <a:rPr lang="en-US" dirty="0"/>
              <a:t>RXD</a:t>
            </a:r>
          </a:p>
          <a:p>
            <a:pPr marL="0" indent="0">
              <a:buNone/>
            </a:pPr>
            <a:r>
              <a:rPr lang="en-US" dirty="0" smtClean="0"/>
              <a:t/>
            </a:r>
            <a:br>
              <a:rPr lang="en-US" dirty="0" smtClean="0"/>
            </a:br>
            <a:r>
              <a:rPr lang="en-US" dirty="0" smtClean="0"/>
              <a:t>  </a:t>
            </a:r>
            <a:endParaRPr lang="en-US" dirty="0"/>
          </a:p>
        </p:txBody>
      </p:sp>
      <p:sp>
        <p:nvSpPr>
          <p:cNvPr id="4" name="Title 1"/>
          <p:cNvSpPr>
            <a:spLocks noGrp="1"/>
          </p:cNvSpPr>
          <p:nvPr>
            <p:ph type="title"/>
          </p:nvPr>
        </p:nvSpPr>
        <p:spPr>
          <a:solidFill>
            <a:schemeClr val="tx1">
              <a:lumMod val="75000"/>
              <a:lumOff val="25000"/>
            </a:schemeClr>
          </a:solidFill>
        </p:spPr>
        <p:txBody>
          <a:bodyPr/>
          <a:lstStyle/>
          <a:p>
            <a:pPr algn="l"/>
            <a:r>
              <a:rPr lang="en-US" b="1" dirty="0" smtClean="0">
                <a:solidFill>
                  <a:schemeClr val="bg2"/>
                </a:solidFill>
              </a:rPr>
              <a:t>Bluetooth Module</a:t>
            </a:r>
            <a:endParaRPr lang="en-US" dirty="0"/>
          </a:p>
        </p:txBody>
      </p:sp>
      <p:pic>
        <p:nvPicPr>
          <p:cNvPr id="5" name="Picture 4" descr="inde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29146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106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1295400"/>
            <a:ext cx="8229600" cy="4830763"/>
          </a:xfrm>
        </p:spPr>
        <p:txBody>
          <a:bodyPr/>
          <a:lstStyle/>
          <a:p>
            <a:r>
              <a:rPr lang="en-US" dirty="0"/>
              <a:t>How </a:t>
            </a:r>
            <a:r>
              <a:rPr lang="en-US" dirty="0" smtClean="0"/>
              <a:t>to </a:t>
            </a:r>
            <a:r>
              <a:rPr lang="en-US" dirty="0"/>
              <a:t>connect it with </a:t>
            </a:r>
            <a:r>
              <a:rPr lang="en-US" dirty="0" smtClean="0"/>
              <a:t>Arduino</a:t>
            </a:r>
          </a:p>
          <a:p>
            <a:endParaRPr lang="en-US" dirty="0"/>
          </a:p>
        </p:txBody>
      </p:sp>
      <p:pic>
        <p:nvPicPr>
          <p:cNvPr id="7"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676400" y="2286000"/>
            <a:ext cx="5072062" cy="4114800"/>
          </a:xfrm>
          <a:prstGeom prst="rect">
            <a:avLst/>
          </a:prstGeom>
        </p:spPr>
      </p:pic>
    </p:spTree>
    <p:extLst>
      <p:ext uri="{BB962C8B-B14F-4D97-AF65-F5344CB8AC3E}">
        <p14:creationId xmlns:p14="http://schemas.microsoft.com/office/powerpoint/2010/main" val="2887789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A Servo is a small device that has an output shaft</a:t>
            </a:r>
          </a:p>
          <a:p>
            <a:pPr>
              <a:buNone/>
            </a:pPr>
            <a:r>
              <a:rPr lang="en-US" dirty="0"/>
              <a:t>This shaft can be positioned to specific angular positions by sending the servo a coded signal</a:t>
            </a:r>
          </a:p>
          <a:p>
            <a:pPr>
              <a:buNone/>
            </a:pPr>
            <a:endParaRPr lang="ar-JO" dirty="0"/>
          </a:p>
          <a:p>
            <a:endParaRPr lang="en-US" dirty="0"/>
          </a:p>
        </p:txBody>
      </p:sp>
      <p:sp>
        <p:nvSpPr>
          <p:cNvPr id="4" name="Title 1"/>
          <p:cNvSpPr txBox="1">
            <a:spLocks/>
          </p:cNvSpPr>
          <p:nvPr/>
        </p:nvSpPr>
        <p:spPr>
          <a:xfrm>
            <a:off x="457200" y="304800"/>
            <a:ext cx="8229600" cy="1143000"/>
          </a:xfrm>
          <a:prstGeom prst="rect">
            <a:avLst/>
          </a:prstGeom>
          <a:solidFill>
            <a:schemeClr val="tx1">
              <a:lumMod val="75000"/>
              <a:lumOff val="2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2"/>
                </a:solidFill>
              </a:rPr>
              <a:t>Servo Motor</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215928" y="4038600"/>
            <a:ext cx="1819275" cy="1905000"/>
          </a:xfrm>
          <a:prstGeom prst="rect">
            <a:avLst/>
          </a:prstGeom>
          <a:noFill/>
          <a:ln>
            <a:noFill/>
          </a:ln>
        </p:spPr>
      </p:pic>
    </p:spTree>
    <p:extLst>
      <p:ext uri="{BB962C8B-B14F-4D97-AF65-F5344CB8AC3E}">
        <p14:creationId xmlns:p14="http://schemas.microsoft.com/office/powerpoint/2010/main" val="209064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to connect it with Arduino</a:t>
            </a:r>
          </a:p>
          <a:p>
            <a:endParaRPr lang="en-US" dirty="0"/>
          </a:p>
        </p:txBody>
      </p:sp>
      <p:pic>
        <p:nvPicPr>
          <p:cNvPr id="4" name="Picture 3"/>
          <p:cNvPicPr>
            <a:picLocks noGr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43200"/>
            <a:ext cx="5284358" cy="2870907"/>
          </a:xfrm>
          <a:prstGeom prst="rect">
            <a:avLst/>
          </a:prstGeom>
          <a:noFill/>
          <a:ln>
            <a:noFill/>
          </a:ln>
        </p:spPr>
      </p:pic>
    </p:spTree>
    <p:extLst>
      <p:ext uri="{BB962C8B-B14F-4D97-AF65-F5344CB8AC3E}">
        <p14:creationId xmlns:p14="http://schemas.microsoft.com/office/powerpoint/2010/main" val="27253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a:solidFill>
                  <a:schemeClr val="bg2"/>
                </a:solidFill>
              </a:rPr>
              <a:t>Outline</a:t>
            </a:r>
            <a:r>
              <a:rPr lang="en-US" dirty="0"/>
              <a:t> </a:t>
            </a:r>
            <a:endParaRPr lang="en-US" b="1" dirty="0">
              <a:solidFill>
                <a:schemeClr val="bg2"/>
              </a:solidFill>
            </a:endParaRPr>
          </a:p>
        </p:txBody>
      </p:sp>
      <p:sp>
        <p:nvSpPr>
          <p:cNvPr id="3" name="Content Placeholder 2"/>
          <p:cNvSpPr>
            <a:spLocks noGrp="1"/>
          </p:cNvSpPr>
          <p:nvPr>
            <p:ph idx="1"/>
          </p:nvPr>
        </p:nvSpPr>
        <p:spPr/>
        <p:txBody>
          <a:bodyPr>
            <a:normAutofit fontScale="85000" lnSpcReduction="20000"/>
          </a:bodyPr>
          <a:lstStyle/>
          <a:p>
            <a:pPr>
              <a:lnSpc>
                <a:spcPct val="80000"/>
              </a:lnSpc>
              <a:buNone/>
            </a:pPr>
            <a:r>
              <a:rPr lang="en-US" sz="3500" b="1" dirty="0" smtClean="0">
                <a:solidFill>
                  <a:srgbClr val="FF0000"/>
                </a:solidFill>
              </a:rPr>
              <a:t>◌</a:t>
            </a:r>
            <a:r>
              <a:rPr lang="en-US" sz="3500" dirty="0" smtClean="0"/>
              <a:t> Introduction </a:t>
            </a:r>
            <a:endParaRPr lang="en-US" sz="3500" dirty="0"/>
          </a:p>
          <a:p>
            <a:pPr>
              <a:buNone/>
            </a:pPr>
            <a:endParaRPr lang="en-US" sz="3500" dirty="0"/>
          </a:p>
          <a:p>
            <a:pPr>
              <a:buNone/>
            </a:pPr>
            <a:r>
              <a:rPr lang="en-US" sz="3500" b="1" dirty="0">
                <a:solidFill>
                  <a:srgbClr val="FF0000"/>
                </a:solidFill>
              </a:rPr>
              <a:t>◌</a:t>
            </a:r>
            <a:r>
              <a:rPr lang="en-US" sz="3500" b="1" dirty="0" smtClean="0">
                <a:solidFill>
                  <a:schemeClr val="bg2">
                    <a:lumMod val="50000"/>
                  </a:schemeClr>
                </a:solidFill>
              </a:rPr>
              <a:t> </a:t>
            </a:r>
            <a:r>
              <a:rPr lang="en-US" sz="3500" dirty="0" smtClean="0"/>
              <a:t>Problem </a:t>
            </a:r>
            <a:r>
              <a:rPr lang="en-US" sz="3500" dirty="0"/>
              <a:t>Statement</a:t>
            </a:r>
          </a:p>
          <a:p>
            <a:pPr>
              <a:buNone/>
            </a:pPr>
            <a:endParaRPr lang="en-US" sz="3500" dirty="0"/>
          </a:p>
          <a:p>
            <a:pPr>
              <a:lnSpc>
                <a:spcPct val="80000"/>
              </a:lnSpc>
              <a:buNone/>
            </a:pPr>
            <a:r>
              <a:rPr lang="en-US" sz="3500" b="1" dirty="0">
                <a:solidFill>
                  <a:srgbClr val="FF0000"/>
                </a:solidFill>
              </a:rPr>
              <a:t>◌</a:t>
            </a:r>
            <a:r>
              <a:rPr lang="en-US" sz="3500" b="1" dirty="0" smtClean="0">
                <a:solidFill>
                  <a:schemeClr val="bg2">
                    <a:lumMod val="50000"/>
                  </a:schemeClr>
                </a:solidFill>
              </a:rPr>
              <a:t> </a:t>
            </a:r>
            <a:r>
              <a:rPr lang="en-US" sz="3500" dirty="0" smtClean="0"/>
              <a:t>project </a:t>
            </a:r>
            <a:r>
              <a:rPr lang="en-US" sz="3500" dirty="0"/>
              <a:t>algorithm </a:t>
            </a:r>
          </a:p>
          <a:p>
            <a:pPr>
              <a:lnSpc>
                <a:spcPct val="80000"/>
              </a:lnSpc>
              <a:buNone/>
            </a:pPr>
            <a:endParaRPr lang="ar-JO" sz="3500" dirty="0"/>
          </a:p>
          <a:p>
            <a:pPr>
              <a:lnSpc>
                <a:spcPct val="80000"/>
              </a:lnSpc>
              <a:buNone/>
            </a:pPr>
            <a:r>
              <a:rPr lang="en-US" sz="3500" b="1" dirty="0">
                <a:solidFill>
                  <a:srgbClr val="FF0000"/>
                </a:solidFill>
              </a:rPr>
              <a:t>◌</a:t>
            </a:r>
            <a:r>
              <a:rPr lang="en-US" sz="3500" b="1" dirty="0" smtClean="0">
                <a:solidFill>
                  <a:schemeClr val="bg2">
                    <a:lumMod val="50000"/>
                  </a:schemeClr>
                </a:solidFill>
              </a:rPr>
              <a:t> </a:t>
            </a:r>
            <a:r>
              <a:rPr lang="en-US" sz="3500" dirty="0" smtClean="0"/>
              <a:t>Hardware  </a:t>
            </a:r>
            <a:r>
              <a:rPr lang="en-US" sz="3500" dirty="0"/>
              <a:t>Component</a:t>
            </a:r>
          </a:p>
          <a:p>
            <a:pPr>
              <a:lnSpc>
                <a:spcPct val="80000"/>
              </a:lnSpc>
              <a:buNone/>
            </a:pPr>
            <a:endParaRPr lang="en-US" sz="3500" dirty="0"/>
          </a:p>
          <a:p>
            <a:pPr>
              <a:lnSpc>
                <a:spcPct val="80000"/>
              </a:lnSpc>
              <a:buNone/>
            </a:pPr>
            <a:r>
              <a:rPr lang="en-US" sz="3500" b="1" dirty="0">
                <a:solidFill>
                  <a:srgbClr val="FF0000"/>
                </a:solidFill>
              </a:rPr>
              <a:t>◌</a:t>
            </a:r>
            <a:r>
              <a:rPr lang="en-US" sz="3500" b="1" dirty="0" smtClean="0">
                <a:solidFill>
                  <a:schemeClr val="bg2">
                    <a:lumMod val="50000"/>
                  </a:schemeClr>
                </a:solidFill>
              </a:rPr>
              <a:t> </a:t>
            </a:r>
            <a:r>
              <a:rPr lang="en-US" sz="3500" dirty="0" smtClean="0"/>
              <a:t>Software </a:t>
            </a:r>
            <a:r>
              <a:rPr lang="en-US" sz="3500" dirty="0"/>
              <a:t>part </a:t>
            </a:r>
          </a:p>
          <a:p>
            <a:pPr>
              <a:lnSpc>
                <a:spcPct val="80000"/>
              </a:lnSpc>
              <a:buNone/>
            </a:pPr>
            <a:endParaRPr lang="en-US" sz="3500" dirty="0"/>
          </a:p>
          <a:p>
            <a:pPr>
              <a:lnSpc>
                <a:spcPct val="80000"/>
              </a:lnSpc>
              <a:buNone/>
            </a:pPr>
            <a:r>
              <a:rPr lang="en-US" sz="3500" b="1" dirty="0">
                <a:solidFill>
                  <a:srgbClr val="FF0000"/>
                </a:solidFill>
              </a:rPr>
              <a:t>◌</a:t>
            </a:r>
            <a:r>
              <a:rPr lang="en-US" sz="3500" b="1" dirty="0" smtClean="0">
                <a:solidFill>
                  <a:schemeClr val="bg2">
                    <a:lumMod val="50000"/>
                  </a:schemeClr>
                </a:solidFill>
              </a:rPr>
              <a:t> </a:t>
            </a:r>
            <a:r>
              <a:rPr lang="en-US" sz="3500" dirty="0" smtClean="0"/>
              <a:t>Conclusion and future work</a:t>
            </a:r>
            <a:endParaRPr lang="en-US" sz="3500" dirty="0"/>
          </a:p>
          <a:p>
            <a:endParaRPr lang="en-US" dirty="0"/>
          </a:p>
        </p:txBody>
      </p:sp>
    </p:spTree>
    <p:extLst>
      <p:ext uri="{BB962C8B-B14F-4D97-AF65-F5344CB8AC3E}">
        <p14:creationId xmlns:p14="http://schemas.microsoft.com/office/powerpoint/2010/main" val="2511821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It was used in the event of an obstacle in front of the </a:t>
            </a:r>
            <a:r>
              <a:rPr lang="en-US" dirty="0" smtClean="0"/>
              <a:t>vehicle.  </a:t>
            </a:r>
            <a:endParaRPr lang="en-US" dirty="0"/>
          </a:p>
          <a:p>
            <a:endParaRPr lang="en-US" dirty="0"/>
          </a:p>
        </p:txBody>
      </p:sp>
      <p:sp>
        <p:nvSpPr>
          <p:cNvPr id="4" name="Title 1"/>
          <p:cNvSpPr txBox="1">
            <a:spLocks noGrp="1"/>
          </p:cNvSpPr>
          <p:nvPr>
            <p:ph type="title"/>
          </p:nvPr>
        </p:nvSpPr>
        <p:spPr>
          <a:prstGeom prst="rect">
            <a:avLst/>
          </a:prstGeom>
          <a:solidFill>
            <a:schemeClr val="tx1">
              <a:lumMod val="75000"/>
              <a:lumOff val="2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2"/>
                </a:solidFill>
              </a:rPr>
              <a:t>Electronic Speaker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657600"/>
            <a:ext cx="3560980" cy="1981200"/>
          </a:xfrm>
          <a:prstGeom prst="rect">
            <a:avLst/>
          </a:prstGeom>
        </p:spPr>
      </p:pic>
    </p:spTree>
    <p:extLst>
      <p:ext uri="{BB962C8B-B14F-4D97-AF65-F5344CB8AC3E}">
        <p14:creationId xmlns:p14="http://schemas.microsoft.com/office/powerpoint/2010/main" val="3535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single component</a:t>
            </a:r>
          </a:p>
          <a:p>
            <a:endParaRPr lang="en-US" dirty="0"/>
          </a:p>
          <a:p>
            <a:endParaRPr lang="en-US" dirty="0" smtClean="0"/>
          </a:p>
          <a:p>
            <a:pPr marL="0" indent="0">
              <a:buNone/>
            </a:pPr>
            <a:r>
              <a:rPr lang="en-US" dirty="0" smtClean="0"/>
              <a:t> </a:t>
            </a:r>
          </a:p>
          <a:p>
            <a:r>
              <a:rPr lang="en-US" dirty="0" smtClean="0"/>
              <a:t>As circuit </a:t>
            </a:r>
            <a:endParaRPr lang="en-US" dirty="0"/>
          </a:p>
        </p:txBody>
      </p:sp>
      <p:sp>
        <p:nvSpPr>
          <p:cNvPr id="5" name="Title 1"/>
          <p:cNvSpPr>
            <a:spLocks noGrp="1"/>
          </p:cNvSpPr>
          <p:nvPr>
            <p:ph type="title"/>
          </p:nvPr>
        </p:nvSpPr>
        <p:spPr>
          <a:solidFill>
            <a:schemeClr val="tx1">
              <a:lumMod val="75000"/>
              <a:lumOff val="25000"/>
            </a:schemeClr>
          </a:solidFill>
        </p:spPr>
        <p:txBody>
          <a:bodyPr/>
          <a:lstStyle/>
          <a:p>
            <a:pPr algn="l"/>
            <a:r>
              <a:rPr lang="en-US" b="1" dirty="0" smtClean="0">
                <a:solidFill>
                  <a:schemeClr val="bg2"/>
                </a:solidFill>
              </a:rPr>
              <a:t>Motor Driver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2092036"/>
            <a:ext cx="4495800" cy="1949143"/>
          </a:xfrm>
          <a:prstGeom prst="rect">
            <a:avLst/>
          </a:prstGeom>
          <a:noFill/>
        </p:spPr>
      </p:pic>
      <p:pic>
        <p:nvPicPr>
          <p:cNvPr id="8" name="Picture 17"/>
          <p:cNvPicPr>
            <a:picLocks/>
          </p:cNvPicPr>
          <p:nvPr/>
        </p:nvPicPr>
        <p:blipFill>
          <a:blip r:embed="rId3">
            <a:extLst>
              <a:ext uri="{28A0092B-C50C-407E-A947-70E740481C1C}">
                <a14:useLocalDpi xmlns:a14="http://schemas.microsoft.com/office/drawing/2010/main" val="0"/>
              </a:ext>
            </a:extLst>
          </a:blip>
          <a:srcRect/>
          <a:stretch>
            <a:fillRect/>
          </a:stretch>
        </p:blipFill>
        <p:spPr>
          <a:xfrm>
            <a:off x="609600" y="4461164"/>
            <a:ext cx="4648200" cy="2362200"/>
          </a:xfrm>
          <a:prstGeom prst="rect">
            <a:avLst/>
          </a:prstGeom>
        </p:spPr>
      </p:pic>
    </p:spTree>
    <p:extLst>
      <p:ext uri="{BB962C8B-B14F-4D97-AF65-F5344CB8AC3E}">
        <p14:creationId xmlns:p14="http://schemas.microsoft.com/office/powerpoint/2010/main" val="2036091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Arial"/>
                <a:cs typeface="Arial"/>
              </a:rPr>
              <a:t>♦ </a:t>
            </a:r>
            <a:r>
              <a:rPr lang="en-US" dirty="0" smtClean="0"/>
              <a:t>represented </a:t>
            </a:r>
            <a:r>
              <a:rPr lang="en-US" dirty="0"/>
              <a:t>in new things we must learn as Arduino hardware component and the software program used.</a:t>
            </a:r>
          </a:p>
          <a:p>
            <a:pPr marL="0" indent="0">
              <a:buNone/>
            </a:pPr>
            <a:r>
              <a:rPr lang="en-US" dirty="0">
                <a:latin typeface="Arial"/>
                <a:cs typeface="Arial"/>
              </a:rPr>
              <a:t>♦</a:t>
            </a:r>
            <a:r>
              <a:rPr lang="en-US" dirty="0" smtClean="0"/>
              <a:t> </a:t>
            </a:r>
            <a:r>
              <a:rPr lang="en-US" dirty="0"/>
              <a:t>some of component not available as a single component so, we build it as a circuit for example motor driver component</a:t>
            </a:r>
          </a:p>
          <a:p>
            <a:pPr marL="0" indent="0">
              <a:buNone/>
            </a:pPr>
            <a:r>
              <a:rPr lang="en-US" dirty="0">
                <a:latin typeface="Arial"/>
                <a:cs typeface="Arial"/>
              </a:rPr>
              <a:t>♦</a:t>
            </a:r>
            <a:r>
              <a:rPr lang="en-US" dirty="0" smtClean="0"/>
              <a:t> Cost ,we’ve lost two </a:t>
            </a:r>
            <a:r>
              <a:rPr lang="en-US" dirty="0" err="1" smtClean="0"/>
              <a:t>Arduino’s</a:t>
            </a:r>
            <a:r>
              <a:rPr lang="en-US" dirty="0" smtClean="0"/>
              <a:t> and a servo motor so we had to look for alternatives. </a:t>
            </a:r>
            <a:endParaRPr lang="en-US" dirty="0"/>
          </a:p>
          <a:p>
            <a:endParaRPr lang="en-US" dirty="0"/>
          </a:p>
        </p:txBody>
      </p:sp>
      <p:sp>
        <p:nvSpPr>
          <p:cNvPr id="4" name="Title 1"/>
          <p:cNvSpPr>
            <a:spLocks noGrp="1"/>
          </p:cNvSpPr>
          <p:nvPr>
            <p:ph type="title"/>
          </p:nvPr>
        </p:nvSpPr>
        <p:spPr>
          <a:solidFill>
            <a:schemeClr val="tx1">
              <a:lumMod val="75000"/>
              <a:lumOff val="25000"/>
            </a:schemeClr>
          </a:solidFill>
        </p:spPr>
        <p:txBody>
          <a:bodyPr/>
          <a:lstStyle/>
          <a:p>
            <a:pPr algn="l"/>
            <a:r>
              <a:rPr lang="en-US" b="1" dirty="0" smtClean="0">
                <a:solidFill>
                  <a:schemeClr val="bg2"/>
                </a:solidFill>
              </a:rPr>
              <a:t>Problems </a:t>
            </a:r>
            <a:endParaRPr lang="en-US" dirty="0"/>
          </a:p>
        </p:txBody>
      </p:sp>
    </p:spTree>
    <p:extLst>
      <p:ext uri="{BB962C8B-B14F-4D97-AF65-F5344CB8AC3E}">
        <p14:creationId xmlns:p14="http://schemas.microsoft.com/office/powerpoint/2010/main" val="105110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lstStyle/>
          <a:p>
            <a:pPr algn="l"/>
            <a:r>
              <a:rPr lang="en-US" b="1" dirty="0" smtClean="0">
                <a:solidFill>
                  <a:schemeClr val="bg2"/>
                </a:solidFill>
              </a:rPr>
              <a:t>Conclusion and Future Vision </a:t>
            </a:r>
            <a:r>
              <a:rPr lang="en-US" dirty="0" smtClean="0"/>
              <a:t> </a:t>
            </a:r>
            <a:endParaRPr lang="en-US" dirty="0"/>
          </a:p>
        </p:txBody>
      </p:sp>
      <p:sp>
        <p:nvSpPr>
          <p:cNvPr id="3" name="Content Placeholder 2"/>
          <p:cNvSpPr>
            <a:spLocks noGrp="1"/>
          </p:cNvSpPr>
          <p:nvPr>
            <p:ph idx="1"/>
          </p:nvPr>
        </p:nvSpPr>
        <p:spPr>
          <a:xfrm>
            <a:off x="457200" y="1646237"/>
            <a:ext cx="8382000" cy="4525963"/>
          </a:xfrm>
        </p:spPr>
        <p:txBody>
          <a:bodyPr>
            <a:normAutofit lnSpcReduction="10000"/>
          </a:bodyPr>
          <a:lstStyle/>
          <a:p>
            <a:r>
              <a:rPr lang="en-US" dirty="0"/>
              <a:t>we achieved </a:t>
            </a:r>
            <a:r>
              <a:rPr lang="en-US" dirty="0" err="1" smtClean="0"/>
              <a:t>blutooth</a:t>
            </a:r>
            <a:r>
              <a:rPr lang="en-US" dirty="0" smtClean="0"/>
              <a:t> </a:t>
            </a:r>
            <a:r>
              <a:rPr lang="en-US" dirty="0"/>
              <a:t>control communication between the mobile -via android application- and the vehicle </a:t>
            </a:r>
            <a:r>
              <a:rPr lang="en-US" dirty="0" smtClean="0"/>
              <a:t>.</a:t>
            </a:r>
          </a:p>
          <a:p>
            <a:r>
              <a:rPr lang="en-US" dirty="0" smtClean="0"/>
              <a:t>The </a:t>
            </a:r>
            <a:r>
              <a:rPr lang="en-US" dirty="0"/>
              <a:t>knowledge is ever expanding and so are the problems which the mankind strive to solve. In this spirit, it is hoped that the current activity will lead to further enhancements. For example; work on future for military purpose by the robot.</a:t>
            </a:r>
          </a:p>
          <a:p>
            <a:endParaRPr lang="en-US" dirty="0"/>
          </a:p>
        </p:txBody>
      </p:sp>
    </p:spTree>
    <p:extLst>
      <p:ext uri="{BB962C8B-B14F-4D97-AF65-F5344CB8AC3E}">
        <p14:creationId xmlns:p14="http://schemas.microsoft.com/office/powerpoint/2010/main" val="3626336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4191000"/>
            <a:ext cx="9144000" cy="1752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40000"/>
                    <a:lumOff val="60000"/>
                  </a:schemeClr>
                </a:solidFill>
                <a:latin typeface="Aharoni" pitchFamily="2" charset="-79"/>
                <a:cs typeface="Aharoni" pitchFamily="2" charset="-79"/>
              </a:rPr>
              <a:t>Thank you for your attention</a:t>
            </a:r>
          </a:p>
        </p:txBody>
      </p:sp>
    </p:spTree>
    <p:extLst>
      <p:ext uri="{BB962C8B-B14F-4D97-AF65-F5344CB8AC3E}">
        <p14:creationId xmlns:p14="http://schemas.microsoft.com/office/powerpoint/2010/main" val="104794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Introduction</a:t>
            </a:r>
            <a:endParaRPr lang="en-US" b="1" dirty="0">
              <a:solidFill>
                <a:schemeClr val="bg2"/>
              </a:solidFill>
            </a:endParaRPr>
          </a:p>
        </p:txBody>
      </p:sp>
      <p:sp>
        <p:nvSpPr>
          <p:cNvPr id="3" name="Content Placeholder 2"/>
          <p:cNvSpPr>
            <a:spLocks noGrp="1"/>
          </p:cNvSpPr>
          <p:nvPr>
            <p:ph idx="1"/>
          </p:nvPr>
        </p:nvSpPr>
        <p:spPr/>
        <p:txBody>
          <a:bodyPr>
            <a:normAutofit/>
          </a:bodyPr>
          <a:lstStyle/>
          <a:p>
            <a:pPr>
              <a:buNone/>
            </a:pPr>
            <a:r>
              <a:rPr lang="en-US" sz="2800" dirty="0"/>
              <a:t>Our project is mainly a bout controlling car movement using mobile application </a:t>
            </a:r>
            <a:r>
              <a:rPr lang="en-US" sz="2800" dirty="0" smtClean="0"/>
              <a:t>.</a:t>
            </a:r>
          </a:p>
          <a:p>
            <a:pPr>
              <a:buNone/>
            </a:pPr>
            <a:r>
              <a:rPr lang="en-US" sz="2800" dirty="0" smtClean="0"/>
              <a:t>This idea can be </a:t>
            </a:r>
            <a:r>
              <a:rPr lang="en-US" sz="3000" dirty="0" smtClean="0"/>
              <a:t>used  </a:t>
            </a:r>
            <a:r>
              <a:rPr lang="en-US" sz="3000" dirty="0"/>
              <a:t>in many </a:t>
            </a:r>
            <a:r>
              <a:rPr lang="en-US" sz="3000" dirty="0" smtClean="0"/>
              <a:t>fields as Entertaining </a:t>
            </a:r>
            <a:r>
              <a:rPr lang="en-US" sz="3000" dirty="0"/>
              <a:t>robot game for </a:t>
            </a:r>
            <a:r>
              <a:rPr lang="en-US" sz="3000" dirty="0" smtClean="0"/>
              <a:t>children </a:t>
            </a:r>
            <a:r>
              <a:rPr lang="en-US" sz="3000" dirty="0"/>
              <a:t>or </a:t>
            </a:r>
            <a:r>
              <a:rPr lang="en-US" sz="3000" dirty="0" smtClean="0"/>
              <a:t>Spying </a:t>
            </a:r>
            <a:r>
              <a:rPr lang="en-US" sz="3000" dirty="0"/>
              <a:t>purpose after adding some further </a:t>
            </a:r>
            <a:r>
              <a:rPr lang="en-US" sz="3000" dirty="0" smtClean="0"/>
              <a:t>features such </a:t>
            </a:r>
            <a:r>
              <a:rPr lang="en-US" sz="3000" dirty="0"/>
              <a:t>as a webcam </a:t>
            </a:r>
            <a:r>
              <a:rPr lang="en-US" sz="3000" dirty="0" smtClean="0"/>
              <a:t>,so it may be used as a delivery tool for specific type of </a:t>
            </a:r>
            <a:r>
              <a:rPr lang="en-US" sz="3000" dirty="0" smtClean="0"/>
              <a:t>services.</a:t>
            </a:r>
            <a:endParaRPr lang="en-US" sz="3000" dirty="0" smtClean="0"/>
          </a:p>
          <a:p>
            <a:endParaRPr lang="en-US" dirty="0"/>
          </a:p>
        </p:txBody>
      </p:sp>
    </p:spTree>
    <p:extLst>
      <p:ext uri="{BB962C8B-B14F-4D97-AF65-F5344CB8AC3E}">
        <p14:creationId xmlns:p14="http://schemas.microsoft.com/office/powerpoint/2010/main" val="2695925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endParaRPr lang="en-US" b="1" dirty="0">
              <a:solidFill>
                <a:schemeClr val="bg2"/>
              </a:solidFill>
            </a:endParaRPr>
          </a:p>
        </p:txBody>
      </p:sp>
      <p:sp>
        <p:nvSpPr>
          <p:cNvPr id="3" name="TextBox 2"/>
          <p:cNvSpPr txBox="1"/>
          <p:nvPr/>
        </p:nvSpPr>
        <p:spPr>
          <a:xfrm>
            <a:off x="3048000" y="2667000"/>
            <a:ext cx="4876800" cy="769441"/>
          </a:xfrm>
          <a:prstGeom prst="rect">
            <a:avLst/>
          </a:prstGeom>
          <a:noFill/>
        </p:spPr>
        <p:txBody>
          <a:bodyPr wrap="square" rtlCol="0">
            <a:spAutoFit/>
          </a:bodyPr>
          <a:lstStyle/>
          <a:p>
            <a:r>
              <a:rPr lang="en-US" sz="4400" b="1" dirty="0" smtClean="0">
                <a:solidFill>
                  <a:schemeClr val="tx1">
                    <a:lumMod val="85000"/>
                    <a:lumOff val="15000"/>
                  </a:schemeClr>
                </a:solidFill>
                <a:latin typeface="+mj-lt"/>
                <a:ea typeface="+mj-ea"/>
                <a:cs typeface="+mj-cs"/>
              </a:rPr>
              <a:t>Website</a:t>
            </a:r>
            <a:r>
              <a:rPr lang="en-US" dirty="0" smtClean="0"/>
              <a:t>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245913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Problem Statement </a:t>
            </a:r>
            <a:endParaRPr lang="en-US" b="1" dirty="0">
              <a:solidFill>
                <a:schemeClr val="bg2"/>
              </a:solidFill>
            </a:endParaRPr>
          </a:p>
        </p:txBody>
      </p:sp>
      <p:sp>
        <p:nvSpPr>
          <p:cNvPr id="3" name="Content Placeholder 2"/>
          <p:cNvSpPr>
            <a:spLocks noGrp="1"/>
          </p:cNvSpPr>
          <p:nvPr>
            <p:ph idx="1"/>
          </p:nvPr>
        </p:nvSpPr>
        <p:spPr/>
        <p:txBody>
          <a:bodyPr/>
          <a:lstStyle/>
          <a:p>
            <a:pPr>
              <a:buNone/>
            </a:pPr>
            <a:endParaRPr lang="en-US" sz="2800" dirty="0" smtClean="0">
              <a:solidFill>
                <a:schemeClr val="tx1">
                  <a:lumMod val="95000"/>
                  <a:lumOff val="5000"/>
                </a:schemeClr>
              </a:solidFill>
            </a:endParaRPr>
          </a:p>
          <a:p>
            <a:pPr>
              <a:buNone/>
            </a:pPr>
            <a:r>
              <a:rPr lang="en-US" sz="2800" b="1" dirty="0" smtClean="0">
                <a:solidFill>
                  <a:schemeClr val="tx1">
                    <a:lumMod val="95000"/>
                    <a:lumOff val="5000"/>
                  </a:schemeClr>
                </a:solidFill>
              </a:rPr>
              <a:t>After </a:t>
            </a:r>
            <a:r>
              <a:rPr lang="en-US" sz="2800" b="1" dirty="0">
                <a:solidFill>
                  <a:schemeClr val="tx1">
                    <a:lumMod val="95000"/>
                    <a:lumOff val="5000"/>
                  </a:schemeClr>
                </a:solidFill>
              </a:rPr>
              <a:t>supplying the vehicle with voltage </a:t>
            </a:r>
            <a:endParaRPr lang="en-US" sz="2800" b="1" dirty="0">
              <a:solidFill>
                <a:schemeClr val="tx1">
                  <a:lumMod val="95000"/>
                  <a:lumOff val="5000"/>
                </a:schemeClr>
              </a:solidFill>
            </a:endParaRPr>
          </a:p>
          <a:p>
            <a:pPr>
              <a:buNone/>
            </a:pPr>
            <a:r>
              <a:rPr lang="en-US" sz="2800" dirty="0" smtClean="0">
                <a:solidFill>
                  <a:schemeClr val="tx1">
                    <a:lumMod val="95000"/>
                    <a:lumOff val="5000"/>
                  </a:schemeClr>
                </a:solidFill>
              </a:rPr>
              <a:t>» we </a:t>
            </a:r>
            <a:r>
              <a:rPr lang="en-US" sz="2800" dirty="0">
                <a:solidFill>
                  <a:schemeClr val="tx1">
                    <a:lumMod val="95000"/>
                    <a:lumOff val="5000"/>
                  </a:schemeClr>
                </a:solidFill>
              </a:rPr>
              <a:t>turn the mobile Bluetooth </a:t>
            </a:r>
          </a:p>
          <a:p>
            <a:pPr>
              <a:buNone/>
            </a:pPr>
            <a:r>
              <a:rPr lang="en-US" sz="2800" dirty="0">
                <a:solidFill>
                  <a:schemeClr val="tx1">
                    <a:lumMod val="95000"/>
                    <a:lumOff val="5000"/>
                  </a:schemeClr>
                </a:solidFill>
              </a:rPr>
              <a:t>» </a:t>
            </a:r>
            <a:r>
              <a:rPr lang="en-US" sz="2800" dirty="0" smtClean="0">
                <a:solidFill>
                  <a:schemeClr val="tx1">
                    <a:lumMod val="95000"/>
                    <a:lumOff val="5000"/>
                  </a:schemeClr>
                </a:solidFill>
              </a:rPr>
              <a:t>using </a:t>
            </a:r>
            <a:r>
              <a:rPr lang="en-US" sz="2800" dirty="0">
                <a:solidFill>
                  <a:schemeClr val="tx1">
                    <a:lumMod val="95000"/>
                    <a:lumOff val="5000"/>
                  </a:schemeClr>
                </a:solidFill>
              </a:rPr>
              <a:t>android application to connect with the Bluetooth model on the vehicle.</a:t>
            </a:r>
          </a:p>
          <a:p>
            <a:pPr>
              <a:buNone/>
            </a:pPr>
            <a:r>
              <a:rPr lang="en-US" sz="2800" dirty="0">
                <a:solidFill>
                  <a:schemeClr val="tx1">
                    <a:lumMod val="95000"/>
                    <a:lumOff val="5000"/>
                  </a:schemeClr>
                </a:solidFill>
              </a:rPr>
              <a:t>» </a:t>
            </a:r>
            <a:r>
              <a:rPr lang="en-US" sz="2800" dirty="0" smtClean="0">
                <a:solidFill>
                  <a:schemeClr val="tx1">
                    <a:lumMod val="95000"/>
                    <a:lumOff val="5000"/>
                  </a:schemeClr>
                </a:solidFill>
              </a:rPr>
              <a:t>The </a:t>
            </a:r>
            <a:r>
              <a:rPr lang="en-US" sz="2800" dirty="0">
                <a:solidFill>
                  <a:schemeClr val="tx1">
                    <a:lumMod val="95000"/>
                    <a:lumOff val="5000"/>
                  </a:schemeClr>
                </a:solidFill>
              </a:rPr>
              <a:t>vehicle will never crush into a wall because existence of distance sensor </a:t>
            </a:r>
          </a:p>
          <a:p>
            <a:endParaRPr lang="en-US" dirty="0"/>
          </a:p>
        </p:txBody>
      </p:sp>
    </p:spTree>
    <p:extLst>
      <p:ext uri="{BB962C8B-B14F-4D97-AF65-F5344CB8AC3E}">
        <p14:creationId xmlns:p14="http://schemas.microsoft.com/office/powerpoint/2010/main" val="218452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Goals</a:t>
            </a:r>
            <a:endParaRPr lang="en-US" b="1" dirty="0">
              <a:solidFill>
                <a:schemeClr val="bg2"/>
              </a:solidFill>
            </a:endParaRPr>
          </a:p>
        </p:txBody>
      </p:sp>
      <p:sp>
        <p:nvSpPr>
          <p:cNvPr id="3" name="Content Placeholder 2"/>
          <p:cNvSpPr>
            <a:spLocks noGrp="1"/>
          </p:cNvSpPr>
          <p:nvPr>
            <p:ph idx="1"/>
          </p:nvPr>
        </p:nvSpPr>
        <p:spPr>
          <a:xfrm>
            <a:off x="457200" y="1828800"/>
            <a:ext cx="8229600" cy="4525963"/>
          </a:xfrm>
        </p:spPr>
        <p:txBody>
          <a:bodyPr>
            <a:normAutofit/>
          </a:bodyPr>
          <a:lstStyle/>
          <a:p>
            <a:pPr>
              <a:buNone/>
            </a:pPr>
            <a:r>
              <a:rPr lang="en-US" sz="2800" dirty="0">
                <a:solidFill>
                  <a:schemeClr val="tx1">
                    <a:lumMod val="95000"/>
                    <a:lumOff val="5000"/>
                  </a:schemeClr>
                </a:solidFill>
              </a:rPr>
              <a:t>The vehicle has </a:t>
            </a:r>
            <a:r>
              <a:rPr lang="en-US" sz="2800" dirty="0" smtClean="0">
                <a:solidFill>
                  <a:schemeClr val="tx1">
                    <a:lumMod val="95000"/>
                    <a:lumOff val="5000"/>
                  </a:schemeClr>
                </a:solidFill>
              </a:rPr>
              <a:t>two </a:t>
            </a:r>
            <a:r>
              <a:rPr lang="en-US" sz="2800" dirty="0">
                <a:solidFill>
                  <a:schemeClr val="tx1">
                    <a:lumMod val="95000"/>
                    <a:lumOff val="5000"/>
                  </a:schemeClr>
                </a:solidFill>
              </a:rPr>
              <a:t>mode’s</a:t>
            </a:r>
            <a:endParaRPr lang="en-US" sz="2800" dirty="0">
              <a:solidFill>
                <a:schemeClr val="tx1">
                  <a:lumMod val="95000"/>
                  <a:lumOff val="5000"/>
                </a:schemeClr>
              </a:solidFill>
            </a:endParaRPr>
          </a:p>
          <a:p>
            <a:pPr>
              <a:buNone/>
            </a:pPr>
            <a:r>
              <a:rPr lang="en-US" sz="2800" dirty="0">
                <a:solidFill>
                  <a:schemeClr val="tx1">
                    <a:lumMod val="95000"/>
                    <a:lumOff val="5000"/>
                  </a:schemeClr>
                </a:solidFill>
              </a:rPr>
              <a:t> </a:t>
            </a:r>
            <a:r>
              <a:rPr lang="en-US" sz="2800" b="1" dirty="0">
                <a:solidFill>
                  <a:schemeClr val="tx1">
                    <a:lumMod val="95000"/>
                    <a:lumOff val="5000"/>
                  </a:schemeClr>
                </a:solidFill>
              </a:rPr>
              <a:t>Bluetooth </a:t>
            </a:r>
            <a:r>
              <a:rPr lang="en-US" sz="2800" b="1" dirty="0">
                <a:solidFill>
                  <a:schemeClr val="tx1">
                    <a:lumMod val="95000"/>
                    <a:lumOff val="5000"/>
                  </a:schemeClr>
                </a:solidFill>
              </a:rPr>
              <a:t>mode </a:t>
            </a:r>
            <a:r>
              <a:rPr lang="en-US" sz="2800" dirty="0">
                <a:solidFill>
                  <a:schemeClr val="tx1">
                    <a:lumMod val="95000"/>
                    <a:lumOff val="5000"/>
                  </a:schemeClr>
                </a:solidFill>
              </a:rPr>
              <a:t>: using android application to </a:t>
            </a:r>
            <a:r>
              <a:rPr lang="en-US" sz="2800" dirty="0" smtClean="0">
                <a:solidFill>
                  <a:schemeClr val="tx1">
                    <a:lumMod val="95000"/>
                    <a:lumOff val="5000"/>
                  </a:schemeClr>
                </a:solidFill>
              </a:rPr>
              <a:t>control </a:t>
            </a:r>
            <a:r>
              <a:rPr lang="en-US" sz="2800" dirty="0">
                <a:solidFill>
                  <a:schemeClr val="tx1">
                    <a:lumMod val="95000"/>
                    <a:lumOff val="5000"/>
                  </a:schemeClr>
                </a:solidFill>
              </a:rPr>
              <a:t>with the Bluetooth model on the vehicle </a:t>
            </a:r>
            <a:r>
              <a:rPr lang="en-US" sz="2800" dirty="0" smtClean="0">
                <a:solidFill>
                  <a:schemeClr val="tx1">
                    <a:lumMod val="95000"/>
                    <a:lumOff val="5000"/>
                  </a:schemeClr>
                </a:solidFill>
              </a:rPr>
              <a:t>and to moves in </a:t>
            </a:r>
            <a:r>
              <a:rPr lang="en-US" sz="2800" dirty="0">
                <a:solidFill>
                  <a:schemeClr val="tx1">
                    <a:lumMod val="95000"/>
                    <a:lumOff val="5000"/>
                  </a:schemeClr>
                </a:solidFill>
              </a:rPr>
              <a:t>all directions</a:t>
            </a:r>
          </a:p>
          <a:p>
            <a:pPr>
              <a:buNone/>
            </a:pPr>
            <a:r>
              <a:rPr lang="en-US" sz="2800" dirty="0">
                <a:solidFill>
                  <a:schemeClr val="tx1">
                    <a:lumMod val="95000"/>
                    <a:lumOff val="5000"/>
                  </a:schemeClr>
                </a:solidFill>
              </a:rPr>
              <a:t> </a:t>
            </a:r>
            <a:r>
              <a:rPr lang="en-US" sz="2800" b="1" dirty="0">
                <a:solidFill>
                  <a:schemeClr val="tx1">
                    <a:lumMod val="95000"/>
                    <a:lumOff val="5000"/>
                  </a:schemeClr>
                </a:solidFill>
              </a:rPr>
              <a:t>Non-Bluetooth </a:t>
            </a:r>
            <a:r>
              <a:rPr lang="en-US" sz="2800" b="1" dirty="0">
                <a:solidFill>
                  <a:schemeClr val="tx1">
                    <a:lumMod val="95000"/>
                    <a:lumOff val="5000"/>
                  </a:schemeClr>
                </a:solidFill>
              </a:rPr>
              <a:t>mode </a:t>
            </a:r>
            <a:r>
              <a:rPr lang="en-US" sz="2800" dirty="0">
                <a:solidFill>
                  <a:schemeClr val="tx1">
                    <a:lumMod val="95000"/>
                    <a:lumOff val="5000"/>
                  </a:schemeClr>
                </a:solidFill>
              </a:rPr>
              <a:t>: without Bluetooth control the vehicle is moving </a:t>
            </a:r>
            <a:r>
              <a:rPr lang="en-US" sz="2800" dirty="0">
                <a:solidFill>
                  <a:schemeClr val="tx1">
                    <a:lumMod val="95000"/>
                    <a:lumOff val="5000"/>
                  </a:schemeClr>
                </a:solidFill>
              </a:rPr>
              <a:t>forward</a:t>
            </a:r>
          </a:p>
          <a:p>
            <a:pPr>
              <a:buNone/>
            </a:pPr>
            <a:endParaRPr lang="en-US" sz="2800" dirty="0">
              <a:solidFill>
                <a:schemeClr val="tx1">
                  <a:lumMod val="95000"/>
                  <a:lumOff val="5000"/>
                </a:schemeClr>
              </a:solidFill>
            </a:endParaRPr>
          </a:p>
          <a:p>
            <a:pPr>
              <a:buNone/>
            </a:pPr>
            <a:r>
              <a:rPr lang="en-US" sz="2800" dirty="0">
                <a:solidFill>
                  <a:schemeClr val="tx1">
                    <a:lumMod val="95000"/>
                    <a:lumOff val="5000"/>
                  </a:schemeClr>
                </a:solidFill>
              </a:rPr>
              <a:t> In the Bluetooth mode the vehicle will never crush into a wall because existence of distance sensor</a:t>
            </a:r>
            <a:endParaRPr lang="ar-JO" sz="2800" dirty="0">
              <a:solidFill>
                <a:schemeClr val="tx1">
                  <a:lumMod val="95000"/>
                  <a:lumOff val="5000"/>
                </a:schemeClr>
              </a:solidFill>
            </a:endParaRPr>
          </a:p>
          <a:p>
            <a:pPr>
              <a:buFontTx/>
              <a:buNone/>
            </a:pPr>
            <a:endParaRPr lang="ar-JO" sz="2800" dirty="0"/>
          </a:p>
          <a:p>
            <a:endParaRPr lang="en-US" dirty="0"/>
          </a:p>
        </p:txBody>
      </p:sp>
    </p:spTree>
    <p:extLst>
      <p:ext uri="{BB962C8B-B14F-4D97-AF65-F5344CB8AC3E}">
        <p14:creationId xmlns:p14="http://schemas.microsoft.com/office/powerpoint/2010/main" val="226118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Project Algorithm </a:t>
            </a:r>
            <a:endParaRPr lang="en-US" b="1" dirty="0">
              <a:solidFill>
                <a:schemeClr val="bg2"/>
              </a:solidFill>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491838"/>
            <a:ext cx="4031302" cy="536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1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normAutofit/>
          </a:bodyPr>
          <a:lstStyle/>
          <a:p>
            <a:pPr algn="l"/>
            <a:r>
              <a:rPr lang="en-US" b="1" dirty="0" smtClean="0">
                <a:solidFill>
                  <a:schemeClr val="bg2"/>
                </a:solidFill>
              </a:rPr>
              <a:t>Hardware Components </a:t>
            </a:r>
            <a:endParaRPr lang="en-US" b="1" dirty="0">
              <a:solidFill>
                <a:schemeClr val="bg2"/>
              </a:solidFill>
            </a:endParaRPr>
          </a:p>
        </p:txBody>
      </p:sp>
      <p:sp>
        <p:nvSpPr>
          <p:cNvPr id="3" name="Content Placeholder 2"/>
          <p:cNvSpPr>
            <a:spLocks noGrp="1"/>
          </p:cNvSpPr>
          <p:nvPr>
            <p:ph idx="1"/>
          </p:nvPr>
        </p:nvSpPr>
        <p:spPr/>
        <p:txBody>
          <a:bodyPr>
            <a:normAutofit fontScale="70000" lnSpcReduction="20000"/>
          </a:bodyPr>
          <a:lstStyle/>
          <a:p>
            <a:pPr>
              <a:buNone/>
            </a:pPr>
            <a:r>
              <a:rPr lang="en-US" sz="4100" dirty="0" smtClean="0">
                <a:solidFill>
                  <a:schemeClr val="tx1">
                    <a:lumMod val="65000"/>
                    <a:lumOff val="35000"/>
                  </a:schemeClr>
                </a:solidFill>
              </a:rPr>
              <a:t>● </a:t>
            </a:r>
            <a:r>
              <a:rPr lang="en-US" sz="4100" dirty="0" smtClean="0">
                <a:solidFill>
                  <a:schemeClr val="tx1">
                    <a:lumMod val="95000"/>
                    <a:lumOff val="5000"/>
                  </a:schemeClr>
                </a:solidFill>
              </a:rPr>
              <a:t>Arduino </a:t>
            </a:r>
            <a:r>
              <a:rPr lang="en-US" sz="4100" dirty="0">
                <a:solidFill>
                  <a:schemeClr val="tx1">
                    <a:lumMod val="95000"/>
                    <a:lumOff val="5000"/>
                  </a:schemeClr>
                </a:solidFill>
              </a:rPr>
              <a:t>board (Arduino UNO)</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L293D </a:t>
            </a:r>
            <a:r>
              <a:rPr lang="en-US" sz="4100" dirty="0">
                <a:solidFill>
                  <a:schemeClr val="tx1">
                    <a:lumMod val="95000"/>
                    <a:lumOff val="5000"/>
                  </a:schemeClr>
                </a:solidFill>
              </a:rPr>
              <a:t>motor driver chip. </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SRF04 </a:t>
            </a:r>
            <a:r>
              <a:rPr lang="en-US" sz="4100" dirty="0">
                <a:solidFill>
                  <a:schemeClr val="tx1">
                    <a:lumMod val="95000"/>
                    <a:lumOff val="5000"/>
                  </a:schemeClr>
                </a:solidFill>
              </a:rPr>
              <a:t>Ultrasonic distance sensor</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HC-05 </a:t>
            </a:r>
            <a:r>
              <a:rPr lang="en-US" sz="4100" dirty="0">
                <a:solidFill>
                  <a:schemeClr val="tx1">
                    <a:lumMod val="95000"/>
                    <a:lumOff val="5000"/>
                  </a:schemeClr>
                </a:solidFill>
              </a:rPr>
              <a:t>Bluetooth slave</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Prototyping </a:t>
            </a:r>
            <a:r>
              <a:rPr lang="en-US" sz="4100" dirty="0">
                <a:solidFill>
                  <a:schemeClr val="tx1">
                    <a:lumMod val="95000"/>
                    <a:lumOff val="5000"/>
                  </a:schemeClr>
                </a:solidFill>
              </a:rPr>
              <a:t>board and cables</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USB </a:t>
            </a:r>
            <a:r>
              <a:rPr lang="en-US" sz="4100" dirty="0">
                <a:solidFill>
                  <a:schemeClr val="tx1">
                    <a:lumMod val="95000"/>
                    <a:lumOff val="5000"/>
                  </a:schemeClr>
                </a:solidFill>
              </a:rPr>
              <a:t>cable</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Vehicle </a:t>
            </a:r>
            <a:r>
              <a:rPr lang="en-US" sz="4100" dirty="0">
                <a:solidFill>
                  <a:schemeClr val="tx1">
                    <a:lumMod val="95000"/>
                    <a:lumOff val="5000"/>
                  </a:schemeClr>
                </a:solidFill>
              </a:rPr>
              <a:t>kit</a:t>
            </a:r>
          </a:p>
          <a:p>
            <a:pPr>
              <a:buNone/>
            </a:pPr>
            <a:r>
              <a:rPr lang="en-US" sz="4100" dirty="0">
                <a:solidFill>
                  <a:schemeClr val="tx1">
                    <a:lumMod val="65000"/>
                    <a:lumOff val="35000"/>
                  </a:schemeClr>
                </a:solidFill>
              </a:rPr>
              <a:t>● </a:t>
            </a:r>
            <a:r>
              <a:rPr lang="en-US" sz="4100" dirty="0">
                <a:solidFill>
                  <a:schemeClr val="tx1">
                    <a:lumMod val="95000"/>
                    <a:lumOff val="5000"/>
                  </a:schemeClr>
                </a:solidFill>
              </a:rPr>
              <a:t>electronic </a:t>
            </a:r>
            <a:r>
              <a:rPr lang="en-US" sz="4100" dirty="0" smtClean="0">
                <a:solidFill>
                  <a:schemeClr val="tx1">
                    <a:lumMod val="95000"/>
                    <a:lumOff val="5000"/>
                  </a:schemeClr>
                </a:solidFill>
              </a:rPr>
              <a:t>speaker</a:t>
            </a:r>
          </a:p>
          <a:p>
            <a:pPr>
              <a:buNone/>
            </a:pPr>
            <a:r>
              <a:rPr lang="en-US" sz="4100" dirty="0">
                <a:solidFill>
                  <a:schemeClr val="tx1">
                    <a:lumMod val="65000"/>
                    <a:lumOff val="35000"/>
                  </a:schemeClr>
                </a:solidFill>
              </a:rPr>
              <a:t>● </a:t>
            </a:r>
            <a:r>
              <a:rPr lang="en-US" sz="4100" dirty="0" smtClean="0">
                <a:solidFill>
                  <a:schemeClr val="tx1">
                    <a:lumMod val="95000"/>
                    <a:lumOff val="5000"/>
                  </a:schemeClr>
                </a:solidFill>
              </a:rPr>
              <a:t>Servo </a:t>
            </a:r>
            <a:r>
              <a:rPr lang="en-US" sz="4100" dirty="0">
                <a:solidFill>
                  <a:schemeClr val="tx1">
                    <a:lumMod val="95000"/>
                    <a:lumOff val="5000"/>
                  </a:schemeClr>
                </a:solidFill>
              </a:rPr>
              <a:t>Motor</a:t>
            </a: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1799578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en-US" b="1" dirty="0"/>
              <a:t>Arduino board </a:t>
            </a:r>
            <a:r>
              <a:rPr lang="en-US" dirty="0"/>
              <a:t>(Arduino Uno) </a:t>
            </a:r>
          </a:p>
          <a:p>
            <a:pPr>
              <a:buNone/>
            </a:pPr>
            <a:r>
              <a:rPr lang="en-US" dirty="0"/>
              <a:t>It will be the brain of the robot, as it will be running the software that will control all the other parts </a:t>
            </a:r>
          </a:p>
          <a:p>
            <a:pPr marL="0" indent="0">
              <a:buNone/>
            </a:pPr>
            <a:r>
              <a:rPr lang="en-US" dirty="0" smtClean="0"/>
              <a:t/>
            </a:r>
            <a:br>
              <a:rPr lang="en-US" dirty="0" smtClean="0"/>
            </a:b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3841750" cy="26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61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4689</TotalTime>
  <Words>662</Words>
  <Application>Microsoft Office PowerPoint</Application>
  <PresentationFormat>On-screen Show (4:3)</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Outline </vt:lpstr>
      <vt:lpstr>Introduction</vt:lpstr>
      <vt:lpstr>PowerPoint Presentation</vt:lpstr>
      <vt:lpstr>Problem Statement </vt:lpstr>
      <vt:lpstr>Goals</vt:lpstr>
      <vt:lpstr>Project Algorithm </vt:lpstr>
      <vt:lpstr>Hardware Components </vt:lpstr>
      <vt:lpstr>PowerPoint Presentation</vt:lpstr>
      <vt:lpstr>PowerPoint Presentation</vt:lpstr>
      <vt:lpstr>Software Part</vt:lpstr>
      <vt:lpstr>PowerPoint Presentation</vt:lpstr>
      <vt:lpstr>PowerPoint Presentation</vt:lpstr>
      <vt:lpstr>Distance sensor </vt:lpstr>
      <vt:lpstr>PowerPoint Presentation</vt:lpstr>
      <vt:lpstr>Bluetooth Module</vt:lpstr>
      <vt:lpstr>PowerPoint Presentation</vt:lpstr>
      <vt:lpstr>PowerPoint Presentation</vt:lpstr>
      <vt:lpstr>PowerPoint Presentation</vt:lpstr>
      <vt:lpstr>Electronic Speaker</vt:lpstr>
      <vt:lpstr>Motor Driver </vt:lpstr>
      <vt:lpstr>Problems </vt:lpstr>
      <vt:lpstr>Conclusion and Future Vision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Tasneem</dc:creator>
  <cp:lastModifiedBy>Windows User</cp:lastModifiedBy>
  <cp:revision>52</cp:revision>
  <dcterms:created xsi:type="dcterms:W3CDTF">2006-08-16T00:00:00Z</dcterms:created>
  <dcterms:modified xsi:type="dcterms:W3CDTF">2015-05-14T03:41:01Z</dcterms:modified>
</cp:coreProperties>
</file>