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6" r:id="rId1"/>
  </p:sldMasterIdLst>
  <p:notesMasterIdLst>
    <p:notesMasterId r:id="rId37"/>
  </p:notesMasterIdLst>
  <p:sldIdLst>
    <p:sldId id="298" r:id="rId2"/>
    <p:sldId id="284" r:id="rId3"/>
    <p:sldId id="259" r:id="rId4"/>
    <p:sldId id="261" r:id="rId5"/>
    <p:sldId id="285" r:id="rId6"/>
    <p:sldId id="286" r:id="rId7"/>
    <p:sldId id="287" r:id="rId8"/>
    <p:sldId id="264" r:id="rId9"/>
    <p:sldId id="271" r:id="rId10"/>
    <p:sldId id="269" r:id="rId11"/>
    <p:sldId id="272" r:id="rId12"/>
    <p:sldId id="270" r:id="rId13"/>
    <p:sldId id="291" r:id="rId14"/>
    <p:sldId id="268" r:id="rId15"/>
    <p:sldId id="288" r:id="rId16"/>
    <p:sldId id="289" r:id="rId17"/>
    <p:sldId id="262" r:id="rId18"/>
    <p:sldId id="263" r:id="rId19"/>
    <p:sldId id="273" r:id="rId20"/>
    <p:sldId id="275" r:id="rId21"/>
    <p:sldId id="276" r:id="rId22"/>
    <p:sldId id="293" r:id="rId23"/>
    <p:sldId id="292" r:id="rId24"/>
    <p:sldId id="299" r:id="rId25"/>
    <p:sldId id="278" r:id="rId26"/>
    <p:sldId id="279" r:id="rId27"/>
    <p:sldId id="280" r:id="rId28"/>
    <p:sldId id="281" r:id="rId29"/>
    <p:sldId id="295" r:id="rId30"/>
    <p:sldId id="296" r:id="rId31"/>
    <p:sldId id="300" r:id="rId32"/>
    <p:sldId id="302" r:id="rId33"/>
    <p:sldId id="301" r:id="rId34"/>
    <p:sldId id="303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0E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95DD4-4DB2-4544-BB1E-8F5059FDC136}" type="doc">
      <dgm:prSet loTypeId="urn:microsoft.com/office/officeart/2005/8/layout/process5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77CAFDE-F40B-47BD-B274-F3EF2BEA34B5}">
      <dgm:prSet phldrT="[Text]"/>
      <dgm:spPr>
        <a:xfrm>
          <a:off x="406925" y="1696"/>
          <a:ext cx="1229617" cy="737770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Speed breaker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DCBA0398-CABC-425E-8A4D-8D8C452152B2}" type="parTrans" cxnId="{D3B88928-EAF4-4348-9BA4-90E67E3F35C6}">
      <dgm:prSet/>
      <dgm:spPr/>
      <dgm:t>
        <a:bodyPr/>
        <a:lstStyle/>
        <a:p>
          <a:endParaRPr lang="en-US"/>
        </a:p>
      </dgm:t>
    </dgm:pt>
    <dgm:pt modelId="{46B1BC6D-BC04-4848-A10A-7FF3ACC0A4EA}" type="sibTrans" cxnId="{D3B88928-EAF4-4348-9BA4-90E67E3F35C6}">
      <dgm:prSet/>
      <dgm:spPr>
        <a:xfrm>
          <a:off x="1744750" y="218109"/>
          <a:ext cx="260679" cy="304945"/>
        </a:xfrm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B00611-26F7-449F-9126-67431A9CFD11}">
      <dgm:prSet phldrT="[Text]"/>
      <dgm:spPr>
        <a:xfrm>
          <a:off x="2128391" y="1696"/>
          <a:ext cx="1229617" cy="737770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Load applied on the speed breaker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0CE5F4E9-4187-4DF2-B4FF-660DDECF6DD4}" type="parTrans" cxnId="{DB465E09-2E13-42B7-BC27-6487023CBCF0}">
      <dgm:prSet/>
      <dgm:spPr/>
      <dgm:t>
        <a:bodyPr/>
        <a:lstStyle/>
        <a:p>
          <a:endParaRPr lang="en-US"/>
        </a:p>
      </dgm:t>
    </dgm:pt>
    <dgm:pt modelId="{271031B0-7A36-47FD-B3C1-7FC47C20E71C}" type="sibTrans" cxnId="{DB465E09-2E13-42B7-BC27-6487023CBCF0}">
      <dgm:prSet/>
      <dgm:spPr>
        <a:xfrm>
          <a:off x="3466215" y="218109"/>
          <a:ext cx="260679" cy="304945"/>
        </a:xfrm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A6C76F-A414-4744-974A-CA41EAA6F0C0}">
      <dgm:prSet phldrT="[Text]"/>
      <dgm:spPr>
        <a:xfrm>
          <a:off x="3849856" y="1696"/>
          <a:ext cx="1229617" cy="737770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The springs compressed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8935F13-522B-405A-9E18-CF2F8011913D}" type="parTrans" cxnId="{53196984-66EA-438C-B673-2A9123B6958A}">
      <dgm:prSet/>
      <dgm:spPr/>
      <dgm:t>
        <a:bodyPr/>
        <a:lstStyle/>
        <a:p>
          <a:endParaRPr lang="en-US"/>
        </a:p>
      </dgm:t>
    </dgm:pt>
    <dgm:pt modelId="{FD63F487-98D3-4A5A-B6B4-9C7F905E7DC3}" type="sibTrans" cxnId="{53196984-66EA-438C-B673-2A9123B6958A}">
      <dgm:prSet/>
      <dgm:spPr>
        <a:xfrm rot="5400000">
          <a:off x="4334325" y="825540"/>
          <a:ext cx="260679" cy="304945"/>
        </a:xfrm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FD1CBC5-5FB3-4EC7-ADA3-78CFDA92E501}">
      <dgm:prSet phldrT="[Text]"/>
      <dgm:spPr>
        <a:xfrm>
          <a:off x="3849856" y="1231314"/>
          <a:ext cx="1229617" cy="737770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Transitional motion in rack</a:t>
          </a:r>
          <a:endParaRPr lang="en-US">
            <a:latin typeface="Calibri"/>
            <a:ea typeface="+mn-ea"/>
            <a:cs typeface="+mn-cs"/>
          </a:endParaRPr>
        </a:p>
      </dgm:t>
    </dgm:pt>
    <dgm:pt modelId="{73F65F69-9F58-4A1D-A8F8-F5E706F0561E}" type="parTrans" cxnId="{F52868FE-2440-4975-BD2A-0D895CA0EB92}">
      <dgm:prSet/>
      <dgm:spPr/>
      <dgm:t>
        <a:bodyPr/>
        <a:lstStyle/>
        <a:p>
          <a:endParaRPr lang="en-US"/>
        </a:p>
      </dgm:t>
    </dgm:pt>
    <dgm:pt modelId="{F1BD6249-E7FA-43BF-8E0A-610DB6DF949E}" type="sibTrans" cxnId="{F52868FE-2440-4975-BD2A-0D895CA0EB92}">
      <dgm:prSet/>
      <dgm:spPr>
        <a:xfrm rot="10800000">
          <a:off x="3480970" y="1447727"/>
          <a:ext cx="260679" cy="304945"/>
        </a:xfrm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3188C95-6EA8-4EEB-99B0-10096FB63D85}">
      <dgm:prSet phldrT="[Text]"/>
      <dgm:spPr>
        <a:xfrm>
          <a:off x="2128391" y="1231314"/>
          <a:ext cx="1229617" cy="737770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Rotational motion in the gears </a:t>
          </a:r>
          <a:endParaRPr lang="en-US">
            <a:latin typeface="Calibri"/>
            <a:ea typeface="+mn-ea"/>
            <a:cs typeface="+mn-cs"/>
          </a:endParaRPr>
        </a:p>
      </dgm:t>
    </dgm:pt>
    <dgm:pt modelId="{137CCC22-5B38-44D5-A6D0-DE23386C8818}" type="parTrans" cxnId="{A63DE2BD-89B0-49F6-88DD-3C87C5C3ABEC}">
      <dgm:prSet/>
      <dgm:spPr/>
      <dgm:t>
        <a:bodyPr/>
        <a:lstStyle/>
        <a:p>
          <a:endParaRPr lang="en-US"/>
        </a:p>
      </dgm:t>
    </dgm:pt>
    <dgm:pt modelId="{5E1830F7-5043-404F-9EA4-4FC47D1AC068}" type="sibTrans" cxnId="{A63DE2BD-89B0-49F6-88DD-3C87C5C3ABEC}">
      <dgm:prSet/>
      <dgm:spPr>
        <a:xfrm rot="10800000">
          <a:off x="1759505" y="1447727"/>
          <a:ext cx="260679" cy="304945"/>
        </a:xfrm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EF617D-F5C6-4B00-8649-465EBF505CDA}">
      <dgm:prSet phldrT="[Text]"/>
      <dgm:spPr>
        <a:xfrm>
          <a:off x="406925" y="1231314"/>
          <a:ext cx="1229617" cy="737770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The generator rotates </a:t>
          </a:r>
          <a:endParaRPr lang="en-US">
            <a:latin typeface="Calibri"/>
            <a:ea typeface="+mn-ea"/>
            <a:cs typeface="+mn-cs"/>
          </a:endParaRPr>
        </a:p>
      </dgm:t>
    </dgm:pt>
    <dgm:pt modelId="{5777A58F-7CB2-43E4-BAF8-8828A5487021}" type="parTrans" cxnId="{8EF6FD40-1D30-4328-A81D-E834650501C0}">
      <dgm:prSet/>
      <dgm:spPr/>
      <dgm:t>
        <a:bodyPr/>
        <a:lstStyle/>
        <a:p>
          <a:endParaRPr lang="en-US"/>
        </a:p>
      </dgm:t>
    </dgm:pt>
    <dgm:pt modelId="{2B6D69B4-7EE2-4BDA-ABB3-E44988BA2452}" type="sibTrans" cxnId="{8EF6FD40-1D30-4328-A81D-E834650501C0}">
      <dgm:prSet/>
      <dgm:spPr>
        <a:xfrm rot="5400000">
          <a:off x="891395" y="2055158"/>
          <a:ext cx="260679" cy="304945"/>
        </a:xfrm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DF7530-0E19-4FDD-8182-FDAA06991FCC}">
      <dgm:prSet phldrT="[Text]"/>
      <dgm:spPr>
        <a:xfrm>
          <a:off x="406925" y="2460932"/>
          <a:ext cx="1229617" cy="737770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Generating electricity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9270CAB-5BE1-40BB-8245-88B0EC1F3E77}" type="parTrans" cxnId="{3A2C6DEC-E70B-4A8B-9CFE-5D68246B3763}">
      <dgm:prSet/>
      <dgm:spPr/>
      <dgm:t>
        <a:bodyPr/>
        <a:lstStyle/>
        <a:p>
          <a:endParaRPr lang="en-US"/>
        </a:p>
      </dgm:t>
    </dgm:pt>
    <dgm:pt modelId="{228084A5-6E13-497A-9051-E4D152790497}" type="sibTrans" cxnId="{3A2C6DEC-E70B-4A8B-9CFE-5D68246B3763}">
      <dgm:prSet/>
      <dgm:spPr>
        <a:xfrm>
          <a:off x="1744750" y="2677345"/>
          <a:ext cx="260679" cy="304945"/>
        </a:xfrm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7637E6A-46B8-4D3A-90CE-B01854DDA203}">
      <dgm:prSet phldrT="[Text]"/>
      <dgm:spPr>
        <a:xfrm>
          <a:off x="2128391" y="2460932"/>
          <a:ext cx="1229617" cy="737770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Saving energy in UPS </a:t>
          </a:r>
          <a:endParaRPr lang="en-US">
            <a:latin typeface="Calibri"/>
            <a:ea typeface="+mn-ea"/>
            <a:cs typeface="+mn-cs"/>
          </a:endParaRPr>
        </a:p>
      </dgm:t>
    </dgm:pt>
    <dgm:pt modelId="{695AE415-D285-4443-AEF6-F9C21C50E439}" type="parTrans" cxnId="{AFC244AD-C5FE-42D5-A40C-E7F8B9B2B95F}">
      <dgm:prSet/>
      <dgm:spPr/>
      <dgm:t>
        <a:bodyPr/>
        <a:lstStyle/>
        <a:p>
          <a:endParaRPr lang="en-US"/>
        </a:p>
      </dgm:t>
    </dgm:pt>
    <dgm:pt modelId="{443155EA-7A01-4247-AD10-8370367BD4B9}" type="sibTrans" cxnId="{AFC244AD-C5FE-42D5-A40C-E7F8B9B2B95F}">
      <dgm:prSet/>
      <dgm:spPr/>
      <dgm:t>
        <a:bodyPr/>
        <a:lstStyle/>
        <a:p>
          <a:endParaRPr lang="en-US"/>
        </a:p>
      </dgm:t>
    </dgm:pt>
    <dgm:pt modelId="{9C53232C-A0DA-4CC5-AF99-19431DC0797E}" type="pres">
      <dgm:prSet presAssocID="{75795DD4-4DB2-4544-BB1E-8F5059FDC1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25DC91-B64D-4DB4-8484-6F0286B7FD59}" type="pres">
      <dgm:prSet presAssocID="{977CAFDE-F40B-47BD-B274-F3EF2BEA34B5}" presName="node" presStyleLbl="node1" presStyleIdx="0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4307EB1-9807-4FA9-8EC7-4B6D0B9BA6AC}" type="pres">
      <dgm:prSet presAssocID="{46B1BC6D-BC04-4848-A10A-7FF3ACC0A4EA}" presName="sibTrans" presStyleLbl="sibTrans2D1" presStyleIdx="0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82838AC-6F54-4A60-B174-DD452162AE4B}" type="pres">
      <dgm:prSet presAssocID="{46B1BC6D-BC04-4848-A10A-7FF3ACC0A4E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02EB0A4-5FF2-4733-B311-F704450B6F60}" type="pres">
      <dgm:prSet presAssocID="{35B00611-26F7-449F-9126-67431A9CFD11}" presName="node" presStyleLbl="node1" presStyleIdx="1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416A08A-3076-49FD-9E3A-BD0C66E9BF78}" type="pres">
      <dgm:prSet presAssocID="{271031B0-7A36-47FD-B3C1-7FC47C20E71C}" presName="sibTrans" presStyleLbl="sibTrans2D1" presStyleIdx="1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B737825-F11C-45CB-BBCC-470D51057429}" type="pres">
      <dgm:prSet presAssocID="{271031B0-7A36-47FD-B3C1-7FC47C20E71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CA81AEAC-0DAF-4BD4-A85A-7BBAFCD7AA79}" type="pres">
      <dgm:prSet presAssocID="{6BA6C76F-A414-4744-974A-CA41EAA6F0C0}" presName="node" presStyleLbl="node1" presStyleIdx="2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D5BA678-FBD0-4C47-9430-FD3708465062}" type="pres">
      <dgm:prSet presAssocID="{FD63F487-98D3-4A5A-B6B4-9C7F905E7DC3}" presName="sibTrans" presStyleLbl="sibTrans2D1" presStyleIdx="2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242CB29-D6D5-4786-930B-C733AB3AD47C}" type="pres">
      <dgm:prSet presAssocID="{FD63F487-98D3-4A5A-B6B4-9C7F905E7DC3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96A47413-ACCB-473D-8E89-83B8DCCE4477}" type="pres">
      <dgm:prSet presAssocID="{1FD1CBC5-5FB3-4EC7-ADA3-78CFDA92E501}" presName="node" presStyleLbl="node1" presStyleIdx="3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B785A46-7EAA-4B1A-A54D-4D4B70CAD48D}" type="pres">
      <dgm:prSet presAssocID="{F1BD6249-E7FA-43BF-8E0A-610DB6DF949E}" presName="sibTrans" presStyleLbl="sibTrans2D1" presStyleIdx="3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8BA6549-090F-48F0-B8A9-40647DE3EFAB}" type="pres">
      <dgm:prSet presAssocID="{F1BD6249-E7FA-43BF-8E0A-610DB6DF949E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B86C0CD-C301-4648-8458-10FF571A3D91}" type="pres">
      <dgm:prSet presAssocID="{63188C95-6EA8-4EEB-99B0-10096FB63D85}" presName="node" presStyleLbl="node1" presStyleIdx="4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144A25C-014B-4719-B2FA-101FA82353E9}" type="pres">
      <dgm:prSet presAssocID="{5E1830F7-5043-404F-9EA4-4FC47D1AC068}" presName="sibTrans" presStyleLbl="sibTrans2D1" presStyleIdx="4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93EED5F-9990-495A-BA03-2E9E9A37A912}" type="pres">
      <dgm:prSet presAssocID="{5E1830F7-5043-404F-9EA4-4FC47D1AC068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5132B9B-6F26-4905-8139-53BD514657DA}" type="pres">
      <dgm:prSet presAssocID="{1AEF617D-F5C6-4B00-8649-465EBF505CDA}" presName="node" presStyleLbl="node1" presStyleIdx="5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18AA1A5-0075-4E29-B202-3F2A5EC0B89A}" type="pres">
      <dgm:prSet presAssocID="{2B6D69B4-7EE2-4BDA-ABB3-E44988BA2452}" presName="sibTrans" presStyleLbl="sibTrans2D1" presStyleIdx="5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2A8AB3A-E282-4CB3-9ACA-EB50FAE79EDF}" type="pres">
      <dgm:prSet presAssocID="{2B6D69B4-7EE2-4BDA-ABB3-E44988BA245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0BA70BD5-5B9B-4A23-9B7B-D41B0BC5627B}" type="pres">
      <dgm:prSet presAssocID="{78DF7530-0E19-4FDD-8182-FDAA06991FCC}" presName="node" presStyleLbl="node1" presStyleIdx="6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0BF8892-BEEF-4D5E-93A4-9134A87F922E}" type="pres">
      <dgm:prSet presAssocID="{228084A5-6E13-497A-9051-E4D152790497}" presName="sibTrans" presStyleLbl="sibTrans2D1" presStyleIdx="6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82703F-1BE6-4EF1-AD81-E41A7B855891}" type="pres">
      <dgm:prSet presAssocID="{228084A5-6E13-497A-9051-E4D152790497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48AF668-0DBF-4E4F-9DFB-056F85337A98}" type="pres">
      <dgm:prSet presAssocID="{A7637E6A-46B8-4D3A-90CE-B01854DDA203}" presName="node" presStyleLbl="node1" presStyleIdx="7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12441434-010B-438E-B633-8DD239CF16C7}" type="presOf" srcId="{35B00611-26F7-449F-9126-67431A9CFD11}" destId="{E02EB0A4-5FF2-4733-B311-F704450B6F60}" srcOrd="0" destOrd="0" presId="urn:microsoft.com/office/officeart/2005/8/layout/process5"/>
    <dgm:cxn modelId="{AFC244AD-C5FE-42D5-A40C-E7F8B9B2B95F}" srcId="{75795DD4-4DB2-4544-BB1E-8F5059FDC136}" destId="{A7637E6A-46B8-4D3A-90CE-B01854DDA203}" srcOrd="7" destOrd="0" parTransId="{695AE415-D285-4443-AEF6-F9C21C50E439}" sibTransId="{443155EA-7A01-4247-AD10-8370367BD4B9}"/>
    <dgm:cxn modelId="{EB6C05EA-CDB3-4DFD-9403-879746E466A0}" type="presOf" srcId="{271031B0-7A36-47FD-B3C1-7FC47C20E71C}" destId="{9B737825-F11C-45CB-BBCC-470D51057429}" srcOrd="1" destOrd="0" presId="urn:microsoft.com/office/officeart/2005/8/layout/process5"/>
    <dgm:cxn modelId="{A63DE2BD-89B0-49F6-88DD-3C87C5C3ABEC}" srcId="{75795DD4-4DB2-4544-BB1E-8F5059FDC136}" destId="{63188C95-6EA8-4EEB-99B0-10096FB63D85}" srcOrd="4" destOrd="0" parTransId="{137CCC22-5B38-44D5-A6D0-DE23386C8818}" sibTransId="{5E1830F7-5043-404F-9EA4-4FC47D1AC068}"/>
    <dgm:cxn modelId="{BB0BF81D-09E7-41B1-BFB2-582E95F80A8D}" type="presOf" srcId="{228084A5-6E13-497A-9051-E4D152790497}" destId="{20BF8892-BEEF-4D5E-93A4-9134A87F922E}" srcOrd="0" destOrd="0" presId="urn:microsoft.com/office/officeart/2005/8/layout/process5"/>
    <dgm:cxn modelId="{572E8920-3C39-4A31-9B88-22368871AAC8}" type="presOf" srcId="{78DF7530-0E19-4FDD-8182-FDAA06991FCC}" destId="{0BA70BD5-5B9B-4A23-9B7B-D41B0BC5627B}" srcOrd="0" destOrd="0" presId="urn:microsoft.com/office/officeart/2005/8/layout/process5"/>
    <dgm:cxn modelId="{5124E4FD-E509-47ED-8B37-940FA7FE3115}" type="presOf" srcId="{FD63F487-98D3-4A5A-B6B4-9C7F905E7DC3}" destId="{ED5BA678-FBD0-4C47-9430-FD3708465062}" srcOrd="0" destOrd="0" presId="urn:microsoft.com/office/officeart/2005/8/layout/process5"/>
    <dgm:cxn modelId="{A2BDB049-1852-4E9A-899C-7EF193A208BD}" type="presOf" srcId="{75795DD4-4DB2-4544-BB1E-8F5059FDC136}" destId="{9C53232C-A0DA-4CC5-AF99-19431DC0797E}" srcOrd="0" destOrd="0" presId="urn:microsoft.com/office/officeart/2005/8/layout/process5"/>
    <dgm:cxn modelId="{816BFA58-2BB3-4B6E-94F6-39395D3A9D7C}" type="presOf" srcId="{63188C95-6EA8-4EEB-99B0-10096FB63D85}" destId="{6B86C0CD-C301-4648-8458-10FF571A3D91}" srcOrd="0" destOrd="0" presId="urn:microsoft.com/office/officeart/2005/8/layout/process5"/>
    <dgm:cxn modelId="{B1F8C50A-64DD-4D2C-BB34-A36A29EF6E0A}" type="presOf" srcId="{5E1830F7-5043-404F-9EA4-4FC47D1AC068}" destId="{093EED5F-9990-495A-BA03-2E9E9A37A912}" srcOrd="1" destOrd="0" presId="urn:microsoft.com/office/officeart/2005/8/layout/process5"/>
    <dgm:cxn modelId="{ECF87CAA-F582-4472-B4BA-C5E2CCE19848}" type="presOf" srcId="{5E1830F7-5043-404F-9EA4-4FC47D1AC068}" destId="{6144A25C-014B-4719-B2FA-101FA82353E9}" srcOrd="0" destOrd="0" presId="urn:microsoft.com/office/officeart/2005/8/layout/process5"/>
    <dgm:cxn modelId="{D4F1DB04-6030-4791-A388-5B7CA940C077}" type="presOf" srcId="{271031B0-7A36-47FD-B3C1-7FC47C20E71C}" destId="{C416A08A-3076-49FD-9E3A-BD0C66E9BF78}" srcOrd="0" destOrd="0" presId="urn:microsoft.com/office/officeart/2005/8/layout/process5"/>
    <dgm:cxn modelId="{38CC5C51-7CF8-40EC-A984-E27F0ACC7DDD}" type="presOf" srcId="{1AEF617D-F5C6-4B00-8649-465EBF505CDA}" destId="{35132B9B-6F26-4905-8139-53BD514657DA}" srcOrd="0" destOrd="0" presId="urn:microsoft.com/office/officeart/2005/8/layout/process5"/>
    <dgm:cxn modelId="{B4668B8F-A4C5-45AA-A25E-B5E5B5843940}" type="presOf" srcId="{2B6D69B4-7EE2-4BDA-ABB3-E44988BA2452}" destId="{A2A8AB3A-E282-4CB3-9ACA-EB50FAE79EDF}" srcOrd="1" destOrd="0" presId="urn:microsoft.com/office/officeart/2005/8/layout/process5"/>
    <dgm:cxn modelId="{53196984-66EA-438C-B673-2A9123B6958A}" srcId="{75795DD4-4DB2-4544-BB1E-8F5059FDC136}" destId="{6BA6C76F-A414-4744-974A-CA41EAA6F0C0}" srcOrd="2" destOrd="0" parTransId="{A8935F13-522B-405A-9E18-CF2F8011913D}" sibTransId="{FD63F487-98D3-4A5A-B6B4-9C7F905E7DC3}"/>
    <dgm:cxn modelId="{135A590E-42FD-471F-8CD0-B28CF3EA2959}" type="presOf" srcId="{FD63F487-98D3-4A5A-B6B4-9C7F905E7DC3}" destId="{B242CB29-D6D5-4786-930B-C733AB3AD47C}" srcOrd="1" destOrd="0" presId="urn:microsoft.com/office/officeart/2005/8/layout/process5"/>
    <dgm:cxn modelId="{E2BFD894-9280-4987-8047-DF454397B3EC}" type="presOf" srcId="{6BA6C76F-A414-4744-974A-CA41EAA6F0C0}" destId="{CA81AEAC-0DAF-4BD4-A85A-7BBAFCD7AA79}" srcOrd="0" destOrd="0" presId="urn:microsoft.com/office/officeart/2005/8/layout/process5"/>
    <dgm:cxn modelId="{F52868FE-2440-4975-BD2A-0D895CA0EB92}" srcId="{75795DD4-4DB2-4544-BB1E-8F5059FDC136}" destId="{1FD1CBC5-5FB3-4EC7-ADA3-78CFDA92E501}" srcOrd="3" destOrd="0" parTransId="{73F65F69-9F58-4A1D-A8F8-F5E706F0561E}" sibTransId="{F1BD6249-E7FA-43BF-8E0A-610DB6DF949E}"/>
    <dgm:cxn modelId="{8EF6FD40-1D30-4328-A81D-E834650501C0}" srcId="{75795DD4-4DB2-4544-BB1E-8F5059FDC136}" destId="{1AEF617D-F5C6-4B00-8649-465EBF505CDA}" srcOrd="5" destOrd="0" parTransId="{5777A58F-7CB2-43E4-BAF8-8828A5487021}" sibTransId="{2B6D69B4-7EE2-4BDA-ABB3-E44988BA2452}"/>
    <dgm:cxn modelId="{548947BD-2A12-4329-A7B2-42FC8320B072}" type="presOf" srcId="{977CAFDE-F40B-47BD-B274-F3EF2BEA34B5}" destId="{BF25DC91-B64D-4DB4-8484-6F0286B7FD59}" srcOrd="0" destOrd="0" presId="urn:microsoft.com/office/officeart/2005/8/layout/process5"/>
    <dgm:cxn modelId="{8669765E-2DD2-4483-B660-5BFBE06C777B}" type="presOf" srcId="{A7637E6A-46B8-4D3A-90CE-B01854DDA203}" destId="{C48AF668-0DBF-4E4F-9DFB-056F85337A98}" srcOrd="0" destOrd="0" presId="urn:microsoft.com/office/officeart/2005/8/layout/process5"/>
    <dgm:cxn modelId="{80F74CBB-524A-4B12-AB13-C59D9F8DBD64}" type="presOf" srcId="{F1BD6249-E7FA-43BF-8E0A-610DB6DF949E}" destId="{78BA6549-090F-48F0-B8A9-40647DE3EFAB}" srcOrd="1" destOrd="0" presId="urn:microsoft.com/office/officeart/2005/8/layout/process5"/>
    <dgm:cxn modelId="{7612DF38-F809-4907-911D-9B14A0CFEBCA}" type="presOf" srcId="{1FD1CBC5-5FB3-4EC7-ADA3-78CFDA92E501}" destId="{96A47413-ACCB-473D-8E89-83B8DCCE4477}" srcOrd="0" destOrd="0" presId="urn:microsoft.com/office/officeart/2005/8/layout/process5"/>
    <dgm:cxn modelId="{DB465E09-2E13-42B7-BC27-6487023CBCF0}" srcId="{75795DD4-4DB2-4544-BB1E-8F5059FDC136}" destId="{35B00611-26F7-449F-9126-67431A9CFD11}" srcOrd="1" destOrd="0" parTransId="{0CE5F4E9-4187-4DF2-B4FF-660DDECF6DD4}" sibTransId="{271031B0-7A36-47FD-B3C1-7FC47C20E71C}"/>
    <dgm:cxn modelId="{2A3D4F29-5ADC-418F-9B00-6CABB083A314}" type="presOf" srcId="{46B1BC6D-BC04-4848-A10A-7FF3ACC0A4EA}" destId="{E82838AC-6F54-4A60-B174-DD452162AE4B}" srcOrd="1" destOrd="0" presId="urn:microsoft.com/office/officeart/2005/8/layout/process5"/>
    <dgm:cxn modelId="{D3B88928-EAF4-4348-9BA4-90E67E3F35C6}" srcId="{75795DD4-4DB2-4544-BB1E-8F5059FDC136}" destId="{977CAFDE-F40B-47BD-B274-F3EF2BEA34B5}" srcOrd="0" destOrd="0" parTransId="{DCBA0398-CABC-425E-8A4D-8D8C452152B2}" sibTransId="{46B1BC6D-BC04-4848-A10A-7FF3ACC0A4EA}"/>
    <dgm:cxn modelId="{401A01AD-0DB0-46E3-BDE9-0A7C8D8BF272}" type="presOf" srcId="{F1BD6249-E7FA-43BF-8E0A-610DB6DF949E}" destId="{1B785A46-7EAA-4B1A-A54D-4D4B70CAD48D}" srcOrd="0" destOrd="0" presId="urn:microsoft.com/office/officeart/2005/8/layout/process5"/>
    <dgm:cxn modelId="{CEBF4463-539F-4077-A7B3-6C17F968F282}" type="presOf" srcId="{2B6D69B4-7EE2-4BDA-ABB3-E44988BA2452}" destId="{B18AA1A5-0075-4E29-B202-3F2A5EC0B89A}" srcOrd="0" destOrd="0" presId="urn:microsoft.com/office/officeart/2005/8/layout/process5"/>
    <dgm:cxn modelId="{4DC9AAFE-B278-443D-AC36-326F4A4AF21E}" type="presOf" srcId="{46B1BC6D-BC04-4848-A10A-7FF3ACC0A4EA}" destId="{34307EB1-9807-4FA9-8EC7-4B6D0B9BA6AC}" srcOrd="0" destOrd="0" presId="urn:microsoft.com/office/officeart/2005/8/layout/process5"/>
    <dgm:cxn modelId="{F0CD8FB9-AED9-43C2-A08C-E7AAB7AF6248}" type="presOf" srcId="{228084A5-6E13-497A-9051-E4D152790497}" destId="{1682703F-1BE6-4EF1-AD81-E41A7B855891}" srcOrd="1" destOrd="0" presId="urn:microsoft.com/office/officeart/2005/8/layout/process5"/>
    <dgm:cxn modelId="{3A2C6DEC-E70B-4A8B-9CFE-5D68246B3763}" srcId="{75795DD4-4DB2-4544-BB1E-8F5059FDC136}" destId="{78DF7530-0E19-4FDD-8182-FDAA06991FCC}" srcOrd="6" destOrd="0" parTransId="{E9270CAB-5BE1-40BB-8245-88B0EC1F3E77}" sibTransId="{228084A5-6E13-497A-9051-E4D152790497}"/>
    <dgm:cxn modelId="{3DA951F2-047F-44B4-A635-2BEFA85B5725}" type="presParOf" srcId="{9C53232C-A0DA-4CC5-AF99-19431DC0797E}" destId="{BF25DC91-B64D-4DB4-8484-6F0286B7FD59}" srcOrd="0" destOrd="0" presId="urn:microsoft.com/office/officeart/2005/8/layout/process5"/>
    <dgm:cxn modelId="{C08064F0-1BA8-419B-B573-76FFA041083D}" type="presParOf" srcId="{9C53232C-A0DA-4CC5-AF99-19431DC0797E}" destId="{34307EB1-9807-4FA9-8EC7-4B6D0B9BA6AC}" srcOrd="1" destOrd="0" presId="urn:microsoft.com/office/officeart/2005/8/layout/process5"/>
    <dgm:cxn modelId="{E0211B1B-9526-4DF5-97CD-C71D49EC4E74}" type="presParOf" srcId="{34307EB1-9807-4FA9-8EC7-4B6D0B9BA6AC}" destId="{E82838AC-6F54-4A60-B174-DD452162AE4B}" srcOrd="0" destOrd="0" presId="urn:microsoft.com/office/officeart/2005/8/layout/process5"/>
    <dgm:cxn modelId="{2389BEB2-E4D7-435C-A0BB-2CC079D11E86}" type="presParOf" srcId="{9C53232C-A0DA-4CC5-AF99-19431DC0797E}" destId="{E02EB0A4-5FF2-4733-B311-F704450B6F60}" srcOrd="2" destOrd="0" presId="urn:microsoft.com/office/officeart/2005/8/layout/process5"/>
    <dgm:cxn modelId="{087AA1A9-0269-40BE-96CB-4F2B997BFDAA}" type="presParOf" srcId="{9C53232C-A0DA-4CC5-AF99-19431DC0797E}" destId="{C416A08A-3076-49FD-9E3A-BD0C66E9BF78}" srcOrd="3" destOrd="0" presId="urn:microsoft.com/office/officeart/2005/8/layout/process5"/>
    <dgm:cxn modelId="{81B62D6A-CCFB-43FA-9475-D54299792B63}" type="presParOf" srcId="{C416A08A-3076-49FD-9E3A-BD0C66E9BF78}" destId="{9B737825-F11C-45CB-BBCC-470D51057429}" srcOrd="0" destOrd="0" presId="urn:microsoft.com/office/officeart/2005/8/layout/process5"/>
    <dgm:cxn modelId="{9628EE89-4DF2-41CE-810D-4583107CF194}" type="presParOf" srcId="{9C53232C-A0DA-4CC5-AF99-19431DC0797E}" destId="{CA81AEAC-0DAF-4BD4-A85A-7BBAFCD7AA79}" srcOrd="4" destOrd="0" presId="urn:microsoft.com/office/officeart/2005/8/layout/process5"/>
    <dgm:cxn modelId="{B9D77830-322F-42A2-AF9D-62CD50FD0F56}" type="presParOf" srcId="{9C53232C-A0DA-4CC5-AF99-19431DC0797E}" destId="{ED5BA678-FBD0-4C47-9430-FD3708465062}" srcOrd="5" destOrd="0" presId="urn:microsoft.com/office/officeart/2005/8/layout/process5"/>
    <dgm:cxn modelId="{258A4AE5-3DA5-4CC0-BF14-94511CB5A9F7}" type="presParOf" srcId="{ED5BA678-FBD0-4C47-9430-FD3708465062}" destId="{B242CB29-D6D5-4786-930B-C733AB3AD47C}" srcOrd="0" destOrd="0" presId="urn:microsoft.com/office/officeart/2005/8/layout/process5"/>
    <dgm:cxn modelId="{9CBC0975-C200-4CE8-B4C3-57CAD85E16E3}" type="presParOf" srcId="{9C53232C-A0DA-4CC5-AF99-19431DC0797E}" destId="{96A47413-ACCB-473D-8E89-83B8DCCE4477}" srcOrd="6" destOrd="0" presId="urn:microsoft.com/office/officeart/2005/8/layout/process5"/>
    <dgm:cxn modelId="{32B3E451-3F9A-4281-A236-DC0C4ADD82C4}" type="presParOf" srcId="{9C53232C-A0DA-4CC5-AF99-19431DC0797E}" destId="{1B785A46-7EAA-4B1A-A54D-4D4B70CAD48D}" srcOrd="7" destOrd="0" presId="urn:microsoft.com/office/officeart/2005/8/layout/process5"/>
    <dgm:cxn modelId="{79389C7B-FB82-49E9-995B-A91C435EFA77}" type="presParOf" srcId="{1B785A46-7EAA-4B1A-A54D-4D4B70CAD48D}" destId="{78BA6549-090F-48F0-B8A9-40647DE3EFAB}" srcOrd="0" destOrd="0" presId="urn:microsoft.com/office/officeart/2005/8/layout/process5"/>
    <dgm:cxn modelId="{A6B58F79-B485-4130-B972-F325CC852527}" type="presParOf" srcId="{9C53232C-A0DA-4CC5-AF99-19431DC0797E}" destId="{6B86C0CD-C301-4648-8458-10FF571A3D91}" srcOrd="8" destOrd="0" presId="urn:microsoft.com/office/officeart/2005/8/layout/process5"/>
    <dgm:cxn modelId="{7092428C-0716-4BBE-B75E-10A06F4A3B90}" type="presParOf" srcId="{9C53232C-A0DA-4CC5-AF99-19431DC0797E}" destId="{6144A25C-014B-4719-B2FA-101FA82353E9}" srcOrd="9" destOrd="0" presId="urn:microsoft.com/office/officeart/2005/8/layout/process5"/>
    <dgm:cxn modelId="{CEE3B935-277D-40F0-BEF2-526CB5F250E0}" type="presParOf" srcId="{6144A25C-014B-4719-B2FA-101FA82353E9}" destId="{093EED5F-9990-495A-BA03-2E9E9A37A912}" srcOrd="0" destOrd="0" presId="urn:microsoft.com/office/officeart/2005/8/layout/process5"/>
    <dgm:cxn modelId="{32045C34-20D4-4687-8198-76A1CF415393}" type="presParOf" srcId="{9C53232C-A0DA-4CC5-AF99-19431DC0797E}" destId="{35132B9B-6F26-4905-8139-53BD514657DA}" srcOrd="10" destOrd="0" presId="urn:microsoft.com/office/officeart/2005/8/layout/process5"/>
    <dgm:cxn modelId="{1333F9F0-6AED-4F6D-A67C-4220AFE6D381}" type="presParOf" srcId="{9C53232C-A0DA-4CC5-AF99-19431DC0797E}" destId="{B18AA1A5-0075-4E29-B202-3F2A5EC0B89A}" srcOrd="11" destOrd="0" presId="urn:microsoft.com/office/officeart/2005/8/layout/process5"/>
    <dgm:cxn modelId="{01FDA076-F514-436D-9E7C-741CDD40183C}" type="presParOf" srcId="{B18AA1A5-0075-4E29-B202-3F2A5EC0B89A}" destId="{A2A8AB3A-E282-4CB3-9ACA-EB50FAE79EDF}" srcOrd="0" destOrd="0" presId="urn:microsoft.com/office/officeart/2005/8/layout/process5"/>
    <dgm:cxn modelId="{A80F332B-17D3-4B24-9223-C3E4BCDB10CB}" type="presParOf" srcId="{9C53232C-A0DA-4CC5-AF99-19431DC0797E}" destId="{0BA70BD5-5B9B-4A23-9B7B-D41B0BC5627B}" srcOrd="12" destOrd="0" presId="urn:microsoft.com/office/officeart/2005/8/layout/process5"/>
    <dgm:cxn modelId="{0F0E81EA-8555-4E1A-A7CF-EFD732C66BAE}" type="presParOf" srcId="{9C53232C-A0DA-4CC5-AF99-19431DC0797E}" destId="{20BF8892-BEEF-4D5E-93A4-9134A87F922E}" srcOrd="13" destOrd="0" presId="urn:microsoft.com/office/officeart/2005/8/layout/process5"/>
    <dgm:cxn modelId="{8EE9737E-7C13-4B2C-BEEF-1A79EDAFE516}" type="presParOf" srcId="{20BF8892-BEEF-4D5E-93A4-9134A87F922E}" destId="{1682703F-1BE6-4EF1-AD81-E41A7B855891}" srcOrd="0" destOrd="0" presId="urn:microsoft.com/office/officeart/2005/8/layout/process5"/>
    <dgm:cxn modelId="{695FB58E-2F8F-4A5B-8C3A-6EDF5287B407}" type="presParOf" srcId="{9C53232C-A0DA-4CC5-AF99-19431DC0797E}" destId="{C48AF668-0DBF-4E4F-9DFB-056F85337A9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5DC91-B64D-4DB4-8484-6F0286B7FD59}">
      <dsp:nvSpPr>
        <dsp:cNvPr id="0" name=""/>
        <dsp:cNvSpPr/>
      </dsp:nvSpPr>
      <dsp:spPr>
        <a:xfrm>
          <a:off x="422692" y="912"/>
          <a:ext cx="1568480" cy="941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/>
              <a:ea typeface="+mn-ea"/>
              <a:cs typeface="+mn-cs"/>
            </a:rPr>
            <a:t>Speed breaker </a:t>
          </a:r>
          <a:endParaRPr lang="en-US" sz="1700" kern="1200" dirty="0">
            <a:latin typeface="Calibri"/>
            <a:ea typeface="+mn-ea"/>
            <a:cs typeface="+mn-cs"/>
          </a:endParaRPr>
        </a:p>
      </dsp:txBody>
      <dsp:txXfrm>
        <a:off x="450256" y="28476"/>
        <a:ext cx="1513352" cy="885960"/>
      </dsp:txXfrm>
    </dsp:sp>
    <dsp:sp modelId="{34307EB1-9807-4FA9-8EC7-4B6D0B9BA6AC}">
      <dsp:nvSpPr>
        <dsp:cNvPr id="0" name=""/>
        <dsp:cNvSpPr/>
      </dsp:nvSpPr>
      <dsp:spPr>
        <a:xfrm>
          <a:off x="2129199" y="276964"/>
          <a:ext cx="332517" cy="38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29199" y="354761"/>
        <a:ext cx="232762" cy="233389"/>
      </dsp:txXfrm>
    </dsp:sp>
    <dsp:sp modelId="{E02EB0A4-5FF2-4733-B311-F704450B6F60}">
      <dsp:nvSpPr>
        <dsp:cNvPr id="0" name=""/>
        <dsp:cNvSpPr/>
      </dsp:nvSpPr>
      <dsp:spPr>
        <a:xfrm>
          <a:off x="2618565" y="912"/>
          <a:ext cx="1568480" cy="941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86136"/>
            <a:satOff val="-5574"/>
            <a:lumOff val="508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86136"/>
              <a:satOff val="-5574"/>
              <a:lumOff val="508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/>
              <a:ea typeface="+mn-ea"/>
              <a:cs typeface="+mn-cs"/>
            </a:rPr>
            <a:t>Load applied on the speed breaker</a:t>
          </a:r>
          <a:endParaRPr lang="en-US" sz="1700" kern="1200" dirty="0">
            <a:latin typeface="Calibri"/>
            <a:ea typeface="+mn-ea"/>
            <a:cs typeface="+mn-cs"/>
          </a:endParaRPr>
        </a:p>
      </dsp:txBody>
      <dsp:txXfrm>
        <a:off x="2646129" y="28476"/>
        <a:ext cx="1513352" cy="885960"/>
      </dsp:txXfrm>
    </dsp:sp>
    <dsp:sp modelId="{C416A08A-3076-49FD-9E3A-BD0C66E9BF78}">
      <dsp:nvSpPr>
        <dsp:cNvPr id="0" name=""/>
        <dsp:cNvSpPr/>
      </dsp:nvSpPr>
      <dsp:spPr>
        <a:xfrm>
          <a:off x="4325072" y="276964"/>
          <a:ext cx="332517" cy="38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01059"/>
            <a:satOff val="-6503"/>
            <a:lumOff val="55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25072" y="354761"/>
        <a:ext cx="232762" cy="233389"/>
      </dsp:txXfrm>
    </dsp:sp>
    <dsp:sp modelId="{CA81AEAC-0DAF-4BD4-A85A-7BBAFCD7AA79}">
      <dsp:nvSpPr>
        <dsp:cNvPr id="0" name=""/>
        <dsp:cNvSpPr/>
      </dsp:nvSpPr>
      <dsp:spPr>
        <a:xfrm>
          <a:off x="4814438" y="912"/>
          <a:ext cx="1568480" cy="941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72272"/>
            <a:satOff val="-11147"/>
            <a:lumOff val="1017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172272"/>
              <a:satOff val="-11147"/>
              <a:lumOff val="1017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/>
              <a:ea typeface="+mn-ea"/>
              <a:cs typeface="+mn-cs"/>
            </a:rPr>
            <a:t>The springs compressed </a:t>
          </a:r>
          <a:endParaRPr lang="en-US" sz="1700" kern="1200" dirty="0">
            <a:latin typeface="Calibri"/>
            <a:ea typeface="+mn-ea"/>
            <a:cs typeface="+mn-cs"/>
          </a:endParaRPr>
        </a:p>
      </dsp:txBody>
      <dsp:txXfrm>
        <a:off x="4842002" y="28476"/>
        <a:ext cx="1513352" cy="885960"/>
      </dsp:txXfrm>
    </dsp:sp>
    <dsp:sp modelId="{ED5BA678-FBD0-4C47-9430-FD3708465062}">
      <dsp:nvSpPr>
        <dsp:cNvPr id="0" name=""/>
        <dsp:cNvSpPr/>
      </dsp:nvSpPr>
      <dsp:spPr>
        <a:xfrm rot="5400000">
          <a:off x="5432420" y="1051794"/>
          <a:ext cx="332517" cy="38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2119"/>
            <a:satOff val="-13005"/>
            <a:lumOff val="111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5481985" y="1080027"/>
        <a:ext cx="233389" cy="232762"/>
      </dsp:txXfrm>
    </dsp:sp>
    <dsp:sp modelId="{96A47413-ACCB-473D-8E89-83B8DCCE4477}">
      <dsp:nvSpPr>
        <dsp:cNvPr id="0" name=""/>
        <dsp:cNvSpPr/>
      </dsp:nvSpPr>
      <dsp:spPr>
        <a:xfrm>
          <a:off x="4814438" y="1569393"/>
          <a:ext cx="1568480" cy="941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58408"/>
            <a:satOff val="-16721"/>
            <a:lumOff val="1526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258408"/>
              <a:satOff val="-16721"/>
              <a:lumOff val="1526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Calibri"/>
              <a:ea typeface="+mn-ea"/>
              <a:cs typeface="+mn-cs"/>
            </a:rPr>
            <a:t>Transitional motion in rack</a:t>
          </a:r>
          <a:endParaRPr lang="en-US" sz="1700" kern="1200">
            <a:latin typeface="Calibri"/>
            <a:ea typeface="+mn-ea"/>
            <a:cs typeface="+mn-cs"/>
          </a:endParaRPr>
        </a:p>
      </dsp:txBody>
      <dsp:txXfrm>
        <a:off x="4842002" y="1596957"/>
        <a:ext cx="1513352" cy="885960"/>
      </dsp:txXfrm>
    </dsp:sp>
    <dsp:sp modelId="{1B785A46-7EAA-4B1A-A54D-4D4B70CAD48D}">
      <dsp:nvSpPr>
        <dsp:cNvPr id="0" name=""/>
        <dsp:cNvSpPr/>
      </dsp:nvSpPr>
      <dsp:spPr>
        <a:xfrm rot="10800000">
          <a:off x="4343894" y="1845445"/>
          <a:ext cx="332517" cy="38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03178"/>
            <a:satOff val="-19508"/>
            <a:lumOff val="16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443649" y="1923242"/>
        <a:ext cx="232762" cy="233389"/>
      </dsp:txXfrm>
    </dsp:sp>
    <dsp:sp modelId="{6B86C0CD-C301-4648-8458-10FF571A3D91}">
      <dsp:nvSpPr>
        <dsp:cNvPr id="0" name=""/>
        <dsp:cNvSpPr/>
      </dsp:nvSpPr>
      <dsp:spPr>
        <a:xfrm>
          <a:off x="2618565" y="1569393"/>
          <a:ext cx="1568480" cy="941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44544"/>
            <a:satOff val="-22295"/>
            <a:lumOff val="2035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344544"/>
              <a:satOff val="-22295"/>
              <a:lumOff val="2035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Calibri"/>
              <a:ea typeface="+mn-ea"/>
              <a:cs typeface="+mn-cs"/>
            </a:rPr>
            <a:t>Rotational motion in the gears </a:t>
          </a:r>
          <a:endParaRPr lang="en-US" sz="1700" kern="1200">
            <a:latin typeface="Calibri"/>
            <a:ea typeface="+mn-ea"/>
            <a:cs typeface="+mn-cs"/>
          </a:endParaRPr>
        </a:p>
      </dsp:txBody>
      <dsp:txXfrm>
        <a:off x="2646129" y="1596957"/>
        <a:ext cx="1513352" cy="885960"/>
      </dsp:txXfrm>
    </dsp:sp>
    <dsp:sp modelId="{6144A25C-014B-4719-B2FA-101FA82353E9}">
      <dsp:nvSpPr>
        <dsp:cNvPr id="0" name=""/>
        <dsp:cNvSpPr/>
      </dsp:nvSpPr>
      <dsp:spPr>
        <a:xfrm rot="10800000">
          <a:off x="2148021" y="1845445"/>
          <a:ext cx="332517" cy="38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04237"/>
            <a:satOff val="-26011"/>
            <a:lumOff val="223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247776" y="1923242"/>
        <a:ext cx="232762" cy="233389"/>
      </dsp:txXfrm>
    </dsp:sp>
    <dsp:sp modelId="{35132B9B-6F26-4905-8139-53BD514657DA}">
      <dsp:nvSpPr>
        <dsp:cNvPr id="0" name=""/>
        <dsp:cNvSpPr/>
      </dsp:nvSpPr>
      <dsp:spPr>
        <a:xfrm>
          <a:off x="422692" y="1569393"/>
          <a:ext cx="1568480" cy="941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30680"/>
            <a:satOff val="-27869"/>
            <a:lumOff val="2544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430680"/>
              <a:satOff val="-27869"/>
              <a:lumOff val="2544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Calibri"/>
              <a:ea typeface="+mn-ea"/>
              <a:cs typeface="+mn-cs"/>
            </a:rPr>
            <a:t>The generator rotates </a:t>
          </a:r>
          <a:endParaRPr lang="en-US" sz="1700" kern="1200">
            <a:latin typeface="Calibri"/>
            <a:ea typeface="+mn-ea"/>
            <a:cs typeface="+mn-cs"/>
          </a:endParaRPr>
        </a:p>
      </dsp:txBody>
      <dsp:txXfrm>
        <a:off x="450256" y="1596957"/>
        <a:ext cx="1513352" cy="885960"/>
      </dsp:txXfrm>
    </dsp:sp>
    <dsp:sp modelId="{B18AA1A5-0075-4E29-B202-3F2A5EC0B89A}">
      <dsp:nvSpPr>
        <dsp:cNvPr id="0" name=""/>
        <dsp:cNvSpPr/>
      </dsp:nvSpPr>
      <dsp:spPr>
        <a:xfrm rot="5400000">
          <a:off x="1040673" y="2620275"/>
          <a:ext cx="332517" cy="38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5296"/>
            <a:satOff val="-32513"/>
            <a:lumOff val="279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090238" y="2648508"/>
        <a:ext cx="233389" cy="232762"/>
      </dsp:txXfrm>
    </dsp:sp>
    <dsp:sp modelId="{0BA70BD5-5B9B-4A23-9B7B-D41B0BC5627B}">
      <dsp:nvSpPr>
        <dsp:cNvPr id="0" name=""/>
        <dsp:cNvSpPr/>
      </dsp:nvSpPr>
      <dsp:spPr>
        <a:xfrm>
          <a:off x="422692" y="3137874"/>
          <a:ext cx="1568480" cy="941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516817"/>
            <a:satOff val="-33442"/>
            <a:lumOff val="3053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516817"/>
              <a:satOff val="-33442"/>
              <a:lumOff val="3053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/>
              <a:ea typeface="+mn-ea"/>
              <a:cs typeface="+mn-cs"/>
            </a:rPr>
            <a:t>Generating electricity</a:t>
          </a:r>
          <a:endParaRPr lang="en-US" sz="1700" kern="1200" dirty="0">
            <a:latin typeface="Calibri"/>
            <a:ea typeface="+mn-ea"/>
            <a:cs typeface="+mn-cs"/>
          </a:endParaRPr>
        </a:p>
      </dsp:txBody>
      <dsp:txXfrm>
        <a:off x="450256" y="3165438"/>
        <a:ext cx="1513352" cy="885960"/>
      </dsp:txXfrm>
    </dsp:sp>
    <dsp:sp modelId="{20BF8892-BEEF-4D5E-93A4-9134A87F922E}">
      <dsp:nvSpPr>
        <dsp:cNvPr id="0" name=""/>
        <dsp:cNvSpPr/>
      </dsp:nvSpPr>
      <dsp:spPr>
        <a:xfrm>
          <a:off x="2129199" y="3413926"/>
          <a:ext cx="332517" cy="38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06356"/>
            <a:satOff val="-39016"/>
            <a:lumOff val="335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29199" y="3491723"/>
        <a:ext cx="232762" cy="233389"/>
      </dsp:txXfrm>
    </dsp:sp>
    <dsp:sp modelId="{C48AF668-0DBF-4E4F-9DFB-056F85337A98}">
      <dsp:nvSpPr>
        <dsp:cNvPr id="0" name=""/>
        <dsp:cNvSpPr/>
      </dsp:nvSpPr>
      <dsp:spPr>
        <a:xfrm>
          <a:off x="2618565" y="3137874"/>
          <a:ext cx="1568480" cy="941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602953"/>
            <a:satOff val="-39016"/>
            <a:lumOff val="3562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602953"/>
              <a:satOff val="-39016"/>
              <a:lumOff val="3562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Calibri"/>
              <a:ea typeface="+mn-ea"/>
              <a:cs typeface="+mn-cs"/>
            </a:rPr>
            <a:t>Saving energy in UPS </a:t>
          </a:r>
          <a:endParaRPr lang="en-US" sz="1700" kern="1200">
            <a:latin typeface="Calibri"/>
            <a:ea typeface="+mn-ea"/>
            <a:cs typeface="+mn-cs"/>
          </a:endParaRPr>
        </a:p>
      </dsp:txBody>
      <dsp:txXfrm>
        <a:off x="2646129" y="3165438"/>
        <a:ext cx="1513352" cy="885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18" Type="http://schemas.openxmlformats.org/officeDocument/2006/relationships/image" Target="../media/image4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17" Type="http://schemas.openxmlformats.org/officeDocument/2006/relationships/image" Target="../media/image48.wmf"/><Relationship Id="rId2" Type="http://schemas.openxmlformats.org/officeDocument/2006/relationships/image" Target="../media/image33.wmf"/><Relationship Id="rId16" Type="http://schemas.openxmlformats.org/officeDocument/2006/relationships/image" Target="../media/image47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02A3-F964-42A8-B897-BDB141171915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9D74-17A1-4B1E-971F-308B780A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7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47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42.wmf"/><Relationship Id="rId32" Type="http://schemas.openxmlformats.org/officeDocument/2006/relationships/image" Target="../media/image46.wmf"/><Relationship Id="rId37" Type="http://schemas.openxmlformats.org/officeDocument/2006/relationships/oleObject" Target="../embeddings/oleObject1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4.wmf"/><Relationship Id="rId36" Type="http://schemas.openxmlformats.org/officeDocument/2006/relationships/image" Target="../media/image48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45.wmf"/><Relationship Id="rId35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7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blog.amin.org/khaledmufleh1/files/2010/03/nnu-seal-logo-300x2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762000"/>
            <a:ext cx="1828800" cy="181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5800" y="2514600"/>
            <a:ext cx="78486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Najah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National University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Engineering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Mechanical  Engineering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3622596"/>
            <a:ext cx="45717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Electricity Generation Using Speed Breakers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56196" y="5628773"/>
            <a:ext cx="13936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cs typeface="Andalus" pitchFamily="18" charset="-78"/>
              </a:rPr>
              <a:t>Submitted to :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  <a:cs typeface="Aldhabi" pitchFamily="2" charset="-78"/>
            </a:endParaRPr>
          </a:p>
          <a:p>
            <a:pPr lvl="0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Dr.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Iyad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Assaf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Gabriola" pitchFamily="82" charset="0"/>
              <a:cs typeface="Andalus" pitchFamily="18" charset="-78"/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  <a:latin typeface="Gabriola" pitchFamily="82" charset="0"/>
              <a:cs typeface="Andalus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1148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cs typeface="Andalus" pitchFamily="18" charset="-78"/>
              </a:rPr>
              <a:t>Submitted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cs typeface="Andalus" pitchFamily="18" charset="-78"/>
              </a:rPr>
              <a:t>by: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Gabriola" pitchFamily="82" charset="0"/>
              <a:cs typeface="Andalus" pitchFamily="18" charset="-78"/>
            </a:endParaRPr>
          </a:p>
          <a:p>
            <a:pPr lvl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Ahmad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Beshara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                                                                             Bilal  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Hawawra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    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                   </a:t>
            </a: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Gabriola" pitchFamily="82" charset="0"/>
              <a:cs typeface="Andalus" pitchFamily="18" charset="-78"/>
            </a:endParaRPr>
          </a:p>
          <a:p>
            <a:pPr lvl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Kareem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Ahmad                   </a:t>
            </a: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                                                      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Renad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ndalus" pitchFamily="18" charset="-78"/>
              </a:rPr>
              <a:t>Daqqa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Gabriola" pitchFamily="82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911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0240" y="-228600"/>
            <a:ext cx="2198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Component</a:t>
            </a:r>
            <a:endParaRPr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990600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903514"/>
            <a:ext cx="23038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3-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H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ollow pipe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788794" y="903514"/>
            <a:ext cx="2460930" cy="134806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4-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spur gear&amp;</a:t>
            </a:r>
          </a:p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Support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guide </a:t>
            </a:r>
            <a:endParaRPr lang="ar-SA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133601"/>
            <a:ext cx="2492829" cy="4104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73346"/>
            <a:ext cx="411580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13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0908" y="-228601"/>
            <a:ext cx="2198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C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omponent</a:t>
            </a:r>
            <a:endParaRPr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8382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title"/>
          </p:nvPr>
        </p:nvSpPr>
        <p:spPr>
          <a:xfrm>
            <a:off x="4866264" y="816429"/>
            <a:ext cx="25731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  <a:ea typeface="+mn-ea"/>
                <a:cs typeface="+mn-cs"/>
              </a:rPr>
              <a:t>6</a:t>
            </a:r>
            <a: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  <a:ea typeface="+mn-ea"/>
                <a:cs typeface="+mn-cs"/>
              </a:rPr>
              <a:t>-Rubber </a:t>
            </a:r>
            <a:r>
              <a:rPr lang="en-US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  <a:ea typeface="+mn-ea"/>
                <a:cs typeface="+mn-cs"/>
              </a:rPr>
              <a:t>speed</a:t>
            </a:r>
            <a:br>
              <a:rPr lang="en-US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  <a:ea typeface="+mn-ea"/>
                <a:cs typeface="+mn-cs"/>
              </a:rPr>
            </a:br>
            <a:r>
              <a:rPr lang="en-US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  <a:ea typeface="+mn-ea"/>
                <a:cs typeface="+mn-cs"/>
              </a:rPr>
              <a:t> breaker</a:t>
            </a:r>
            <a:endParaRPr lang="en-US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05338" y="835967"/>
            <a:ext cx="12538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5-Rack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726226" cy="279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" y="2006301"/>
            <a:ext cx="2514600" cy="401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88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08908" y="-152400"/>
            <a:ext cx="2198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C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omponent</a:t>
            </a:r>
            <a:endParaRPr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762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9906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9"/>
          <p:cNvSpPr>
            <a:spLocks noGrp="1"/>
          </p:cNvSpPr>
          <p:nvPr>
            <p:ph type="body" idx="1"/>
          </p:nvPr>
        </p:nvSpPr>
        <p:spPr>
          <a:xfrm>
            <a:off x="932130" y="927518"/>
            <a:ext cx="1293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7-Bolts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77857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Placeholder 9"/>
          <p:cNvSpPr txBox="1">
            <a:spLocks/>
          </p:cNvSpPr>
          <p:nvPr/>
        </p:nvSpPr>
        <p:spPr>
          <a:xfrm>
            <a:off x="4808343" y="914400"/>
            <a:ext cx="2117887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spc="5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defRPr>
            </a:lvl1pPr>
            <a:lvl2pPr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8-Generator</a:t>
            </a:r>
            <a:endParaRPr lang="en-US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3" y="1981200"/>
            <a:ext cx="3878530" cy="3665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97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idx="1"/>
          </p:nvPr>
        </p:nvSpPr>
        <p:spPr>
          <a:xfrm>
            <a:off x="991100" y="838200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9-ups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6019740" y="838200"/>
            <a:ext cx="1988045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2400" b="1" spc="5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10-invertor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8382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2362835" cy="236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58" y="2133600"/>
            <a:ext cx="2616835" cy="2616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113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790" y="762000"/>
            <a:ext cx="7924800" cy="5562600"/>
          </a:xfrm>
        </p:spPr>
        <p:txBody>
          <a:bodyPr/>
          <a:lstStyle/>
          <a:p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179618" y="840200"/>
            <a:ext cx="2492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11-Steel plate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147599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Lower plate </a:t>
            </a:r>
            <a:endParaRPr lang="en-US" sz="2400" b="1" u="sng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46733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upper plate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400147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963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324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      </a:t>
            </a:r>
            <a:r>
              <a:rPr lang="en-US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 Material  for each  component</a:t>
            </a:r>
            <a:r>
              <a:rPr lang="en-US" dirty="0" smtClean="0"/>
              <a:t>:</a:t>
            </a:r>
            <a:endParaRPr lang="ar-SA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Steel 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material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en-US" sz="2400" u="sng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Steel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is a strong material that is highly resistant to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shaping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at normal temperatures but this resistance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lessens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considerably at higher temperatures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Type of steel :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4140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is a 1% chromium - molybdenum e high tensile steel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this type of steel has a high fatigue life and it can be used for heavy duties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This material used for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plate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gear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bolts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angular joint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support guide block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and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Hollow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pipes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6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477000"/>
          </a:xfrm>
        </p:spPr>
        <p:txBody>
          <a:bodyPr/>
          <a:lstStyle/>
          <a:p>
            <a:pPr marL="0" indent="0">
              <a:buNone/>
            </a:pPr>
            <a:endParaRPr lang="ar-SA" sz="2400" b="1" u="sng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ar-SA" sz="2400" b="1" u="sng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Chrome-vanadium</a:t>
            </a:r>
            <a:r>
              <a:rPr lang="ar-SA" sz="2400" b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: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ar-SA" sz="2400" b="1" u="sng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u="sng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material will be used is Chrome-vanadium (UNS G61500, AISI 6150 M ASTM 231-41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).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This is the most popular alloy spring steel for condition involving higher stresses than can be used with the high-carbon steels and for use where fatigue resistance and long endurance are needed.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Also good for shock and impact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loads</a:t>
            </a:r>
            <a:endParaRPr lang="ar-SA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This material used for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spring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42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4" y="435429"/>
            <a:ext cx="9587211" cy="638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09800" y="5874840"/>
            <a:ext cx="51942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Final shape</a:t>
            </a:r>
          </a:p>
        </p:txBody>
      </p:sp>
    </p:spTree>
    <p:extLst>
      <p:ext uri="{BB962C8B-B14F-4D97-AF65-F5344CB8AC3E}">
        <p14:creationId xmlns:p14="http://schemas.microsoft.com/office/powerpoint/2010/main" val="2351344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11417" y="-65314"/>
            <a:ext cx="40467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How  the  project 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work</a:t>
            </a:r>
            <a:r>
              <a:rPr lang="ar-S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فيديو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16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" y="1676400"/>
            <a:ext cx="7559040" cy="504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78019" y="617040"/>
            <a:ext cx="4456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Result </a:t>
            </a:r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and analysis </a:t>
            </a:r>
          </a:p>
        </p:txBody>
      </p:sp>
    </p:spTree>
    <p:extLst>
      <p:ext uri="{BB962C8B-B14F-4D97-AF65-F5344CB8AC3E}">
        <p14:creationId xmlns:p14="http://schemas.microsoft.com/office/powerpoint/2010/main" val="296953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66257"/>
            <a:ext cx="6777317" cy="472440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Introduction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Objectives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Problem statement </a:t>
            </a:r>
            <a:endParaRPr lang="ar-AE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Methodology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Result and analysis .</a:t>
            </a:r>
            <a:endParaRPr lang="ar-AE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Recommendation and </a:t>
            </a:r>
            <a:r>
              <a:rPr lang="ar-AE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Conclusions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8550" y="617040"/>
            <a:ext cx="1755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briola" pitchFamily="82" charset="0"/>
              </a:rPr>
              <a:t>Outline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62" y="872581"/>
            <a:ext cx="2493338" cy="265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83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25293" y="-130628"/>
            <a:ext cx="40467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Helical 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compression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spring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50" y="1437267"/>
            <a:ext cx="4398266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96686" y="1524000"/>
            <a:ext cx="3581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Na)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Number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of active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coils.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Number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of total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coils.</a:t>
            </a:r>
          </a:p>
          <a:p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(OD)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Outside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diameter.</a:t>
            </a:r>
          </a:p>
          <a:p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Lo)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Free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Length</a:t>
            </a:r>
          </a:p>
          <a:p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Solid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Length. 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(C) 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Spring index.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(D) 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Mean diameter.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(d) 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Wire diameter.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(K) 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Spring Rate.</a:t>
            </a:r>
          </a:p>
          <a:p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P)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Pitch 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distance between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coil.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7" name="Rectangle 1026"/>
          <p:cNvSpPr/>
          <p:nvPr/>
        </p:nvSpPr>
        <p:spPr>
          <a:xfrm>
            <a:off x="914400" y="881390"/>
            <a:ext cx="22076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Parameters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83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1417" y="-65314"/>
            <a:ext cx="4046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Helical compression spring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38642" y="552118"/>
            <a:ext cx="28232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Calculation: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1" y="1219199"/>
            <a:ext cx="3429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calculation depend on :</a:t>
            </a:r>
          </a:p>
          <a:p>
            <a:endParaRPr lang="en-US" sz="1600" dirty="0"/>
          </a:p>
          <a:p>
            <a:r>
              <a:rPr lang="en-US" sz="1400" dirty="0" smtClean="0"/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weight</a:t>
            </a:r>
            <a:r>
              <a: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(maximum)  = 2000 kg</a:t>
            </a:r>
          </a:p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Fmax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= 2000 * 9.81 = 19620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</a:t>
            </a:r>
            <a:endParaRPr lang="ar-SA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weight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(minimum)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= 1200 k</a:t>
            </a:r>
          </a:p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Fmin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= 1200 * 9.81= 11772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But etch spring will have (F /2 ) = 11772/2 = 5885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Material of spring Chrome-vanadium, squared and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ground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=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5885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G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= 77200 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Mpa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Lo =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500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Ymax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= 150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= 18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 </a:t>
            </a: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=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From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table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(10-4) [1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]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 = 2005 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 =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0.168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5" y="1734909"/>
            <a:ext cx="1419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121919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Equations that are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used :</a:t>
            </a:r>
            <a:endParaRPr lang="en-US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70" y="2598281"/>
            <a:ext cx="1419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7087"/>
            <a:ext cx="1419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06" y="4216854"/>
            <a:ext cx="12763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06" y="5000625"/>
            <a:ext cx="1419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21" y="1724023"/>
            <a:ext cx="1419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16" y="2535009"/>
            <a:ext cx="1514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79" y="3529692"/>
            <a:ext cx="1419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06" y="5829300"/>
            <a:ext cx="1419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79" y="4486275"/>
            <a:ext cx="1371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79" y="5357812"/>
            <a:ext cx="1504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1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924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85800" y="7620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we choose a suitable wire diameter to satisfy the standard dimensions (the free length and the solid length , more logical and more safe  )</a:t>
            </a:r>
          </a:p>
          <a:p>
            <a:r>
              <a:rPr lang="en-US" dirty="0"/>
              <a:t>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729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859971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Helical compression spring design for fatigue loading and fatigue life</a:t>
            </a:r>
          </a:p>
        </p:txBody>
      </p:sp>
      <p:sp>
        <p:nvSpPr>
          <p:cNvPr id="135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21860"/>
              </p:ext>
            </p:extLst>
          </p:nvPr>
        </p:nvGraphicFramePr>
        <p:xfrm>
          <a:off x="372570" y="2494788"/>
          <a:ext cx="1388460" cy="34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" name="Equation" r:id="rId3" imgW="927100" imgH="228600" progId="Equation.3">
                  <p:embed/>
                </p:oleObj>
              </mc:Choice>
              <mc:Fallback>
                <p:oleObj name="Equation" r:id="rId3" imgW="927100" imgH="228600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70" y="2494788"/>
                        <a:ext cx="1388460" cy="344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8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91909"/>
              </p:ext>
            </p:extLst>
          </p:nvPr>
        </p:nvGraphicFramePr>
        <p:xfrm>
          <a:off x="381000" y="1676400"/>
          <a:ext cx="1371600" cy="3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" name="Equation" r:id="rId5" imgW="927000" imgH="228600" progId="Equation.3">
                  <p:embed/>
                </p:oleObj>
              </mc:Choice>
              <mc:Fallback>
                <p:oleObj name="Equation" r:id="rId5" imgW="927000" imgH="228600" progId="Equation.3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1371600" cy="333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50230"/>
              </p:ext>
            </p:extLst>
          </p:nvPr>
        </p:nvGraphicFramePr>
        <p:xfrm>
          <a:off x="395287" y="3200400"/>
          <a:ext cx="1571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" name="Equation" r:id="rId7" imgW="1002865" imgH="634725" progId="Equation.3">
                  <p:embed/>
                </p:oleObj>
              </mc:Choice>
              <mc:Fallback>
                <p:oleObj name="Equation" r:id="rId7" imgW="1002865" imgH="634725" progId="Equation.3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3200400"/>
                        <a:ext cx="15716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Rectangle 1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321027"/>
              </p:ext>
            </p:extLst>
          </p:nvPr>
        </p:nvGraphicFramePr>
        <p:xfrm>
          <a:off x="485775" y="5074810"/>
          <a:ext cx="13430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" name="Equation" r:id="rId9" imgW="838200" imgH="228600" progId="Equation.3">
                  <p:embed/>
                </p:oleObj>
              </mc:Choice>
              <mc:Fallback>
                <p:oleObj name="Equation" r:id="rId9" imgW="838200" imgH="22860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5074810"/>
                        <a:ext cx="13430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Rectangle 1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55786"/>
              </p:ext>
            </p:extLst>
          </p:nvPr>
        </p:nvGraphicFramePr>
        <p:xfrm>
          <a:off x="2952178" y="3369808"/>
          <a:ext cx="1514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" name="Equation" r:id="rId11" imgW="1282700" imgH="393700" progId="Equation.3">
                  <p:embed/>
                </p:oleObj>
              </mc:Choice>
              <mc:Fallback>
                <p:oleObj name="Equation" r:id="rId11" imgW="1282700" imgH="393700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178" y="3369808"/>
                        <a:ext cx="15144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01306"/>
              </p:ext>
            </p:extLst>
          </p:nvPr>
        </p:nvGraphicFramePr>
        <p:xfrm>
          <a:off x="2926080" y="1699532"/>
          <a:ext cx="1524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" name="Equation" r:id="rId13" imgW="1295400" imgH="393700" progId="Equation.3">
                  <p:embed/>
                </p:oleObj>
              </mc:Choice>
              <mc:Fallback>
                <p:oleObj name="Equation" r:id="rId13" imgW="1295400" imgH="393700" progId="Equation.3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080" y="1699532"/>
                        <a:ext cx="1524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tangle 1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50888"/>
              </p:ext>
            </p:extLst>
          </p:nvPr>
        </p:nvGraphicFramePr>
        <p:xfrm>
          <a:off x="3065097" y="4912504"/>
          <a:ext cx="1288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" name="Equation" r:id="rId15" imgW="774360" imgH="393480" progId="Equation.3">
                  <p:embed/>
                </p:oleObj>
              </mc:Choice>
              <mc:Fallback>
                <p:oleObj name="Equation" r:id="rId15" imgW="774360" imgH="393480" progId="Equation.3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097" y="4912504"/>
                        <a:ext cx="1288638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Rectangle 1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14403"/>
              </p:ext>
            </p:extLst>
          </p:nvPr>
        </p:nvGraphicFramePr>
        <p:xfrm>
          <a:off x="5430202" y="1642937"/>
          <a:ext cx="1392555" cy="6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" name="Equation" r:id="rId17" imgW="888614" imgH="406224" progId="Equation.3">
                  <p:embed/>
                </p:oleObj>
              </mc:Choice>
              <mc:Fallback>
                <p:oleObj name="Equation" r:id="rId17" imgW="888614" imgH="406224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202" y="1642937"/>
                        <a:ext cx="1392555" cy="632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038201"/>
              </p:ext>
            </p:extLst>
          </p:nvPr>
        </p:nvGraphicFramePr>
        <p:xfrm>
          <a:off x="5411152" y="3287942"/>
          <a:ext cx="1430655" cy="63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" name="Equation" r:id="rId19" imgW="952087" imgH="418918" progId="Equation.3">
                  <p:embed/>
                </p:oleObj>
              </mc:Choice>
              <mc:Fallback>
                <p:oleObj name="Equation" r:id="rId19" imgW="952087" imgH="418918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152" y="3287942"/>
                        <a:ext cx="1430655" cy="630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Rectangle 159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" name="Rectangle 1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8" name="Rectangle 16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83542"/>
              </p:ext>
            </p:extLst>
          </p:nvPr>
        </p:nvGraphicFramePr>
        <p:xfrm>
          <a:off x="5410201" y="4868526"/>
          <a:ext cx="1447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" name="Equation" r:id="rId21" imgW="914400" imgH="647700" progId="Equation.3">
                  <p:embed/>
                </p:oleObj>
              </mc:Choice>
              <mc:Fallback>
                <p:oleObj name="Equation" r:id="rId21" imgW="914400" imgH="647700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4868526"/>
                        <a:ext cx="144780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2" name="Rectangle 1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6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0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51542"/>
              </p:ext>
            </p:extLst>
          </p:nvPr>
        </p:nvGraphicFramePr>
        <p:xfrm>
          <a:off x="419100" y="4267200"/>
          <a:ext cx="1363439" cy="42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" name="Equation" r:id="rId23" imgW="711000" imgH="228600" progId="Equation.3">
                  <p:embed/>
                </p:oleObj>
              </mc:Choice>
              <mc:Fallback>
                <p:oleObj name="Equation" r:id="rId23" imgW="711000" imgH="228600" progId="Equation.3">
                  <p:embed/>
                  <p:pic>
                    <p:nvPicPr>
                      <p:cNvPr id="0" name="Object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267200"/>
                        <a:ext cx="1363439" cy="429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Rounded Rectangle 171"/>
          <p:cNvSpPr/>
          <p:nvPr/>
        </p:nvSpPr>
        <p:spPr>
          <a:xfrm>
            <a:off x="304800" y="1556657"/>
            <a:ext cx="1524000" cy="6096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304800" y="2362200"/>
            <a:ext cx="1524000" cy="6096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>
            <a:off x="268224" y="3200400"/>
            <a:ext cx="1752600" cy="10668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>
            <a:off x="359664" y="4858076"/>
            <a:ext cx="1524000" cy="6096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4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7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99867"/>
              </p:ext>
            </p:extLst>
          </p:nvPr>
        </p:nvGraphicFramePr>
        <p:xfrm>
          <a:off x="359664" y="5639670"/>
          <a:ext cx="1690689" cy="3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" name="Equation" r:id="rId25" imgW="736600" imgH="228600" progId="Equation.3">
                  <p:embed/>
                </p:oleObj>
              </mc:Choice>
              <mc:Fallback>
                <p:oleObj name="Equation" r:id="rId25" imgW="736600" imgH="228600" progId="Equation.3">
                  <p:embed/>
                  <p:pic>
                    <p:nvPicPr>
                      <p:cNvPr id="0" name="Object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64" y="5639670"/>
                        <a:ext cx="1690689" cy="377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Rounded Rectangle 177"/>
          <p:cNvSpPr/>
          <p:nvPr/>
        </p:nvSpPr>
        <p:spPr>
          <a:xfrm>
            <a:off x="2819400" y="1556656"/>
            <a:ext cx="1737360" cy="80554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4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0" name="Object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62687"/>
              </p:ext>
            </p:extLst>
          </p:nvPr>
        </p:nvGraphicFramePr>
        <p:xfrm>
          <a:off x="2913493" y="2447925"/>
          <a:ext cx="154917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" name="Equation" r:id="rId27" imgW="800100" imgH="228600" progId="Equation.3">
                  <p:embed/>
                </p:oleObj>
              </mc:Choice>
              <mc:Fallback>
                <p:oleObj name="Equation" r:id="rId27" imgW="800100" imgH="228600" progId="Equation.3">
                  <p:embed/>
                  <p:pic>
                    <p:nvPicPr>
                      <p:cNvPr id="0" name="Object 4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493" y="2447925"/>
                        <a:ext cx="1549173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Rounded Rectangle 180"/>
          <p:cNvSpPr/>
          <p:nvPr/>
        </p:nvSpPr>
        <p:spPr>
          <a:xfrm>
            <a:off x="2840736" y="3200400"/>
            <a:ext cx="1737360" cy="80554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4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3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549546"/>
              </p:ext>
            </p:extLst>
          </p:nvPr>
        </p:nvGraphicFramePr>
        <p:xfrm>
          <a:off x="2920719" y="4038624"/>
          <a:ext cx="1534722" cy="45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" name="Equation" r:id="rId29" imgW="761669" imgH="228501" progId="Equation.3">
                  <p:embed/>
                </p:oleObj>
              </mc:Choice>
              <mc:Fallback>
                <p:oleObj name="Equation" r:id="rId29" imgW="761669" imgH="228501" progId="Equation.3">
                  <p:embed/>
                  <p:pic>
                    <p:nvPicPr>
                      <p:cNvPr id="0" name="Object 4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719" y="4038624"/>
                        <a:ext cx="1534722" cy="457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Rounded Rectangle 183"/>
          <p:cNvSpPr/>
          <p:nvPr/>
        </p:nvSpPr>
        <p:spPr>
          <a:xfrm>
            <a:off x="2840736" y="4760104"/>
            <a:ext cx="1737360" cy="80554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4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6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339993"/>
              </p:ext>
            </p:extLst>
          </p:nvPr>
        </p:nvGraphicFramePr>
        <p:xfrm>
          <a:off x="3194113" y="5586983"/>
          <a:ext cx="103060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" name="Equation" r:id="rId31" imgW="532937" imgH="215713" progId="Equation.3">
                  <p:embed/>
                </p:oleObj>
              </mc:Choice>
              <mc:Fallback>
                <p:oleObj name="Equation" r:id="rId31" imgW="532937" imgH="215713" progId="Equation.3">
                  <p:embed/>
                  <p:pic>
                    <p:nvPicPr>
                      <p:cNvPr id="0" name="Object 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113" y="5586983"/>
                        <a:ext cx="1030605" cy="25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Rounded Rectangle 186"/>
          <p:cNvSpPr/>
          <p:nvPr/>
        </p:nvSpPr>
        <p:spPr>
          <a:xfrm>
            <a:off x="5257800" y="1543156"/>
            <a:ext cx="1737360" cy="80554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4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9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1434"/>
              </p:ext>
            </p:extLst>
          </p:nvPr>
        </p:nvGraphicFramePr>
        <p:xfrm>
          <a:off x="5562600" y="2424684"/>
          <a:ext cx="1219200" cy="41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" name="Equation" r:id="rId33" imgW="672808" imgH="228501" progId="Equation.3">
                  <p:embed/>
                </p:oleObj>
              </mc:Choice>
              <mc:Fallback>
                <p:oleObj name="Equation" r:id="rId33" imgW="672808" imgH="228501" progId="Equation.3">
                  <p:embed/>
                  <p:pic>
                    <p:nvPicPr>
                      <p:cNvPr id="0" name="Object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24684"/>
                        <a:ext cx="1219200" cy="411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Rectangle 4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5257800" y="3150761"/>
            <a:ext cx="1737360" cy="85518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4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172222"/>
              </p:ext>
            </p:extLst>
          </p:nvPr>
        </p:nvGraphicFramePr>
        <p:xfrm>
          <a:off x="5486400" y="4133850"/>
          <a:ext cx="1508760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" name="Equation" r:id="rId35" imgW="711200" imgH="228600" progId="Equation.3">
                  <p:embed/>
                </p:oleObj>
              </mc:Choice>
              <mc:Fallback>
                <p:oleObj name="Equation" r:id="rId35" imgW="711200" imgH="228600" progId="Equation.3">
                  <p:embed/>
                  <p:pic>
                    <p:nvPicPr>
                      <p:cNvPr id="0" name="Object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33850"/>
                        <a:ext cx="1508760" cy="480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Rounded Rectangle 194"/>
          <p:cNvSpPr/>
          <p:nvPr/>
        </p:nvSpPr>
        <p:spPr>
          <a:xfrm>
            <a:off x="5257800" y="4760104"/>
            <a:ext cx="1737360" cy="85518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4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7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58277"/>
              </p:ext>
            </p:extLst>
          </p:nvPr>
        </p:nvGraphicFramePr>
        <p:xfrm>
          <a:off x="5477827" y="5615286"/>
          <a:ext cx="1297305" cy="43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" name="Equation" r:id="rId37" imgW="723586" imgH="241195" progId="Equation.3">
                  <p:embed/>
                </p:oleObj>
              </mc:Choice>
              <mc:Fallback>
                <p:oleObj name="Equation" r:id="rId37" imgW="723586" imgH="241195" progId="Equation.3">
                  <p:embed/>
                  <p:pic>
                    <p:nvPicPr>
                      <p:cNvPr id="0" name="Object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827" y="5615286"/>
                        <a:ext cx="1297305" cy="432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73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1762" y="1066800"/>
            <a:ext cx="1905000" cy="100148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762" y="2839212"/>
            <a:ext cx="1815302" cy="100279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362" y="4841748"/>
            <a:ext cx="2120102" cy="88696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17732"/>
              </p:ext>
            </p:extLst>
          </p:nvPr>
        </p:nvGraphicFramePr>
        <p:xfrm>
          <a:off x="789540" y="1061403"/>
          <a:ext cx="1529443" cy="100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3" imgW="964781" imgH="634725" progId="Equation.3">
                  <p:embed/>
                </p:oleObj>
              </mc:Choice>
              <mc:Fallback>
                <p:oleObj name="Equation" r:id="rId3" imgW="964781" imgH="634725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40" y="1061403"/>
                        <a:ext cx="1529443" cy="1006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731"/>
              </p:ext>
            </p:extLst>
          </p:nvPr>
        </p:nvGraphicFramePr>
        <p:xfrm>
          <a:off x="855109" y="2080478"/>
          <a:ext cx="135128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5" imgW="609336" imgH="241195" progId="Equation.3">
                  <p:embed/>
                </p:oleObj>
              </mc:Choice>
              <mc:Fallback>
                <p:oleObj name="Equation" r:id="rId5" imgW="609336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09" y="2080478"/>
                        <a:ext cx="135128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49991"/>
              </p:ext>
            </p:extLst>
          </p:nvPr>
        </p:nvGraphicFramePr>
        <p:xfrm>
          <a:off x="861713" y="3010975"/>
          <a:ext cx="1295400" cy="65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7" imgW="901700" imgH="457200" progId="Equation.3">
                  <p:embed/>
                </p:oleObj>
              </mc:Choice>
              <mc:Fallback>
                <p:oleObj name="Equation" r:id="rId7" imgW="9017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13" y="3010975"/>
                        <a:ext cx="1295400" cy="659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200175"/>
              </p:ext>
            </p:extLst>
          </p:nvPr>
        </p:nvGraphicFramePr>
        <p:xfrm>
          <a:off x="747413" y="40386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9" imgW="710891" imgH="177723" progId="Equation.3">
                  <p:embed/>
                </p:oleObj>
              </mc:Choice>
              <mc:Fallback>
                <p:oleObj name="Equation" r:id="rId9" imgW="710891" imgH="17772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13" y="4038600"/>
                        <a:ext cx="15240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75941"/>
              </p:ext>
            </p:extLst>
          </p:nvPr>
        </p:nvGraphicFramePr>
        <p:xfrm>
          <a:off x="511955" y="4933188"/>
          <a:ext cx="1994916" cy="70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11" imgW="1231366" imgH="431613" progId="Equation.3">
                  <p:embed/>
                </p:oleObj>
              </mc:Choice>
              <mc:Fallback>
                <p:oleObj name="Equation" r:id="rId11" imgW="1231366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55" y="4933188"/>
                        <a:ext cx="1994916" cy="704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508073"/>
              </p:ext>
            </p:extLst>
          </p:nvPr>
        </p:nvGraphicFramePr>
        <p:xfrm>
          <a:off x="830579" y="5728716"/>
          <a:ext cx="144736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13" imgW="609336" imgH="177723" progId="Equation.3">
                  <p:embed/>
                </p:oleObj>
              </mc:Choice>
              <mc:Fallback>
                <p:oleObj name="Equation" r:id="rId13" imgW="609336" imgH="17772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79" y="5728716"/>
                        <a:ext cx="144736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4876800" y="1181318"/>
            <a:ext cx="2120102" cy="110468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59937"/>
              </p:ext>
            </p:extLst>
          </p:nvPr>
        </p:nvGraphicFramePr>
        <p:xfrm>
          <a:off x="5181600" y="1310367"/>
          <a:ext cx="1600200" cy="88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15" imgW="787400" imgH="431800" progId="Equation.3">
                  <p:embed/>
                </p:oleObj>
              </mc:Choice>
              <mc:Fallback>
                <p:oleObj name="Equation" r:id="rId15" imgW="7874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10367"/>
                        <a:ext cx="1600200" cy="881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810000" y="27545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7600" y="2939255"/>
            <a:ext cx="502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N=841382.54</a:t>
            </a:r>
            <a:endParaRPr lang="ar-SA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every car  make two cycles in the springs : one by the front wheels and the other by the back wheels , every day 500 cars pass over the speed breaker  so we have 1000 cycles in the springs each day</a:t>
            </a:r>
          </a:p>
          <a:p>
            <a:r>
              <a:rPr lang="en-US" dirty="0">
                <a:latin typeface="Comic Sans MS" pitchFamily="66" charset="0"/>
              </a:rPr>
              <a:t>Period that does not  happened fatigue</a:t>
            </a:r>
          </a:p>
          <a:p>
            <a:r>
              <a:rPr lang="en-US" dirty="0" smtClean="0">
                <a:latin typeface="Comic Sans MS" pitchFamily="66" charset="0"/>
              </a:rPr>
              <a:t>831382.54 </a:t>
            </a:r>
            <a:r>
              <a:rPr lang="en-US" dirty="0">
                <a:latin typeface="Comic Sans MS" pitchFamily="66" charset="0"/>
              </a:rPr>
              <a:t>/ 1000 * 360 = 2 year</a:t>
            </a:r>
          </a:p>
        </p:txBody>
      </p:sp>
    </p:spTree>
    <p:extLst>
      <p:ext uri="{BB962C8B-B14F-4D97-AF65-F5344CB8AC3E}">
        <p14:creationId xmlns:p14="http://schemas.microsoft.com/office/powerpoint/2010/main" val="129265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14400"/>
            <a:ext cx="7772400" cy="5486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4596" y="-119743"/>
            <a:ext cx="40467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Hollow pipe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6200" y="1015424"/>
            <a:ext cx="3048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Calculation: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35814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D</a:t>
            </a:r>
            <a:r>
              <a:rPr lang="en-US" sz="1400" dirty="0" err="1">
                <a:latin typeface="Comic Sans MS" pitchFamily="66" charset="0"/>
              </a:rPr>
              <a:t>out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66067"/>
            <a:ext cx="2843872" cy="245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 flipH="1">
            <a:off x="5780314" y="44958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98028" y="4126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13709"/>
            <a:ext cx="2085975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7315200" y="1600200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00975" y="953869"/>
            <a:ext cx="83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upper hollow pipe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15200" y="2590800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00975" y="1852618"/>
            <a:ext cx="83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Lower hollow </a:t>
            </a:r>
            <a:r>
              <a:rPr lang="en-US" sz="1200" dirty="0">
                <a:latin typeface="Comic Sans MS" pitchFamily="66" charset="0"/>
              </a:rPr>
              <a:t>pipe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93913" y="1852618"/>
            <a:ext cx="54210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Din  spring = D-d =156.5-18=138.5 mm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clearance </a:t>
            </a:r>
            <a:r>
              <a:rPr lang="en-US" dirty="0">
                <a:latin typeface="Comic Sans MS" pitchFamily="66" charset="0"/>
              </a:rPr>
              <a:t>between lower hollow pipe and spring = 5mm</a:t>
            </a:r>
          </a:p>
          <a:p>
            <a:r>
              <a:rPr lang="en-US" dirty="0" smtClean="0">
                <a:latin typeface="Comic Sans MS" pitchFamily="66" charset="0"/>
              </a:rPr>
              <a:t>thickness </a:t>
            </a:r>
            <a:r>
              <a:rPr lang="en-US" dirty="0">
                <a:latin typeface="Comic Sans MS" pitchFamily="66" charset="0"/>
              </a:rPr>
              <a:t>for hollow pipe = 3mm</a:t>
            </a:r>
          </a:p>
          <a:p>
            <a:r>
              <a:rPr lang="en-US" dirty="0" smtClean="0">
                <a:latin typeface="Comic Sans MS" pitchFamily="66" charset="0"/>
              </a:rPr>
              <a:t>Din(lower H.P)= Din spring - 2*clearance -2*thickness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Din lower = 122m</a:t>
            </a:r>
          </a:p>
          <a:p>
            <a:r>
              <a:rPr lang="en-US" dirty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clearance </a:t>
            </a:r>
            <a:r>
              <a:rPr lang="en-US" dirty="0">
                <a:latin typeface="Comic Sans MS" pitchFamily="66" charset="0"/>
              </a:rPr>
              <a:t>between upper hollow pipe and spring = 2mm</a:t>
            </a:r>
          </a:p>
          <a:p>
            <a:r>
              <a:rPr lang="en-US" dirty="0" smtClean="0">
                <a:latin typeface="Comic Sans MS" pitchFamily="66" charset="0"/>
              </a:rPr>
              <a:t>thickness </a:t>
            </a:r>
            <a:r>
              <a:rPr lang="en-US" dirty="0">
                <a:latin typeface="Comic Sans MS" pitchFamily="66" charset="0"/>
              </a:rPr>
              <a:t>for hollow pipe = 3mm</a:t>
            </a:r>
          </a:p>
          <a:p>
            <a:r>
              <a:rPr lang="en-US" dirty="0">
                <a:latin typeface="Comic Sans MS" pitchFamily="66" charset="0"/>
              </a:rPr>
              <a:t>Din ( upper </a:t>
            </a:r>
            <a:r>
              <a:rPr lang="en-US" dirty="0" smtClean="0">
                <a:latin typeface="Comic Sans MS" pitchFamily="66" charset="0"/>
              </a:rPr>
              <a:t>H.P) = </a:t>
            </a:r>
            <a:r>
              <a:rPr lang="en-US" dirty="0">
                <a:latin typeface="Comic Sans MS" pitchFamily="66" charset="0"/>
              </a:rPr>
              <a:t>Din spring -2*clearance – 2*thickness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Din upper = 128 mm</a:t>
            </a:r>
          </a:p>
        </p:txBody>
      </p:sp>
    </p:spTree>
    <p:extLst>
      <p:ext uri="{BB962C8B-B14F-4D97-AF65-F5344CB8AC3E}">
        <p14:creationId xmlns:p14="http://schemas.microsoft.com/office/powerpoint/2010/main" val="3389017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1417" y="-65314"/>
            <a:ext cx="40467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Rack , pinion and 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spur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Gear</a:t>
            </a:r>
          </a:p>
          <a:p>
            <a:pPr algn="ctr"/>
            <a:r>
              <a:rPr lang="en-US" sz="3200" b="1" dirty="0" smtClean="0"/>
              <a:t> 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1830125"/>
            <a:ext cx="3429000" cy="2179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8456" y="127564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Teeth parallel to the shaft, Used to transmitted motion from one shaft to the other shaft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0485" y="781071"/>
            <a:ext cx="1854995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Spur gear: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70480" y="4264967"/>
            <a:ext cx="3212739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Rack &amp; pinion gear: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70" y="4419600"/>
            <a:ext cx="2073729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2256" y="495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Rack and pinion gears are used to convert the transitional motion to rotational motion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456" y="219353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Both" startAt="4"/>
            </a:pPr>
            <a:r>
              <a:rPr lang="en-US" sz="1600" dirty="0" smtClean="0">
                <a:latin typeface="Comic Sans MS" pitchFamily="66" charset="0"/>
              </a:rPr>
              <a:t>Pitch Diameter</a:t>
            </a:r>
          </a:p>
          <a:p>
            <a:pPr marL="342900" indent="-342900">
              <a:buAutoNum type="alphaLcParenBoth" startAt="4"/>
            </a:pPr>
            <a:endParaRPr lang="en-US" sz="1600" dirty="0">
              <a:latin typeface="Comic Sans MS" pitchFamily="66" charset="0"/>
            </a:endParaRPr>
          </a:p>
          <a:p>
            <a:pPr marL="342900" indent="-342900">
              <a:buAutoNum type="alphaUcParenBoth" startAt="16"/>
            </a:pPr>
            <a:r>
              <a:rPr lang="en-US" sz="1600" dirty="0" err="1" smtClean="0">
                <a:latin typeface="Comic Sans MS" pitchFamily="66" charset="0"/>
              </a:rPr>
              <a:t>Diametral</a:t>
            </a:r>
            <a:r>
              <a:rPr lang="en-US" sz="1600" dirty="0" smtClean="0">
                <a:latin typeface="Comic Sans MS" pitchFamily="66" charset="0"/>
              </a:rPr>
              <a:t> Pitch</a:t>
            </a:r>
          </a:p>
          <a:p>
            <a:pPr marL="342900" indent="-342900">
              <a:buAutoNum type="alphaUcParenBoth" startAt="16"/>
            </a:pPr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(N) Number </a:t>
            </a:r>
            <a:r>
              <a:rPr lang="en-US" sz="1600" dirty="0">
                <a:latin typeface="Comic Sans MS" pitchFamily="66" charset="0"/>
              </a:rPr>
              <a:t>of </a:t>
            </a:r>
            <a:r>
              <a:rPr lang="en-US" sz="1600" dirty="0" smtClean="0">
                <a:latin typeface="Comic Sans MS" pitchFamily="66" charset="0"/>
              </a:rPr>
              <a:t>teeth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Theta : angular </a:t>
            </a:r>
            <a:r>
              <a:rPr lang="en-US" sz="1600" dirty="0">
                <a:latin typeface="Comic Sans MS" pitchFamily="66" charset="0"/>
              </a:rPr>
              <a:t>rotation </a:t>
            </a:r>
          </a:p>
        </p:txBody>
      </p:sp>
    </p:spTree>
    <p:extLst>
      <p:ext uri="{BB962C8B-B14F-4D97-AF65-F5344CB8AC3E}">
        <p14:creationId xmlns:p14="http://schemas.microsoft.com/office/powerpoint/2010/main" val="36134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idx="1"/>
          </p:nvPr>
        </p:nvSpPr>
        <p:spPr>
          <a:xfrm>
            <a:off x="820451" y="697429"/>
            <a:ext cx="28232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Calculation: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1417" y="-65314"/>
            <a:ext cx="40467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Rack , pinion and 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spur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Gear</a:t>
            </a:r>
          </a:p>
          <a:p>
            <a:pPr algn="ctr"/>
            <a:r>
              <a:rPr lang="en-US" sz="3200" b="1" dirty="0" smtClean="0"/>
              <a:t> 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3092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calculation depend on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ar-SA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ar-SA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286000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dirty="0" smtClean="0">
                <a:latin typeface="Comic Sans MS" pitchFamily="66" charset="0"/>
              </a:rPr>
              <a:t>S</a:t>
            </a:r>
            <a:r>
              <a:rPr lang="ar-SA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</a:t>
            </a:r>
            <a:r>
              <a:rPr lang="ar-SA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150 mm, 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distance that gear </a:t>
            </a:r>
            <a:r>
              <a:rPr lang="en-US" dirty="0" err="1" smtClean="0">
                <a:latin typeface="Comic Sans MS" pitchFamily="66" charset="0"/>
              </a:rPr>
              <a:t>rotat</a:t>
            </a:r>
            <a:r>
              <a:rPr lang="ar-SA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(</a:t>
            </a:r>
            <a:r>
              <a:rPr lang="en-US" dirty="0" smtClean="0">
                <a:latin typeface="Comic Sans MS" pitchFamily="66" charset="0"/>
              </a:rPr>
              <a:t>arc length)</a:t>
            </a:r>
            <a:r>
              <a:rPr lang="ar-SA" dirty="0" smtClean="0">
                <a:latin typeface="Comic Sans MS" pitchFamily="66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dirty="0">
                <a:latin typeface="Comic Sans MS" pitchFamily="66" charset="0"/>
              </a:rPr>
              <a:t> </a:t>
            </a:r>
            <a:endParaRPr lang="en-US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dirty="0">
                <a:latin typeface="Comic Sans MS" pitchFamily="66" charset="0"/>
              </a:rPr>
              <a:t>Let N</a:t>
            </a:r>
            <a:r>
              <a:rPr lang="en-US" sz="14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 (gear) = 40 </a:t>
            </a:r>
            <a:r>
              <a:rPr lang="en-US" dirty="0" smtClean="0">
                <a:latin typeface="Comic Sans MS" pitchFamily="66" charset="0"/>
              </a:rPr>
              <a:t>teeth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</a:pPr>
            <a:endParaRPr lang="en-US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dirty="0" smtClean="0">
                <a:latin typeface="Comic Sans MS" pitchFamily="66" charset="0"/>
              </a:rPr>
              <a:t>Let N</a:t>
            </a:r>
            <a:r>
              <a:rPr lang="en-US" sz="14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(pinion) = 24 to 8 teeth</a:t>
            </a:r>
            <a:endParaRPr lang="en-US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</a:pPr>
            <a:endParaRPr lang="ar-SA" dirty="0" smtClean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82" y="1953008"/>
            <a:ext cx="1251857" cy="99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82" y="3281447"/>
            <a:ext cx="1535482" cy="6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39" y="4419600"/>
            <a:ext cx="1145711" cy="8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57729" y="140386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Equations that are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used :</a:t>
            </a:r>
            <a:endParaRPr lang="en-US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3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1417" y="-65314"/>
            <a:ext cx="4046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Excel  sheet</a:t>
            </a:r>
            <a:r>
              <a:rPr lang="en-US" sz="3200" b="1" dirty="0" smtClean="0"/>
              <a:t> 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679581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3393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95400" y="3810000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r1  = 96 mm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N1  = 40 teeth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N2 = 8 teeth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r2  = 19mm</a:t>
            </a:r>
            <a:endParaRPr lang="en-US" dirty="0">
              <a:latin typeface="Comic Sans MS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92094" y="4227961"/>
            <a:ext cx="52947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To check if r for gear 2 is true 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If the arc length   circumference  for </a:t>
            </a:r>
            <a:r>
              <a:rPr lang="en-US" dirty="0" err="1">
                <a:latin typeface="Comic Sans MS" pitchFamily="66" charset="0"/>
              </a:rPr>
              <a:t>ger</a:t>
            </a:r>
            <a:r>
              <a:rPr lang="en-US" dirty="0">
                <a:latin typeface="Comic Sans MS" pitchFamily="66" charset="0"/>
              </a:rPr>
              <a:t> 2 , its true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S=150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mm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238125" cy="28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27" y="5943600"/>
            <a:ext cx="5194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3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1000" y="143416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We will find the thickness of plate depend on</a:t>
            </a:r>
          </a:p>
          <a:p>
            <a:endParaRPr lang="ar-SA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Material </a:t>
            </a:r>
            <a:r>
              <a:rPr lang="en-US" dirty="0">
                <a:latin typeface="Comic Sans MS" pitchFamily="66" charset="0"/>
              </a:rPr>
              <a:t>of plate : steel – 4140 </a:t>
            </a:r>
            <a:endParaRPr lang="ar-SA" dirty="0" smtClean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Tensile strength = 1770 </a:t>
            </a:r>
            <a:r>
              <a:rPr lang="en-US" dirty="0" err="1" smtClean="0">
                <a:latin typeface="Comic Sans MS" pitchFamily="66" charset="0"/>
              </a:rPr>
              <a:t>Mpa</a:t>
            </a:r>
            <a:endParaRPr lang="ar-SA" dirty="0" smtClean="0"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Yield strength    = 1640 </a:t>
            </a:r>
            <a:r>
              <a:rPr lang="en-US" dirty="0" err="1" smtClean="0">
                <a:latin typeface="Comic Sans MS" pitchFamily="66" charset="0"/>
              </a:rPr>
              <a:t>Mpa</a:t>
            </a:r>
            <a:endParaRPr lang="ar-SA" dirty="0" smtClean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Length of plate = 300 </a:t>
            </a:r>
            <a:r>
              <a:rPr lang="en-US" dirty="0" smtClean="0">
                <a:latin typeface="Comic Sans MS" pitchFamily="66" charset="0"/>
              </a:rPr>
              <a:t>mm</a:t>
            </a:r>
            <a:endParaRPr lang="ar-SA" dirty="0" smtClean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Width of plate  = 500 </a:t>
            </a:r>
            <a:r>
              <a:rPr lang="en-US" dirty="0" smtClean="0">
                <a:latin typeface="Comic Sans MS" pitchFamily="66" charset="0"/>
              </a:rPr>
              <a:t>m</a:t>
            </a:r>
            <a:endParaRPr lang="ar-SA" dirty="0" smtClean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Factor of safety  (n) = </a:t>
            </a:r>
            <a:r>
              <a:rPr lang="en-US" dirty="0" smtClean="0">
                <a:latin typeface="Comic Sans MS" pitchFamily="66" charset="0"/>
              </a:rPr>
              <a:t>2</a:t>
            </a:r>
            <a:endParaRPr lang="ar-SA" dirty="0" smtClean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Thickness (t)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 smtClean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62179" y="1819320"/>
            <a:ext cx="2945130" cy="4191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474970" y="1600245"/>
            <a:ext cx="323850" cy="219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8418195" y="1621246"/>
            <a:ext cx="219075" cy="2190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98820" y="1600200"/>
            <a:ext cx="2838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8637270" y="1621246"/>
            <a:ext cx="0" cy="4667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429216" y="2063289"/>
            <a:ext cx="219075" cy="170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334000" y="1886759"/>
            <a:ext cx="0" cy="3714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4988923" y="1854608"/>
            <a:ext cx="248920" cy="498475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effectLst/>
                <a:latin typeface="Calibri"/>
                <a:ea typeface="Calibri"/>
                <a:cs typeface="Arial"/>
              </a:rPr>
              <a:t>t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65917" y="838200"/>
            <a:ext cx="346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calculation for plate thickness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5474970" y="2353083"/>
            <a:ext cx="295424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6256133" y="2364740"/>
            <a:ext cx="1391920" cy="29972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effectLst/>
                <a:latin typeface="Calibri"/>
                <a:ea typeface="Calibri"/>
                <a:cs typeface="Arial"/>
              </a:rPr>
              <a:t>3000 mm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 rot="19318433">
            <a:off x="8449098" y="2213700"/>
            <a:ext cx="621665" cy="278765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>
                <a:effectLst/>
                <a:latin typeface="Calibri"/>
                <a:ea typeface="Calibri"/>
                <a:cs typeface="Arial"/>
              </a:rPr>
              <a:t>500 mm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8488906" y="2074175"/>
            <a:ext cx="318770" cy="2476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7719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Electricity generation depends mainly on coal, coal burning produce a large amounts of carbon.</a:t>
            </a:r>
          </a:p>
          <a:p>
            <a:pPr marL="6858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The power sources in our world are in continuous decreasing.</a:t>
            </a:r>
          </a:p>
          <a:p>
            <a:pPr marL="6858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Our project provides a new clean source of energy. The speed breaker is generating electricity depending mainly on car’s weight by converting the kinetic energy of the moving car into electrical energy using a DC-generator, and for every car passes on the speed breaker, the generator could generate up to 72 watt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559168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Introduction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2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80840"/>
              </p:ext>
            </p:extLst>
          </p:nvPr>
        </p:nvGraphicFramePr>
        <p:xfrm>
          <a:off x="462438" y="1137557"/>
          <a:ext cx="171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quation" r:id="rId3" imgW="660240" imgH="393480" progId="Equation.3">
                  <p:embed/>
                </p:oleObj>
              </mc:Choice>
              <mc:Fallback>
                <p:oleObj name="Equation" r:id="rId3" imgW="6602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" y="1137557"/>
                        <a:ext cx="17145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41281"/>
              </p:ext>
            </p:extLst>
          </p:nvPr>
        </p:nvGraphicFramePr>
        <p:xfrm>
          <a:off x="519255" y="3142161"/>
          <a:ext cx="1600866" cy="76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5" imgW="875920" imgH="393529" progId="Equation.3">
                  <p:embed/>
                </p:oleObj>
              </mc:Choice>
              <mc:Fallback>
                <p:oleObj name="Equation" r:id="rId5" imgW="875920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55" y="3142161"/>
                        <a:ext cx="1600866" cy="762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963369"/>
              </p:ext>
            </p:extLst>
          </p:nvPr>
        </p:nvGraphicFramePr>
        <p:xfrm>
          <a:off x="3018064" y="1295400"/>
          <a:ext cx="914400" cy="42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7" imgW="469800" imgH="228600" progId="Equation.3">
                  <p:embed/>
                </p:oleObj>
              </mc:Choice>
              <mc:Fallback>
                <p:oleObj name="Equation" r:id="rId7" imgW="469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064" y="1295400"/>
                        <a:ext cx="914400" cy="422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075741"/>
              </p:ext>
            </p:extLst>
          </p:nvPr>
        </p:nvGraphicFramePr>
        <p:xfrm>
          <a:off x="4390295" y="3259303"/>
          <a:ext cx="914400" cy="5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9" imgW="672808" imgH="393529" progId="Equation.3">
                  <p:embed/>
                </p:oleObj>
              </mc:Choice>
              <mc:Fallback>
                <p:oleObj name="Equation" r:id="rId9" imgW="672808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295" y="3259303"/>
                        <a:ext cx="914400" cy="528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22765"/>
              </p:ext>
            </p:extLst>
          </p:nvPr>
        </p:nvGraphicFramePr>
        <p:xfrm>
          <a:off x="7215663" y="1304925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663" y="1304925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79855"/>
              </p:ext>
            </p:extLst>
          </p:nvPr>
        </p:nvGraphicFramePr>
        <p:xfrm>
          <a:off x="4790440" y="1304925"/>
          <a:ext cx="13906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13" imgW="1028254" imgH="393529" progId="Equation.3">
                  <p:embed/>
                </p:oleObj>
              </mc:Choice>
              <mc:Fallback>
                <p:oleObj name="Equation" r:id="rId13" imgW="1028254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440" y="1304925"/>
                        <a:ext cx="13906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606203" y="3998231"/>
            <a:ext cx="2303780" cy="7239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69993"/>
              </p:ext>
            </p:extLst>
          </p:nvPr>
        </p:nvGraphicFramePr>
        <p:xfrm>
          <a:off x="3048000" y="3313770"/>
          <a:ext cx="433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15" imgW="406080" imgH="393480" progId="Equation.3">
                  <p:embed/>
                </p:oleObj>
              </mc:Choice>
              <mc:Fallback>
                <p:oleObj name="Equation" r:id="rId15" imgW="40608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13770"/>
                        <a:ext cx="433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7449820" y="1779880"/>
            <a:ext cx="169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 V=9810 N</a:t>
            </a:r>
            <a:r>
              <a:rPr lang="ar-SA" dirty="0">
                <a:latin typeface="Comic Sans MS" pitchFamily="66" charset="0"/>
              </a:rPr>
              <a:t>  </a:t>
            </a:r>
            <a:r>
              <a:rPr lang="en-US" dirty="0">
                <a:latin typeface="Comic Sans MS" pitchFamily="66" charset="0"/>
              </a:rPr>
              <a:t>               </a:t>
            </a:r>
            <a:r>
              <a:rPr lang="en-US" dirty="0">
                <a:latin typeface="Comic Sans MS" pitchFamily="66" charset="0"/>
              </a:rPr>
              <a:t>M</a:t>
            </a:r>
            <a:r>
              <a:rPr lang="en-US" dirty="0">
                <a:latin typeface="Comic Sans MS" pitchFamily="66" charset="0"/>
              </a:rPr>
              <a:t>= 4905 N/mm 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 (from </a:t>
            </a:r>
            <a:r>
              <a:rPr lang="en-US" dirty="0">
                <a:latin typeface="Comic Sans MS" pitchFamily="66" charset="0"/>
              </a:rPr>
              <a:t>shear-moment diagram</a:t>
            </a:r>
            <a:r>
              <a:rPr lang="en-US" dirty="0"/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1000" y="1143000"/>
            <a:ext cx="1877377" cy="838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50839" y="3124200"/>
            <a:ext cx="1819464" cy="79824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3" idx="3"/>
          </p:cNvCxnSpPr>
          <p:nvPr/>
        </p:nvCxnSpPr>
        <p:spPr>
          <a:xfrm>
            <a:off x="2258377" y="1562100"/>
            <a:ext cx="6372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30802" y="1562100"/>
            <a:ext cx="6372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78702" y="1534886"/>
            <a:ext cx="6372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362200" y="3177009"/>
            <a:ext cx="625297" cy="346311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latin typeface="Calibri"/>
                <a:ea typeface="Calibri"/>
                <a:cs typeface="Arial"/>
              </a:rPr>
              <a:t>where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1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31206"/>
              </p:ext>
            </p:extLst>
          </p:nvPr>
        </p:nvGraphicFramePr>
        <p:xfrm>
          <a:off x="457200" y="2133600"/>
          <a:ext cx="3124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17" imgW="1815312" imgH="393529" progId="Equation.3">
                  <p:embed/>
                </p:oleObj>
              </mc:Choice>
              <mc:Fallback>
                <p:oleObj name="Equation" r:id="rId17" imgW="1815312" imgH="393529" progId="Equation.3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3124200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332214" y="220980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 = 4.25 mm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41640" y="3523320"/>
            <a:ext cx="6372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12190" y="3523320"/>
            <a:ext cx="6372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3"/>
            <a:endCxn id="19" idx="1"/>
          </p:cNvCxnSpPr>
          <p:nvPr/>
        </p:nvCxnSpPr>
        <p:spPr>
          <a:xfrm flipH="1">
            <a:off x="6606203" y="4360181"/>
            <a:ext cx="2303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06203" y="3998231"/>
            <a:ext cx="309722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86764" y="3998231"/>
            <a:ext cx="309722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96486" y="3982355"/>
            <a:ext cx="309722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13201" y="3998231"/>
            <a:ext cx="309722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65086" y="3982355"/>
            <a:ext cx="309722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074808" y="3998231"/>
            <a:ext cx="309722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384530" y="3998231"/>
            <a:ext cx="309722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618139" y="3982355"/>
            <a:ext cx="309722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758093" y="4133487"/>
            <a:ext cx="6483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43114"/>
              </p:ext>
            </p:extLst>
          </p:nvPr>
        </p:nvGraphicFramePr>
        <p:xfrm>
          <a:off x="323724" y="4382296"/>
          <a:ext cx="3388466" cy="69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19" imgW="1993035" imgH="406224" progId="Equation.3">
                  <p:embed/>
                </p:oleObj>
              </mc:Choice>
              <mc:Fallback>
                <p:oleObj name="Equation" r:id="rId19" imgW="1993035" imgH="406224" progId="Equation.3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24" y="4382296"/>
                        <a:ext cx="3388466" cy="694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4332213" y="4480767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 = .25mm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2277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We will choose  the largest thickness &gt;&gt;&gt; t=4mm</a:t>
            </a:r>
          </a:p>
        </p:txBody>
      </p:sp>
    </p:spTree>
    <p:extLst>
      <p:ext uri="{BB962C8B-B14F-4D97-AF65-F5344CB8AC3E}">
        <p14:creationId xmlns:p14="http://schemas.microsoft.com/office/powerpoint/2010/main" val="171381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609600"/>
            <a:ext cx="4762500" cy="595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6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43000"/>
            <a:ext cx="8153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calculate the amount of energy produced daily by generator </a:t>
            </a:r>
            <a:endParaRPr lang="en-US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dirty="0"/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For every car passes over the speed breaker , the generator could generate up to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72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watts ,and as the car passes by two levels :by the front wheels and by the back 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wheels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,the generator will be able to generate up to 144 watt for every car .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From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previous transportation statistics , about 500 cars will pass over the speed 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breaker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each day , so the amount of power generated each day is : 500*144 = 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72000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watt/day</a:t>
            </a:r>
          </a:p>
        </p:txBody>
      </p:sp>
    </p:spTree>
    <p:extLst>
      <p:ext uri="{BB962C8B-B14F-4D97-AF65-F5344CB8AC3E}">
        <p14:creationId xmlns:p14="http://schemas.microsoft.com/office/powerpoint/2010/main" val="864735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24480"/>
            <a:ext cx="7661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briola" pitchFamily="82" charset="0"/>
              </a:rPr>
              <a:t>Recommendation </a:t>
            </a:r>
            <a:r>
              <a:rPr lang="en-US" sz="5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briola" pitchFamily="82" charset="0"/>
              </a:rPr>
              <a:t>and </a:t>
            </a:r>
            <a:r>
              <a:rPr lang="ar-AE" sz="5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en-US" sz="5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briola" pitchFamily="82" charset="0"/>
              </a:rPr>
              <a:t>Conclusions</a:t>
            </a:r>
          </a:p>
          <a:p>
            <a:pPr algn="ctr"/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838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Conclusion 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In our project , the main goal was to provide a new cheap and clean source of energy depends mainly on the moving cars weights , which means it is completely clean. The running cost of the project is zero , and the construction cost is low . so our project is economically feasible and environmental friendly 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        Our project is “electricity generation using speed breaker” , it consist of  :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1-    2 steel plates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2-    2  helical compression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3-    3 gears (rack , gear and pinion)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4-    4 angular joints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5-    rubber speed breaker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6-    2 rods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7-    support guide block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8-    bolts and welding </a:t>
            </a:r>
          </a:p>
        </p:txBody>
      </p:sp>
    </p:spTree>
    <p:extLst>
      <p:ext uri="{BB962C8B-B14F-4D97-AF65-F5344CB8AC3E}">
        <p14:creationId xmlns:p14="http://schemas.microsoft.com/office/powerpoint/2010/main" val="2140537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Recommendations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our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project is very simple and upgradeable , so anyone can understand the working procedure and modify the project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2.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the speed breaker could generate more power by using more than one generator in the same speed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breaker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3.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the construction cost is low ,  the running cost is zero and its easy to maintain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4. you can put multiple speed breakers in the streets , which means generating and saving more power .</a:t>
            </a:r>
          </a:p>
        </p:txBody>
      </p:sp>
    </p:spTree>
    <p:extLst>
      <p:ext uri="{BB962C8B-B14F-4D97-AF65-F5344CB8AC3E}">
        <p14:creationId xmlns:p14="http://schemas.microsoft.com/office/powerpoint/2010/main" val="3205586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924799" cy="4376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1066800"/>
            <a:ext cx="5014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Thank you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33600"/>
            <a:ext cx="18097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165606"/>
              </p:ext>
            </p:extLst>
          </p:nvPr>
        </p:nvGraphicFramePr>
        <p:xfrm>
          <a:off x="1219200" y="1752600"/>
          <a:ext cx="6805612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1" y="762000"/>
            <a:ext cx="3291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3"/>
                </a:solidFill>
                <a:latin typeface="Gabriola" pitchFamily="82" charset="0"/>
              </a:rPr>
              <a:t>D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Gabriola" pitchFamily="82" charset="0"/>
              </a:rPr>
              <a:t>escription </a:t>
            </a:r>
            <a:r>
              <a:rPr lang="en-US" sz="3200" b="1" dirty="0">
                <a:ln/>
                <a:solidFill>
                  <a:schemeClr val="accent3"/>
                </a:solidFill>
                <a:latin typeface="Gabriola" pitchFamily="82" charset="0"/>
              </a:rPr>
              <a:t>of the system</a:t>
            </a:r>
          </a:p>
        </p:txBody>
      </p:sp>
    </p:spTree>
    <p:extLst>
      <p:ext uri="{BB962C8B-B14F-4D97-AF65-F5344CB8AC3E}">
        <p14:creationId xmlns:p14="http://schemas.microsoft.com/office/powerpoint/2010/main" val="24712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9184" y="676870"/>
            <a:ext cx="4727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ea typeface="+mn-ea"/>
                <a:cs typeface="+mn-cs"/>
              </a:rPr>
              <a:t>Objectives </a:t>
            </a:r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ea typeface="+mn-ea"/>
                <a:cs typeface="+mn-cs"/>
              </a:rPr>
              <a:t> of  Project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6777317" cy="3508977"/>
          </a:xfrm>
        </p:spPr>
        <p:txBody>
          <a:bodyPr>
            <a:normAutofit fontScale="70000" lnSpcReduction="20000"/>
          </a:bodyPr>
          <a:lstStyle/>
          <a:p>
            <a:pPr marL="68580" lvl="0" indent="0">
              <a:buNone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To provide an environmental friendly power source.</a:t>
            </a:r>
          </a:p>
          <a:p>
            <a:pPr marL="68580" lvl="0" indent="0">
              <a:buNone/>
            </a:pPr>
            <a:endParaRPr lang="en-US" sz="3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68580" lvl="0" indent="0">
              <a:buNone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Reducing  the costs of electricity .</a:t>
            </a:r>
          </a:p>
          <a:p>
            <a:pPr marL="68580" lvl="0" indent="0">
              <a:buNone/>
            </a:pPr>
            <a:endParaRPr lang="en-US" sz="3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68580" lvl="0" indent="0">
              <a:buNone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Producing a big amount of energy and storing it to use later when the electricity shut down.</a:t>
            </a:r>
          </a:p>
          <a:p>
            <a:pPr marL="68580" lvl="0" indent="0">
              <a:buNone/>
            </a:pPr>
            <a:endParaRPr lang="en-US" sz="3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68580" lvl="0" indent="0">
              <a:buNone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To make cheap and easy maintainable power source.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3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384450" y="676870"/>
            <a:ext cx="4237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ea typeface="+mn-ea"/>
                <a:cs typeface="+mn-cs"/>
              </a:rPr>
              <a:t>Problem statement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9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74" y="1828800"/>
            <a:ext cx="8305800" cy="5211763"/>
          </a:xfrm>
        </p:spPr>
        <p:txBody>
          <a:bodyPr>
            <a:normAutofit/>
          </a:bodyPr>
          <a:lstStyle/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We will apply our project in Nablus ,Precisely in the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city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center in the front of the taxis parking lots.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68580" indent="0">
              <a:lnSpc>
                <a:spcPct val="80000"/>
              </a:lnSpc>
              <a:buNone/>
            </a:pPr>
            <a:endParaRPr lang="ar-SA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We chose this place as there is a high number of cars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pass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over from this region and there is often a big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traffic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Also , the weight of the vehicles pass over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is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approximately fixed and suitable for the speed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breaker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,so we make sure that failure will not occur. As a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result</a:t>
            </a:r>
          </a:p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a high amount of power is generated and the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6858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efficiency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is high 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16029" y="533400"/>
            <a:ext cx="2973891" cy="923330"/>
          </a:xfrm>
          <a:prstGeom prst="rect">
            <a:avLst/>
          </a:prstGeom>
          <a:noFill/>
        </p:spPr>
        <p:txBody>
          <a:bodyPr vert="horz" wrap="none" lIns="91440" tIns="45720" rIns="91440" bIns="45720" anchor="b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ea typeface="+mn-ea"/>
                <a:cs typeface="+mn-cs"/>
              </a:rPr>
              <a:t>Methodology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69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8971"/>
            <a:ext cx="80772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687638" y="3134928"/>
            <a:ext cx="3995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arts Assembly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43400" y="10668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11540" y="-206831"/>
            <a:ext cx="2198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C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omponent</a:t>
            </a:r>
            <a:endParaRPr lang="en-US" sz="4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idx="1"/>
          </p:nvPr>
        </p:nvSpPr>
        <p:spPr>
          <a:xfrm>
            <a:off x="683510" y="835967"/>
            <a:ext cx="1497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1-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Spring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4479128" y="844619"/>
            <a:ext cx="381756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2-Angular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joint &amp; wheel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3085"/>
            <a:ext cx="3581400" cy="3220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99" y="1922199"/>
            <a:ext cx="2168963" cy="3429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63399"/>
            <a:ext cx="2427263" cy="343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617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2726</TotalTime>
  <Words>1310</Words>
  <Application>Microsoft Office PowerPoint</Application>
  <PresentationFormat>On-screen Show (4:3)</PresentationFormat>
  <Paragraphs>254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Flow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Objectives  of  Project</vt:lpstr>
      <vt:lpstr>Problem statement</vt:lpstr>
      <vt:lpstr>   </vt:lpstr>
      <vt:lpstr>PowerPoint Presentation</vt:lpstr>
      <vt:lpstr>PowerPoint Presentation</vt:lpstr>
      <vt:lpstr>PowerPoint Presentation</vt:lpstr>
      <vt:lpstr>6-Rubber speed  breaker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Renad</dc:creator>
  <cp:lastModifiedBy>Dell</cp:lastModifiedBy>
  <cp:revision>119</cp:revision>
  <dcterms:created xsi:type="dcterms:W3CDTF">2006-08-16T00:00:00Z</dcterms:created>
  <dcterms:modified xsi:type="dcterms:W3CDTF">2016-05-17T22:44:21Z</dcterms:modified>
</cp:coreProperties>
</file>