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85" r:id="rId12"/>
    <p:sldId id="267" r:id="rId13"/>
    <p:sldId id="268" r:id="rId14"/>
    <p:sldId id="264" r:id="rId15"/>
    <p:sldId id="269" r:id="rId16"/>
    <p:sldId id="270" r:id="rId17"/>
    <p:sldId id="271" r:id="rId18"/>
    <p:sldId id="272" r:id="rId19"/>
    <p:sldId id="273" r:id="rId20"/>
    <p:sldId id="288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9" r:id="rId30"/>
    <p:sldId id="284" r:id="rId31"/>
    <p:sldId id="286" r:id="rId32"/>
    <p:sldId id="282" r:id="rId33"/>
    <p:sldId id="283" r:id="rId3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12/03/1503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3140968"/>
            <a:ext cx="3744416" cy="2664296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Done by: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 Rania </a:t>
            </a:r>
            <a:r>
              <a:rPr lang="en-US" dirty="0" err="1">
                <a:solidFill>
                  <a:schemeClr val="tx1"/>
                </a:solidFill>
              </a:rPr>
              <a:t>Sabbah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Haneen</a:t>
            </a:r>
            <a:r>
              <a:rPr lang="en-US" dirty="0">
                <a:solidFill>
                  <a:schemeClr val="tx1"/>
                </a:solidFill>
              </a:rPr>
              <a:t> Hamada</a:t>
            </a:r>
          </a:p>
          <a:p>
            <a:pPr algn="l" rtl="0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Supervisor: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Dr. Mahmoud </a:t>
            </a:r>
            <a:r>
              <a:rPr lang="en-US" dirty="0" err="1">
                <a:solidFill>
                  <a:schemeClr val="tx1"/>
                </a:solidFill>
              </a:rPr>
              <a:t>Dwaikat</a:t>
            </a:r>
            <a:endParaRPr lang="en-US" dirty="0">
              <a:solidFill>
                <a:schemeClr val="tx1"/>
              </a:solidFill>
            </a:endParaRPr>
          </a:p>
          <a:p>
            <a:pPr algn="l" rtl="0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smtClean="0"/>
              <a:t>Seismic Design of Abu Gazaleh Building </a:t>
            </a:r>
            <a:endParaRPr lang="en-US" dirty="0"/>
          </a:p>
        </p:txBody>
      </p:sp>
      <p:pic>
        <p:nvPicPr>
          <p:cNvPr id="4" name="صورة 3" descr="g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00400"/>
            <a:ext cx="4055090" cy="346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02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structural element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Codes used:</a:t>
            </a:r>
          </a:p>
          <a:p>
            <a:pPr algn="l" rtl="0"/>
            <a:r>
              <a:rPr lang="en-US" dirty="0"/>
              <a:t>ACI318 </a:t>
            </a:r>
            <a:endParaRPr lang="en-US" dirty="0" smtClean="0"/>
          </a:p>
          <a:p>
            <a:pPr algn="l" rtl="0"/>
            <a:r>
              <a:rPr lang="en-US" dirty="0"/>
              <a:t>UBC 97 </a:t>
            </a:r>
            <a:endParaRPr lang="en-US" dirty="0" smtClean="0"/>
          </a:p>
          <a:p>
            <a:pPr algn="l" rtl="0"/>
            <a:r>
              <a:rPr lang="en-US" dirty="0" smtClean="0"/>
              <a:t>Assumed Intermediate frame design.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92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combinations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Ultimate Load combinations according to UBC97: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1.4D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1.2D + 1.6L + 0.5 (</a:t>
            </a:r>
            <a:r>
              <a:rPr lang="en-US" dirty="0" err="1"/>
              <a:t>Lr</a:t>
            </a:r>
            <a:r>
              <a:rPr lang="en-US" dirty="0"/>
              <a:t> or S)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1.2D + 1.6 (</a:t>
            </a:r>
            <a:r>
              <a:rPr lang="en-US" dirty="0" err="1"/>
              <a:t>Lr</a:t>
            </a:r>
            <a:r>
              <a:rPr lang="en-US" dirty="0"/>
              <a:t> or S) + (f</a:t>
            </a:r>
            <a:r>
              <a:rPr lang="en-US" baseline="-25000" dirty="0"/>
              <a:t>1</a:t>
            </a:r>
            <a:r>
              <a:rPr lang="en-US" dirty="0"/>
              <a:t>L or 0.8W)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1.2D + 1.3W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 + f</a:t>
            </a:r>
            <a:r>
              <a:rPr lang="en-US" baseline="-25000" dirty="0"/>
              <a:t>1</a:t>
            </a:r>
            <a:r>
              <a:rPr lang="en-US" dirty="0"/>
              <a:t>L + 0.5 (</a:t>
            </a:r>
            <a:r>
              <a:rPr lang="en-US" dirty="0" err="1"/>
              <a:t>Lr</a:t>
            </a:r>
            <a:r>
              <a:rPr lang="en-US" dirty="0"/>
              <a:t> or S)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1.2D + 1.0E + (f</a:t>
            </a:r>
            <a:r>
              <a:rPr lang="en-US" baseline="-25000" dirty="0"/>
              <a:t>1</a:t>
            </a:r>
            <a:r>
              <a:rPr lang="en-US" dirty="0"/>
              <a:t>L + f</a:t>
            </a:r>
            <a:r>
              <a:rPr lang="en-US" baseline="-25000" dirty="0"/>
              <a:t>2</a:t>
            </a:r>
            <a:r>
              <a:rPr lang="en-US" dirty="0"/>
              <a:t>S)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0.9D ±(1.0E or 1.3W)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61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Footing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Footing are used: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400" dirty="0"/>
              <a:t>to </a:t>
            </a:r>
            <a:r>
              <a:rPr lang="en-US" sz="2400" dirty="0" smtClean="0"/>
              <a:t>transfer </a:t>
            </a:r>
            <a:r>
              <a:rPr lang="en-US" sz="2400" dirty="0"/>
              <a:t>safely high </a:t>
            </a:r>
            <a:r>
              <a:rPr lang="en-US" sz="2400" dirty="0" smtClean="0"/>
              <a:t>concentrated column </a:t>
            </a:r>
            <a:r>
              <a:rPr lang="en-US" sz="2400" dirty="0"/>
              <a:t>or wall </a:t>
            </a:r>
            <a:r>
              <a:rPr lang="en-US" sz="2400" dirty="0" smtClean="0"/>
              <a:t>loads to base ground.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400" dirty="0" smtClean="0"/>
              <a:t>Spreading it on larger area.</a:t>
            </a:r>
          </a:p>
          <a:p>
            <a:pPr algn="l" rtl="0"/>
            <a:r>
              <a:rPr lang="en-US" sz="2800" dirty="0" smtClean="0"/>
              <a:t>Bearing capacity of soil (</a:t>
            </a:r>
            <a:r>
              <a:rPr lang="en-US" sz="2800" dirty="0" err="1" smtClean="0"/>
              <a:t>qall</a:t>
            </a:r>
            <a:r>
              <a:rPr lang="en-US" sz="2800" dirty="0" smtClean="0"/>
              <a:t>) =300KN/m</a:t>
            </a:r>
            <a:r>
              <a:rPr lang="en-US" sz="1800" dirty="0" smtClean="0"/>
              <a:t>2</a:t>
            </a:r>
          </a:p>
          <a:p>
            <a:pPr algn="l" rtl="0"/>
            <a:r>
              <a:rPr lang="en-US" sz="2800" dirty="0" smtClean="0"/>
              <a:t>Minimum Area =service load/</a:t>
            </a:r>
            <a:r>
              <a:rPr lang="en-US" sz="2800" dirty="0" err="1" smtClean="0"/>
              <a:t>qall</a:t>
            </a:r>
            <a:endParaRPr lang="en-US" sz="2800" dirty="0"/>
          </a:p>
          <a:p>
            <a:pPr algn="l" rtl="0"/>
            <a:r>
              <a:rPr lang="en-US" sz="2800" dirty="0" smtClean="0"/>
              <a:t>Thickness from wide beam and punching shear.</a:t>
            </a:r>
          </a:p>
          <a:p>
            <a:pPr algn="l" rtl="0"/>
            <a:r>
              <a:rPr lang="en-US" sz="2800" dirty="0" smtClean="0"/>
              <a:t>Design area of steel from Moment in x and y.</a:t>
            </a:r>
          </a:p>
          <a:p>
            <a:pPr algn="l" rtl="0"/>
            <a:r>
              <a:rPr lang="en-US" sz="2800" dirty="0" smtClean="0"/>
              <a:t>Shrinkage steel(top)=0.0018*width*height /2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91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Footing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Footings layout:</a:t>
            </a:r>
          </a:p>
          <a:p>
            <a:pPr algn="l" rtl="0"/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6860899" cy="42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0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Footing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737414" cy="442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ستطيل مستدير الزوايا 5"/>
          <p:cNvSpPr/>
          <p:nvPr/>
        </p:nvSpPr>
        <p:spPr>
          <a:xfrm>
            <a:off x="4716016" y="4077072"/>
            <a:ext cx="64807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1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Beams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Beams </a:t>
            </a:r>
            <a:r>
              <a:rPr lang="en-US" dirty="0" smtClean="0"/>
              <a:t>transfer loads </a:t>
            </a:r>
            <a:r>
              <a:rPr lang="en-US" dirty="0" smtClean="0"/>
              <a:t>from slab to columns.</a:t>
            </a:r>
          </a:p>
          <a:p>
            <a:pPr algn="l" rtl="0"/>
            <a:r>
              <a:rPr lang="en-US" dirty="0" smtClean="0"/>
              <a:t>Hidden beams while dropped beams along perimeter.</a:t>
            </a:r>
          </a:p>
          <a:p>
            <a:pPr algn="l" rtl="0"/>
            <a:r>
              <a:rPr lang="en-US" dirty="0" smtClean="0"/>
              <a:t>Use proper section dimension.</a:t>
            </a:r>
          </a:p>
          <a:p>
            <a:pPr algn="l" rtl="0"/>
            <a:r>
              <a:rPr lang="en-US" dirty="0" smtClean="0"/>
              <a:t>Longitudinal area of steel from moment and torsion.</a:t>
            </a:r>
          </a:p>
          <a:p>
            <a:pPr algn="l" rtl="0"/>
            <a:r>
              <a:rPr lang="en-US" dirty="0" smtClean="0"/>
              <a:t>Transverse area of steel from shear and torsion.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45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Beams Layout: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00200"/>
            <a:ext cx="7398280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543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Beams Detailing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839246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56000"/>
            <a:ext cx="65532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63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 beams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Is used to prevent differential settlement.</a:t>
            </a:r>
          </a:p>
          <a:p>
            <a:pPr algn="l" rtl="0"/>
            <a:r>
              <a:rPr lang="en-US" dirty="0" smtClean="0"/>
              <a:t>Longitudinal </a:t>
            </a:r>
            <a:r>
              <a:rPr lang="en-US" dirty="0"/>
              <a:t>area of steel from moment and </a:t>
            </a:r>
            <a:r>
              <a:rPr lang="en-US" dirty="0" smtClean="0"/>
              <a:t>torsion and tension.</a:t>
            </a:r>
            <a:endParaRPr lang="en-US" dirty="0"/>
          </a:p>
          <a:p>
            <a:pPr algn="l" rtl="0"/>
            <a:r>
              <a:rPr lang="en-US" dirty="0"/>
              <a:t>Transverse area of steel from shear and torsion.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14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Ground beams Layout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1137" y="1863196"/>
            <a:ext cx="748883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9568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dirty="0"/>
              <a:t>Outline: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algn="l" rtl="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Seismic design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Drift check</a:t>
            </a:r>
          </a:p>
          <a:p>
            <a:pPr algn="l" rtl="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of structural elements :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Footing 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Beam 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Tie beam 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Column 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Shear wall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Slab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3600" dirty="0" smtClean="0"/>
              <a:t>Stair case</a:t>
            </a:r>
          </a:p>
          <a:p>
            <a:pPr algn="l" rtl="0"/>
            <a:endParaRPr lang="en-US" sz="3600" dirty="0"/>
          </a:p>
          <a:p>
            <a:pPr marL="514350" indent="-514350" algn="l" rtl="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32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Beam Design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909210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94125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beams detailing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0867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8100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51369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Slab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Slabs carries distributed loads to beams and columns.</a:t>
            </a:r>
          </a:p>
          <a:p>
            <a:pPr algn="l" rtl="0"/>
            <a:r>
              <a:rPr lang="en-US" dirty="0" smtClean="0"/>
              <a:t>Thickness suitability by shear check.</a:t>
            </a:r>
          </a:p>
          <a:p>
            <a:pPr algn="l" rtl="0"/>
            <a:r>
              <a:rPr lang="en-US" dirty="0" smtClean="0"/>
              <a:t>Moments in x and y from model to design area of steel.</a:t>
            </a:r>
          </a:p>
          <a:p>
            <a:pPr algn="l" rtl="0"/>
            <a:r>
              <a:rPr lang="en-US" dirty="0" smtClean="0"/>
              <a:t>Ribbed slab : As </a:t>
            </a:r>
            <a:r>
              <a:rPr lang="en-US" dirty="0" smtClean="0"/>
              <a:t>min=0.0033*</a:t>
            </a:r>
            <a:r>
              <a:rPr lang="en-US" dirty="0" err="1" smtClean="0"/>
              <a:t>bw</a:t>
            </a:r>
            <a:r>
              <a:rPr lang="en-US" dirty="0" smtClean="0"/>
              <a:t>*d </a:t>
            </a:r>
          </a:p>
          <a:p>
            <a:pPr algn="l" rtl="0"/>
            <a:r>
              <a:rPr lang="en-US" dirty="0" smtClean="0"/>
              <a:t>All area of steel &lt;As min …..minimum is used</a:t>
            </a:r>
          </a:p>
          <a:p>
            <a:pPr algn="l" rtl="0"/>
            <a:r>
              <a:rPr lang="en-US" dirty="0" smtClean="0"/>
              <a:t>Shrinkage steel(top)=0.0018*b*h ..</a:t>
            </a:r>
            <a:r>
              <a:rPr lang="en-US" sz="2400" dirty="0" smtClean="0"/>
              <a:t>both directions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8661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Slab layout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484784"/>
            <a:ext cx="769716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6343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Slab detail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54483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8100" y="4267200"/>
            <a:ext cx="52959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971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Shear wall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Shear walls is distributed to carry lateral load and resist torsion effect.</a:t>
            </a:r>
          </a:p>
          <a:p>
            <a:pPr algn="l" rtl="0"/>
            <a:r>
              <a:rPr lang="en-US" dirty="0" smtClean="0"/>
              <a:t>The moment about axis 1 and axial force ...long area of steel (column)</a:t>
            </a:r>
          </a:p>
          <a:p>
            <a:pPr algn="l" rtl="0"/>
            <a:r>
              <a:rPr lang="en-US" dirty="0" smtClean="0"/>
              <a:t>Moment about axis 2 …long area.</a:t>
            </a:r>
          </a:p>
          <a:p>
            <a:pPr algn="l" rtl="0"/>
            <a:r>
              <a:rPr lang="en-US" dirty="0" smtClean="0"/>
              <a:t>Shear in 1 to check thickness of wall.</a:t>
            </a:r>
          </a:p>
          <a:p>
            <a:pPr algn="l" rtl="0"/>
            <a:r>
              <a:rPr lang="en-US" dirty="0" smtClean="0"/>
              <a:t>Shear in 2 …transverse steel.(beams)</a:t>
            </a:r>
          </a:p>
          <a:p>
            <a:pPr algn="l" rtl="0"/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953000"/>
            <a:ext cx="4162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716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Shear wall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u="sng" dirty="0"/>
              <a:t>Check shear in x </a:t>
            </a:r>
            <a:r>
              <a:rPr lang="en-US" u="sng" dirty="0" smtClean="0"/>
              <a:t>:</a:t>
            </a:r>
          </a:p>
          <a:p>
            <a:pPr marL="0" indent="0" algn="l" rtl="0">
              <a:buNone/>
            </a:pPr>
            <a:r>
              <a:rPr lang="en-US" sz="2400" dirty="0" err="1" smtClean="0"/>
              <a:t>Vux</a:t>
            </a:r>
            <a:r>
              <a:rPr lang="en-US" sz="2400" dirty="0" smtClean="0"/>
              <a:t>=23.95 </a:t>
            </a:r>
            <a:r>
              <a:rPr lang="en-US" sz="2400" dirty="0"/>
              <a:t>KN</a:t>
            </a:r>
          </a:p>
          <a:p>
            <a:pPr marL="0" indent="0" algn="l" rtl="0">
              <a:buNone/>
            </a:pPr>
            <a:r>
              <a:rPr lang="el-GR" sz="2400" dirty="0"/>
              <a:t>φ</a:t>
            </a:r>
            <a:r>
              <a:rPr lang="en-US" sz="2400" dirty="0" err="1" smtClean="0"/>
              <a:t>Vc</a:t>
            </a:r>
            <a:r>
              <a:rPr lang="en-US" sz="2400" dirty="0" smtClean="0"/>
              <a:t>=281.11KN</a:t>
            </a:r>
            <a:r>
              <a:rPr lang="en-US" sz="2400" dirty="0"/>
              <a:t>.&gt;Vu O.K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u="sng" dirty="0"/>
              <a:t>Design shear in y</a:t>
            </a:r>
            <a:r>
              <a:rPr lang="en-US" u="sng" dirty="0" smtClean="0"/>
              <a:t>:</a:t>
            </a:r>
          </a:p>
          <a:p>
            <a:pPr marL="0" indent="0" algn="l" rtl="0">
              <a:buNone/>
            </a:pPr>
            <a:r>
              <a:rPr lang="en-US" sz="2400" dirty="0" err="1" smtClean="0"/>
              <a:t>Vuy</a:t>
            </a:r>
            <a:r>
              <a:rPr lang="en-US" sz="2400" dirty="0" smtClean="0"/>
              <a:t>=224.16KN.</a:t>
            </a:r>
          </a:p>
          <a:p>
            <a:pPr marL="0" indent="0" algn="l" rtl="0">
              <a:buNone/>
            </a:pPr>
            <a:r>
              <a:rPr lang="en-US" sz="2400" dirty="0" err="1" smtClean="0"/>
              <a:t>Vc</a:t>
            </a:r>
            <a:r>
              <a:rPr lang="en-US" sz="2400" dirty="0" smtClean="0"/>
              <a:t>=359.82KN</a:t>
            </a:r>
          </a:p>
          <a:p>
            <a:pPr marL="0" indent="0" algn="l" rtl="0">
              <a:buNone/>
            </a:pPr>
            <a:r>
              <a:rPr lang="en-US" sz="2400" dirty="0" err="1"/>
              <a:t>Vc</a:t>
            </a:r>
            <a:r>
              <a:rPr lang="en-US" sz="2400" dirty="0"/>
              <a:t>&gt;Vu/</a:t>
            </a:r>
            <a:r>
              <a:rPr lang="el-GR" sz="2400" dirty="0"/>
              <a:t>φ</a:t>
            </a:r>
            <a:r>
              <a:rPr lang="en-US" sz="2400" dirty="0"/>
              <a:t>  then use minimum shear </a:t>
            </a:r>
            <a:r>
              <a:rPr lang="en-US" sz="2400" dirty="0" smtClean="0"/>
              <a:t>reinforcement</a:t>
            </a:r>
          </a:p>
          <a:p>
            <a:pPr algn="l" rtl="0"/>
            <a:r>
              <a:rPr lang="en-US" u="sng" dirty="0"/>
              <a:t>Design moment about y</a:t>
            </a:r>
            <a:r>
              <a:rPr lang="en-US" u="sng" dirty="0" smtClean="0"/>
              <a:t>:</a:t>
            </a:r>
          </a:p>
          <a:p>
            <a:pPr marL="0" indent="0" algn="l" rtl="0">
              <a:buNone/>
            </a:pPr>
            <a:r>
              <a:rPr lang="en-US" sz="2400" dirty="0" err="1" smtClean="0"/>
              <a:t>Muy</a:t>
            </a:r>
            <a:r>
              <a:rPr lang="en-US" sz="2400" dirty="0" smtClean="0"/>
              <a:t>=43.9KN.m</a:t>
            </a:r>
          </a:p>
          <a:p>
            <a:pPr marL="0" indent="0" algn="l" rtl="0">
              <a:buNone/>
            </a:pPr>
            <a:r>
              <a:rPr lang="en-US" sz="2400" dirty="0" smtClean="0"/>
              <a:t>As=</a:t>
            </a:r>
            <a:r>
              <a:rPr lang="en-US" sz="2400" dirty="0" err="1" smtClean="0"/>
              <a:t>Muy</a:t>
            </a:r>
            <a:r>
              <a:rPr lang="en-US" sz="2400" dirty="0"/>
              <a:t>/(</a:t>
            </a:r>
            <a:r>
              <a:rPr lang="el-GR" sz="2400" dirty="0"/>
              <a:t>φ</a:t>
            </a:r>
            <a:r>
              <a:rPr lang="en-US" sz="2400" dirty="0"/>
              <a:t>*</a:t>
            </a:r>
            <a:r>
              <a:rPr lang="en-US" sz="2400" dirty="0" err="1"/>
              <a:t>fy</a:t>
            </a:r>
            <a:r>
              <a:rPr lang="en-US" sz="2400" dirty="0"/>
              <a:t>*(d-d</a:t>
            </a:r>
            <a:r>
              <a:rPr lang="en-US" sz="2400" dirty="0" smtClean="0"/>
              <a:t>’))</a:t>
            </a:r>
          </a:p>
          <a:p>
            <a:pPr algn="l" rtl="0"/>
            <a:r>
              <a:rPr lang="en-US" u="sng" dirty="0"/>
              <a:t>Design for axial force and moment about x:</a:t>
            </a:r>
          </a:p>
          <a:p>
            <a:pPr marL="0" indent="0" algn="l" rtl="0">
              <a:buNone/>
            </a:pPr>
            <a:r>
              <a:rPr lang="en-US" sz="2400" dirty="0" smtClean="0"/>
              <a:t>As column (interaction diagram)</a:t>
            </a:r>
          </a:p>
          <a:p>
            <a:pPr algn="l" rtl="0"/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algn="l" rtl="0"/>
            <a:endParaRPr lang="en-US" dirty="0"/>
          </a:p>
          <a:p>
            <a:pPr algn="l" rtl="0"/>
            <a:endParaRPr lang="en-US" u="sng" dirty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7644" y="2132856"/>
            <a:ext cx="4162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7951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Shear wall distribution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00200"/>
            <a:ext cx="7162227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497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591"/>
            <a:ext cx="8229600" cy="1143000"/>
          </a:xfrm>
        </p:spPr>
        <p:txBody>
          <a:bodyPr/>
          <a:lstStyle/>
          <a:p>
            <a:r>
              <a:rPr lang="en-US" dirty="0" smtClean="0"/>
              <a:t>Shear wall detailing</a:t>
            </a:r>
            <a:endParaRPr lang="en-US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16832"/>
            <a:ext cx="51480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062042"/>
            <a:ext cx="481524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3635896" y="2204864"/>
            <a:ext cx="57606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5220072" y="3284984"/>
            <a:ext cx="2736304" cy="369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Shear wall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457200"/>
            <a:ext cx="4343400" cy="559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a residential building of five stories</a:t>
            </a:r>
          </a:p>
          <a:p>
            <a:pPr algn="l" rtl="0"/>
            <a:r>
              <a:rPr lang="en-US" dirty="0"/>
              <a:t>3.32m height each. </a:t>
            </a:r>
          </a:p>
          <a:p>
            <a:pPr algn="l" rtl="0"/>
            <a:r>
              <a:rPr lang="en-US" dirty="0"/>
              <a:t>The building  has an area approximately as 313m</a:t>
            </a:r>
            <a:r>
              <a:rPr lang="en-US" baseline="30000" dirty="0"/>
              <a:t>2</a:t>
            </a:r>
            <a:r>
              <a:rPr lang="en-US" dirty="0"/>
              <a:t> per </a:t>
            </a:r>
            <a:r>
              <a:rPr lang="en-US" dirty="0" smtClean="0"/>
              <a:t>floor with </a:t>
            </a:r>
            <a:r>
              <a:rPr lang="en-US" dirty="0"/>
              <a:t>minor variation. </a:t>
            </a:r>
          </a:p>
          <a:p>
            <a:pPr algn="l" rtl="0"/>
            <a:r>
              <a:rPr lang="en-US" dirty="0"/>
              <a:t> It is located in </a:t>
            </a:r>
            <a:r>
              <a:rPr lang="en-US" dirty="0" err="1"/>
              <a:t>Ma'ajeen</a:t>
            </a:r>
            <a:r>
              <a:rPr lang="en-US" dirty="0"/>
              <a:t> area of Nablus city.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71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Columns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Columns transfer loads from beams to footing.</a:t>
            </a:r>
          </a:p>
          <a:p>
            <a:pPr algn="l" rtl="0"/>
            <a:r>
              <a:rPr lang="en-US" dirty="0" smtClean="0"/>
              <a:t>Column section dimensions estimated using relative axial load, then check using model, such that ,</a:t>
            </a:r>
            <a:r>
              <a:rPr lang="el-GR" dirty="0"/>
              <a:t> ρ=1</a:t>
            </a:r>
            <a:r>
              <a:rPr lang="el-GR" dirty="0" smtClean="0"/>
              <a:t>%</a:t>
            </a:r>
            <a:r>
              <a:rPr lang="en-US" dirty="0"/>
              <a:t> </a:t>
            </a:r>
            <a:r>
              <a:rPr lang="en-US" dirty="0" smtClean="0"/>
              <a:t>(give warning)</a:t>
            </a:r>
          </a:p>
          <a:p>
            <a:pPr algn="l" rtl="0"/>
            <a:r>
              <a:rPr lang="en-US" dirty="0" smtClean="0"/>
              <a:t>Area of steel =</a:t>
            </a:r>
            <a:r>
              <a:rPr lang="el-GR" dirty="0" smtClean="0"/>
              <a:t>ρ</a:t>
            </a:r>
            <a:r>
              <a:rPr lang="en-US" dirty="0" smtClean="0"/>
              <a:t>*Area gross, area of minimum used</a:t>
            </a:r>
            <a:r>
              <a:rPr lang="en-US" dirty="0" smtClean="0"/>
              <a:t>.</a:t>
            </a:r>
            <a:endParaRPr lang="en-US" dirty="0" smtClean="0"/>
          </a:p>
          <a:p>
            <a:pPr algn="l" rtl="0"/>
            <a:r>
              <a:rPr lang="en-US" dirty="0" smtClean="0"/>
              <a:t>Check manually one </a:t>
            </a:r>
            <a:r>
              <a:rPr lang="en-US" dirty="0" smtClean="0"/>
              <a:t>column, determine :</a:t>
            </a:r>
          </a:p>
          <a:p>
            <a:pPr algn="l" rtl="0">
              <a:buNone/>
            </a:pPr>
            <a:r>
              <a:rPr lang="en-US" dirty="0" smtClean="0"/>
              <a:t>1)braced  or un-braced </a:t>
            </a:r>
          </a:p>
          <a:p>
            <a:pPr algn="l" rtl="0">
              <a:buNone/>
            </a:pPr>
            <a:r>
              <a:rPr lang="en-US" dirty="0" smtClean="0"/>
              <a:t>2) long or short column</a:t>
            </a:r>
          </a:p>
          <a:p>
            <a:pPr algn="l" rtl="0"/>
            <a:r>
              <a:rPr lang="en-US" dirty="0" smtClean="0"/>
              <a:t>interaction </a:t>
            </a:r>
            <a:r>
              <a:rPr lang="en-US" dirty="0" smtClean="0"/>
              <a:t>diagram.</a:t>
            </a:r>
          </a:p>
          <a:p>
            <a:pPr algn="l" rtl="0"/>
            <a:r>
              <a:rPr lang="en-US" dirty="0" smtClean="0"/>
              <a:t>Stirrups , spacing from code requirement.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03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detail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33400"/>
            <a:ext cx="4343400" cy="605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6487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 case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Stairs are used to carry people and things from one elevation to </a:t>
            </a:r>
            <a:r>
              <a:rPr lang="en-US" dirty="0" smtClean="0"/>
              <a:t>another.</a:t>
            </a:r>
          </a:p>
          <a:p>
            <a:pPr algn="l" rtl="0"/>
            <a:r>
              <a:rPr lang="en-US" dirty="0" smtClean="0"/>
              <a:t>A model was used to determine</a:t>
            </a:r>
          </a:p>
          <a:p>
            <a:pPr marL="0" indent="0" algn="l" rtl="0">
              <a:buNone/>
            </a:pPr>
            <a:r>
              <a:rPr lang="en-US" dirty="0" smtClean="0"/>
              <a:t>Internal stress.</a:t>
            </a:r>
          </a:p>
          <a:p>
            <a:pPr algn="l" rtl="0"/>
            <a:r>
              <a:rPr lang="en-US" dirty="0" smtClean="0"/>
              <a:t>treat the run as a slab, check </a:t>
            </a:r>
          </a:p>
          <a:p>
            <a:pPr marL="0" indent="0" algn="l" rtl="0">
              <a:buNone/>
            </a:pPr>
            <a:r>
              <a:rPr lang="en-US" dirty="0" smtClean="0"/>
              <a:t>Shear.</a:t>
            </a:r>
            <a:endParaRPr lang="en-US" dirty="0" smtClean="0"/>
          </a:p>
          <a:p>
            <a:pPr algn="l" rtl="0"/>
            <a:r>
              <a:rPr lang="en-US" dirty="0" smtClean="0"/>
              <a:t>Moment both directions…area of</a:t>
            </a:r>
          </a:p>
          <a:p>
            <a:pPr marL="0" indent="0" algn="l" rtl="0">
              <a:buNone/>
            </a:pPr>
            <a:r>
              <a:rPr lang="en-US" dirty="0" smtClean="0"/>
              <a:t>Steel.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  <p:pic>
        <p:nvPicPr>
          <p:cNvPr id="4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492896"/>
            <a:ext cx="216024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60666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Stairs Detailing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8487103" cy="3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2274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Plan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6457783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6656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made: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Concrete Compressive strength, fc’=28MPa</a:t>
            </a:r>
          </a:p>
          <a:p>
            <a:pPr algn="l" rtl="0"/>
            <a:r>
              <a:rPr lang="en-US" sz="2800" dirty="0" smtClean="0"/>
              <a:t>Steel yielding Strength, </a:t>
            </a:r>
            <a:r>
              <a:rPr lang="en-US" sz="2800" dirty="0" err="1" smtClean="0"/>
              <a:t>fy</a:t>
            </a:r>
            <a:r>
              <a:rPr lang="en-US" sz="2800" dirty="0" smtClean="0"/>
              <a:t>= 420 MPa.</a:t>
            </a:r>
          </a:p>
          <a:p>
            <a:pPr algn="l" rtl="0"/>
            <a:r>
              <a:rPr lang="en-US" sz="2800" dirty="0" smtClean="0"/>
              <a:t>Live load uniformly distributed on slab= 3KN/m</a:t>
            </a:r>
            <a:r>
              <a:rPr lang="en-US" sz="2000" dirty="0" smtClean="0"/>
              <a:t>2</a:t>
            </a:r>
          </a:p>
          <a:p>
            <a:pPr algn="l" rtl="0"/>
            <a:r>
              <a:rPr lang="en-US" sz="2800" dirty="0" smtClean="0"/>
              <a:t>Superimposed dead load </a:t>
            </a:r>
            <a:r>
              <a:rPr lang="en-US" sz="2800" dirty="0"/>
              <a:t>uniformly distributed on slab= </a:t>
            </a:r>
            <a:r>
              <a:rPr lang="en-US" sz="2800" dirty="0" smtClean="0"/>
              <a:t>5.3 KN/m</a:t>
            </a:r>
            <a:r>
              <a:rPr lang="en-US" sz="2000" dirty="0" smtClean="0"/>
              <a:t>2</a:t>
            </a:r>
          </a:p>
          <a:p>
            <a:pPr algn="l" rtl="0"/>
            <a:r>
              <a:rPr lang="en-US" sz="2800" dirty="0" smtClean="0"/>
              <a:t>Hidden beams with ribbed slab system </a:t>
            </a:r>
            <a:endParaRPr lang="en-US" sz="2800" dirty="0"/>
          </a:p>
          <a:p>
            <a:pPr algn="l" rtl="0"/>
            <a:endParaRPr lang="en-US" sz="2800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900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used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7271093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70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Seismic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Equivalent static (UBC97) </a:t>
            </a:r>
            <a:endParaRPr lang="en-US" dirty="0" smtClean="0"/>
          </a:p>
          <a:p>
            <a:pPr algn="l" rtl="0"/>
            <a:r>
              <a:rPr lang="en-US" dirty="0"/>
              <a:t>Z=0.2 since building is in Nablus (from seismic map of UBC).</a:t>
            </a:r>
          </a:p>
          <a:p>
            <a:pPr algn="l" rtl="0"/>
            <a:r>
              <a:rPr lang="en-US" dirty="0"/>
              <a:t>Soil type =D ,</a:t>
            </a:r>
            <a:r>
              <a:rPr lang="en-US" dirty="0" err="1"/>
              <a:t>Cv</a:t>
            </a:r>
            <a:r>
              <a:rPr lang="en-US" dirty="0"/>
              <a:t>= 0.4 </a:t>
            </a:r>
            <a:r>
              <a:rPr lang="en-US" dirty="0" smtClean="0"/>
              <a:t>,Ca=0.28.</a:t>
            </a:r>
            <a:endParaRPr lang="en-US" dirty="0"/>
          </a:p>
          <a:p>
            <a:pPr algn="l" rtl="0"/>
            <a:r>
              <a:rPr lang="en-US" dirty="0" smtClean="0"/>
              <a:t>Weight=DD+SD=27629.3 KN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R=4.5 ,I=1 .</a:t>
            </a:r>
          </a:p>
          <a:p>
            <a:pPr algn="l" rtl="0"/>
            <a:r>
              <a:rPr lang="en-US" dirty="0"/>
              <a:t>T 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0.42sec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V=</a:t>
            </a:r>
            <a:r>
              <a:rPr lang="en-US" dirty="0" err="1"/>
              <a:t>Cv</a:t>
            </a:r>
            <a:r>
              <a:rPr lang="en-US" dirty="0"/>
              <a:t>*I*W/R*T </a:t>
            </a:r>
            <a:r>
              <a:rPr lang="en-US" dirty="0" smtClean="0"/>
              <a:t>= 5847.47 KN</a:t>
            </a:r>
          </a:p>
          <a:p>
            <a:pPr algn="l" rtl="0"/>
            <a:r>
              <a:rPr lang="en-US" dirty="0" smtClean="0"/>
              <a:t>Vmax=2.5*Ca*I*W/R=4297.8 KN</a:t>
            </a:r>
          </a:p>
          <a:p>
            <a:pPr algn="l" rtl="0"/>
            <a:r>
              <a:rPr lang="en-US" dirty="0" err="1" smtClean="0"/>
              <a:t>Vmin</a:t>
            </a:r>
            <a:r>
              <a:rPr lang="en-US" dirty="0" smtClean="0"/>
              <a:t>=0.11Ca*I*W=850.98KN</a:t>
            </a:r>
          </a:p>
          <a:p>
            <a:pPr algn="l" rtl="0"/>
            <a:r>
              <a:rPr lang="en-US" dirty="0" smtClean="0"/>
              <a:t>V&gt;</a:t>
            </a:r>
            <a:r>
              <a:rPr lang="en-US" dirty="0" err="1" smtClean="0"/>
              <a:t>Vmax</a:t>
            </a:r>
            <a:endParaRPr lang="en-US" dirty="0" smtClean="0"/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6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Seismic design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From </a:t>
            </a:r>
            <a:r>
              <a:rPr lang="en-US" dirty="0" smtClean="0"/>
              <a:t>model and response spectrum analysis the base shear in y = 2669.54KN, x=2502.6KN.</a:t>
            </a:r>
          </a:p>
          <a:p>
            <a:pPr algn="l" rtl="0"/>
            <a:r>
              <a:rPr lang="en-US" dirty="0" smtClean="0"/>
              <a:t>V equivalent &gt;V response</a:t>
            </a:r>
          </a:p>
          <a:p>
            <a:pPr algn="l" rtl="0"/>
            <a:r>
              <a:rPr lang="en-US" dirty="0" smtClean="0"/>
              <a:t>To be in safe condition scale factors are introduced.</a:t>
            </a:r>
          </a:p>
          <a:p>
            <a:pPr algn="l" rtl="0"/>
            <a:r>
              <a:rPr lang="en-US" dirty="0" smtClean="0"/>
              <a:t>Scale factor </a:t>
            </a:r>
            <a:r>
              <a:rPr lang="en-US" dirty="0" smtClean="0"/>
              <a:t>response=g*I/R*any scaling up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77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Drift Check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Max displacement in structure must be checked in this case it occurs in the roof.</a:t>
            </a:r>
          </a:p>
          <a:p>
            <a:pPr algn="l" rtl="0"/>
            <a:r>
              <a:rPr lang="en-US" dirty="0" smtClean="0"/>
              <a:t>Displacement of roof was checked due to earthquake  ( </a:t>
            </a:r>
            <a:r>
              <a:rPr lang="el-GR" dirty="0" smtClean="0"/>
              <a:t>Δ </a:t>
            </a:r>
            <a:r>
              <a:rPr lang="en-US" dirty="0" smtClean="0"/>
              <a:t>) in x and y directions.</a:t>
            </a:r>
          </a:p>
          <a:p>
            <a:pPr algn="l" rtl="0"/>
            <a:r>
              <a:rPr lang="el-GR" dirty="0" smtClean="0"/>
              <a:t>Δ</a:t>
            </a:r>
            <a:r>
              <a:rPr lang="en-US" dirty="0" smtClean="0"/>
              <a:t>plastic=</a:t>
            </a:r>
            <a:r>
              <a:rPr lang="el-GR" dirty="0"/>
              <a:t> </a:t>
            </a:r>
            <a:r>
              <a:rPr lang="en-US" dirty="0" smtClean="0"/>
              <a:t>0.7*R*</a:t>
            </a:r>
            <a:r>
              <a:rPr lang="el-GR" dirty="0" smtClean="0"/>
              <a:t>Δ</a:t>
            </a:r>
            <a:r>
              <a:rPr lang="en-US" dirty="0" smtClean="0"/>
              <a:t>elastic</a:t>
            </a:r>
          </a:p>
          <a:p>
            <a:pPr algn="l" rtl="0"/>
            <a:r>
              <a:rPr lang="el-GR" dirty="0"/>
              <a:t>Δ</a:t>
            </a:r>
            <a:r>
              <a:rPr lang="en-US" dirty="0"/>
              <a:t>plastic=</a:t>
            </a:r>
            <a:r>
              <a:rPr lang="el-GR" dirty="0"/>
              <a:t> </a:t>
            </a:r>
            <a:r>
              <a:rPr lang="en-US" dirty="0" smtClean="0"/>
              <a:t>0.7*4.5*0.0088=0.027m</a:t>
            </a:r>
          </a:p>
          <a:p>
            <a:pPr algn="l" rtl="0"/>
            <a:r>
              <a:rPr lang="el-GR" dirty="0" smtClean="0"/>
              <a:t>Δ</a:t>
            </a:r>
            <a:r>
              <a:rPr lang="en-US" dirty="0" smtClean="0"/>
              <a:t>max=H/400=0.45m </a:t>
            </a:r>
          </a:p>
          <a:p>
            <a:pPr algn="l" rtl="0"/>
            <a:r>
              <a:rPr lang="en-US" dirty="0" smtClean="0"/>
              <a:t>Check is O.K.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26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400</TotalTime>
  <Words>798</Words>
  <Application>Microsoft Office PowerPoint</Application>
  <PresentationFormat>On-screen Show (4:3)</PresentationFormat>
  <Paragraphs>156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Equity</vt:lpstr>
      <vt:lpstr> Seismic Design of Abu Gazaleh Building </vt:lpstr>
      <vt:lpstr>Outline:</vt:lpstr>
      <vt:lpstr>Introduction</vt:lpstr>
      <vt:lpstr>Architectural Plan</vt:lpstr>
      <vt:lpstr>Assumptions made:</vt:lpstr>
      <vt:lpstr>Assumptions used</vt:lpstr>
      <vt:lpstr>Seismic design</vt:lpstr>
      <vt:lpstr>Seismic design</vt:lpstr>
      <vt:lpstr>Drift Check</vt:lpstr>
      <vt:lpstr>Design of structural element </vt:lpstr>
      <vt:lpstr>Load combinations</vt:lpstr>
      <vt:lpstr>Design of Footing</vt:lpstr>
      <vt:lpstr>Design of Footing</vt:lpstr>
      <vt:lpstr>Design of Footing</vt:lpstr>
      <vt:lpstr>Design of Beams</vt:lpstr>
      <vt:lpstr>Beams Layout:</vt:lpstr>
      <vt:lpstr>Beams Detailing</vt:lpstr>
      <vt:lpstr>Tie beams Design</vt:lpstr>
      <vt:lpstr>Ground beams Layout</vt:lpstr>
      <vt:lpstr>Ground Beam Design</vt:lpstr>
      <vt:lpstr>Ground beams detailing</vt:lpstr>
      <vt:lpstr>Slab Design</vt:lpstr>
      <vt:lpstr>Slab layout</vt:lpstr>
      <vt:lpstr>Slab detail</vt:lpstr>
      <vt:lpstr>Shear wall design</vt:lpstr>
      <vt:lpstr>Design of Shear wall</vt:lpstr>
      <vt:lpstr>Shear wall distribution </vt:lpstr>
      <vt:lpstr>Shear wall detailing</vt:lpstr>
      <vt:lpstr>Shear wall detail</vt:lpstr>
      <vt:lpstr>Columns design</vt:lpstr>
      <vt:lpstr>Column detail</vt:lpstr>
      <vt:lpstr>Stair case design</vt:lpstr>
      <vt:lpstr>Stairs Detailing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 Gazaleh Building  Structural Analysis and Design</dc:title>
  <dc:creator>rania</dc:creator>
  <cp:lastModifiedBy>NSY</cp:lastModifiedBy>
  <cp:revision>25</cp:revision>
  <dcterms:created xsi:type="dcterms:W3CDTF">2015-12-17T08:18:59Z</dcterms:created>
  <dcterms:modified xsi:type="dcterms:W3CDTF">2080-01-04T00:02:06Z</dcterms:modified>
</cp:coreProperties>
</file>