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3"/>
  </p:notesMasterIdLst>
  <p:sldIdLst>
    <p:sldId id="256" r:id="rId2"/>
    <p:sldId id="257" r:id="rId3"/>
    <p:sldId id="258" r:id="rId4"/>
    <p:sldId id="274" r:id="rId5"/>
    <p:sldId id="280" r:id="rId6"/>
    <p:sldId id="321" r:id="rId7"/>
    <p:sldId id="281" r:id="rId8"/>
    <p:sldId id="322" r:id="rId9"/>
    <p:sldId id="284" r:id="rId10"/>
    <p:sldId id="261" r:id="rId11"/>
    <p:sldId id="316" r:id="rId12"/>
    <p:sldId id="318" r:id="rId13"/>
    <p:sldId id="317" r:id="rId14"/>
    <p:sldId id="313" r:id="rId15"/>
    <p:sldId id="319" r:id="rId16"/>
    <p:sldId id="269" r:id="rId17"/>
    <p:sldId id="270" r:id="rId18"/>
    <p:sldId id="311" r:id="rId19"/>
    <p:sldId id="312" r:id="rId20"/>
    <p:sldId id="273" r:id="rId21"/>
    <p:sldId id="334" r:id="rId22"/>
    <p:sldId id="325" r:id="rId23"/>
    <p:sldId id="326" r:id="rId24"/>
    <p:sldId id="327" r:id="rId25"/>
    <p:sldId id="328" r:id="rId26"/>
    <p:sldId id="329" r:id="rId27"/>
    <p:sldId id="330" r:id="rId28"/>
    <p:sldId id="331" r:id="rId29"/>
    <p:sldId id="333" r:id="rId30"/>
    <p:sldId id="332" r:id="rId31"/>
    <p:sldId id="32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F22"/>
    <a:srgbClr val="0E3F07"/>
    <a:srgbClr val="57E430"/>
    <a:srgbClr val="7AF27A"/>
    <a:srgbClr val="DDFBDD"/>
    <a:srgbClr val="F7E8FE"/>
    <a:srgbClr val="F2DBFD"/>
    <a:srgbClr val="CEFACE"/>
    <a:srgbClr val="C1F6F7"/>
    <a:srgbClr val="9FF1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326" autoAdjust="0"/>
  </p:normalViewPr>
  <p:slideViewPr>
    <p:cSldViewPr>
      <p:cViewPr>
        <p:scale>
          <a:sx n="66" d="100"/>
          <a:sy n="66" d="100"/>
        </p:scale>
        <p:origin x="-64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E2E33-6806-42FC-862B-EE13B2AAF8FA}" type="datetimeFigureOut">
              <a:rPr lang="en-US" smtClean="0"/>
              <a:pPr/>
              <a:t>5/26/2011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2CA95-1419-4C53-8C93-4DD01D01E2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ACB46C-72C9-49E6-9514-A07B604F0C60}" type="slidenum">
              <a:rPr lang="en-US">
                <a:solidFill>
                  <a:prstClr val="black"/>
                </a:solidFill>
              </a:rPr>
              <a:pPr>
                <a:defRPr/>
              </a:pPr>
              <a:t>31</a:t>
            </a:fld>
            <a:endParaRPr lang="en-US">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AEA7C9-3C48-4551-A91C-BDB4D00360E7}" type="datetime1">
              <a:rPr lang="en-US" smtClean="0"/>
              <a:pPr/>
              <a:t>5/26/2011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E8A92BB-9857-4882-AAAD-6B55ECC9C5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6AD0B5-F464-48A8-B495-08B696E702E6}" type="datetime1">
              <a:rPr lang="en-US" smtClean="0"/>
              <a:pPr/>
              <a:t>5/26/2011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A7AC4C-02F4-4C18-881C-C1ED903651C7}" type="datetime1">
              <a:rPr lang="en-US" smtClean="0"/>
              <a:pPr/>
              <a:t>5/26/2011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C667CA-3CC5-4370-93E5-45DE25473D8B}" type="datetime1">
              <a:rPr lang="en-US" smtClean="0"/>
              <a:pPr/>
              <a:t>5/26/2011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1104554-CEFD-4599-975E-845A6CE883E0}" type="datetime1">
              <a:rPr lang="en-US" smtClean="0"/>
              <a:pPr/>
              <a:t>5/26/2011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D16287-46CA-434B-A223-F681F4FEB7C8}" type="datetime1">
              <a:rPr lang="en-US" smtClean="0"/>
              <a:pPr/>
              <a:t>5/26/2011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495A11-BE41-4E15-8EBA-B126AC54742F}" type="datetime1">
              <a:rPr lang="en-US" smtClean="0"/>
              <a:pPr/>
              <a:t>5/26/2011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E44D556-CF2E-437B-B0D4-E12B645D7D5B}" type="datetime1">
              <a:rPr lang="en-US" smtClean="0"/>
              <a:pPr/>
              <a:t>5/26/2011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66D8DB4-207C-4970-B69C-1CD1FE09698B}" type="datetime1">
              <a:rPr lang="en-US" smtClean="0"/>
              <a:pPr>
                <a:defRPr/>
              </a:pPr>
              <a:t>5/26/2011</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2171711-2CE4-480D-86E7-E10F0B616FAD}" type="slidenum">
              <a:rPr lang="ar-SA"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5EB8288-BA35-4521-A30E-DD88AC5D795C}" type="datetime1">
              <a:rPr lang="en-US" smtClean="0"/>
              <a:pPr/>
              <a:t>5/26/2011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60EE101-774A-4F36-AD1C-E5F7C5818394}" type="datetime1">
              <a:rPr lang="en-US" smtClean="0"/>
              <a:pPr/>
              <a:t>5/26/2011</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16B3CC0-0011-45C6-8D00-376163969122}" type="datetime1">
              <a:rPr lang="en-US" smtClean="0"/>
              <a:pPr/>
              <a:t>5/26/2011</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C:\Users\qtbysn\Desktop\&#1605;&#1588;&#1585;&#1608;&#1593;%20&#1605;&#1610;&#1575;&#1607;%202\&#1576;&#1585;&#1606;&#1575;&#1605;&#1580;%20&#1575;&#1603;&#1587;&#1604;\PROJ.WATER.xls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714356"/>
            <a:ext cx="7772400" cy="1285884"/>
          </a:xfrm>
        </p:spPr>
        <p:txBody>
          <a:bodyPr>
            <a:normAutofit fontScale="90000"/>
          </a:bodyPr>
          <a:lstStyle/>
          <a:p>
            <a:pPr algn="ctr"/>
            <a:r>
              <a:rPr lang="en-US" sz="2400" dirty="0" smtClean="0"/>
              <a:t/>
            </a:r>
            <a:br>
              <a:rPr lang="en-US" sz="2400" dirty="0" smtClean="0"/>
            </a:br>
            <a:r>
              <a:rPr lang="en-US" sz="2400" dirty="0" smtClean="0"/>
              <a:t>    </a:t>
            </a:r>
            <a:br>
              <a:rPr lang="en-US" sz="2400" dirty="0" smtClean="0"/>
            </a:br>
            <a:r>
              <a:rPr lang="en-US" sz="2400" dirty="0" smtClean="0"/>
              <a:t> </a:t>
            </a:r>
            <a:r>
              <a:rPr lang="en-US" sz="2900" b="1" dirty="0" smtClean="0">
                <a:solidFill>
                  <a:schemeClr val="tx1"/>
                </a:solidFill>
                <a:latin typeface="Lucida Bright" pitchFamily="18" charset="0"/>
              </a:rPr>
              <a:t>AN </a:t>
            </a:r>
            <a:r>
              <a:rPr lang="en-US" sz="2900" b="1" dirty="0">
                <a:solidFill>
                  <a:schemeClr val="tx1"/>
                </a:solidFill>
                <a:latin typeface="Lucida Bright" pitchFamily="18" charset="0"/>
              </a:rPr>
              <a:t>– </a:t>
            </a:r>
            <a:r>
              <a:rPr lang="en-US" sz="2900" b="1" dirty="0" err="1">
                <a:solidFill>
                  <a:schemeClr val="tx1"/>
                </a:solidFill>
                <a:latin typeface="Lucida Bright" pitchFamily="18" charset="0"/>
              </a:rPr>
              <a:t>Najah</a:t>
            </a:r>
            <a:r>
              <a:rPr lang="en-US" sz="2900" b="1" dirty="0">
                <a:solidFill>
                  <a:schemeClr val="tx1"/>
                </a:solidFill>
                <a:latin typeface="Lucida Bright" pitchFamily="18" charset="0"/>
              </a:rPr>
              <a:t> </a:t>
            </a:r>
            <a:r>
              <a:rPr lang="en-US" sz="2800" b="1" dirty="0">
                <a:solidFill>
                  <a:schemeClr val="tx1"/>
                </a:solidFill>
                <a:latin typeface="Lucida Bright" pitchFamily="18" charset="0"/>
              </a:rPr>
              <a:t>National</a:t>
            </a:r>
            <a:r>
              <a:rPr lang="en-US" sz="2900" b="1" dirty="0">
                <a:solidFill>
                  <a:schemeClr val="tx1"/>
                </a:solidFill>
                <a:latin typeface="Lucida Bright" pitchFamily="18" charset="0"/>
              </a:rPr>
              <a:t> University</a:t>
            </a:r>
            <a:r>
              <a:rPr lang="en-US" dirty="0"/>
              <a:t/>
            </a:r>
            <a:br>
              <a:rPr lang="en-US" dirty="0"/>
            </a:br>
            <a:endParaRPr lang="en-US" dirty="0"/>
          </a:p>
        </p:txBody>
      </p:sp>
      <p:sp>
        <p:nvSpPr>
          <p:cNvPr id="3" name="Subtitle 2"/>
          <p:cNvSpPr>
            <a:spLocks noGrp="1"/>
          </p:cNvSpPr>
          <p:nvPr>
            <p:ph type="subTitle" idx="1"/>
          </p:nvPr>
        </p:nvSpPr>
        <p:spPr>
          <a:xfrm>
            <a:off x="-285784" y="3000372"/>
            <a:ext cx="9858444" cy="3500438"/>
          </a:xfrm>
        </p:spPr>
        <p:txBody>
          <a:bodyPr>
            <a:normAutofit fontScale="70000" lnSpcReduction="20000"/>
          </a:bodyPr>
          <a:lstStyle/>
          <a:p>
            <a:pPr algn="ctr" rtl="1"/>
            <a:r>
              <a:rPr lang="en-US" sz="2900" b="1" dirty="0" smtClean="0">
                <a:solidFill>
                  <a:srgbClr val="4A1B1A"/>
                </a:solidFill>
                <a:latin typeface="Algerian" pitchFamily="82" charset="0"/>
                <a:cs typeface="+mj-cs"/>
              </a:rPr>
              <a:t>Analysis and redesign of </a:t>
            </a:r>
            <a:r>
              <a:rPr lang="en-US" sz="2900" b="1" dirty="0" smtClean="0">
                <a:solidFill>
                  <a:srgbClr val="4A1B1A"/>
                </a:solidFill>
                <a:latin typeface="Algerian" pitchFamily="82" charset="0"/>
                <a:cs typeface="+mj-cs"/>
              </a:rPr>
              <a:t>Water Distribution </a:t>
            </a:r>
            <a:r>
              <a:rPr lang="en-US" sz="2900" b="1" dirty="0" smtClean="0">
                <a:solidFill>
                  <a:srgbClr val="4A1B1A"/>
                </a:solidFill>
                <a:latin typeface="Algerian" pitchFamily="82" charset="0"/>
                <a:cs typeface="+mj-cs"/>
              </a:rPr>
              <a:t>Network</a:t>
            </a:r>
          </a:p>
          <a:p>
            <a:pPr algn="ctr" rtl="1"/>
            <a:r>
              <a:rPr lang="en-US" sz="2900" b="1" dirty="0" smtClean="0">
                <a:solidFill>
                  <a:srgbClr val="4A1B1A"/>
                </a:solidFill>
                <a:latin typeface="Algerian" pitchFamily="82" charset="0"/>
                <a:cs typeface="+mj-cs"/>
              </a:rPr>
              <a:t>&amp;</a:t>
            </a:r>
          </a:p>
          <a:p>
            <a:pPr algn="ctr" rtl="1"/>
            <a:r>
              <a:rPr lang="en-US" sz="2900" b="1" dirty="0" smtClean="0">
                <a:solidFill>
                  <a:srgbClr val="4A1B1A"/>
                </a:solidFill>
                <a:latin typeface="Algerian" pitchFamily="82" charset="0"/>
                <a:cs typeface="+mj-cs"/>
              </a:rPr>
              <a:t>Wastewater </a:t>
            </a:r>
            <a:r>
              <a:rPr lang="en-US" sz="2900" b="1" dirty="0" smtClean="0">
                <a:solidFill>
                  <a:srgbClr val="4A1B1A"/>
                </a:solidFill>
                <a:latin typeface="Algerian" pitchFamily="82" charset="0"/>
                <a:cs typeface="+mj-cs"/>
              </a:rPr>
              <a:t>Network of Arraba Town</a:t>
            </a:r>
          </a:p>
          <a:p>
            <a:pPr algn="ctr" rtl="1"/>
            <a:endParaRPr lang="en-US" sz="2200" b="1" dirty="0" smtClean="0">
              <a:latin typeface="+mj-lt"/>
            </a:endParaRPr>
          </a:p>
          <a:p>
            <a:pPr algn="ctr" rtl="1"/>
            <a:endParaRPr lang="en-US" sz="2200" b="1" dirty="0" smtClean="0">
              <a:latin typeface="+mj-lt"/>
            </a:endParaRPr>
          </a:p>
          <a:p>
            <a:pPr algn="l" rtl="1"/>
            <a:r>
              <a:rPr lang="en-US" sz="2000" b="1" dirty="0" smtClean="0">
                <a:solidFill>
                  <a:schemeClr val="tx1"/>
                </a:solidFill>
                <a:latin typeface="+mj-lt"/>
              </a:rPr>
              <a:t>                                        Prepared </a:t>
            </a:r>
            <a:r>
              <a:rPr lang="en-US" sz="2000" b="1" dirty="0">
                <a:solidFill>
                  <a:schemeClr val="tx1"/>
                </a:solidFill>
                <a:latin typeface="+mj-lt"/>
              </a:rPr>
              <a:t>By</a:t>
            </a:r>
            <a:r>
              <a:rPr lang="en-US" sz="2000" b="1" dirty="0" smtClean="0">
                <a:solidFill>
                  <a:schemeClr val="tx1"/>
                </a:solidFill>
                <a:latin typeface="+mj-lt"/>
              </a:rPr>
              <a:t>:              </a:t>
            </a:r>
          </a:p>
          <a:p>
            <a:pPr algn="ctr" rtl="1"/>
            <a:r>
              <a:rPr lang="ar-EG" sz="2000" b="1" dirty="0" smtClean="0">
                <a:solidFill>
                  <a:schemeClr val="tx1"/>
                </a:solidFill>
                <a:latin typeface="+mj-lt"/>
              </a:rPr>
              <a:t>            </a:t>
            </a:r>
            <a:r>
              <a:rPr lang="en-US" sz="2000" b="1" dirty="0" err="1" smtClean="0">
                <a:solidFill>
                  <a:schemeClr val="tx1"/>
                </a:solidFill>
                <a:latin typeface="+mj-lt"/>
              </a:rPr>
              <a:t>Sobhi</a:t>
            </a:r>
            <a:r>
              <a:rPr lang="en-US" sz="2000" b="1" dirty="0" smtClean="0">
                <a:solidFill>
                  <a:schemeClr val="tx1"/>
                </a:solidFill>
                <a:latin typeface="+mj-lt"/>
              </a:rPr>
              <a:t>  </a:t>
            </a:r>
            <a:r>
              <a:rPr lang="en-US" sz="2000" b="1" dirty="0" err="1" smtClean="0">
                <a:solidFill>
                  <a:schemeClr val="tx1"/>
                </a:solidFill>
                <a:latin typeface="+mj-lt"/>
              </a:rPr>
              <a:t>Najjar</a:t>
            </a:r>
            <a:r>
              <a:rPr lang="ar-EG" sz="2000" b="1" dirty="0" smtClean="0">
                <a:solidFill>
                  <a:schemeClr val="tx1"/>
                </a:solidFill>
                <a:latin typeface="+mj-lt"/>
              </a:rPr>
              <a:t>           </a:t>
            </a:r>
            <a:r>
              <a:rPr lang="en-US" sz="2000" b="1" dirty="0" smtClean="0">
                <a:solidFill>
                  <a:schemeClr val="tx1"/>
                </a:solidFill>
                <a:latin typeface="+mj-lt"/>
              </a:rPr>
              <a:t>                  </a:t>
            </a:r>
            <a:r>
              <a:rPr lang="en-US" sz="2000" b="1" dirty="0" err="1" smtClean="0">
                <a:solidFill>
                  <a:schemeClr val="tx1"/>
                </a:solidFill>
                <a:latin typeface="+mj-lt"/>
              </a:rPr>
              <a:t>kamal</a:t>
            </a:r>
            <a:r>
              <a:rPr lang="en-US" sz="2000" b="1" dirty="0" smtClean="0">
                <a:solidFill>
                  <a:schemeClr val="tx1"/>
                </a:solidFill>
                <a:latin typeface="+mj-lt"/>
              </a:rPr>
              <a:t> </a:t>
            </a:r>
            <a:r>
              <a:rPr lang="en-US" sz="2000" b="1" dirty="0" err="1" smtClean="0">
                <a:solidFill>
                  <a:schemeClr val="tx1"/>
                </a:solidFill>
                <a:latin typeface="+mj-lt"/>
              </a:rPr>
              <a:t>Obaid</a:t>
            </a:r>
            <a:r>
              <a:rPr lang="ar-EG" sz="2000" b="1" dirty="0" smtClean="0">
                <a:solidFill>
                  <a:schemeClr val="tx1"/>
                </a:solidFill>
                <a:latin typeface="+mj-lt"/>
              </a:rPr>
              <a:t>    </a:t>
            </a:r>
          </a:p>
          <a:p>
            <a:pPr algn="ctr" rtl="1"/>
            <a:r>
              <a:rPr lang="en-US" sz="2000" b="1" dirty="0" smtClean="0">
                <a:solidFill>
                  <a:schemeClr val="tx1"/>
                </a:solidFill>
                <a:latin typeface="+mj-lt"/>
              </a:rPr>
              <a:t>      </a:t>
            </a:r>
            <a:r>
              <a:rPr lang="en-US" sz="2000" b="1" dirty="0" err="1" smtClean="0">
                <a:solidFill>
                  <a:schemeClr val="tx1"/>
                </a:solidFill>
                <a:latin typeface="+mj-lt"/>
              </a:rPr>
              <a:t>Qutaiba</a:t>
            </a:r>
            <a:r>
              <a:rPr lang="en-US" sz="2000" b="1" dirty="0" smtClean="0">
                <a:solidFill>
                  <a:schemeClr val="tx1"/>
                </a:solidFill>
                <a:latin typeface="+mj-lt"/>
              </a:rPr>
              <a:t> </a:t>
            </a:r>
            <a:r>
              <a:rPr lang="en-US" sz="2000" b="1" dirty="0" err="1" smtClean="0">
                <a:solidFill>
                  <a:schemeClr val="tx1"/>
                </a:solidFill>
                <a:latin typeface="+mj-lt"/>
              </a:rPr>
              <a:t>Yaseen</a:t>
            </a:r>
            <a:endParaRPr lang="en-US" sz="2000" b="1" dirty="0" smtClean="0">
              <a:solidFill>
                <a:schemeClr val="tx1"/>
              </a:solidFill>
              <a:latin typeface="+mj-lt"/>
            </a:endParaRPr>
          </a:p>
          <a:p>
            <a:pPr algn="ctr" rtl="1"/>
            <a:r>
              <a:rPr lang="en-US" sz="2000" b="1" dirty="0" smtClean="0">
                <a:solidFill>
                  <a:schemeClr val="tx1"/>
                </a:solidFill>
                <a:latin typeface="+mj-lt"/>
              </a:rPr>
              <a:t> </a:t>
            </a:r>
            <a:r>
              <a:rPr lang="en-US" sz="2000" b="1" dirty="0" smtClean="0">
                <a:solidFill>
                  <a:schemeClr val="tx1"/>
                </a:solidFill>
                <a:latin typeface="+mj-lt"/>
              </a:rPr>
              <a:t>        </a:t>
            </a:r>
            <a:r>
              <a:rPr lang="en-US" sz="2000" b="1" dirty="0" err="1" smtClean="0">
                <a:solidFill>
                  <a:schemeClr val="tx1"/>
                </a:solidFill>
                <a:latin typeface="+mj-lt"/>
              </a:rPr>
              <a:t>Mahmoud</a:t>
            </a:r>
            <a:r>
              <a:rPr lang="en-US" sz="2000" b="1" dirty="0" smtClean="0">
                <a:solidFill>
                  <a:schemeClr val="tx1"/>
                </a:solidFill>
                <a:latin typeface="+mj-lt"/>
              </a:rPr>
              <a:t> </a:t>
            </a:r>
            <a:r>
              <a:rPr lang="en-US" sz="2000" b="1" dirty="0" err="1" smtClean="0">
                <a:solidFill>
                  <a:schemeClr val="tx1"/>
                </a:solidFill>
                <a:latin typeface="+mj-lt"/>
              </a:rPr>
              <a:t>Abdeelgafoor</a:t>
            </a:r>
            <a:r>
              <a:rPr lang="en-US" sz="2000" b="1" dirty="0" smtClean="0">
                <a:solidFill>
                  <a:schemeClr val="tx1"/>
                </a:solidFill>
                <a:latin typeface="+mj-lt"/>
              </a:rPr>
              <a:t> </a:t>
            </a:r>
            <a:r>
              <a:rPr lang="ar-EG" sz="2000" b="1" dirty="0" smtClean="0">
                <a:solidFill>
                  <a:schemeClr val="tx1"/>
                </a:solidFill>
                <a:latin typeface="+mj-lt"/>
              </a:rPr>
              <a:t>     </a:t>
            </a:r>
            <a:endParaRPr lang="en-US" sz="2000" b="1" dirty="0" smtClean="0">
              <a:solidFill>
                <a:schemeClr val="tx1"/>
              </a:solidFill>
              <a:latin typeface="+mj-lt"/>
            </a:endParaRPr>
          </a:p>
          <a:p>
            <a:pPr algn="ctr" rtl="1"/>
            <a:endParaRPr lang="en-US" sz="2000" b="1" dirty="0">
              <a:solidFill>
                <a:schemeClr val="tx1"/>
              </a:solidFill>
              <a:latin typeface="+mj-lt"/>
            </a:endParaRPr>
          </a:p>
          <a:p>
            <a:pPr algn="l" rtl="1"/>
            <a:r>
              <a:rPr lang="en-US" sz="2000" b="1" dirty="0" smtClean="0">
                <a:solidFill>
                  <a:schemeClr val="tx1"/>
                </a:solidFill>
                <a:latin typeface="+mj-lt"/>
              </a:rPr>
              <a:t>                       </a:t>
            </a:r>
            <a:r>
              <a:rPr lang="en-US" sz="2000" b="1" dirty="0" smtClean="0">
                <a:solidFill>
                  <a:schemeClr val="tx1"/>
                </a:solidFill>
                <a:latin typeface="+mj-lt"/>
              </a:rPr>
              <a:t>    </a:t>
            </a:r>
            <a:r>
              <a:rPr lang="en-US" sz="2000" b="1" dirty="0" smtClean="0">
                <a:solidFill>
                  <a:schemeClr val="tx1"/>
                </a:solidFill>
                <a:latin typeface="+mj-lt"/>
              </a:rPr>
              <a:t>Supervisor:       Dr</a:t>
            </a:r>
            <a:r>
              <a:rPr lang="en-US" sz="2000" b="1" dirty="0">
                <a:solidFill>
                  <a:schemeClr val="tx1"/>
                </a:solidFill>
                <a:latin typeface="+mj-lt"/>
              </a:rPr>
              <a:t>. </a:t>
            </a:r>
            <a:r>
              <a:rPr lang="en-US" sz="2000" b="1" dirty="0" err="1" smtClean="0">
                <a:solidFill>
                  <a:schemeClr val="tx1"/>
                </a:solidFill>
                <a:latin typeface="+mj-lt"/>
              </a:rPr>
              <a:t>Amal</a:t>
            </a:r>
            <a:r>
              <a:rPr lang="en-US" sz="2000" b="1" dirty="0" smtClean="0">
                <a:solidFill>
                  <a:schemeClr val="tx1"/>
                </a:solidFill>
                <a:latin typeface="+mj-lt"/>
              </a:rPr>
              <a:t> Al-</a:t>
            </a:r>
            <a:r>
              <a:rPr lang="en-US" sz="2000" b="1" dirty="0" err="1" smtClean="0">
                <a:solidFill>
                  <a:schemeClr val="tx1"/>
                </a:solidFill>
                <a:latin typeface="+mj-lt"/>
              </a:rPr>
              <a:t>hudhud</a:t>
            </a:r>
            <a:endParaRPr lang="en-US" sz="2000" b="1" dirty="0" smtClean="0">
              <a:solidFill>
                <a:schemeClr val="tx1"/>
              </a:solidFill>
              <a:latin typeface="+mj-lt"/>
            </a:endParaRPr>
          </a:p>
          <a:p>
            <a:pPr algn="ctr" rtl="1"/>
            <a:endParaRPr lang="en-US" sz="600" b="1" dirty="0" smtClean="0">
              <a:solidFill>
                <a:schemeClr val="tx1"/>
              </a:solidFill>
              <a:latin typeface="+mj-lt"/>
            </a:endParaRPr>
          </a:p>
          <a:p>
            <a:pPr algn="ctr"/>
            <a:r>
              <a:rPr lang="en-US" sz="1700" b="1" u="sng" dirty="0" smtClean="0">
                <a:solidFill>
                  <a:schemeClr val="tx1"/>
                </a:solidFill>
                <a:latin typeface="+mj-lt"/>
              </a:rPr>
              <a:t>2011</a:t>
            </a:r>
            <a:endParaRPr lang="en-US" sz="1700" b="1" dirty="0">
              <a:solidFill>
                <a:schemeClr val="tx1"/>
              </a:solidFill>
              <a:latin typeface="+mj-lt"/>
            </a:endParaRPr>
          </a:p>
          <a:p>
            <a:pPr algn="ctr"/>
            <a:r>
              <a:rPr lang="en-US" dirty="0" smtClean="0"/>
              <a:t> </a:t>
            </a:r>
            <a:endParaRPr lang="en-US" dirty="0"/>
          </a:p>
        </p:txBody>
      </p:sp>
      <p:pic>
        <p:nvPicPr>
          <p:cNvPr id="4" name="Picture 3" descr="608px-Basmala.svg (1).png"/>
          <p:cNvPicPr>
            <a:picLocks noChangeAspect="1"/>
          </p:cNvPicPr>
          <p:nvPr/>
        </p:nvPicPr>
        <p:blipFill>
          <a:blip r:embed="rId3"/>
          <a:stretch>
            <a:fillRect/>
          </a:stretch>
        </p:blipFill>
        <p:spPr>
          <a:xfrm>
            <a:off x="2643174" y="0"/>
            <a:ext cx="3875500" cy="785794"/>
          </a:xfrm>
          <a:prstGeom prst="rect">
            <a:avLst/>
          </a:prstGeom>
          <a:noFill/>
          <a:ln>
            <a:noFill/>
          </a:ln>
        </p:spPr>
      </p:pic>
      <p:pic>
        <p:nvPicPr>
          <p:cNvPr id="1026" name="صورة 4"/>
          <p:cNvPicPr>
            <a:picLocks noChangeArrowheads="1"/>
          </p:cNvPicPr>
          <p:nvPr/>
        </p:nvPicPr>
        <p:blipFill>
          <a:blip r:embed="rId4">
            <a:lum contrast="31000"/>
          </a:blip>
          <a:srcRect/>
          <a:stretch>
            <a:fillRect/>
          </a:stretch>
        </p:blipFill>
        <p:spPr bwMode="auto">
          <a:xfrm>
            <a:off x="3500430" y="1285860"/>
            <a:ext cx="1514475" cy="15049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E8A92BB-9857-4882-AAAD-6B55ECC9C56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lum bright="3000" contrast="29000"/>
          </a:blip>
          <a:srcRect/>
          <a:stretch>
            <a:fillRect t="-2000" b="-2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00034" y="1071546"/>
            <a:ext cx="8229600" cy="2143140"/>
          </a:xfrm>
        </p:spPr>
        <p:txBody>
          <a:bodyPr>
            <a:noAutofit/>
          </a:bodyPr>
          <a:lstStyle/>
          <a:p>
            <a:pPr algn="ctr"/>
            <a:r>
              <a:rPr lang="en-US" sz="4800" dirty="0" smtClean="0">
                <a:solidFill>
                  <a:schemeClr val="accent6">
                    <a:lumMod val="50000"/>
                  </a:schemeClr>
                </a:solidFill>
                <a:latin typeface="Lucida Calligraphy" pitchFamily="66" charset="0"/>
              </a:rPr>
              <a:t/>
            </a:r>
            <a:br>
              <a:rPr lang="en-US" sz="4800" dirty="0" smtClean="0">
                <a:solidFill>
                  <a:schemeClr val="accent6">
                    <a:lumMod val="50000"/>
                  </a:schemeClr>
                </a:solidFill>
                <a:latin typeface="Lucida Calligraphy" pitchFamily="66" charset="0"/>
              </a:rPr>
            </a:br>
            <a:r>
              <a:rPr lang="en-US" sz="4800" dirty="0" smtClean="0">
                <a:solidFill>
                  <a:schemeClr val="accent6">
                    <a:lumMod val="50000"/>
                  </a:schemeClr>
                </a:solidFill>
                <a:latin typeface="Lucida Calligraphy" pitchFamily="66" charset="0"/>
              </a:rPr>
              <a:t/>
            </a:r>
            <a:br>
              <a:rPr lang="en-US" sz="4800" dirty="0" smtClean="0">
                <a:solidFill>
                  <a:schemeClr val="accent6">
                    <a:lumMod val="50000"/>
                  </a:schemeClr>
                </a:solidFill>
                <a:latin typeface="Lucida Calligraphy" pitchFamily="66" charset="0"/>
              </a:rPr>
            </a:br>
            <a:r>
              <a:rPr lang="en-US" sz="4800" dirty="0" smtClean="0">
                <a:solidFill>
                  <a:schemeClr val="accent6">
                    <a:lumMod val="50000"/>
                  </a:schemeClr>
                </a:solidFill>
                <a:latin typeface="Lucida Calligraphy" pitchFamily="66" charset="0"/>
              </a:rPr>
              <a:t>Methodology</a:t>
            </a:r>
            <a:endParaRPr lang="en-US" sz="4800" dirty="0">
              <a:solidFill>
                <a:schemeClr val="accent6">
                  <a:lumMod val="50000"/>
                </a:schemeClr>
              </a:solidFill>
              <a:latin typeface="Lucida Calligraphy" pitchFamily="66" charset="0"/>
            </a:endParaRP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10</a:t>
            </a:fld>
            <a:endParaRPr kumimoji="0"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lstStyle/>
          <a:p>
            <a:pPr algn="ctr" eaLnBrk="1" fontAlgn="auto" hangingPunct="1">
              <a:spcAft>
                <a:spcPts val="0"/>
              </a:spcAft>
              <a:defRPr/>
            </a:pPr>
            <a:r>
              <a:rPr lang="en-US" sz="3200" b="1" dirty="0" smtClean="0"/>
              <a:t>Methodology</a:t>
            </a:r>
            <a:endParaRPr lang="en-US" sz="3200" b="1" dirty="0"/>
          </a:p>
        </p:txBody>
      </p:sp>
      <p:cxnSp>
        <p:nvCxnSpPr>
          <p:cNvPr id="6" name="Straight Connector 5"/>
          <p:cNvCxnSpPr/>
          <p:nvPr/>
        </p:nvCxnSpPr>
        <p:spPr>
          <a:xfrm>
            <a:off x="0" y="6629400"/>
            <a:ext cx="9144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68" name="Rectangle 67"/>
          <p:cNvSpPr/>
          <p:nvPr/>
        </p:nvSpPr>
        <p:spPr>
          <a:xfrm>
            <a:off x="3352800" y="7620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Site </a:t>
            </a:r>
            <a:r>
              <a:rPr lang="en-US" kern="0" dirty="0" smtClean="0">
                <a:solidFill>
                  <a:sysClr val="window" lastClr="FFFFFF"/>
                </a:solidFill>
                <a:latin typeface="Calibri"/>
                <a:cs typeface="+mn-cs"/>
              </a:rPr>
              <a:t>Investigation</a:t>
            </a:r>
            <a:endParaRPr lang="en-US" kern="0" dirty="0">
              <a:solidFill>
                <a:sysClr val="window" lastClr="FFFFFF"/>
              </a:solidFill>
              <a:latin typeface="Calibri"/>
              <a:cs typeface="+mn-cs"/>
            </a:endParaRPr>
          </a:p>
        </p:txBody>
      </p:sp>
      <p:cxnSp>
        <p:nvCxnSpPr>
          <p:cNvPr id="26630" name="Straight Connector 68"/>
          <p:cNvCxnSpPr>
            <a:cxnSpLocks noChangeShapeType="1"/>
            <a:stCxn id="68" idx="2"/>
          </p:cNvCxnSpPr>
          <p:nvPr/>
        </p:nvCxnSpPr>
        <p:spPr bwMode="auto">
          <a:xfrm rot="5400000">
            <a:off x="4229100" y="1714500"/>
            <a:ext cx="533400" cy="0"/>
          </a:xfrm>
          <a:prstGeom prst="line">
            <a:avLst/>
          </a:prstGeom>
          <a:noFill/>
          <a:ln w="9525" algn="ctr">
            <a:solidFill>
              <a:srgbClr val="4A7EBB"/>
            </a:solidFill>
            <a:round/>
            <a:headEnd/>
            <a:tailEnd/>
          </a:ln>
        </p:spPr>
      </p:cxnSp>
      <p:sp>
        <p:nvSpPr>
          <p:cNvPr id="70" name="Rectangle 69"/>
          <p:cNvSpPr/>
          <p:nvPr/>
        </p:nvSpPr>
        <p:spPr>
          <a:xfrm>
            <a:off x="3352800" y="17526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Collecting </a:t>
            </a:r>
            <a:r>
              <a:rPr lang="en-US" kern="0" dirty="0" smtClean="0">
                <a:solidFill>
                  <a:sysClr val="window" lastClr="FFFFFF"/>
                </a:solidFill>
                <a:latin typeface="Calibri"/>
                <a:cs typeface="+mn-cs"/>
              </a:rPr>
              <a:t>Data</a:t>
            </a:r>
            <a:endParaRPr lang="en-US" kern="0" dirty="0">
              <a:solidFill>
                <a:sysClr val="window" lastClr="FFFFFF"/>
              </a:solidFill>
              <a:latin typeface="Calibri"/>
              <a:cs typeface="+mn-cs"/>
            </a:endParaRPr>
          </a:p>
        </p:txBody>
      </p:sp>
      <p:cxnSp>
        <p:nvCxnSpPr>
          <p:cNvPr id="26632" name="Straight Connector 70"/>
          <p:cNvCxnSpPr>
            <a:cxnSpLocks noChangeShapeType="1"/>
          </p:cNvCxnSpPr>
          <p:nvPr/>
        </p:nvCxnSpPr>
        <p:spPr bwMode="auto">
          <a:xfrm rot="5400000">
            <a:off x="4229100" y="2628900"/>
            <a:ext cx="533400" cy="0"/>
          </a:xfrm>
          <a:prstGeom prst="line">
            <a:avLst/>
          </a:prstGeom>
          <a:noFill/>
          <a:ln w="9525" algn="ctr">
            <a:solidFill>
              <a:srgbClr val="4A7EBB"/>
            </a:solidFill>
            <a:round/>
            <a:headEnd/>
            <a:tailEnd/>
          </a:ln>
        </p:spPr>
      </p:cxnSp>
      <p:cxnSp>
        <p:nvCxnSpPr>
          <p:cNvPr id="26633" name="Shape 10"/>
          <p:cNvCxnSpPr>
            <a:cxnSpLocks noChangeShapeType="1"/>
            <a:stCxn id="70" idx="3"/>
          </p:cNvCxnSpPr>
          <p:nvPr/>
        </p:nvCxnSpPr>
        <p:spPr bwMode="auto">
          <a:xfrm>
            <a:off x="5638800" y="2095500"/>
            <a:ext cx="609600" cy="419100"/>
          </a:xfrm>
          <a:prstGeom prst="bentConnector3">
            <a:avLst>
              <a:gd name="adj1" fmla="val 50000"/>
            </a:avLst>
          </a:prstGeom>
          <a:noFill/>
          <a:ln w="9525" algn="ctr">
            <a:solidFill>
              <a:srgbClr val="4A7EBB"/>
            </a:solidFill>
            <a:miter lim="800000"/>
            <a:headEnd/>
            <a:tailEnd/>
          </a:ln>
        </p:spPr>
      </p:cxnSp>
      <p:sp>
        <p:nvSpPr>
          <p:cNvPr id="73" name="Rectangle 72"/>
          <p:cNvSpPr/>
          <p:nvPr/>
        </p:nvSpPr>
        <p:spPr>
          <a:xfrm>
            <a:off x="6096000" y="20574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err="1" smtClean="0">
                <a:solidFill>
                  <a:sysClr val="window" lastClr="FFFFFF"/>
                </a:solidFill>
                <a:latin typeface="Calibri"/>
                <a:cs typeface="+mn-cs"/>
              </a:rPr>
              <a:t>Araaba</a:t>
            </a:r>
            <a:r>
              <a:rPr lang="en-US" kern="0" dirty="0" smtClean="0">
                <a:solidFill>
                  <a:sysClr val="window" lastClr="FFFFFF"/>
                </a:solidFill>
                <a:latin typeface="Calibri"/>
                <a:cs typeface="+mn-cs"/>
              </a:rPr>
              <a:t> municipality</a:t>
            </a:r>
            <a:endParaRPr lang="ar-SA" kern="0" dirty="0">
              <a:solidFill>
                <a:sysClr val="window" lastClr="FFFFFF"/>
              </a:solidFill>
              <a:latin typeface="Calibri"/>
              <a:cs typeface="Arial"/>
            </a:endParaRPr>
          </a:p>
        </p:txBody>
      </p:sp>
      <p:cxnSp>
        <p:nvCxnSpPr>
          <p:cNvPr id="26635" name="Shape 10"/>
          <p:cNvCxnSpPr>
            <a:cxnSpLocks noChangeShapeType="1"/>
          </p:cNvCxnSpPr>
          <p:nvPr/>
        </p:nvCxnSpPr>
        <p:spPr bwMode="auto">
          <a:xfrm flipV="1">
            <a:off x="2743200" y="2133600"/>
            <a:ext cx="609600" cy="419100"/>
          </a:xfrm>
          <a:prstGeom prst="bentConnector3">
            <a:avLst>
              <a:gd name="adj1" fmla="val 50000"/>
            </a:avLst>
          </a:prstGeom>
          <a:noFill/>
          <a:ln w="9525" algn="ctr">
            <a:solidFill>
              <a:srgbClr val="4A7EBB"/>
            </a:solidFill>
            <a:miter lim="800000"/>
            <a:headEnd/>
            <a:tailEnd/>
          </a:ln>
        </p:spPr>
      </p:cxnSp>
      <p:sp>
        <p:nvSpPr>
          <p:cNvPr id="75" name="Rectangle 74"/>
          <p:cNvSpPr/>
          <p:nvPr/>
        </p:nvSpPr>
        <p:spPr>
          <a:xfrm>
            <a:off x="609600" y="20574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err="1" smtClean="0">
                <a:solidFill>
                  <a:sysClr val="window" lastClr="FFFFFF"/>
                </a:solidFill>
                <a:latin typeface="Calibri"/>
                <a:cs typeface="+mn-cs"/>
              </a:rPr>
              <a:t>jenin</a:t>
            </a:r>
            <a:r>
              <a:rPr lang="en-US" kern="0" dirty="0" smtClean="0">
                <a:solidFill>
                  <a:sysClr val="window" lastClr="FFFFFF"/>
                </a:solidFill>
                <a:latin typeface="Calibri"/>
                <a:cs typeface="+mn-cs"/>
              </a:rPr>
              <a:t> Municipality</a:t>
            </a:r>
            <a:endParaRPr lang="ar-SA" kern="0" dirty="0">
              <a:solidFill>
                <a:sysClr val="window" lastClr="FFFFFF"/>
              </a:solidFill>
              <a:latin typeface="Calibri"/>
              <a:cs typeface="Arial"/>
            </a:endParaRPr>
          </a:p>
        </p:txBody>
      </p:sp>
      <p:sp>
        <p:nvSpPr>
          <p:cNvPr id="76" name="Rectangle 75"/>
          <p:cNvSpPr/>
          <p:nvPr/>
        </p:nvSpPr>
        <p:spPr>
          <a:xfrm>
            <a:off x="3352800" y="26670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Working with </a:t>
            </a:r>
            <a:r>
              <a:rPr lang="en-US" kern="0" dirty="0" smtClean="0">
                <a:solidFill>
                  <a:sysClr val="window" lastClr="FFFFFF"/>
                </a:solidFill>
                <a:latin typeface="Calibri"/>
                <a:cs typeface="+mn-cs"/>
              </a:rPr>
              <a:t>Data</a:t>
            </a:r>
            <a:endParaRPr lang="en-US" kern="0" dirty="0">
              <a:solidFill>
                <a:sysClr val="window" lastClr="FFFFFF"/>
              </a:solidFill>
              <a:latin typeface="Calibri"/>
              <a:cs typeface="+mn-cs"/>
            </a:endParaRPr>
          </a:p>
        </p:txBody>
      </p:sp>
      <p:sp>
        <p:nvSpPr>
          <p:cNvPr id="77" name="Rectangle 76"/>
          <p:cNvSpPr/>
          <p:nvPr/>
        </p:nvSpPr>
        <p:spPr>
          <a:xfrm>
            <a:off x="381000" y="2895600"/>
            <a:ext cx="13716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Supply</a:t>
            </a:r>
          </a:p>
          <a:p>
            <a:pPr algn="ctr" fontAlgn="auto">
              <a:spcBef>
                <a:spcPts val="0"/>
              </a:spcBef>
              <a:spcAft>
                <a:spcPts val="0"/>
              </a:spcAft>
              <a:defRPr/>
            </a:pPr>
            <a:endParaRPr lang="en-US" kern="0" dirty="0">
              <a:solidFill>
                <a:sysClr val="window" lastClr="FFFFFF"/>
              </a:solidFill>
              <a:latin typeface="Calibri"/>
              <a:cs typeface="+mn-cs"/>
            </a:endParaRPr>
          </a:p>
        </p:txBody>
      </p:sp>
      <p:sp>
        <p:nvSpPr>
          <p:cNvPr id="79" name="Rectangle 78"/>
          <p:cNvSpPr/>
          <p:nvPr/>
        </p:nvSpPr>
        <p:spPr>
          <a:xfrm>
            <a:off x="7391400" y="2895600"/>
            <a:ext cx="14478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AutoCAD map</a:t>
            </a:r>
          </a:p>
        </p:txBody>
      </p:sp>
      <p:cxnSp>
        <p:nvCxnSpPr>
          <p:cNvPr id="26640" name="Straight Connector 79"/>
          <p:cNvCxnSpPr>
            <a:cxnSpLocks noChangeShapeType="1"/>
          </p:cNvCxnSpPr>
          <p:nvPr/>
        </p:nvCxnSpPr>
        <p:spPr bwMode="auto">
          <a:xfrm rot="5400000">
            <a:off x="5943600" y="3733800"/>
            <a:ext cx="1981200" cy="0"/>
          </a:xfrm>
          <a:prstGeom prst="line">
            <a:avLst/>
          </a:prstGeom>
          <a:noFill/>
          <a:ln w="9525" algn="ctr">
            <a:solidFill>
              <a:srgbClr val="4A7EBB"/>
            </a:solidFill>
            <a:round/>
            <a:headEnd/>
            <a:tailEnd/>
          </a:ln>
        </p:spPr>
      </p:cxnSp>
      <p:sp>
        <p:nvSpPr>
          <p:cNvPr id="81" name="Rectangle 80"/>
          <p:cNvSpPr/>
          <p:nvPr/>
        </p:nvSpPr>
        <p:spPr>
          <a:xfrm>
            <a:off x="7391400" y="3657600"/>
            <a:ext cx="14478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WDN</a:t>
            </a:r>
          </a:p>
          <a:p>
            <a:pPr algn="ctr" fontAlgn="auto">
              <a:spcBef>
                <a:spcPts val="0"/>
              </a:spcBef>
              <a:spcAft>
                <a:spcPts val="0"/>
              </a:spcAft>
              <a:defRPr/>
            </a:pPr>
            <a:r>
              <a:rPr lang="en-US" kern="0" dirty="0">
                <a:solidFill>
                  <a:sysClr val="window" lastClr="FFFFFF"/>
                </a:solidFill>
                <a:latin typeface="Calibri"/>
                <a:cs typeface="+mn-cs"/>
              </a:rPr>
              <a:t>Hard copy</a:t>
            </a:r>
          </a:p>
        </p:txBody>
      </p:sp>
      <p:sp>
        <p:nvSpPr>
          <p:cNvPr id="82" name="Rectangle 81"/>
          <p:cNvSpPr/>
          <p:nvPr/>
        </p:nvSpPr>
        <p:spPr>
          <a:xfrm>
            <a:off x="7391400" y="4419600"/>
            <a:ext cx="14478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Consumption</a:t>
            </a:r>
          </a:p>
          <a:p>
            <a:pPr algn="ctr" fontAlgn="auto">
              <a:spcBef>
                <a:spcPts val="0"/>
              </a:spcBef>
              <a:spcAft>
                <a:spcPts val="0"/>
              </a:spcAft>
              <a:defRPr/>
            </a:pPr>
            <a:endParaRPr lang="en-US" kern="0" dirty="0">
              <a:solidFill>
                <a:sysClr val="window" lastClr="FFFFFF"/>
              </a:solidFill>
              <a:latin typeface="Calibri"/>
              <a:cs typeface="+mn-cs"/>
            </a:endParaRPr>
          </a:p>
        </p:txBody>
      </p:sp>
      <p:cxnSp>
        <p:nvCxnSpPr>
          <p:cNvPr id="26643" name="Straight Connector 82"/>
          <p:cNvCxnSpPr>
            <a:cxnSpLocks noChangeShapeType="1"/>
          </p:cNvCxnSpPr>
          <p:nvPr/>
        </p:nvCxnSpPr>
        <p:spPr bwMode="auto">
          <a:xfrm>
            <a:off x="6934200" y="3200400"/>
            <a:ext cx="457200" cy="0"/>
          </a:xfrm>
          <a:prstGeom prst="line">
            <a:avLst/>
          </a:prstGeom>
          <a:noFill/>
          <a:ln w="9525" algn="ctr">
            <a:solidFill>
              <a:srgbClr val="4A7EBB"/>
            </a:solidFill>
            <a:round/>
            <a:headEnd/>
            <a:tailEnd/>
          </a:ln>
        </p:spPr>
      </p:cxnSp>
      <p:cxnSp>
        <p:nvCxnSpPr>
          <p:cNvPr id="26644" name="Straight Connector 83"/>
          <p:cNvCxnSpPr>
            <a:cxnSpLocks noChangeShapeType="1"/>
          </p:cNvCxnSpPr>
          <p:nvPr/>
        </p:nvCxnSpPr>
        <p:spPr bwMode="auto">
          <a:xfrm>
            <a:off x="6934200" y="3886200"/>
            <a:ext cx="457200" cy="0"/>
          </a:xfrm>
          <a:prstGeom prst="line">
            <a:avLst/>
          </a:prstGeom>
          <a:noFill/>
          <a:ln w="9525" algn="ctr">
            <a:solidFill>
              <a:srgbClr val="4A7EBB"/>
            </a:solidFill>
            <a:round/>
            <a:headEnd/>
            <a:tailEnd/>
          </a:ln>
        </p:spPr>
      </p:cxnSp>
      <p:cxnSp>
        <p:nvCxnSpPr>
          <p:cNvPr id="26645" name="Straight Connector 84"/>
          <p:cNvCxnSpPr>
            <a:cxnSpLocks noChangeShapeType="1"/>
          </p:cNvCxnSpPr>
          <p:nvPr/>
        </p:nvCxnSpPr>
        <p:spPr bwMode="auto">
          <a:xfrm>
            <a:off x="6934200" y="4724400"/>
            <a:ext cx="457200" cy="0"/>
          </a:xfrm>
          <a:prstGeom prst="line">
            <a:avLst/>
          </a:prstGeom>
          <a:noFill/>
          <a:ln w="9525" algn="ctr">
            <a:solidFill>
              <a:srgbClr val="4A7EBB"/>
            </a:solidFill>
            <a:round/>
            <a:headEnd/>
            <a:tailEnd/>
          </a:ln>
        </p:spPr>
      </p:cxnSp>
      <p:cxnSp>
        <p:nvCxnSpPr>
          <p:cNvPr id="26646" name="Straight Connector 85"/>
          <p:cNvCxnSpPr>
            <a:cxnSpLocks noChangeShapeType="1"/>
          </p:cNvCxnSpPr>
          <p:nvPr/>
        </p:nvCxnSpPr>
        <p:spPr bwMode="auto">
          <a:xfrm rot="5400000">
            <a:off x="1981200" y="2971800"/>
            <a:ext cx="457200" cy="0"/>
          </a:xfrm>
          <a:prstGeom prst="line">
            <a:avLst/>
          </a:prstGeom>
          <a:noFill/>
          <a:ln w="9525" algn="ctr">
            <a:solidFill>
              <a:srgbClr val="4A7EBB"/>
            </a:solidFill>
            <a:round/>
            <a:headEnd/>
            <a:tailEnd/>
          </a:ln>
        </p:spPr>
      </p:cxnSp>
      <p:cxnSp>
        <p:nvCxnSpPr>
          <p:cNvPr id="26647" name="Straight Connector 86"/>
          <p:cNvCxnSpPr>
            <a:cxnSpLocks noChangeShapeType="1"/>
          </p:cNvCxnSpPr>
          <p:nvPr/>
        </p:nvCxnSpPr>
        <p:spPr bwMode="auto">
          <a:xfrm>
            <a:off x="1752600" y="3200400"/>
            <a:ext cx="457200" cy="0"/>
          </a:xfrm>
          <a:prstGeom prst="line">
            <a:avLst/>
          </a:prstGeom>
          <a:noFill/>
          <a:ln w="9525" algn="ctr">
            <a:solidFill>
              <a:srgbClr val="4A7EBB"/>
            </a:solidFill>
            <a:round/>
            <a:headEnd/>
            <a:tailEnd/>
          </a:ln>
        </p:spPr>
      </p:cxnSp>
      <p:cxnSp>
        <p:nvCxnSpPr>
          <p:cNvPr id="26648" name="Shape 88"/>
          <p:cNvCxnSpPr>
            <a:cxnSpLocks noChangeShapeType="1"/>
            <a:stCxn id="76" idx="1"/>
          </p:cNvCxnSpPr>
          <p:nvPr/>
        </p:nvCxnSpPr>
        <p:spPr bwMode="auto">
          <a:xfrm rot="10800000" flipV="1">
            <a:off x="2971800" y="3009900"/>
            <a:ext cx="381000" cy="647700"/>
          </a:xfrm>
          <a:prstGeom prst="bentConnector2">
            <a:avLst/>
          </a:prstGeom>
          <a:noFill/>
          <a:ln w="9525" algn="ctr">
            <a:solidFill>
              <a:srgbClr val="4A7EBB"/>
            </a:solidFill>
            <a:miter lim="800000"/>
            <a:headEnd/>
            <a:tailEnd/>
          </a:ln>
        </p:spPr>
      </p:cxnSp>
      <p:sp>
        <p:nvSpPr>
          <p:cNvPr id="90" name="Rectangle 89"/>
          <p:cNvSpPr/>
          <p:nvPr/>
        </p:nvSpPr>
        <p:spPr>
          <a:xfrm>
            <a:off x="2438400" y="3429000"/>
            <a:ext cx="13716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smtClean="0">
                <a:solidFill>
                  <a:sysClr val="window" lastClr="FFFFFF"/>
                </a:solidFill>
                <a:latin typeface="Calibri"/>
                <a:cs typeface="+mn-cs"/>
              </a:rPr>
              <a:t>AutoCAD</a:t>
            </a:r>
            <a:endParaRPr lang="en-US" kern="0" dirty="0">
              <a:solidFill>
                <a:sysClr val="window" lastClr="FFFFFF"/>
              </a:solidFill>
              <a:latin typeface="Calibri"/>
              <a:cs typeface="+mn-cs"/>
            </a:endParaRPr>
          </a:p>
        </p:txBody>
      </p:sp>
      <p:cxnSp>
        <p:nvCxnSpPr>
          <p:cNvPr id="26650" name="Shape 90"/>
          <p:cNvCxnSpPr>
            <a:cxnSpLocks noChangeShapeType="1"/>
            <a:stCxn id="76" idx="3"/>
          </p:cNvCxnSpPr>
          <p:nvPr/>
        </p:nvCxnSpPr>
        <p:spPr bwMode="auto">
          <a:xfrm>
            <a:off x="5638800" y="3009900"/>
            <a:ext cx="457200" cy="647700"/>
          </a:xfrm>
          <a:prstGeom prst="bentConnector2">
            <a:avLst/>
          </a:prstGeom>
          <a:noFill/>
          <a:ln w="9525" algn="ctr">
            <a:solidFill>
              <a:srgbClr val="4A7EBB"/>
            </a:solidFill>
            <a:miter lim="800000"/>
            <a:headEnd/>
            <a:tailEnd/>
          </a:ln>
        </p:spPr>
      </p:cxnSp>
      <p:sp>
        <p:nvSpPr>
          <p:cNvPr id="92" name="Rectangle 91"/>
          <p:cNvSpPr/>
          <p:nvPr/>
        </p:nvSpPr>
        <p:spPr>
          <a:xfrm>
            <a:off x="5257800" y="3429000"/>
            <a:ext cx="13716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DXF2EPA</a:t>
            </a:r>
          </a:p>
          <a:p>
            <a:pPr algn="ctr" fontAlgn="auto">
              <a:spcBef>
                <a:spcPts val="0"/>
              </a:spcBef>
              <a:spcAft>
                <a:spcPts val="0"/>
              </a:spcAft>
              <a:defRPr/>
            </a:pPr>
            <a:r>
              <a:rPr lang="en-US" kern="0" dirty="0">
                <a:solidFill>
                  <a:sysClr val="window" lastClr="FFFFFF"/>
                </a:solidFill>
                <a:latin typeface="Calibri"/>
                <a:cs typeface="+mn-cs"/>
              </a:rPr>
              <a:t>Software</a:t>
            </a:r>
          </a:p>
        </p:txBody>
      </p:sp>
      <p:cxnSp>
        <p:nvCxnSpPr>
          <p:cNvPr id="26652" name="Straight Connector 92"/>
          <p:cNvCxnSpPr>
            <a:cxnSpLocks noChangeShapeType="1"/>
            <a:stCxn id="76" idx="2"/>
            <a:endCxn id="97" idx="0"/>
          </p:cNvCxnSpPr>
          <p:nvPr/>
        </p:nvCxnSpPr>
        <p:spPr bwMode="auto">
          <a:xfrm rot="5400000">
            <a:off x="3238500" y="4610100"/>
            <a:ext cx="2514600" cy="0"/>
          </a:xfrm>
          <a:prstGeom prst="line">
            <a:avLst/>
          </a:prstGeom>
          <a:noFill/>
          <a:ln w="9525" algn="ctr">
            <a:solidFill>
              <a:srgbClr val="4A7EBB"/>
            </a:solidFill>
            <a:round/>
            <a:headEnd/>
            <a:tailEnd/>
          </a:ln>
        </p:spPr>
      </p:cxnSp>
      <p:sp>
        <p:nvSpPr>
          <p:cNvPr id="94" name="Rectangle 93"/>
          <p:cNvSpPr/>
          <p:nvPr/>
        </p:nvSpPr>
        <p:spPr>
          <a:xfrm>
            <a:off x="3352800" y="42672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Analyze the </a:t>
            </a:r>
            <a:r>
              <a:rPr lang="en-US" kern="0" dirty="0" smtClean="0">
                <a:solidFill>
                  <a:sysClr val="window" lastClr="FFFFFF"/>
                </a:solidFill>
                <a:latin typeface="Calibri"/>
                <a:cs typeface="+mn-cs"/>
              </a:rPr>
              <a:t>WDN</a:t>
            </a:r>
            <a:endParaRPr lang="en-US" kern="0" dirty="0">
              <a:solidFill>
                <a:sysClr val="window" lastClr="FFFFFF"/>
              </a:solidFill>
              <a:latin typeface="Calibri"/>
              <a:cs typeface="+mn-cs"/>
            </a:endParaRPr>
          </a:p>
        </p:txBody>
      </p:sp>
      <p:cxnSp>
        <p:nvCxnSpPr>
          <p:cNvPr id="26654" name="Shape 94"/>
          <p:cNvCxnSpPr>
            <a:cxnSpLocks noChangeShapeType="1"/>
          </p:cNvCxnSpPr>
          <p:nvPr/>
        </p:nvCxnSpPr>
        <p:spPr bwMode="auto">
          <a:xfrm>
            <a:off x="5638800" y="4610100"/>
            <a:ext cx="457200" cy="647700"/>
          </a:xfrm>
          <a:prstGeom prst="bentConnector2">
            <a:avLst/>
          </a:prstGeom>
          <a:noFill/>
          <a:ln w="9525" algn="ctr">
            <a:solidFill>
              <a:srgbClr val="4A7EBB"/>
            </a:solidFill>
            <a:miter lim="800000"/>
            <a:headEnd/>
            <a:tailEnd/>
          </a:ln>
        </p:spPr>
      </p:cxnSp>
      <p:sp>
        <p:nvSpPr>
          <p:cNvPr id="96" name="Rectangle 95"/>
          <p:cNvSpPr/>
          <p:nvPr/>
        </p:nvSpPr>
        <p:spPr>
          <a:xfrm>
            <a:off x="5334000" y="5029200"/>
            <a:ext cx="13716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EPANET </a:t>
            </a:r>
          </a:p>
          <a:p>
            <a:pPr algn="ctr" fontAlgn="auto">
              <a:spcBef>
                <a:spcPts val="0"/>
              </a:spcBef>
              <a:spcAft>
                <a:spcPts val="0"/>
              </a:spcAft>
              <a:defRPr/>
            </a:pPr>
            <a:r>
              <a:rPr lang="en-US" kern="0" dirty="0">
                <a:solidFill>
                  <a:sysClr val="window" lastClr="FFFFFF"/>
                </a:solidFill>
                <a:latin typeface="Calibri"/>
                <a:cs typeface="+mn-cs"/>
              </a:rPr>
              <a:t>Software</a:t>
            </a:r>
          </a:p>
        </p:txBody>
      </p:sp>
      <p:sp>
        <p:nvSpPr>
          <p:cNvPr id="97" name="Rectangle 96"/>
          <p:cNvSpPr/>
          <p:nvPr/>
        </p:nvSpPr>
        <p:spPr>
          <a:xfrm>
            <a:off x="3352800" y="5867400"/>
            <a:ext cx="2286000" cy="6858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smtClean="0">
                <a:solidFill>
                  <a:sysClr val="window" lastClr="FFFFFF"/>
                </a:solidFill>
                <a:latin typeface="Calibri"/>
                <a:cs typeface="+mn-cs"/>
              </a:rPr>
              <a:t>Results</a:t>
            </a:r>
            <a:endParaRPr lang="en-US" kern="0" dirty="0">
              <a:solidFill>
                <a:sysClr val="window" lastClr="FFFFFF"/>
              </a:solidFill>
              <a:latin typeface="Calibri"/>
              <a:cs typeface="+mn-cs"/>
            </a:endParaRPr>
          </a:p>
        </p:txBody>
      </p:sp>
      <p:sp>
        <p:nvSpPr>
          <p:cNvPr id="102" name="Rectangle 101"/>
          <p:cNvSpPr/>
          <p:nvPr/>
        </p:nvSpPr>
        <p:spPr>
          <a:xfrm>
            <a:off x="990600" y="4419600"/>
            <a:ext cx="1371600" cy="5334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Demand</a:t>
            </a:r>
          </a:p>
        </p:txBody>
      </p:sp>
      <p:cxnSp>
        <p:nvCxnSpPr>
          <p:cNvPr id="26658" name="Straight Connector 119"/>
          <p:cNvCxnSpPr>
            <a:cxnSpLocks noChangeShapeType="1"/>
          </p:cNvCxnSpPr>
          <p:nvPr/>
        </p:nvCxnSpPr>
        <p:spPr bwMode="auto">
          <a:xfrm rot="10800000">
            <a:off x="2819400" y="4495800"/>
            <a:ext cx="533400" cy="0"/>
          </a:xfrm>
          <a:prstGeom prst="line">
            <a:avLst/>
          </a:prstGeom>
          <a:noFill/>
          <a:ln w="9525" algn="ctr">
            <a:solidFill>
              <a:srgbClr val="4A7EBB"/>
            </a:solidFill>
            <a:round/>
            <a:headEnd/>
            <a:tailEnd/>
          </a:ln>
        </p:spPr>
      </p:cxnSp>
      <p:sp>
        <p:nvSpPr>
          <p:cNvPr id="126" name="Rectangle 125"/>
          <p:cNvSpPr/>
          <p:nvPr/>
        </p:nvSpPr>
        <p:spPr>
          <a:xfrm>
            <a:off x="990600" y="5105400"/>
            <a:ext cx="1371600" cy="53340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cs typeface="+mn-cs"/>
              </a:rPr>
              <a:t>Pipes and Nodes</a:t>
            </a:r>
          </a:p>
        </p:txBody>
      </p:sp>
      <p:cxnSp>
        <p:nvCxnSpPr>
          <p:cNvPr id="26662" name="Straight Connector 128"/>
          <p:cNvCxnSpPr>
            <a:cxnSpLocks noChangeShapeType="1"/>
          </p:cNvCxnSpPr>
          <p:nvPr/>
        </p:nvCxnSpPr>
        <p:spPr bwMode="auto">
          <a:xfrm rot="10800000">
            <a:off x="2286000" y="4648200"/>
            <a:ext cx="533400" cy="0"/>
          </a:xfrm>
          <a:prstGeom prst="line">
            <a:avLst/>
          </a:prstGeom>
          <a:noFill/>
          <a:ln w="9525" algn="ctr">
            <a:solidFill>
              <a:srgbClr val="4A7EBB"/>
            </a:solidFill>
            <a:round/>
            <a:headEnd/>
            <a:tailEnd/>
          </a:ln>
        </p:spPr>
      </p:cxnSp>
      <p:cxnSp>
        <p:nvCxnSpPr>
          <p:cNvPr id="26663" name="Straight Connector 129"/>
          <p:cNvCxnSpPr>
            <a:cxnSpLocks noChangeShapeType="1"/>
          </p:cNvCxnSpPr>
          <p:nvPr/>
        </p:nvCxnSpPr>
        <p:spPr bwMode="auto">
          <a:xfrm rot="10800000">
            <a:off x="2286000" y="5334000"/>
            <a:ext cx="533400" cy="0"/>
          </a:xfrm>
          <a:prstGeom prst="line">
            <a:avLst/>
          </a:prstGeom>
          <a:noFill/>
          <a:ln w="9525" algn="ctr">
            <a:solidFill>
              <a:srgbClr val="4A7EBB"/>
            </a:solidFill>
            <a:round/>
            <a:headEnd/>
            <a:tailEnd/>
          </a:ln>
        </p:spPr>
      </p:cxnSp>
      <p:sp>
        <p:nvSpPr>
          <p:cNvPr id="26665" name="TextBox 4"/>
          <p:cNvSpPr txBox="1">
            <a:spLocks noChangeArrowheads="1"/>
          </p:cNvSpPr>
          <p:nvPr/>
        </p:nvSpPr>
        <p:spPr bwMode="auto">
          <a:xfrm>
            <a:off x="0" y="762000"/>
            <a:ext cx="3733800" cy="400050"/>
          </a:xfrm>
          <a:prstGeom prst="rect">
            <a:avLst/>
          </a:prstGeom>
          <a:noFill/>
          <a:ln w="9525">
            <a:noFill/>
            <a:miter lim="800000"/>
            <a:headEnd/>
            <a:tailEnd/>
          </a:ln>
        </p:spPr>
        <p:txBody>
          <a:bodyPr>
            <a:spAutoFit/>
          </a:bodyPr>
          <a:lstStyle/>
          <a:p>
            <a:r>
              <a:rPr lang="en-US" sz="2000" b="1" dirty="0">
                <a:solidFill>
                  <a:srgbClr val="FF0000"/>
                </a:solidFill>
              </a:rPr>
              <a:t>Project Processing Steps:</a:t>
            </a:r>
          </a:p>
        </p:txBody>
      </p:sp>
      <p:sp>
        <p:nvSpPr>
          <p:cNvPr id="57" name="Rectangle 56"/>
          <p:cNvSpPr/>
          <p:nvPr/>
        </p:nvSpPr>
        <p:spPr>
          <a:xfrm>
            <a:off x="7358082" y="5857892"/>
            <a:ext cx="1557342" cy="64294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US" kern="0" dirty="0" smtClean="0">
                <a:solidFill>
                  <a:sysClr val="window" lastClr="FFFFFF"/>
                </a:solidFill>
                <a:latin typeface="Calibri"/>
              </a:rPr>
              <a:t>Redesign</a:t>
            </a:r>
            <a:endParaRPr lang="ar-EG" kern="0" dirty="0">
              <a:solidFill>
                <a:sysClr val="window" lastClr="FFFFFF"/>
              </a:solidFill>
              <a:latin typeface="Calibri"/>
            </a:endParaRPr>
          </a:p>
        </p:txBody>
      </p:sp>
      <p:cxnSp>
        <p:nvCxnSpPr>
          <p:cNvPr id="62" name="Straight Connector 61"/>
          <p:cNvCxnSpPr>
            <a:stCxn id="97" idx="3"/>
            <a:endCxn id="57" idx="1"/>
          </p:cNvCxnSpPr>
          <p:nvPr/>
        </p:nvCxnSpPr>
        <p:spPr>
          <a:xfrm flipV="1">
            <a:off x="5638800" y="6179363"/>
            <a:ext cx="1719282" cy="30937"/>
          </a:xfrm>
          <a:prstGeom prst="line">
            <a:avLst/>
          </a:prstGeom>
          <a:noFill/>
          <a:ln w="9525" algn="ctr">
            <a:solidFill>
              <a:srgbClr val="4A7EBB"/>
            </a:solidFill>
            <a:round/>
            <a:headEnd/>
            <a:tailEnd/>
          </a:ln>
        </p:spPr>
      </p:cxnSp>
      <p:cxnSp>
        <p:nvCxnSpPr>
          <p:cNvPr id="66" name="Straight Connector 65"/>
          <p:cNvCxnSpPr/>
          <p:nvPr/>
        </p:nvCxnSpPr>
        <p:spPr>
          <a:xfrm rot="5400000">
            <a:off x="2428860" y="4929198"/>
            <a:ext cx="857256" cy="1588"/>
          </a:xfrm>
          <a:prstGeom prst="line">
            <a:avLst/>
          </a:prstGeom>
          <a:noFill/>
          <a:ln w="9525" algn="ctr">
            <a:solidFill>
              <a:srgbClr val="4A7EBB"/>
            </a:solidFill>
            <a:round/>
            <a:headEnd/>
            <a:tailEnd/>
          </a:ln>
        </p:spPr>
      </p:cxnSp>
      <p:sp>
        <p:nvSpPr>
          <p:cNvPr id="41" name="Slide Number Placeholder 40"/>
          <p:cNvSpPr>
            <a:spLocks noGrp="1"/>
          </p:cNvSpPr>
          <p:nvPr>
            <p:ph type="sldNum" sz="quarter" idx="12"/>
          </p:nvPr>
        </p:nvSpPr>
        <p:spPr/>
        <p:txBody>
          <a:bodyPr/>
          <a:lstStyle/>
          <a:p>
            <a:fld id="{D5BBC35B-A44B-4119-B8DA-DE9E3DFADA20}" type="slidenum">
              <a:rPr kumimoji="0" lang="en-US" smtClean="0"/>
              <a:pPr/>
              <a:t>11</a:t>
            </a:fld>
            <a:endParaRPr kumimoji="0"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3"/>
          <p:cNvSpPr>
            <a:spLocks noGrp="1"/>
          </p:cNvSpPr>
          <p:nvPr>
            <p:ph idx="1"/>
          </p:nvPr>
        </p:nvSpPr>
        <p:spPr>
          <a:xfrm>
            <a:off x="304800" y="1143000"/>
            <a:ext cx="8839200" cy="5257800"/>
          </a:xfrm>
        </p:spPr>
        <p:txBody>
          <a:bodyPr>
            <a:normAutofit fontScale="92500"/>
          </a:bodyPr>
          <a:lstStyle/>
          <a:p>
            <a:pPr algn="l" rtl="0" eaLnBrk="1" hangingPunct="1">
              <a:buFont typeface="Wingdings" pitchFamily="2" charset="2"/>
              <a:buChar char="§"/>
              <a:defRPr/>
            </a:pPr>
            <a:r>
              <a:rPr lang="en-US" dirty="0" smtClean="0"/>
              <a:t>EPANET is a computer software used for analyze </a:t>
            </a:r>
          </a:p>
          <a:p>
            <a:pPr indent="3175" algn="l" rtl="0" eaLnBrk="1" hangingPunct="1">
              <a:buFont typeface="Wingdings 2" pitchFamily="18" charset="2"/>
              <a:buNone/>
              <a:defRPr/>
            </a:pPr>
            <a:r>
              <a:rPr lang="en-US" dirty="0" smtClean="0"/>
              <a:t>the water distribution networks. It can be used for </a:t>
            </a:r>
          </a:p>
          <a:p>
            <a:pPr indent="3175" algn="l" rtl="0" eaLnBrk="1" hangingPunct="1">
              <a:buFont typeface="Wingdings 2" pitchFamily="18" charset="2"/>
              <a:buNone/>
              <a:defRPr/>
            </a:pPr>
            <a:r>
              <a:rPr lang="en-US" dirty="0" smtClean="0"/>
              <a:t>different types of application in the distribution </a:t>
            </a:r>
          </a:p>
          <a:p>
            <a:pPr indent="3175" algn="l" rtl="0" eaLnBrk="1" hangingPunct="1">
              <a:buFont typeface="Wingdings 2" pitchFamily="18" charset="2"/>
              <a:buNone/>
              <a:defRPr/>
            </a:pPr>
            <a:r>
              <a:rPr lang="en-US" dirty="0" smtClean="0"/>
              <a:t>system analysis such as a simple network design.</a:t>
            </a:r>
          </a:p>
          <a:p>
            <a:pPr algn="l" rtl="0" eaLnBrk="1" hangingPunct="1">
              <a:buFont typeface="Wingdings 2" pitchFamily="18" charset="2"/>
              <a:buNone/>
              <a:defRPr/>
            </a:pPr>
            <a:endParaRPr lang="en-US" dirty="0" smtClean="0"/>
          </a:p>
          <a:p>
            <a:pPr algn="l" rtl="0" eaLnBrk="1" hangingPunct="1">
              <a:buFont typeface="Wingdings" pitchFamily="2" charset="2"/>
              <a:buChar char="§"/>
              <a:defRPr/>
            </a:pPr>
            <a:r>
              <a:rPr lang="en-US" dirty="0" smtClean="0"/>
              <a:t>EPANET analysis output are : the flow for each pipe </a:t>
            </a:r>
          </a:p>
          <a:p>
            <a:pPr indent="3175" algn="l" rtl="0" eaLnBrk="1" hangingPunct="1">
              <a:buFont typeface="Wingdings 2" pitchFamily="18" charset="2"/>
              <a:buNone/>
              <a:defRPr/>
            </a:pPr>
            <a:r>
              <a:rPr lang="en-US" dirty="0" smtClean="0"/>
              <a:t>in the network and the velocities, the pressure for </a:t>
            </a:r>
          </a:p>
          <a:p>
            <a:pPr indent="3175" algn="l" rtl="0" eaLnBrk="1" hangingPunct="1">
              <a:buFont typeface="Wingdings 2" pitchFamily="18" charset="2"/>
              <a:buNone/>
              <a:defRPr/>
            </a:pPr>
            <a:r>
              <a:rPr lang="en-US" dirty="0" smtClean="0"/>
              <a:t>each node and the total head, the head loss in each</a:t>
            </a:r>
          </a:p>
          <a:p>
            <a:pPr indent="3175" algn="l" rtl="0" eaLnBrk="1" hangingPunct="1">
              <a:buFont typeface="Wingdings 2" pitchFamily="18" charset="2"/>
              <a:buNone/>
              <a:defRPr/>
            </a:pPr>
            <a:r>
              <a:rPr lang="en-US" dirty="0" smtClean="0"/>
              <a:t> pipe and more of hydraulic output analysis.</a:t>
            </a:r>
          </a:p>
          <a:p>
            <a:pPr algn="l" rtl="0" eaLnBrk="1" hangingPunct="1">
              <a:buFont typeface="Wingdings 2" pitchFamily="18" charset="2"/>
              <a:buNone/>
              <a:defRPr/>
            </a:pPr>
            <a:endParaRPr lang="en-US" sz="1800" dirty="0" smtClean="0"/>
          </a:p>
          <a:p>
            <a:pPr algn="l" rtl="0" eaLnBrk="1" hangingPunct="1">
              <a:buFont typeface="Wingdings 3" pitchFamily="18" charset="2"/>
              <a:buNone/>
              <a:defRPr/>
            </a:pPr>
            <a:endParaRPr lang="en-US" sz="1800" b="1" dirty="0" smtClean="0"/>
          </a:p>
        </p:txBody>
      </p:sp>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lstStyle/>
          <a:p>
            <a:pPr algn="ctr" eaLnBrk="1" fontAlgn="auto" hangingPunct="1">
              <a:spcAft>
                <a:spcPts val="0"/>
              </a:spcAft>
              <a:defRPr/>
            </a:pPr>
            <a:r>
              <a:rPr lang="en-US" sz="3200" b="1" dirty="0" smtClean="0"/>
              <a:t>EPANET Software</a:t>
            </a:r>
            <a:endParaRPr lang="en-US" sz="3200" b="1" dirty="0"/>
          </a:p>
        </p:txBody>
      </p:sp>
      <p:sp>
        <p:nvSpPr>
          <p:cNvPr id="27653" name="TextBox 4"/>
          <p:cNvSpPr txBox="1">
            <a:spLocks noChangeArrowheads="1"/>
          </p:cNvSpPr>
          <p:nvPr/>
        </p:nvSpPr>
        <p:spPr bwMode="auto">
          <a:xfrm>
            <a:off x="714348" y="714356"/>
            <a:ext cx="2362200" cy="400050"/>
          </a:xfrm>
          <a:prstGeom prst="rect">
            <a:avLst/>
          </a:prstGeom>
          <a:noFill/>
          <a:ln w="9525">
            <a:noFill/>
            <a:miter lim="800000"/>
            <a:headEnd/>
            <a:tailEnd/>
          </a:ln>
        </p:spPr>
        <p:txBody>
          <a:bodyPr>
            <a:spAutoFit/>
          </a:bodyPr>
          <a:lstStyle/>
          <a:p>
            <a:r>
              <a:rPr lang="en-US" sz="2000" b="1" dirty="0" smtClean="0">
                <a:solidFill>
                  <a:srgbClr val="FF0000"/>
                </a:solidFill>
              </a:rPr>
              <a:t> </a:t>
            </a:r>
            <a:endParaRPr lang="en-US" sz="2000" b="1" dirty="0">
              <a:solidFill>
                <a:srgbClr val="FF0000"/>
              </a:solidFill>
            </a:endParaRPr>
          </a:p>
        </p:txBody>
      </p:sp>
      <p:cxnSp>
        <p:nvCxnSpPr>
          <p:cNvPr id="7" name="Straight Connector 6"/>
          <p:cNvCxnSpPr/>
          <p:nvPr/>
        </p:nvCxnSpPr>
        <p:spPr>
          <a:xfrm>
            <a:off x="0" y="6629400"/>
            <a:ext cx="9144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Slide Number Placeholder 7"/>
          <p:cNvSpPr>
            <a:spLocks noGrp="1"/>
          </p:cNvSpPr>
          <p:nvPr>
            <p:ph type="sldNum" sz="quarter" idx="12"/>
          </p:nvPr>
        </p:nvSpPr>
        <p:spPr/>
        <p:txBody>
          <a:bodyPr/>
          <a:lstStyle/>
          <a:p>
            <a:fld id="{D5BBC35B-A44B-4119-B8DA-DE9E3DFADA20}" type="slidenum">
              <a:rPr kumimoji="0" lang="en-US" smtClean="0"/>
              <a:pPr/>
              <a:t>12</a:t>
            </a:fld>
            <a:endParaRPr kumimoji="0"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2"/>
          <a:srcRect/>
          <a:stretch>
            <a:fillRect/>
          </a:stretch>
        </p:blipFill>
        <p:spPr bwMode="auto">
          <a:xfrm>
            <a:off x="2209800" y="1447799"/>
            <a:ext cx="6477000" cy="4267201"/>
          </a:xfrm>
          <a:prstGeom prst="rect">
            <a:avLst/>
          </a:prstGeom>
          <a:noFill/>
          <a:ln w="9525">
            <a:noFill/>
            <a:miter lim="800000"/>
            <a:headEnd/>
            <a:tailEnd/>
          </a:ln>
          <a:effectLst/>
        </p:spPr>
      </p:pic>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lstStyle/>
          <a:p>
            <a:pPr algn="ctr" eaLnBrk="1" fontAlgn="auto" hangingPunct="1">
              <a:spcAft>
                <a:spcPts val="0"/>
              </a:spcAft>
              <a:defRPr/>
            </a:pPr>
            <a:r>
              <a:rPr lang="en-US" sz="3200" b="1" dirty="0" err="1" smtClean="0"/>
              <a:t>Arraba</a:t>
            </a:r>
            <a:r>
              <a:rPr lang="en-US" sz="3200" b="1" dirty="0" smtClean="0"/>
              <a:t>  WDN</a:t>
            </a:r>
            <a:endParaRPr lang="en-US" sz="3200" b="1" dirty="0"/>
          </a:p>
        </p:txBody>
      </p:sp>
      <p:sp>
        <p:nvSpPr>
          <p:cNvPr id="28676" name="TextBox 6"/>
          <p:cNvSpPr txBox="1">
            <a:spLocks noChangeArrowheads="1"/>
          </p:cNvSpPr>
          <p:nvPr/>
        </p:nvSpPr>
        <p:spPr bwMode="auto">
          <a:xfrm>
            <a:off x="762000" y="1066800"/>
            <a:ext cx="2667000" cy="1200150"/>
          </a:xfrm>
          <a:prstGeom prst="rect">
            <a:avLst/>
          </a:prstGeom>
          <a:noFill/>
          <a:ln w="9525">
            <a:noFill/>
            <a:miter lim="800000"/>
            <a:headEnd/>
            <a:tailEnd/>
          </a:ln>
        </p:spPr>
        <p:txBody>
          <a:bodyPr>
            <a:spAutoFit/>
          </a:bodyPr>
          <a:lstStyle/>
          <a:p>
            <a:pPr>
              <a:buFont typeface="Wingdings" pitchFamily="2" charset="2"/>
              <a:buChar char="v"/>
            </a:pPr>
            <a:r>
              <a:rPr lang="en-US" dirty="0"/>
              <a:t> </a:t>
            </a:r>
            <a:r>
              <a:rPr lang="en-US" dirty="0" err="1" smtClean="0"/>
              <a:t>Arraba</a:t>
            </a:r>
            <a:r>
              <a:rPr lang="en-US" dirty="0" smtClean="0"/>
              <a:t> WDN</a:t>
            </a:r>
            <a:endParaRPr lang="en-US" dirty="0"/>
          </a:p>
          <a:p>
            <a:r>
              <a:rPr lang="en-US" dirty="0" smtClean="0"/>
              <a:t>141 </a:t>
            </a:r>
            <a:r>
              <a:rPr lang="en-US" dirty="0"/>
              <a:t>nodes</a:t>
            </a:r>
          </a:p>
          <a:p>
            <a:r>
              <a:rPr lang="en-US" dirty="0" smtClean="0"/>
              <a:t>174 </a:t>
            </a:r>
            <a:r>
              <a:rPr lang="en-US" dirty="0"/>
              <a:t>links</a:t>
            </a:r>
          </a:p>
          <a:p>
            <a:endParaRPr lang="en-US" dirty="0"/>
          </a:p>
        </p:txBody>
      </p:sp>
      <p:sp>
        <p:nvSpPr>
          <p:cNvPr id="28677" name="TextBox 7"/>
          <p:cNvSpPr txBox="1">
            <a:spLocks noChangeArrowheads="1"/>
          </p:cNvSpPr>
          <p:nvPr/>
        </p:nvSpPr>
        <p:spPr bwMode="auto">
          <a:xfrm>
            <a:off x="609600" y="5500702"/>
            <a:ext cx="7848600" cy="646331"/>
          </a:xfrm>
          <a:prstGeom prst="rect">
            <a:avLst/>
          </a:prstGeom>
          <a:noFill/>
          <a:ln w="9525">
            <a:noFill/>
            <a:miter lim="800000"/>
            <a:headEnd/>
            <a:tailEnd/>
          </a:ln>
        </p:spPr>
        <p:txBody>
          <a:bodyPr wrap="square">
            <a:spAutoFit/>
          </a:bodyPr>
          <a:lstStyle/>
          <a:p>
            <a:pPr>
              <a:buFont typeface="Wingdings" pitchFamily="2" charset="2"/>
              <a:buChar char="v"/>
            </a:pPr>
            <a:r>
              <a:rPr lang="en-US" dirty="0"/>
              <a:t> </a:t>
            </a:r>
            <a:r>
              <a:rPr lang="en-US" b="1" dirty="0" err="1" smtClean="0"/>
              <a:t>Arraba</a:t>
            </a:r>
            <a:r>
              <a:rPr lang="en-US" b="1" dirty="0" smtClean="0"/>
              <a:t> reservoir </a:t>
            </a:r>
            <a:r>
              <a:rPr lang="en-US" dirty="0"/>
              <a:t>: Elevation = </a:t>
            </a:r>
            <a:r>
              <a:rPr lang="en-US" dirty="0" smtClean="0"/>
              <a:t>410 </a:t>
            </a:r>
            <a:r>
              <a:rPr lang="en-US" dirty="0"/>
              <a:t>m, </a:t>
            </a:r>
          </a:p>
          <a:p>
            <a:pPr>
              <a:buFont typeface="Wingdings" pitchFamily="2" charset="2"/>
              <a:buChar char="v"/>
            </a:pPr>
            <a:r>
              <a:rPr lang="en-US" dirty="0"/>
              <a:t> Pressure Reduced Valve (</a:t>
            </a:r>
            <a:r>
              <a:rPr lang="en-US" b="1" dirty="0"/>
              <a:t>PRV</a:t>
            </a:r>
            <a:r>
              <a:rPr lang="en-US" dirty="0"/>
              <a:t>) </a:t>
            </a:r>
            <a:r>
              <a:rPr lang="en-US" dirty="0" smtClean="0"/>
              <a:t>, no need</a:t>
            </a:r>
            <a:endParaRPr lang="en-US" dirty="0"/>
          </a:p>
        </p:txBody>
      </p:sp>
      <p:cxnSp>
        <p:nvCxnSpPr>
          <p:cNvPr id="7" name="Straight Connector 6"/>
          <p:cNvCxnSpPr/>
          <p:nvPr/>
        </p:nvCxnSpPr>
        <p:spPr>
          <a:xfrm>
            <a:off x="0" y="6629400"/>
            <a:ext cx="9144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12"/>
          </p:nvPr>
        </p:nvSpPr>
        <p:spPr/>
        <p:txBody>
          <a:bodyPr/>
          <a:lstStyle/>
          <a:p>
            <a:fld id="{D5BBC35B-A44B-4119-B8DA-DE9E3DFADA20}" type="slidenum">
              <a:rPr kumimoji="0" lang="en-US" smtClean="0"/>
              <a:pPr/>
              <a:t>13</a:t>
            </a:fld>
            <a:endParaRPr kumimoji="0"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500174"/>
            <a:ext cx="8786842" cy="5072098"/>
          </a:xfrm>
        </p:spPr>
        <p:txBody>
          <a:bodyPr/>
          <a:lstStyle/>
          <a:p>
            <a:pPr algn="l" rtl="0">
              <a:lnSpc>
                <a:spcPct val="150000"/>
              </a:lnSpc>
            </a:pPr>
            <a:r>
              <a:rPr lang="en-US" dirty="0" smtClean="0"/>
              <a:t>Growth rate (r) = 3.24%</a:t>
            </a:r>
          </a:p>
          <a:p>
            <a:pPr algn="l" rtl="0">
              <a:lnSpc>
                <a:spcPct val="150000"/>
              </a:lnSpc>
            </a:pPr>
            <a:r>
              <a:rPr lang="en-US" dirty="0" smtClean="0"/>
              <a:t>Density of the population =                     =0.0246 person/m^2</a:t>
            </a:r>
          </a:p>
          <a:p>
            <a:pPr algn="l" rtl="0">
              <a:lnSpc>
                <a:spcPct val="150000"/>
              </a:lnSpc>
            </a:pPr>
            <a:r>
              <a:rPr lang="en-US" dirty="0" smtClean="0"/>
              <a:t>Design Period = 25 years </a:t>
            </a:r>
          </a:p>
          <a:p>
            <a:pPr algn="l" rtl="0">
              <a:lnSpc>
                <a:spcPct val="150000"/>
              </a:lnSpc>
            </a:pPr>
            <a:r>
              <a:rPr lang="en-US" dirty="0" smtClean="0"/>
              <a:t>water consumption per capita day = 68 L /C day</a:t>
            </a:r>
          </a:p>
          <a:p>
            <a:pPr algn="l" rtl="0">
              <a:lnSpc>
                <a:spcPct val="150000"/>
              </a:lnSpc>
            </a:pPr>
            <a:r>
              <a:rPr lang="en-US" dirty="0" smtClean="0"/>
              <a:t>Losses: 33%</a:t>
            </a:r>
          </a:p>
          <a:p>
            <a:pPr algn="l" rtl="0">
              <a:lnSpc>
                <a:spcPct val="150000"/>
              </a:lnSpc>
              <a:buNone/>
            </a:pPr>
            <a:endParaRPr lang="en-US" dirty="0"/>
          </a:p>
        </p:txBody>
      </p:sp>
      <p:sp>
        <p:nvSpPr>
          <p:cNvPr id="2" name="Title 1"/>
          <p:cNvSpPr>
            <a:spLocks noGrp="1"/>
          </p:cNvSpPr>
          <p:nvPr>
            <p:ph type="title"/>
          </p:nvPr>
        </p:nvSpPr>
        <p:spPr/>
        <p:txBody>
          <a:bodyPr/>
          <a:lstStyle/>
          <a:p>
            <a:pPr algn="ctr"/>
            <a:r>
              <a:rPr lang="en-US" dirty="0" smtClean="0"/>
              <a:t>Data Input:</a:t>
            </a:r>
            <a:endParaRPr lang="en-US"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43570" y="2428868"/>
            <a:ext cx="1884747" cy="571504"/>
          </a:xfrm>
          <a:prstGeom prst="rect">
            <a:avLst/>
          </a:prstGeom>
          <a:noFill/>
        </p:spPr>
      </p:pic>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14</a:t>
            </a:fld>
            <a:endParaRPr kumimoji="0"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3"/>
          <p:cNvSpPr>
            <a:spLocks noGrp="1"/>
          </p:cNvSpPr>
          <p:nvPr>
            <p:ph idx="1"/>
          </p:nvPr>
        </p:nvSpPr>
        <p:spPr>
          <a:xfrm>
            <a:off x="304800" y="1143000"/>
            <a:ext cx="8458200" cy="5257800"/>
          </a:xfrm>
        </p:spPr>
        <p:txBody>
          <a:bodyPr/>
          <a:lstStyle/>
          <a:p>
            <a:pPr algn="l" rtl="0">
              <a:buClr>
                <a:srgbClr val="F0A22E"/>
              </a:buClr>
              <a:buFont typeface="Wingdings" pitchFamily="2" charset="2"/>
              <a:buChar char="§"/>
            </a:pPr>
            <a:endParaRPr lang="en-US" sz="800" dirty="0" smtClean="0">
              <a:solidFill>
                <a:srgbClr val="4E3B30"/>
              </a:solidFill>
            </a:endParaRPr>
          </a:p>
          <a:p>
            <a:pPr algn="l" rtl="0" eaLnBrk="1" hangingPunct="1">
              <a:buFont typeface="Wingdings" pitchFamily="2" charset="2"/>
              <a:buChar char="§"/>
            </a:pPr>
            <a:r>
              <a:rPr lang="en-US" sz="2000" dirty="0" smtClean="0">
                <a:solidFill>
                  <a:srgbClr val="4E3B30"/>
                </a:solidFill>
              </a:rPr>
              <a:t>Losses or leakage from the network is the difference in the supply and consumption  water amounts. Losses was taken for the year of </a:t>
            </a:r>
            <a:r>
              <a:rPr lang="en-US" sz="2000" dirty="0" smtClean="0">
                <a:solidFill>
                  <a:srgbClr val="4E3B30"/>
                </a:solidFill>
                <a:latin typeface="Times New Roman" pitchFamily="18" charset="0"/>
                <a:cs typeface="Times New Roman" pitchFamily="18" charset="0"/>
              </a:rPr>
              <a:t>2010</a:t>
            </a:r>
            <a:r>
              <a:rPr lang="en-US" sz="2000" dirty="0" smtClean="0">
                <a:solidFill>
                  <a:srgbClr val="4E3B30"/>
                </a:solidFill>
              </a:rPr>
              <a:t> and it is about </a:t>
            </a:r>
            <a:r>
              <a:rPr lang="en-US" sz="2000" dirty="0" smtClean="0">
                <a:solidFill>
                  <a:srgbClr val="4E3B30"/>
                </a:solidFill>
                <a:latin typeface="Times New Roman" pitchFamily="18" charset="0"/>
                <a:cs typeface="Times New Roman" pitchFamily="18" charset="0"/>
              </a:rPr>
              <a:t>33% </a:t>
            </a:r>
            <a:r>
              <a:rPr lang="en-US" sz="2000" dirty="0" smtClean="0">
                <a:solidFill>
                  <a:srgbClr val="4E3B30"/>
                </a:solidFill>
              </a:rPr>
              <a:t>, this huge value occurs due to the rehabilitation of the network in that year.</a:t>
            </a:r>
          </a:p>
          <a:p>
            <a:pPr algn="l" rtl="0" eaLnBrk="1" hangingPunct="1">
              <a:buFont typeface="Wingdings" pitchFamily="2" charset="2"/>
              <a:buChar char="§"/>
            </a:pPr>
            <a:endParaRPr lang="en-US" sz="2000" dirty="0" smtClean="0">
              <a:solidFill>
                <a:srgbClr val="4E3B30"/>
              </a:solidFill>
            </a:endParaRPr>
          </a:p>
          <a:p>
            <a:pPr algn="l" rtl="0" eaLnBrk="1" hangingPunct="1">
              <a:buFont typeface="Wingdings" pitchFamily="2" charset="2"/>
              <a:buChar char="§"/>
            </a:pPr>
            <a:r>
              <a:rPr lang="en-US" sz="2000" dirty="0" smtClean="0">
                <a:solidFill>
                  <a:srgbClr val="4E3B30"/>
                </a:solidFill>
              </a:rPr>
              <a:t>For each node we find the demand using the following formula</a:t>
            </a:r>
          </a:p>
          <a:p>
            <a:pPr algn="l" rtl="0">
              <a:buNone/>
            </a:pPr>
            <a:r>
              <a:rPr lang="en-US" sz="2000" dirty="0" smtClean="0">
                <a:solidFill>
                  <a:srgbClr val="4E3B30"/>
                </a:solidFill>
              </a:rPr>
              <a:t>       </a:t>
            </a:r>
            <a:r>
              <a:rPr lang="en-US" sz="2000" b="1" dirty="0" smtClean="0">
                <a:solidFill>
                  <a:srgbClr val="4E3B30"/>
                </a:solidFill>
              </a:rPr>
              <a:t>Demand = factor * zone area (m</a:t>
            </a:r>
            <a:r>
              <a:rPr lang="en-US" sz="2000" baseline="30000" dirty="0" smtClean="0"/>
              <a:t>2</a:t>
            </a:r>
            <a:r>
              <a:rPr lang="en-US" sz="2000" b="1" dirty="0" smtClean="0">
                <a:solidFill>
                  <a:srgbClr val="4E3B30"/>
                </a:solidFill>
              </a:rPr>
              <a:t>) * water consumption (CMH)</a:t>
            </a:r>
          </a:p>
          <a:p>
            <a:pPr algn="l" rtl="0" eaLnBrk="1" hangingPunct="1">
              <a:buFont typeface="Wingdings 2" pitchFamily="18" charset="2"/>
              <a:buNone/>
            </a:pPr>
            <a:r>
              <a:rPr lang="en-US" sz="2000" dirty="0" smtClean="0">
                <a:solidFill>
                  <a:srgbClr val="4E3B30"/>
                </a:solidFill>
              </a:rPr>
              <a:t>        </a:t>
            </a:r>
            <a:r>
              <a:rPr lang="en-US" sz="2000" u="sng" dirty="0" smtClean="0">
                <a:solidFill>
                  <a:srgbClr val="4E3B30"/>
                </a:solidFill>
              </a:rPr>
              <a:t>factor</a:t>
            </a:r>
            <a:r>
              <a:rPr lang="en-US" sz="2000" dirty="0" smtClean="0">
                <a:solidFill>
                  <a:srgbClr val="4E3B30"/>
                </a:solidFill>
              </a:rPr>
              <a:t> : population rate per square meter of houses</a:t>
            </a:r>
          </a:p>
          <a:p>
            <a:pPr algn="l" rtl="0" eaLnBrk="1" hangingPunct="1">
              <a:buFont typeface="Wingdings 2" pitchFamily="18" charset="2"/>
              <a:buNone/>
            </a:pPr>
            <a:r>
              <a:rPr lang="en-US" sz="2000" dirty="0" smtClean="0">
                <a:solidFill>
                  <a:srgbClr val="4E3B30"/>
                </a:solidFill>
              </a:rPr>
              <a:t>        ( factor = population / total houses area  )</a:t>
            </a:r>
          </a:p>
          <a:p>
            <a:pPr algn="l" rtl="0" eaLnBrk="1" hangingPunct="1">
              <a:buFont typeface="Wingdings 2" pitchFamily="18" charset="2"/>
              <a:buNone/>
            </a:pPr>
            <a:r>
              <a:rPr lang="en-US" sz="2000" dirty="0" smtClean="0">
                <a:solidFill>
                  <a:srgbClr val="4E3B30"/>
                </a:solidFill>
              </a:rPr>
              <a:t>        </a:t>
            </a:r>
            <a:r>
              <a:rPr lang="en-US" sz="2000" u="sng" dirty="0" smtClean="0">
                <a:solidFill>
                  <a:srgbClr val="4E3B30"/>
                </a:solidFill>
              </a:rPr>
              <a:t>zone area  </a:t>
            </a:r>
            <a:r>
              <a:rPr lang="en-US" sz="2000" dirty="0" smtClean="0">
                <a:solidFill>
                  <a:srgbClr val="4E3B30"/>
                </a:solidFill>
              </a:rPr>
              <a:t>: the area that are served by a specified node, (using AutoCAD )</a:t>
            </a:r>
          </a:p>
          <a:p>
            <a:pPr algn="l" rtl="0" eaLnBrk="1" hangingPunct="1">
              <a:buFont typeface="Wingdings 2" pitchFamily="18" charset="2"/>
              <a:buNone/>
            </a:pPr>
            <a:r>
              <a:rPr lang="en-US" sz="2000" dirty="0" smtClean="0">
                <a:solidFill>
                  <a:srgbClr val="4E3B30"/>
                </a:solidFill>
              </a:rPr>
              <a:t>        </a:t>
            </a:r>
            <a:r>
              <a:rPr lang="en-US" sz="2000" u="sng" dirty="0" smtClean="0">
                <a:solidFill>
                  <a:srgbClr val="4E3B30"/>
                </a:solidFill>
              </a:rPr>
              <a:t>water consumption </a:t>
            </a:r>
            <a:r>
              <a:rPr lang="en-US" sz="2000" dirty="0" smtClean="0">
                <a:solidFill>
                  <a:srgbClr val="4E3B30"/>
                </a:solidFill>
              </a:rPr>
              <a:t>: consumption per capita , (</a:t>
            </a:r>
            <a:r>
              <a:rPr lang="en-US" sz="2000" dirty="0" smtClean="0">
                <a:solidFill>
                  <a:srgbClr val="4E3B30"/>
                </a:solidFill>
                <a:latin typeface="Times New Roman" pitchFamily="18" charset="0"/>
                <a:cs typeface="Times New Roman" pitchFamily="18" charset="0"/>
              </a:rPr>
              <a:t>68 </a:t>
            </a:r>
            <a:r>
              <a:rPr lang="en-US" sz="2000" dirty="0" smtClean="0">
                <a:solidFill>
                  <a:srgbClr val="4E3B30"/>
                </a:solidFill>
              </a:rPr>
              <a:t>l/</a:t>
            </a:r>
            <a:r>
              <a:rPr lang="en-US" sz="2000" dirty="0" err="1" smtClean="0">
                <a:solidFill>
                  <a:srgbClr val="4E3B30"/>
                </a:solidFill>
              </a:rPr>
              <a:t>c.d</a:t>
            </a:r>
            <a:r>
              <a:rPr lang="en-US" sz="2000" dirty="0" smtClean="0">
                <a:solidFill>
                  <a:srgbClr val="4E3B30"/>
                </a:solidFill>
              </a:rPr>
              <a:t> )</a:t>
            </a:r>
          </a:p>
          <a:p>
            <a:pPr algn="l" rtl="0" eaLnBrk="1" hangingPunct="1">
              <a:buFont typeface="Wingdings 2" pitchFamily="18" charset="2"/>
              <a:buNone/>
            </a:pPr>
            <a:r>
              <a:rPr lang="en-US" sz="2000" dirty="0" smtClean="0">
                <a:solidFill>
                  <a:srgbClr val="4E3B30"/>
                </a:solidFill>
                <a:latin typeface="Times New Roman" pitchFamily="18" charset="0"/>
                <a:cs typeface="Times New Roman" pitchFamily="18" charset="0"/>
              </a:rPr>
              <a:t>        </a:t>
            </a:r>
            <a:r>
              <a:rPr lang="en-US" sz="2000" u="sng" dirty="0" smtClean="0">
                <a:solidFill>
                  <a:srgbClr val="4E3B30"/>
                </a:solidFill>
              </a:rPr>
              <a:t>population</a:t>
            </a:r>
            <a:r>
              <a:rPr lang="en-US" sz="2000" dirty="0" smtClean="0">
                <a:solidFill>
                  <a:srgbClr val="4E3B30"/>
                </a:solidFill>
              </a:rPr>
              <a:t> = around </a:t>
            </a:r>
            <a:r>
              <a:rPr lang="en-US" sz="2000" dirty="0" smtClean="0">
                <a:solidFill>
                  <a:srgbClr val="4E3B30"/>
                </a:solidFill>
                <a:latin typeface="Times New Roman" pitchFamily="18" charset="0"/>
                <a:cs typeface="Times New Roman" pitchFamily="18" charset="0"/>
              </a:rPr>
              <a:t>10260</a:t>
            </a:r>
            <a:r>
              <a:rPr lang="en-US" sz="2000" dirty="0" smtClean="0">
                <a:solidFill>
                  <a:srgbClr val="4E3B30"/>
                </a:solidFill>
              </a:rPr>
              <a:t> persons, </a:t>
            </a:r>
            <a:r>
              <a:rPr lang="en-US" sz="1800" dirty="0" smtClean="0">
                <a:solidFill>
                  <a:srgbClr val="4E3B30"/>
                </a:solidFill>
              </a:rPr>
              <a:t>(</a:t>
            </a:r>
            <a:r>
              <a:rPr lang="en-US" sz="1800" dirty="0" smtClean="0"/>
              <a:t>Palestinian Statistical </a:t>
            </a:r>
            <a:r>
              <a:rPr lang="en-US" sz="1800" dirty="0" smtClean="0">
                <a:latin typeface="Times New Roman" pitchFamily="18" charset="0"/>
                <a:cs typeface="Times New Roman" pitchFamily="18" charset="0"/>
              </a:rPr>
              <a:t>2010</a:t>
            </a:r>
            <a:r>
              <a:rPr lang="en-US" sz="1800" dirty="0" smtClean="0"/>
              <a:t>).</a:t>
            </a:r>
          </a:p>
        </p:txBody>
      </p:sp>
      <p:sp>
        <p:nvSpPr>
          <p:cNvPr id="2" name="Title 1"/>
          <p:cNvSpPr>
            <a:spLocks noGrp="1"/>
          </p:cNvSpPr>
          <p:nvPr>
            <p:ph type="title"/>
          </p:nvPr>
        </p:nvSpPr>
        <p:spPr>
          <a:xfrm>
            <a:off x="0" y="0"/>
            <a:ext cx="9144000" cy="609600"/>
          </a:xfrm>
        </p:spPr>
        <p:style>
          <a:lnRef idx="1">
            <a:schemeClr val="accent3"/>
          </a:lnRef>
          <a:fillRef idx="2">
            <a:schemeClr val="accent3"/>
          </a:fillRef>
          <a:effectRef idx="1">
            <a:schemeClr val="accent3"/>
          </a:effectRef>
          <a:fontRef idx="minor">
            <a:schemeClr val="dk1"/>
          </a:fontRef>
        </p:style>
        <p:txBody>
          <a:bodyPr/>
          <a:lstStyle/>
          <a:p>
            <a:pPr algn="ctr" fontAlgn="auto">
              <a:spcAft>
                <a:spcPts val="0"/>
              </a:spcAft>
              <a:defRPr/>
            </a:pPr>
            <a:r>
              <a:rPr lang="en-US" sz="3200" b="1" dirty="0" smtClean="0"/>
              <a:t>WDN Analysis</a:t>
            </a:r>
            <a:endParaRPr lang="en-US" sz="3200" b="1" dirty="0"/>
          </a:p>
        </p:txBody>
      </p:sp>
      <p:sp>
        <p:nvSpPr>
          <p:cNvPr id="30724" name="TextBox 3"/>
          <p:cNvSpPr txBox="1">
            <a:spLocks noChangeArrowheads="1"/>
          </p:cNvSpPr>
          <p:nvPr/>
        </p:nvSpPr>
        <p:spPr bwMode="auto">
          <a:xfrm>
            <a:off x="609600" y="685800"/>
            <a:ext cx="3124200" cy="400050"/>
          </a:xfrm>
          <a:prstGeom prst="rect">
            <a:avLst/>
          </a:prstGeom>
          <a:noFill/>
          <a:ln w="9525">
            <a:noFill/>
            <a:miter lim="800000"/>
            <a:headEnd/>
            <a:tailEnd/>
          </a:ln>
        </p:spPr>
        <p:txBody>
          <a:bodyPr>
            <a:spAutoFit/>
          </a:bodyPr>
          <a:lstStyle/>
          <a:p>
            <a:r>
              <a:rPr lang="en-US" sz="2000" b="1">
                <a:solidFill>
                  <a:srgbClr val="FF0000"/>
                </a:solidFill>
              </a:rPr>
              <a:t>Steady State Analysis</a:t>
            </a:r>
          </a:p>
        </p:txBody>
      </p:sp>
      <p:cxnSp>
        <p:nvCxnSpPr>
          <p:cNvPr id="6" name="Straight Connector 5"/>
          <p:cNvCxnSpPr/>
          <p:nvPr/>
        </p:nvCxnSpPr>
        <p:spPr>
          <a:xfrm>
            <a:off x="0" y="6629400"/>
            <a:ext cx="9144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p:txBody>
          <a:bodyPr/>
          <a:lstStyle/>
          <a:p>
            <a:fld id="{D5BBC35B-A44B-4119-B8DA-DE9E3DFADA20}" type="slidenum">
              <a:rPr kumimoji="0" lang="en-US" smtClean="0"/>
              <a:pPr/>
              <a:t>15</a:t>
            </a:fld>
            <a:endParaRPr kumimoji="0"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lum bright="-5000" contrast="23000"/>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2285984" y="1000108"/>
            <a:ext cx="4929190" cy="2400657"/>
          </a:xfrm>
          <a:prstGeom prst="rect">
            <a:avLst/>
          </a:prstGeom>
        </p:spPr>
        <p:txBody>
          <a:bodyPr wrap="square">
            <a:spAutoFit/>
          </a:bodyPr>
          <a:lstStyle/>
          <a:p>
            <a:pPr algn="ctr"/>
            <a:endParaRPr lang="en-US" sz="4800" dirty="0" smtClean="0">
              <a:solidFill>
                <a:schemeClr val="accent6">
                  <a:lumMod val="50000"/>
                </a:schemeClr>
              </a:solidFill>
              <a:latin typeface="Lucida Calligraphy" pitchFamily="66" charset="0"/>
            </a:endParaRPr>
          </a:p>
          <a:p>
            <a:pPr algn="ctr"/>
            <a:r>
              <a:rPr lang="en-US" sz="4800" dirty="0" smtClean="0">
                <a:solidFill>
                  <a:schemeClr val="accent6">
                    <a:lumMod val="50000"/>
                  </a:schemeClr>
                </a:solidFill>
                <a:latin typeface="Lucida Calligraphy" pitchFamily="66" charset="0"/>
              </a:rPr>
              <a:t/>
            </a:r>
            <a:br>
              <a:rPr lang="en-US" sz="4800" dirty="0" smtClean="0">
                <a:solidFill>
                  <a:schemeClr val="accent6">
                    <a:lumMod val="50000"/>
                  </a:schemeClr>
                </a:solidFill>
                <a:latin typeface="Lucida Calligraphy" pitchFamily="66" charset="0"/>
              </a:rPr>
            </a:br>
            <a:r>
              <a:rPr lang="en-US" sz="5400" i="1" dirty="0" smtClean="0">
                <a:solidFill>
                  <a:schemeClr val="accent6">
                    <a:lumMod val="50000"/>
                  </a:schemeClr>
                </a:solidFill>
                <a:latin typeface="Georgia" pitchFamily="18" charset="0"/>
              </a:rPr>
              <a:t>Results</a:t>
            </a:r>
            <a:endParaRPr lang="en-US" sz="5400"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16</a:t>
            </a:fld>
            <a:endParaRPr kumimoji="0"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a:srcRect/>
          <a:stretch>
            <a:fillRect/>
          </a:stretch>
        </p:blipFill>
        <p:spPr bwMode="auto">
          <a:xfrm>
            <a:off x="0" y="1142984"/>
            <a:ext cx="9144000" cy="5715016"/>
          </a:xfrm>
          <a:prstGeom prst="rect">
            <a:avLst/>
          </a:prstGeom>
          <a:noFill/>
          <a:ln w="3175">
            <a:solidFill>
              <a:schemeClr val="tx1"/>
            </a:solidFill>
            <a:miter lim="800000"/>
            <a:headEnd/>
            <a:tailEnd/>
          </a:ln>
        </p:spPr>
      </p:pic>
      <p:sp>
        <p:nvSpPr>
          <p:cNvPr id="2" name="Title 1"/>
          <p:cNvSpPr>
            <a:spLocks noGrp="1"/>
          </p:cNvSpPr>
          <p:nvPr>
            <p:ph type="title"/>
          </p:nvPr>
        </p:nvSpPr>
        <p:spPr>
          <a:xfrm>
            <a:off x="785786" y="500042"/>
            <a:ext cx="7315200" cy="685800"/>
          </a:xfrm>
        </p:spPr>
        <p:txBody>
          <a:bodyPr>
            <a:normAutofit fontScale="90000"/>
          </a:bodyPr>
          <a:lstStyle/>
          <a:p>
            <a:r>
              <a:rPr lang="en-US" sz="3200" dirty="0" smtClean="0"/>
              <a:t>Pressure and velocity in steady state</a:t>
            </a:r>
            <a:endParaRPr lang="en-US" sz="3200" dirty="0"/>
          </a:p>
        </p:txBody>
      </p:sp>
      <p:sp>
        <p:nvSpPr>
          <p:cNvPr id="9" name="Rectangle 8"/>
          <p:cNvSpPr/>
          <p:nvPr/>
        </p:nvSpPr>
        <p:spPr>
          <a:xfrm>
            <a:off x="2000232" y="6500834"/>
            <a:ext cx="357190" cy="357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17</a:t>
            </a:fld>
            <a:endParaRPr kumimoji="0"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p:cNvPicPr>
          <p:nvPr/>
        </p:nvPicPr>
        <p:blipFill>
          <a:blip r:embed="rId2"/>
          <a:srcRect/>
          <a:stretch>
            <a:fillRect/>
          </a:stretch>
        </p:blipFill>
        <p:spPr bwMode="auto">
          <a:xfrm>
            <a:off x="0" y="1071546"/>
            <a:ext cx="9144000" cy="5786454"/>
          </a:xfrm>
          <a:prstGeom prst="rect">
            <a:avLst/>
          </a:prstGeom>
          <a:noFill/>
          <a:ln w="3175">
            <a:solidFill>
              <a:schemeClr val="tx1"/>
            </a:solidFill>
            <a:miter lim="800000"/>
            <a:headEnd/>
            <a:tailEnd/>
          </a:ln>
          <a:effectLst/>
        </p:spPr>
      </p:pic>
      <p:sp>
        <p:nvSpPr>
          <p:cNvPr id="15" name="Title 14"/>
          <p:cNvSpPr>
            <a:spLocks noGrp="1"/>
          </p:cNvSpPr>
          <p:nvPr>
            <p:ph type="ctrTitle"/>
          </p:nvPr>
        </p:nvSpPr>
        <p:spPr>
          <a:xfrm>
            <a:off x="571472" y="1"/>
            <a:ext cx="7772400" cy="928670"/>
          </a:xfrm>
        </p:spPr>
        <p:txBody>
          <a:bodyPr>
            <a:normAutofit fontScale="90000"/>
          </a:bodyPr>
          <a:lstStyle/>
          <a:p>
            <a:r>
              <a:rPr lang="en-US" sz="3200" dirty="0" smtClean="0"/>
              <a:t>Pressure and velocity in unsteady state</a:t>
            </a:r>
            <a:endParaRPr lang="ar-EG" sz="3200" dirty="0"/>
          </a:p>
        </p:txBody>
      </p:sp>
      <p:sp>
        <p:nvSpPr>
          <p:cNvPr id="4" name="Slide Number Placeholder 3"/>
          <p:cNvSpPr>
            <a:spLocks noGrp="1"/>
          </p:cNvSpPr>
          <p:nvPr>
            <p:ph type="sldNum" sz="quarter" idx="12"/>
          </p:nvPr>
        </p:nvSpPr>
        <p:spPr/>
        <p:txBody>
          <a:bodyPr/>
          <a:lstStyle/>
          <a:p>
            <a:fld id="{CE8A92BB-9857-4882-AAAD-6B55ECC9C56B}"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p:cNvPicPr>
            <a:picLocks noGrp="1"/>
          </p:cNvPicPr>
          <p:nvPr>
            <p:ph idx="1"/>
          </p:nvPr>
        </p:nvPicPr>
        <p:blipFill>
          <a:blip r:embed="rId2"/>
          <a:srcRect/>
          <a:stretch>
            <a:fillRect/>
          </a:stretch>
        </p:blipFill>
        <p:spPr bwMode="auto">
          <a:xfrm>
            <a:off x="0" y="1000108"/>
            <a:ext cx="9144000" cy="5857892"/>
          </a:xfrm>
          <a:prstGeom prst="rect">
            <a:avLst/>
          </a:prstGeom>
          <a:noFill/>
          <a:ln w="3175">
            <a:solidFill>
              <a:schemeClr val="tx1"/>
            </a:solidFill>
            <a:miter lim="800000"/>
            <a:headEnd/>
            <a:tailEnd/>
          </a:ln>
        </p:spPr>
      </p:pic>
      <p:sp>
        <p:nvSpPr>
          <p:cNvPr id="2" name="Title 1"/>
          <p:cNvSpPr>
            <a:spLocks noGrp="1"/>
          </p:cNvSpPr>
          <p:nvPr>
            <p:ph type="title"/>
          </p:nvPr>
        </p:nvSpPr>
        <p:spPr>
          <a:xfrm>
            <a:off x="0" y="0"/>
            <a:ext cx="9144000" cy="1071546"/>
          </a:xfrm>
        </p:spPr>
        <p:txBody>
          <a:bodyPr/>
          <a:lstStyle/>
          <a:p>
            <a:pPr algn="ctr"/>
            <a:r>
              <a:rPr lang="en-US" dirty="0" smtClean="0"/>
              <a:t>Pressure and velocity in future </a:t>
            </a: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19</a:t>
            </a:fld>
            <a:endParaRPr kumimoji="0"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lum bright="-12000" contrast="48000"/>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1714488"/>
            <a:ext cx="8229600" cy="2357454"/>
          </a:xfrm>
        </p:spPr>
        <p:txBody>
          <a:bodyPr>
            <a:normAutofit fontScale="90000"/>
          </a:bodyPr>
          <a:lstStyle/>
          <a:p>
            <a:pPr algn="ctr"/>
            <a:r>
              <a:rPr lang="en-US" sz="5300" dirty="0" smtClean="0">
                <a:solidFill>
                  <a:schemeClr val="accent1">
                    <a:lumMod val="75000"/>
                  </a:schemeClr>
                </a:solidFill>
                <a:latin typeface="Lucida Calligraphy" pitchFamily="66" charset="0"/>
              </a:rPr>
              <a:t/>
            </a:r>
            <a:br>
              <a:rPr lang="en-US" sz="5300" dirty="0" smtClean="0">
                <a:solidFill>
                  <a:schemeClr val="accent1">
                    <a:lumMod val="75000"/>
                  </a:schemeClr>
                </a:solidFill>
                <a:latin typeface="Lucida Calligraphy" pitchFamily="66" charset="0"/>
              </a:rPr>
            </a:br>
            <a:r>
              <a:rPr lang="en-US" sz="5300" dirty="0" smtClean="0">
                <a:solidFill>
                  <a:schemeClr val="accent2">
                    <a:lumMod val="50000"/>
                  </a:schemeClr>
                </a:solidFill>
              </a:rPr>
              <a:t/>
            </a:r>
            <a:br>
              <a:rPr lang="en-US" sz="5300" dirty="0" smtClean="0">
                <a:solidFill>
                  <a:schemeClr val="accent2">
                    <a:lumMod val="50000"/>
                  </a:schemeClr>
                </a:solidFill>
              </a:rPr>
            </a:br>
            <a:r>
              <a:rPr lang="en-US" sz="5300" dirty="0" smtClean="0">
                <a:solidFill>
                  <a:schemeClr val="accent2">
                    <a:lumMod val="50000"/>
                  </a:schemeClr>
                </a:solidFill>
                <a:latin typeface="Lucida Calligraphy" pitchFamily="66" charset="0"/>
              </a:rPr>
              <a:t/>
            </a:r>
            <a:br>
              <a:rPr lang="en-US" sz="5300" dirty="0" smtClean="0">
                <a:solidFill>
                  <a:schemeClr val="accent2">
                    <a:lumMod val="50000"/>
                  </a:schemeClr>
                </a:solidFill>
                <a:latin typeface="Lucida Calligraphy" pitchFamily="66" charset="0"/>
              </a:rPr>
            </a:br>
            <a:r>
              <a:rPr lang="en-US" sz="5300" dirty="0" smtClean="0">
                <a:solidFill>
                  <a:schemeClr val="accent2">
                    <a:lumMod val="50000"/>
                  </a:schemeClr>
                </a:solidFill>
                <a:latin typeface="Lucida Calligraphy" pitchFamily="66" charset="0"/>
              </a:rPr>
              <a:t>Introduction</a:t>
            </a:r>
            <a:r>
              <a:rPr lang="en-US" sz="5300" dirty="0" smtClean="0">
                <a:solidFill>
                  <a:schemeClr val="accent1">
                    <a:lumMod val="75000"/>
                  </a:schemeClr>
                </a:solidFill>
              </a:rPr>
              <a:t/>
            </a:r>
            <a:br>
              <a:rPr lang="en-US" sz="5300" dirty="0" smtClean="0">
                <a:solidFill>
                  <a:schemeClr val="accent1">
                    <a:lumMod val="75000"/>
                  </a:schemeClr>
                </a:solidFill>
              </a:rPr>
            </a:br>
            <a:endParaRPr lang="en-US" sz="53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lum bright="-5000" contrast="35000"/>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2000232" y="1785926"/>
            <a:ext cx="5572164" cy="2308324"/>
          </a:xfrm>
          <a:prstGeom prst="rect">
            <a:avLst/>
          </a:prstGeom>
        </p:spPr>
        <p:txBody>
          <a:bodyPr wrap="square">
            <a:spAutoFit/>
          </a:bodyPr>
          <a:lstStyle/>
          <a:p>
            <a:pPr algn="ctr"/>
            <a:endParaRPr lang="en-US" sz="4800" dirty="0" smtClean="0">
              <a:solidFill>
                <a:schemeClr val="accent6">
                  <a:lumMod val="50000"/>
                </a:schemeClr>
              </a:solidFill>
              <a:latin typeface="Lucida Calligraphy" pitchFamily="66" charset="0"/>
            </a:endParaRPr>
          </a:p>
          <a:p>
            <a:pPr algn="ctr"/>
            <a:r>
              <a:rPr lang="en-US" sz="4800" dirty="0" smtClean="0">
                <a:solidFill>
                  <a:schemeClr val="accent6">
                    <a:lumMod val="50000"/>
                  </a:schemeClr>
                </a:solidFill>
                <a:latin typeface="Lucida Calligraphy" pitchFamily="66" charset="0"/>
              </a:rPr>
              <a:t/>
            </a:r>
            <a:br>
              <a:rPr lang="en-US" sz="4800" dirty="0" smtClean="0">
                <a:solidFill>
                  <a:schemeClr val="accent6">
                    <a:lumMod val="50000"/>
                  </a:schemeClr>
                </a:solidFill>
                <a:latin typeface="Lucida Calligraphy" pitchFamily="66" charset="0"/>
              </a:rPr>
            </a:br>
            <a:r>
              <a:rPr lang="en-US" sz="4800" i="1" dirty="0" smtClean="0">
                <a:solidFill>
                  <a:schemeClr val="accent6">
                    <a:lumMod val="50000"/>
                  </a:schemeClr>
                </a:solidFill>
                <a:latin typeface="Georgia" pitchFamily="18" charset="0"/>
              </a:rPr>
              <a:t>Recommendations</a:t>
            </a:r>
            <a:endParaRPr lang="en-US" sz="4800"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20</a:t>
            </a:fld>
            <a:endParaRPr kumimoji="0"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a:r>
              <a:rPr lang="en-US" sz="1800" dirty="0" smtClean="0"/>
              <a:t>1) We advice Arraba municipality to get start working a sewer </a:t>
            </a:r>
            <a:endParaRPr lang="ar-EG" sz="1800" dirty="0" smtClean="0"/>
          </a:p>
          <a:p>
            <a:pPr algn="l"/>
            <a:r>
              <a:rPr lang="en-US" sz="1800" dirty="0" smtClean="0"/>
              <a:t>network to prevent any pollution</a:t>
            </a:r>
          </a:p>
          <a:p>
            <a:pPr algn="l"/>
            <a:endParaRPr lang="ar-EG" sz="1800" dirty="0" smtClean="0"/>
          </a:p>
          <a:p>
            <a:pPr algn="l"/>
            <a:r>
              <a:rPr lang="en-US" sz="1800" dirty="0" smtClean="0"/>
              <a:t>2) The maps we get from Arraba need update</a:t>
            </a:r>
          </a:p>
          <a:p>
            <a:pPr algn="l"/>
            <a:endParaRPr lang="ar-EG" sz="1800" dirty="0" smtClean="0"/>
          </a:p>
          <a:p>
            <a:pPr algn="l"/>
            <a:r>
              <a:rPr lang="en-US" sz="1800" dirty="0" smtClean="0"/>
              <a:t>3) Arraba need center of its data</a:t>
            </a:r>
          </a:p>
          <a:p>
            <a:pPr algn="l"/>
            <a:endParaRPr lang="ar-EG" sz="1800" dirty="0" smtClean="0"/>
          </a:p>
          <a:p>
            <a:pPr algn="l"/>
            <a:r>
              <a:rPr lang="en-US" sz="1800" dirty="0" smtClean="0"/>
              <a:t>4) There is some people will not allow using their lands we must know where we can not work and restart design</a:t>
            </a:r>
          </a:p>
          <a:p>
            <a:pPr algn="l"/>
            <a:endParaRPr lang="en-US" sz="1800" dirty="0" smtClean="0"/>
          </a:p>
          <a:p>
            <a:pPr algn="l"/>
            <a:r>
              <a:rPr lang="en-US" sz="1800" dirty="0" smtClean="0"/>
              <a:t>5) Structural themes of Arraba is not enough because after 25 years the density will be high so we advice Arraba municipality to increase it</a:t>
            </a:r>
          </a:p>
          <a:p>
            <a:endParaRPr lang="ar-EG"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21</a:t>
            </a:fld>
            <a:endParaRPr kumimoji="0" lang="en-US"/>
          </a:p>
        </p:txBody>
      </p:sp>
      <p:sp>
        <p:nvSpPr>
          <p:cNvPr id="4" name="Title 3"/>
          <p:cNvSpPr>
            <a:spLocks noGrp="1"/>
          </p:cNvSpPr>
          <p:nvPr>
            <p:ph type="title"/>
          </p:nvPr>
        </p:nvSpPr>
        <p:spPr/>
        <p:txBody>
          <a:bodyPr/>
          <a:lstStyle/>
          <a:p>
            <a:r>
              <a:rPr lang="en-US" sz="4400" i="1" dirty="0" smtClean="0">
                <a:solidFill>
                  <a:schemeClr val="accent6">
                    <a:lumMod val="50000"/>
                  </a:schemeClr>
                </a:solidFill>
                <a:latin typeface="Georgia" pitchFamily="18" charset="0"/>
              </a:rPr>
              <a:t>Recommendations</a:t>
            </a:r>
            <a:endParaRPr lang="ar-E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8A92BB-9857-4882-AAAD-6B55ECC9C56B}" type="slidenum">
              <a:rPr lang="en-US" smtClean="0"/>
              <a:pPr/>
              <a:t>22</a:t>
            </a:fld>
            <a:endParaRPr lang="en-US"/>
          </a:p>
        </p:txBody>
      </p:sp>
      <p:sp>
        <p:nvSpPr>
          <p:cNvPr id="2" name="Title 1"/>
          <p:cNvSpPr>
            <a:spLocks noGrp="1"/>
          </p:cNvSpPr>
          <p:nvPr>
            <p:ph type="ctrTitle" idx="4294967295"/>
          </p:nvPr>
        </p:nvSpPr>
        <p:spPr>
          <a:xfrm>
            <a:off x="714348" y="1857364"/>
            <a:ext cx="7772400" cy="1830388"/>
          </a:xfrm>
        </p:spPr>
        <p:txBody>
          <a:bodyPr/>
          <a:lstStyle/>
          <a:p>
            <a:pPr algn="ctr"/>
            <a:r>
              <a:rPr lang="en-US" dirty="0" smtClean="0"/>
              <a:t>Design Of </a:t>
            </a:r>
            <a:r>
              <a:rPr lang="en-US" dirty="0" err="1" smtClean="0"/>
              <a:t>Arraba</a:t>
            </a:r>
            <a:r>
              <a:rPr lang="en-US" dirty="0" smtClean="0"/>
              <a:t> Waste Water Network</a:t>
            </a:r>
            <a:endParaRPr lang="ar-SA"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normAutofit fontScale="92500"/>
          </a:bodyPr>
          <a:lstStyle/>
          <a:p>
            <a:pPr algn="l" rtl="0">
              <a:buNone/>
            </a:pPr>
            <a:r>
              <a:rPr lang="ar-SA" sz="2800" dirty="0"/>
              <a:t> </a:t>
            </a:r>
            <a:endParaRPr lang="en-US" sz="2800" b="1" dirty="0"/>
          </a:p>
          <a:p>
            <a:pPr algn="l" rtl="0">
              <a:buFont typeface="Wingdings" pitchFamily="2" charset="2"/>
              <a:buChar char="Ø"/>
            </a:pPr>
            <a:r>
              <a:rPr lang="en-US" sz="2800" dirty="0" smtClean="0"/>
              <a:t>Arraba </a:t>
            </a:r>
            <a:r>
              <a:rPr lang="en-US" sz="2800" dirty="0"/>
              <a:t>is a town without waste water net </a:t>
            </a:r>
            <a:r>
              <a:rPr lang="en-US" sz="2800" dirty="0" smtClean="0"/>
              <a:t>work.</a:t>
            </a:r>
          </a:p>
          <a:p>
            <a:pPr algn="l" rtl="0">
              <a:buNone/>
            </a:pPr>
            <a:r>
              <a:rPr lang="en-US" sz="2800" dirty="0" smtClean="0"/>
              <a:t> </a:t>
            </a:r>
          </a:p>
          <a:p>
            <a:pPr algn="l" rtl="0">
              <a:buFont typeface="Wingdings" pitchFamily="2" charset="2"/>
              <a:buChar char="Ø"/>
            </a:pPr>
            <a:r>
              <a:rPr lang="en-US" sz="2800" dirty="0" smtClean="0"/>
              <a:t>  The </a:t>
            </a:r>
            <a:r>
              <a:rPr lang="en-US" sz="2800" dirty="0"/>
              <a:t>system in Arraba to drainage waste water is septic tanks that affect </a:t>
            </a:r>
            <a:r>
              <a:rPr lang="en-US" sz="2800" dirty="0" smtClean="0"/>
              <a:t>the environment </a:t>
            </a:r>
            <a:r>
              <a:rPr lang="en-US" sz="2800" dirty="0"/>
              <a:t>by polluting the soil, ground water, air and etc</a:t>
            </a:r>
            <a:r>
              <a:rPr lang="en-US" sz="2800" dirty="0" smtClean="0"/>
              <a:t>……</a:t>
            </a:r>
          </a:p>
          <a:p>
            <a:pPr algn="l" rtl="0">
              <a:buFont typeface="Wingdings" pitchFamily="2" charset="2"/>
              <a:buChar char="Ø"/>
            </a:pPr>
            <a:endParaRPr lang="en-US" sz="2800" dirty="0" smtClean="0"/>
          </a:p>
          <a:p>
            <a:pPr algn="l" rtl="0">
              <a:buFont typeface="Wingdings" pitchFamily="2" charset="2"/>
              <a:buChar char="Ø"/>
            </a:pPr>
            <a:r>
              <a:rPr lang="en-US" sz="2800" dirty="0" smtClean="0"/>
              <a:t> We decided to help the public in Arraba by   designing waste water network for the town.</a:t>
            </a:r>
            <a:endParaRPr lang="en-US" sz="2800" b="1" dirty="0" smtClean="0"/>
          </a:p>
        </p:txBody>
      </p:sp>
      <p:sp>
        <p:nvSpPr>
          <p:cNvPr id="2" name="Title 1"/>
          <p:cNvSpPr>
            <a:spLocks noGrp="1"/>
          </p:cNvSpPr>
          <p:nvPr>
            <p:ph type="title"/>
          </p:nvPr>
        </p:nvSpPr>
        <p:spPr/>
        <p:txBody>
          <a:bodyPr/>
          <a:lstStyle/>
          <a:p>
            <a:r>
              <a:rPr lang="en-US" dirty="0" smtClean="0"/>
              <a:t>Introduction</a:t>
            </a:r>
            <a:endParaRPr lang="ar-SA"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23</a:t>
            </a:fld>
            <a:endParaRPr kumimoji="0"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buFont typeface="Wingdings" pitchFamily="2" charset="2"/>
              <a:buChar char="Ø"/>
            </a:pPr>
            <a:r>
              <a:rPr lang="en-US" b="1" dirty="0"/>
              <a:t>The main goal of the design</a:t>
            </a:r>
            <a:r>
              <a:rPr lang="en-US" b="1" dirty="0" smtClean="0"/>
              <a:t>: </a:t>
            </a:r>
          </a:p>
          <a:p>
            <a:pPr algn="l" rtl="0">
              <a:buNone/>
            </a:pPr>
            <a:endParaRPr lang="en-US" b="1" dirty="0"/>
          </a:p>
          <a:p>
            <a:pPr algn="l" rtl="0">
              <a:buNone/>
            </a:pPr>
            <a:r>
              <a:rPr lang="en-US" dirty="0" smtClean="0"/>
              <a:t>1- </a:t>
            </a:r>
            <a:r>
              <a:rPr lang="en-US" dirty="0"/>
              <a:t>Prevent pollution</a:t>
            </a:r>
            <a:r>
              <a:rPr lang="en-US" dirty="0" smtClean="0"/>
              <a:t>.</a:t>
            </a:r>
          </a:p>
          <a:p>
            <a:pPr algn="l" rtl="0">
              <a:buNone/>
            </a:pPr>
            <a:endParaRPr lang="en-US" b="1" dirty="0"/>
          </a:p>
          <a:p>
            <a:pPr algn="l" rtl="0">
              <a:buNone/>
            </a:pPr>
            <a:r>
              <a:rPr lang="en-US" dirty="0"/>
              <a:t>2- Make people </a:t>
            </a:r>
            <a:r>
              <a:rPr lang="en-US" dirty="0" smtClean="0"/>
              <a:t>comfortable.</a:t>
            </a:r>
          </a:p>
          <a:p>
            <a:pPr algn="l" rtl="0">
              <a:buNone/>
            </a:pPr>
            <a:endParaRPr lang="en-US" b="1" dirty="0"/>
          </a:p>
          <a:p>
            <a:pPr algn="l" rtl="0">
              <a:buNone/>
            </a:pPr>
            <a:r>
              <a:rPr lang="en-US" dirty="0"/>
              <a:t>3-In the future we can reuse waste water.</a:t>
            </a:r>
            <a:endParaRPr lang="en-US" b="1" dirty="0"/>
          </a:p>
          <a:p>
            <a:pPr algn="l" rtl="0">
              <a:buNone/>
            </a:pPr>
            <a:endParaRPr lang="ar-SA" dirty="0"/>
          </a:p>
        </p:txBody>
      </p:sp>
      <p:sp>
        <p:nvSpPr>
          <p:cNvPr id="2" name="Title 1"/>
          <p:cNvSpPr>
            <a:spLocks noGrp="1"/>
          </p:cNvSpPr>
          <p:nvPr>
            <p:ph type="title"/>
          </p:nvPr>
        </p:nvSpPr>
        <p:spPr/>
        <p:txBody>
          <a:bodyPr/>
          <a:lstStyle/>
          <a:p>
            <a:r>
              <a:rPr lang="en-US" dirty="0" smtClean="0"/>
              <a:t>Objective</a:t>
            </a:r>
            <a:endParaRPr lang="ar-SA"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24</a:t>
            </a:fld>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8929718" cy="5500726"/>
          </a:xfrm>
        </p:spPr>
        <p:txBody>
          <a:bodyPr>
            <a:normAutofit fontScale="92500" lnSpcReduction="10000"/>
          </a:bodyPr>
          <a:lstStyle/>
          <a:p>
            <a:pPr algn="l" rtl="0">
              <a:buFont typeface="Wingdings" pitchFamily="2" charset="2"/>
              <a:buChar char="Ø"/>
            </a:pPr>
            <a:r>
              <a:rPr lang="en-US" dirty="0"/>
              <a:t>data collected </a:t>
            </a:r>
            <a:r>
              <a:rPr lang="en-US" dirty="0" smtClean="0"/>
              <a:t>:</a:t>
            </a:r>
          </a:p>
          <a:p>
            <a:pPr algn="l" rtl="0">
              <a:buNone/>
            </a:pPr>
            <a:r>
              <a:rPr lang="en-US" sz="2800" dirty="0" smtClean="0"/>
              <a:t>1- Calculate the future population by the following equation:</a:t>
            </a:r>
          </a:p>
          <a:p>
            <a:pPr algn="l">
              <a:buNone/>
            </a:pPr>
            <a:r>
              <a:rPr lang="en-US" sz="2600" dirty="0"/>
              <a:t> </a:t>
            </a:r>
            <a:r>
              <a:rPr lang="en-US" sz="2600" b="1" dirty="0" smtClean="0"/>
              <a:t> </a:t>
            </a:r>
            <a:r>
              <a:rPr lang="en-US" sz="2600" b="1" dirty="0"/>
              <a:t>P=p</a:t>
            </a:r>
            <a:r>
              <a:rPr lang="en-US" sz="2600" b="1" baseline="-25000" dirty="0"/>
              <a:t>0</a:t>
            </a:r>
            <a:r>
              <a:rPr lang="en-US" sz="2600" b="1" dirty="0"/>
              <a:t> *(</a:t>
            </a:r>
            <a:r>
              <a:rPr lang="en-US" sz="2600" b="1" dirty="0" smtClean="0"/>
              <a:t>1+r)</a:t>
            </a:r>
            <a:r>
              <a:rPr lang="en-US" sz="2600" b="1" baseline="30000" dirty="0" smtClean="0"/>
              <a:t>n</a:t>
            </a:r>
            <a:endParaRPr lang="en-US" sz="2600" dirty="0"/>
          </a:p>
          <a:p>
            <a:pPr algn="l">
              <a:buNone/>
            </a:pPr>
            <a:r>
              <a:rPr lang="en-US" dirty="0"/>
              <a:t> </a:t>
            </a:r>
            <a:r>
              <a:rPr lang="en-US" sz="1900" dirty="0"/>
              <a:t>where:</a:t>
            </a:r>
          </a:p>
          <a:p>
            <a:pPr algn="l">
              <a:buNone/>
            </a:pPr>
            <a:r>
              <a:rPr lang="en-US" sz="1900" dirty="0"/>
              <a:t>P : is the future population .</a:t>
            </a:r>
          </a:p>
          <a:p>
            <a:pPr algn="l">
              <a:buNone/>
            </a:pPr>
            <a:r>
              <a:rPr lang="en-US" sz="1900" dirty="0"/>
              <a:t>P</a:t>
            </a:r>
            <a:r>
              <a:rPr lang="en-US" sz="1900" baseline="-25000" dirty="0"/>
              <a:t>0</a:t>
            </a:r>
            <a:r>
              <a:rPr lang="en-US" sz="1900" dirty="0"/>
              <a:t>: is the present population .</a:t>
            </a:r>
          </a:p>
          <a:p>
            <a:pPr algn="l">
              <a:buNone/>
            </a:pPr>
            <a:r>
              <a:rPr lang="en-US" sz="1900" dirty="0"/>
              <a:t>r : is the annual population growth rate .</a:t>
            </a:r>
          </a:p>
          <a:p>
            <a:pPr algn="l">
              <a:buNone/>
            </a:pPr>
            <a:r>
              <a:rPr lang="en-US" sz="1900" dirty="0"/>
              <a:t>n : is the period of projection .</a:t>
            </a:r>
          </a:p>
          <a:p>
            <a:pPr algn="l" rtl="0">
              <a:buNone/>
            </a:pPr>
            <a:r>
              <a:rPr lang="en-US" sz="2800" dirty="0" smtClean="0"/>
              <a:t>2-The </a:t>
            </a:r>
            <a:r>
              <a:rPr lang="en-US" sz="2800" dirty="0"/>
              <a:t>population of </a:t>
            </a:r>
            <a:r>
              <a:rPr lang="en-US" sz="2800" dirty="0" err="1"/>
              <a:t>Arrabah</a:t>
            </a:r>
            <a:r>
              <a:rPr lang="en-US" sz="2800" dirty="0"/>
              <a:t> in 2051 </a:t>
            </a:r>
            <a:r>
              <a:rPr lang="en-US" sz="2800" dirty="0" smtClean="0"/>
              <a:t>is</a:t>
            </a:r>
            <a:r>
              <a:rPr lang="en-US" sz="2800" u="sng" dirty="0" smtClean="0"/>
              <a:t>36888 </a:t>
            </a:r>
            <a:r>
              <a:rPr lang="en-US" sz="2800" dirty="0" smtClean="0"/>
              <a:t>person</a:t>
            </a:r>
          </a:p>
          <a:p>
            <a:pPr algn="l" rtl="0">
              <a:buNone/>
            </a:pPr>
            <a:endParaRPr lang="en-US" sz="2800" dirty="0" smtClean="0"/>
          </a:p>
          <a:p>
            <a:pPr algn="l" rtl="0">
              <a:buNone/>
            </a:pPr>
            <a:r>
              <a:rPr lang="en-US" sz="2800" dirty="0" smtClean="0"/>
              <a:t>3-  The water consumption </a:t>
            </a:r>
            <a:r>
              <a:rPr lang="en-US" sz="2800" dirty="0"/>
              <a:t>was (120) L/C/D</a:t>
            </a:r>
            <a:r>
              <a:rPr lang="en-US" sz="2800" dirty="0" smtClean="0"/>
              <a:t>.</a:t>
            </a:r>
          </a:p>
          <a:p>
            <a:pPr algn="l" rtl="0">
              <a:buNone/>
            </a:pPr>
            <a:endParaRPr lang="en-US" sz="2800" dirty="0" smtClean="0"/>
          </a:p>
          <a:p>
            <a:pPr algn="l" rtl="0">
              <a:buNone/>
            </a:pPr>
            <a:r>
              <a:rPr lang="en-US" sz="2800" dirty="0" smtClean="0"/>
              <a:t>4-  80</a:t>
            </a:r>
            <a:r>
              <a:rPr lang="en-US" sz="2800" dirty="0"/>
              <a:t>% of demand taken as waste </a:t>
            </a:r>
            <a:r>
              <a:rPr lang="en-US" sz="2800" dirty="0" smtClean="0"/>
              <a:t>water.</a:t>
            </a:r>
            <a:endParaRPr lang="en-US" sz="2800" dirty="0"/>
          </a:p>
          <a:p>
            <a:pPr algn="l" rtl="0">
              <a:buNone/>
            </a:pPr>
            <a:endParaRPr lang="ar-SA" sz="2800" dirty="0"/>
          </a:p>
        </p:txBody>
      </p:sp>
      <p:sp>
        <p:nvSpPr>
          <p:cNvPr id="2" name="Title 1"/>
          <p:cNvSpPr>
            <a:spLocks noGrp="1"/>
          </p:cNvSpPr>
          <p:nvPr>
            <p:ph type="title"/>
          </p:nvPr>
        </p:nvSpPr>
        <p:spPr>
          <a:xfrm>
            <a:off x="457200" y="274638"/>
            <a:ext cx="8229600" cy="796908"/>
          </a:xfrm>
        </p:spPr>
        <p:txBody>
          <a:bodyPr/>
          <a:lstStyle/>
          <a:p>
            <a:r>
              <a:rPr lang="en-US" dirty="0"/>
              <a:t>Procedure</a:t>
            </a:r>
            <a:endParaRPr lang="ar-SA"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25</a:t>
            </a:fld>
            <a:endParaRPr kumimoji="0"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normAutofit fontScale="92500" lnSpcReduction="10000"/>
          </a:bodyPr>
          <a:lstStyle/>
          <a:p>
            <a:pPr algn="l" rtl="0">
              <a:buFont typeface="Wingdings" pitchFamily="2" charset="2"/>
              <a:buChar char="Ø"/>
            </a:pPr>
            <a:r>
              <a:rPr lang="en-US" sz="2600" b="1" dirty="0" err="1" smtClean="0"/>
              <a:t>Velocity</a:t>
            </a:r>
            <a:r>
              <a:rPr lang="en-US" dirty="0" err="1" smtClean="0"/>
              <a:t>:</a:t>
            </a:r>
            <a:r>
              <a:rPr lang="en-US" sz="2400" dirty="0" err="1" smtClean="0"/>
              <a:t>we</a:t>
            </a:r>
            <a:r>
              <a:rPr lang="en-US" dirty="0" smtClean="0"/>
              <a:t>  </a:t>
            </a:r>
            <a:r>
              <a:rPr lang="en-US" sz="2400" dirty="0"/>
              <a:t>consider velocity constraints as </a:t>
            </a:r>
            <a:r>
              <a:rPr lang="en-US" sz="2400" dirty="0" err="1"/>
              <a:t>Jenin</a:t>
            </a:r>
            <a:r>
              <a:rPr lang="en-US" sz="2400" dirty="0"/>
              <a:t> municipality which is between (0.5-3)m/s</a:t>
            </a:r>
            <a:r>
              <a:rPr lang="en-US" sz="2400" dirty="0" smtClean="0"/>
              <a:t>.</a:t>
            </a:r>
          </a:p>
          <a:p>
            <a:pPr algn="l" rtl="0">
              <a:buFont typeface="Wingdings" pitchFamily="2" charset="2"/>
              <a:buChar char="Ø"/>
            </a:pPr>
            <a:endParaRPr lang="en-US" sz="2400" dirty="0" smtClean="0"/>
          </a:p>
          <a:p>
            <a:pPr algn="l" rtl="0">
              <a:buFont typeface="Wingdings" pitchFamily="2" charset="2"/>
              <a:buChar char="Ø"/>
            </a:pPr>
            <a:r>
              <a:rPr lang="en-US" sz="2400" b="1" dirty="0"/>
              <a:t>The slope</a:t>
            </a:r>
            <a:r>
              <a:rPr lang="en-US" sz="2400" b="1" dirty="0" smtClean="0"/>
              <a:t>:</a:t>
            </a:r>
            <a:r>
              <a:rPr lang="en-US" sz="2400" b="1" dirty="0"/>
              <a:t> </a:t>
            </a:r>
            <a:r>
              <a:rPr lang="en-US" sz="2400" dirty="0"/>
              <a:t>to be between (0.005-0.3</a:t>
            </a:r>
            <a:r>
              <a:rPr lang="en-US" sz="2400" dirty="0" smtClean="0"/>
              <a:t>).</a:t>
            </a:r>
          </a:p>
          <a:p>
            <a:pPr algn="l" rtl="0">
              <a:buNone/>
            </a:pPr>
            <a:endParaRPr lang="en-US" sz="2400" dirty="0" smtClean="0"/>
          </a:p>
          <a:p>
            <a:pPr algn="l" rtl="0">
              <a:buFont typeface="Wingdings" pitchFamily="2" charset="2"/>
              <a:buChar char="Ø"/>
            </a:pPr>
            <a:r>
              <a:rPr lang="en-US" sz="2400" b="1" dirty="0"/>
              <a:t>Distance between </a:t>
            </a:r>
            <a:r>
              <a:rPr lang="en-US" sz="2400" b="1" dirty="0" smtClean="0"/>
              <a:t>manholes:</a:t>
            </a:r>
            <a:r>
              <a:rPr lang="en-US" sz="2400" b="1" dirty="0"/>
              <a:t> </a:t>
            </a:r>
            <a:r>
              <a:rPr lang="en-US" sz="2400" dirty="0"/>
              <a:t>should not exceed 100 m as </a:t>
            </a:r>
            <a:endParaRPr lang="en-US" sz="2400" dirty="0" smtClean="0"/>
          </a:p>
          <a:p>
            <a:pPr algn="l" rtl="0">
              <a:buNone/>
            </a:pPr>
            <a:r>
              <a:rPr lang="en-US" sz="2400" dirty="0" err="1" smtClean="0"/>
              <a:t>Jenin</a:t>
            </a:r>
            <a:r>
              <a:rPr lang="en-US" sz="2400" dirty="0" smtClean="0"/>
              <a:t> </a:t>
            </a:r>
            <a:r>
              <a:rPr lang="en-US" sz="2400" dirty="0"/>
              <a:t>municipality </a:t>
            </a:r>
            <a:endParaRPr lang="en-US" sz="2400" dirty="0" smtClean="0"/>
          </a:p>
          <a:p>
            <a:pPr algn="l" rtl="0">
              <a:buNone/>
            </a:pPr>
            <a:endParaRPr lang="en-US" sz="2400" dirty="0" smtClean="0"/>
          </a:p>
          <a:p>
            <a:pPr algn="l" rtl="0">
              <a:buNone/>
            </a:pPr>
            <a:r>
              <a:rPr lang="en-US" sz="2400" b="1" dirty="0"/>
              <a:t>Size of </a:t>
            </a:r>
            <a:r>
              <a:rPr lang="en-US" sz="2400" b="1" dirty="0" smtClean="0"/>
              <a:t>pipes:</a:t>
            </a:r>
            <a:r>
              <a:rPr lang="en-US" sz="2400" b="1" dirty="0"/>
              <a:t> </a:t>
            </a:r>
            <a:r>
              <a:rPr lang="en-US" sz="2400" dirty="0"/>
              <a:t>we used circular pipes with minimum diameter </a:t>
            </a:r>
            <a:r>
              <a:rPr lang="en-US" sz="2400" dirty="0" smtClean="0"/>
              <a:t>of</a:t>
            </a:r>
          </a:p>
          <a:p>
            <a:pPr algn="l" rtl="0">
              <a:buNone/>
            </a:pPr>
            <a:r>
              <a:rPr lang="en-US" sz="2400" dirty="0" smtClean="0"/>
              <a:t>( </a:t>
            </a:r>
            <a:r>
              <a:rPr lang="en-US" sz="2400" dirty="0"/>
              <a:t>8 inches</a:t>
            </a:r>
            <a:r>
              <a:rPr lang="en-US" sz="2400" dirty="0" smtClean="0"/>
              <a:t>).</a:t>
            </a:r>
          </a:p>
          <a:p>
            <a:pPr algn="l" rtl="0">
              <a:buNone/>
            </a:pPr>
            <a:endParaRPr lang="en-US" sz="2400" dirty="0" smtClean="0"/>
          </a:p>
          <a:p>
            <a:pPr algn="l" rtl="0">
              <a:buNone/>
            </a:pPr>
            <a:r>
              <a:rPr lang="ar-SA" sz="2400" dirty="0"/>
              <a:t> </a:t>
            </a:r>
            <a:endParaRPr lang="en-US" sz="2400" dirty="0"/>
          </a:p>
          <a:p>
            <a:pPr algn="l" rtl="0">
              <a:buNone/>
            </a:pPr>
            <a:endParaRPr lang="en-US" sz="2400" b="1" dirty="0" smtClean="0"/>
          </a:p>
          <a:p>
            <a:pPr algn="l" rtl="0">
              <a:buNone/>
            </a:pPr>
            <a:endParaRPr lang="ar-SA" sz="2400" dirty="0"/>
          </a:p>
        </p:txBody>
      </p:sp>
      <p:sp>
        <p:nvSpPr>
          <p:cNvPr id="2" name="Title 1"/>
          <p:cNvSpPr>
            <a:spLocks noGrp="1"/>
          </p:cNvSpPr>
          <p:nvPr>
            <p:ph type="title"/>
          </p:nvPr>
        </p:nvSpPr>
        <p:spPr/>
        <p:txBody>
          <a:bodyPr>
            <a:normAutofit fontScale="90000"/>
          </a:bodyPr>
          <a:lstStyle/>
          <a:p>
            <a:r>
              <a:rPr lang="en-US" b="1" dirty="0"/>
              <a:t>Constraints used in design</a:t>
            </a:r>
            <a:br>
              <a:rPr lang="en-US" b="1" dirty="0"/>
            </a:br>
            <a:endParaRPr lang="ar-SA"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26</a:t>
            </a:fld>
            <a:endParaRPr kumimoji="0"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buFont typeface="Wingdings" pitchFamily="2" charset="2"/>
              <a:buChar char="v"/>
            </a:pPr>
            <a:r>
              <a:rPr lang="en-US" sz="2800" dirty="0" smtClean="0"/>
              <a:t> </a:t>
            </a:r>
            <a:r>
              <a:rPr lang="en-US" sz="2800" dirty="0"/>
              <a:t>The most commonly formula is </a:t>
            </a:r>
            <a:r>
              <a:rPr lang="en-US" sz="2800" u="sng" dirty="0" smtClean="0"/>
              <a:t>Manning formula</a:t>
            </a:r>
            <a:r>
              <a:rPr lang="en-US" sz="2800" dirty="0"/>
              <a:t>:</a:t>
            </a:r>
            <a:endParaRPr lang="en-US" sz="2800" b="1" dirty="0"/>
          </a:p>
          <a:p>
            <a:pPr algn="l" rtl="0">
              <a:buNone/>
            </a:pPr>
            <a:r>
              <a:rPr lang="en-US" sz="2800" dirty="0" smtClean="0"/>
              <a:t>       V=1/n </a:t>
            </a:r>
            <a:r>
              <a:rPr lang="en-US" sz="2800" dirty="0"/>
              <a:t>* R^2/3 *  S ^</a:t>
            </a:r>
            <a:r>
              <a:rPr lang="en-US" sz="2800" dirty="0" smtClean="0"/>
              <a:t>1/2</a:t>
            </a:r>
            <a:endParaRPr lang="en-US" sz="2800" b="1" dirty="0"/>
          </a:p>
          <a:p>
            <a:pPr algn="l" rtl="0">
              <a:buNone/>
            </a:pPr>
            <a:r>
              <a:rPr lang="en-US" sz="2400" dirty="0"/>
              <a:t>Where:</a:t>
            </a:r>
            <a:endParaRPr lang="en-US" sz="2400" b="1" dirty="0"/>
          </a:p>
          <a:p>
            <a:pPr algn="l" rtl="0">
              <a:buNone/>
            </a:pPr>
            <a:r>
              <a:rPr lang="en-US" sz="2400" dirty="0"/>
              <a:t>-n: Manning coefficient.</a:t>
            </a:r>
            <a:endParaRPr lang="en-US" sz="2400" b="1" dirty="0"/>
          </a:p>
          <a:p>
            <a:pPr algn="l" rtl="0">
              <a:buNone/>
            </a:pPr>
            <a:r>
              <a:rPr lang="en-US" sz="2400" dirty="0"/>
              <a:t>-S: slope of the bottom of the cannel.</a:t>
            </a:r>
            <a:endParaRPr lang="en-US" sz="2400" b="1" dirty="0"/>
          </a:p>
          <a:p>
            <a:pPr algn="l" rtl="0">
              <a:buNone/>
            </a:pPr>
            <a:r>
              <a:rPr lang="en-US" sz="2400" dirty="0"/>
              <a:t>-R= (A/P) :hydraulic radius.</a:t>
            </a:r>
            <a:endParaRPr lang="en-US" sz="2400" b="1" dirty="0"/>
          </a:p>
          <a:p>
            <a:pPr algn="l" rtl="0">
              <a:buNone/>
            </a:pPr>
            <a:r>
              <a:rPr lang="en-US" sz="2400" dirty="0"/>
              <a:t>-A: cross section area </a:t>
            </a:r>
            <a:endParaRPr lang="en-US" sz="2400" b="1" dirty="0"/>
          </a:p>
          <a:p>
            <a:pPr algn="l" rtl="0">
              <a:buNone/>
            </a:pPr>
            <a:r>
              <a:rPr lang="en-US" sz="2400" dirty="0"/>
              <a:t>-P: wetted par</a:t>
            </a:r>
            <a:r>
              <a:rPr lang="en-US" sz="2800" dirty="0"/>
              <a:t>ameter </a:t>
            </a:r>
            <a:endParaRPr lang="en-US" sz="2800" b="1" dirty="0"/>
          </a:p>
          <a:p>
            <a:pPr algn="l" rtl="0">
              <a:buNone/>
            </a:pPr>
            <a:r>
              <a:rPr lang="en-US" sz="2800" b="1" dirty="0"/>
              <a:t>Design </a:t>
            </a:r>
            <a:r>
              <a:rPr lang="en-US" sz="2800" b="1" dirty="0" smtClean="0"/>
              <a:t>steps: by       </a:t>
            </a:r>
            <a:r>
              <a:rPr lang="en-US" sz="2800" i="1" u="sng" dirty="0" smtClean="0"/>
              <a:t>excel sheet</a:t>
            </a:r>
            <a:endParaRPr lang="ar-SA" sz="2800" i="1" u="sng" dirty="0"/>
          </a:p>
        </p:txBody>
      </p:sp>
      <p:sp>
        <p:nvSpPr>
          <p:cNvPr id="2" name="Title 1"/>
          <p:cNvSpPr>
            <a:spLocks noGrp="1"/>
          </p:cNvSpPr>
          <p:nvPr>
            <p:ph type="title"/>
          </p:nvPr>
        </p:nvSpPr>
        <p:spPr/>
        <p:txBody>
          <a:bodyPr/>
          <a:lstStyle/>
          <a:p>
            <a:r>
              <a:rPr lang="en-US" dirty="0"/>
              <a:t>Design of sewers</a:t>
            </a:r>
            <a:endParaRPr lang="ar-SA" dirty="0"/>
          </a:p>
        </p:txBody>
      </p:sp>
      <p:sp>
        <p:nvSpPr>
          <p:cNvPr id="6" name="Action Button: Forward or Next 5">
            <a:hlinkClick r:id="rId2" action="ppaction://hlinkfile" highlightClick="1"/>
          </p:cNvPr>
          <p:cNvSpPr/>
          <p:nvPr/>
        </p:nvSpPr>
        <p:spPr>
          <a:xfrm>
            <a:off x="3786182" y="5500702"/>
            <a:ext cx="357190"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27</a:t>
            </a:fld>
            <a:endParaRPr kumimoji="0"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28670"/>
            <a:ext cx="8229600" cy="5197493"/>
          </a:xfrm>
        </p:spPr>
        <p:txBody>
          <a:bodyPr>
            <a:normAutofit fontScale="92500" lnSpcReduction="20000"/>
          </a:bodyPr>
          <a:lstStyle/>
          <a:p>
            <a:pPr algn="l" rtl="0"/>
            <a:r>
              <a:rPr lang="en-US" sz="2500" b="1" dirty="0" smtClean="0"/>
              <a:t>slopes</a:t>
            </a:r>
            <a:r>
              <a:rPr lang="en-US" sz="2500" dirty="0" smtClean="0"/>
              <a:t> : </a:t>
            </a:r>
            <a:r>
              <a:rPr lang="en-US" sz="2400" dirty="0" smtClean="0"/>
              <a:t>we </a:t>
            </a:r>
            <a:r>
              <a:rPr lang="en-US" sz="2400" dirty="0"/>
              <a:t>face two different slopes in the sewerage network so that we have to solve by using  two pipes with deferent direction</a:t>
            </a:r>
            <a:r>
              <a:rPr lang="en-US" sz="2800" dirty="0" smtClean="0"/>
              <a:t>. </a:t>
            </a:r>
            <a:r>
              <a:rPr lang="en-US" sz="2500" dirty="0" smtClean="0"/>
              <a:t> </a:t>
            </a:r>
          </a:p>
          <a:p>
            <a:pPr algn="l" rtl="0">
              <a:buNone/>
            </a:pPr>
            <a:endParaRPr lang="en-US" sz="2500" dirty="0" smtClean="0"/>
          </a:p>
          <a:p>
            <a:pPr algn="l" rtl="0"/>
            <a:r>
              <a:rPr lang="en-US" sz="2500" b="1" dirty="0"/>
              <a:t>Private </a:t>
            </a:r>
            <a:r>
              <a:rPr lang="en-US" sz="2500" b="1" dirty="0" smtClean="0"/>
              <a:t>property </a:t>
            </a:r>
            <a:r>
              <a:rPr lang="en-US" sz="2500" dirty="0" smtClean="0"/>
              <a:t>: </a:t>
            </a:r>
            <a:r>
              <a:rPr lang="en-US" sz="2400" dirty="0" smtClean="0"/>
              <a:t>We </a:t>
            </a:r>
            <a:r>
              <a:rPr lang="en-US" sz="2400" dirty="0"/>
              <a:t>had to deliver the sewerage network through the property and private lands because it is the best solution for the functioning of the pipeline and reach the lowest point to link treatment station.</a:t>
            </a:r>
            <a:r>
              <a:rPr lang="en-US" sz="2500" dirty="0"/>
              <a:t/>
            </a:r>
            <a:br>
              <a:rPr lang="en-US" sz="2500" dirty="0"/>
            </a:br>
            <a:endParaRPr lang="en-US" sz="2500" dirty="0" smtClean="0"/>
          </a:p>
          <a:p>
            <a:pPr algn="l" rtl="0"/>
            <a:endParaRPr lang="en-US" sz="2500" dirty="0" smtClean="0"/>
          </a:p>
          <a:p>
            <a:pPr algn="l" rtl="0"/>
            <a:r>
              <a:rPr lang="en-US" sz="2500" b="1" dirty="0" smtClean="0"/>
              <a:t>Speed: </a:t>
            </a:r>
            <a:r>
              <a:rPr lang="en-US" sz="2400" dirty="0" smtClean="0"/>
              <a:t>low </a:t>
            </a:r>
            <a:r>
              <a:rPr lang="en-US" sz="2400" dirty="0"/>
              <a:t>speed for some pipes in the network reached a speed of less than 0.5 m / s, we have to solve  this problem by changing the slope of the low-speed tube by drilling an appropriate distance </a:t>
            </a:r>
            <a:r>
              <a:rPr lang="en-US" sz="2400" dirty="0" smtClean="0"/>
              <a:t>.</a:t>
            </a:r>
          </a:p>
          <a:p>
            <a:pPr algn="l" rtl="0"/>
            <a:endParaRPr lang="en-US" sz="2400" b="1" dirty="0" smtClean="0"/>
          </a:p>
          <a:p>
            <a:pPr algn="l" rtl="0">
              <a:buNone/>
            </a:pPr>
            <a:r>
              <a:rPr lang="en-US" sz="2400" dirty="0"/>
              <a:t/>
            </a:r>
            <a:br>
              <a:rPr lang="en-US" sz="2400" dirty="0"/>
            </a:br>
            <a:endParaRPr lang="ar-SA" sz="2400" b="1" dirty="0"/>
          </a:p>
        </p:txBody>
      </p:sp>
      <p:sp>
        <p:nvSpPr>
          <p:cNvPr id="2" name="Title 1"/>
          <p:cNvSpPr>
            <a:spLocks noGrp="1"/>
          </p:cNvSpPr>
          <p:nvPr>
            <p:ph type="title"/>
          </p:nvPr>
        </p:nvSpPr>
        <p:spPr>
          <a:xfrm>
            <a:off x="457200" y="142852"/>
            <a:ext cx="8229600" cy="857256"/>
          </a:xfrm>
        </p:spPr>
        <p:txBody>
          <a:bodyPr>
            <a:normAutofit/>
          </a:bodyPr>
          <a:lstStyle/>
          <a:p>
            <a:pPr rtl="0"/>
            <a:r>
              <a:rPr lang="en-US" sz="3200" dirty="0"/>
              <a:t>Conclusion and Recommendation</a:t>
            </a:r>
            <a:endParaRPr lang="ar-SA" sz="32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28</a:t>
            </a:fld>
            <a:endParaRPr kumimoji="0"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2800" b="1" dirty="0" smtClean="0"/>
              <a:t>Diameter</a:t>
            </a:r>
            <a:r>
              <a:rPr lang="en-US" sz="2800" dirty="0" smtClean="0"/>
              <a:t>: all pipes diameter are 200mm</a:t>
            </a:r>
          </a:p>
          <a:p>
            <a:pPr algn="l" rtl="0"/>
            <a:endParaRPr lang="en-US" sz="2800" dirty="0" smtClean="0"/>
          </a:p>
          <a:p>
            <a:pPr algn="l" rtl="0"/>
            <a:r>
              <a:rPr lang="en-US" sz="2800" b="1" dirty="0" smtClean="0"/>
              <a:t>Manholes</a:t>
            </a:r>
            <a:r>
              <a:rPr lang="en-US" sz="2800" dirty="0" smtClean="0"/>
              <a:t> : number of manholes = 66.</a:t>
            </a:r>
          </a:p>
          <a:p>
            <a:pPr algn="l" rtl="0"/>
            <a:endParaRPr lang="en-US" sz="2800" dirty="0" smtClean="0"/>
          </a:p>
          <a:p>
            <a:pPr algn="l" rtl="0"/>
            <a:r>
              <a:rPr lang="en-US" sz="2800" b="1" dirty="0" smtClean="0"/>
              <a:t>Pipes</a:t>
            </a:r>
            <a:r>
              <a:rPr lang="en-US" sz="2800" dirty="0" smtClean="0"/>
              <a:t>: number of  pipes =62.</a:t>
            </a:r>
          </a:p>
          <a:p>
            <a:pPr algn="l" rtl="0"/>
            <a:endParaRPr lang="en-US" sz="2800" dirty="0" smtClean="0"/>
          </a:p>
          <a:p>
            <a:pPr algn="l" rtl="0">
              <a:buFont typeface="Wingdings" pitchFamily="2" charset="2"/>
              <a:buChar char="Ø"/>
            </a:pPr>
            <a:r>
              <a:rPr lang="en-US" sz="2800" b="1" dirty="0" smtClean="0"/>
              <a:t>pipe materials: </a:t>
            </a:r>
            <a:r>
              <a:rPr lang="en-US" sz="2800" dirty="0" smtClean="0"/>
              <a:t>Polyvinyl chloride PVC.</a:t>
            </a:r>
          </a:p>
          <a:p>
            <a:pPr algn="l" rtl="0">
              <a:buFont typeface="Wingdings" pitchFamily="2" charset="2"/>
              <a:buChar char="Ø"/>
            </a:pPr>
            <a:endParaRPr lang="en-US" sz="2800"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29</a:t>
            </a:fld>
            <a:endParaRPr kumimoji="0" lang="en-US"/>
          </a:p>
        </p:txBody>
      </p:sp>
      <p:sp>
        <p:nvSpPr>
          <p:cNvPr id="4" name="Title 3"/>
          <p:cNvSpPr>
            <a:spLocks noGrp="1"/>
          </p:cNvSpPr>
          <p:nvPr>
            <p:ph type="title"/>
          </p:nvPr>
        </p:nvSpPr>
        <p:spPr/>
        <p:txBody>
          <a:bodyPr>
            <a:normAutofit/>
          </a:bodyPr>
          <a:lstStyle/>
          <a:p>
            <a:r>
              <a:rPr lang="en-US" dirty="0" smtClean="0"/>
              <a:t>Results</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0174"/>
            <a:ext cx="9144000" cy="5181600"/>
          </a:xfrm>
        </p:spPr>
        <p:txBody>
          <a:bodyPr/>
          <a:lstStyle/>
          <a:p>
            <a:pPr algn="l" rtl="0">
              <a:buNone/>
            </a:pPr>
            <a:r>
              <a:rPr lang="en-US" sz="2600" dirty="0" smtClean="0">
                <a:solidFill>
                  <a:schemeClr val="tx1"/>
                </a:solidFill>
              </a:rPr>
              <a:t> </a:t>
            </a:r>
          </a:p>
          <a:p>
            <a:pPr algn="l" rtl="0">
              <a:buFont typeface="Arial" pitchFamily="34" charset="0"/>
              <a:buChar char="•"/>
            </a:pPr>
            <a:r>
              <a:rPr lang="en-US" sz="2600" dirty="0" smtClean="0">
                <a:solidFill>
                  <a:schemeClr val="tx1"/>
                </a:solidFill>
              </a:rPr>
              <a:t>water distribution networks are used to transmit water from the resources to the consumptions.</a:t>
            </a:r>
          </a:p>
          <a:p>
            <a:pPr algn="l" rtl="0"/>
            <a:endParaRPr lang="en-US" sz="2600" dirty="0" smtClean="0">
              <a:solidFill>
                <a:schemeClr val="tx1"/>
              </a:solidFill>
            </a:endParaRPr>
          </a:p>
          <a:p>
            <a:pPr algn="l" rtl="0">
              <a:buFont typeface="Arial" pitchFamily="34" charset="0"/>
              <a:buChar char="•"/>
            </a:pPr>
            <a:r>
              <a:rPr lang="en-US" sz="2600" dirty="0" smtClean="0">
                <a:solidFill>
                  <a:schemeClr val="tx1"/>
                </a:solidFill>
              </a:rPr>
              <a:t>WDNs decrease the effort, time, cost and make the life easier</a:t>
            </a:r>
          </a:p>
          <a:p>
            <a:pPr algn="just" rtl="0"/>
            <a:endParaRPr lang="en-US" sz="2600" dirty="0" smtClean="0">
              <a:solidFill>
                <a:schemeClr val="tx1"/>
              </a:solidFill>
            </a:endParaRPr>
          </a:p>
          <a:p>
            <a:pPr algn="just" rtl="0">
              <a:buFont typeface="Arial" pitchFamily="34" charset="0"/>
              <a:buChar char="•"/>
            </a:pPr>
            <a:r>
              <a:rPr lang="en-US" sz="2600" dirty="0" smtClean="0">
                <a:solidFill>
                  <a:schemeClr val="tx1"/>
                </a:solidFill>
                <a:latin typeface="Times New Roman" pitchFamily="18" charset="0"/>
                <a:cs typeface="Times New Roman" pitchFamily="18" charset="0"/>
              </a:rPr>
              <a:t> The </a:t>
            </a:r>
            <a:r>
              <a:rPr lang="en-US" sz="2600" dirty="0" smtClean="0">
                <a:solidFill>
                  <a:schemeClr val="tx1"/>
                </a:solidFill>
                <a:latin typeface="Times New Roman" pitchFamily="18" charset="0"/>
                <a:cs typeface="Times New Roman" pitchFamily="18" charset="0"/>
              </a:rPr>
              <a:t>efficiency is </a:t>
            </a:r>
            <a:r>
              <a:rPr lang="en-US" sz="2600" dirty="0" smtClean="0">
                <a:solidFill>
                  <a:schemeClr val="tx1"/>
                </a:solidFill>
                <a:latin typeface="Times New Roman" pitchFamily="18" charset="0"/>
                <a:cs typeface="Times New Roman" pitchFamily="18" charset="0"/>
              </a:rPr>
              <a:t>very important, and to check on this, a hydraulic analysis  is carried out. </a:t>
            </a:r>
            <a:endParaRPr lang="en-US" sz="26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a:xfrm>
            <a:off x="0" y="500042"/>
            <a:ext cx="8429652" cy="685800"/>
          </a:xfrm>
        </p:spPr>
        <p:txBody>
          <a:bodyPr>
            <a:normAutofit fontScale="90000"/>
          </a:bodyPr>
          <a:lstStyle/>
          <a:p>
            <a:pPr algn="ctr"/>
            <a:r>
              <a:rPr lang="en-US" sz="3200" dirty="0" smtClean="0"/>
              <a:t>The importance of water distribution network</a:t>
            </a:r>
            <a:endParaRPr lang="en-US" sz="32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a:t>
            </a:fld>
            <a:endParaRPr kumimoji="0"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SA"/>
          </a:p>
        </p:txBody>
      </p:sp>
      <p:pic>
        <p:nvPicPr>
          <p:cNvPr id="1026" name="Picture 2"/>
          <p:cNvPicPr>
            <a:picLocks noGrp="1" noChangeAspect="1" noChangeArrowheads="1"/>
          </p:cNvPicPr>
          <p:nvPr>
            <p:ph idx="1"/>
          </p:nvPr>
        </p:nvPicPr>
        <p:blipFill>
          <a:blip r:embed="rId2"/>
          <a:srcRect/>
          <a:stretch>
            <a:fillRect/>
          </a:stretch>
        </p:blipFill>
        <p:spPr bwMode="auto">
          <a:xfrm>
            <a:off x="214282" y="0"/>
            <a:ext cx="8501122" cy="6858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5BBC35B-A44B-4119-B8DA-DE9E3DFADA20}" type="slidenum">
              <a:rPr kumimoji="0" lang="en-US" smtClean="0"/>
              <a:pPr/>
              <a:t>30</a:t>
            </a:fld>
            <a:endParaRPr kumimoji="0"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8"/>
          <p:cNvSpPr txBox="1">
            <a:spLocks noChangeArrowheads="1"/>
          </p:cNvSpPr>
          <p:nvPr/>
        </p:nvSpPr>
        <p:spPr bwMode="auto">
          <a:xfrm>
            <a:off x="990600" y="1828800"/>
            <a:ext cx="5105400" cy="923925"/>
          </a:xfrm>
          <a:prstGeom prst="rect">
            <a:avLst/>
          </a:prstGeom>
          <a:noFill/>
          <a:ln w="9525">
            <a:noFill/>
            <a:miter lim="800000"/>
            <a:headEnd/>
            <a:tailEnd/>
          </a:ln>
        </p:spPr>
        <p:txBody>
          <a:bodyPr>
            <a:spAutoFit/>
          </a:bodyPr>
          <a:lstStyle/>
          <a:p>
            <a:r>
              <a:rPr lang="en-US" sz="5400" b="1">
                <a:solidFill>
                  <a:srgbClr val="C00000"/>
                </a:solidFill>
                <a:latin typeface="Times New Roman" pitchFamily="18" charset="0"/>
                <a:cs typeface="Times New Roman" pitchFamily="18" charset="0"/>
              </a:rPr>
              <a:t>Thank You…</a:t>
            </a:r>
            <a:endParaRPr lang="en-US" sz="4000" b="1">
              <a:solidFill>
                <a:srgbClr val="C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8A92BB-9857-4882-AAAD-6B55ECC9C56B}" type="slidenum">
              <a:rPr lang="en-US" smtClean="0"/>
              <a:pPr/>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0" y="1428736"/>
            <a:ext cx="9144000" cy="5429264"/>
          </a:xfrm>
        </p:spPr>
        <p:txBody>
          <a:bodyPr/>
          <a:lstStyle/>
          <a:p>
            <a:pPr algn="just" rtl="0">
              <a:buNone/>
            </a:pPr>
            <a:r>
              <a:rPr lang="en-US" sz="2600" dirty="0" smtClean="0">
                <a:latin typeface="Calibri" pitchFamily="34" charset="0"/>
              </a:rPr>
              <a:t>        </a:t>
            </a:r>
          </a:p>
          <a:p>
            <a:pPr algn="just" rtl="0"/>
            <a:r>
              <a:rPr lang="en-US" sz="2600" dirty="0" smtClean="0">
                <a:latin typeface="Calibri" pitchFamily="34" charset="0"/>
              </a:rPr>
              <a:t>    The WDNs should be capable of:</a:t>
            </a:r>
          </a:p>
          <a:p>
            <a:pPr lvl="2" algn="just" rtl="0">
              <a:buFont typeface="Wingdings" pitchFamily="2" charset="2"/>
              <a:buChar char="Ø"/>
            </a:pPr>
            <a:r>
              <a:rPr lang="en-US" sz="2600" dirty="0" smtClean="0">
                <a:solidFill>
                  <a:srgbClr val="FF0000"/>
                </a:solidFill>
                <a:latin typeface="Calibri" pitchFamily="34" charset="0"/>
              </a:rPr>
              <a:t>Meeting the demands</a:t>
            </a:r>
          </a:p>
          <a:p>
            <a:pPr lvl="2" algn="just" rtl="0">
              <a:buFont typeface="Wingdings" pitchFamily="2" charset="2"/>
              <a:buChar char="Ø"/>
            </a:pPr>
            <a:r>
              <a:rPr lang="en-US" sz="2600" dirty="0" smtClean="0">
                <a:solidFill>
                  <a:srgbClr val="FF0000"/>
                </a:solidFill>
                <a:latin typeface="Calibri" pitchFamily="34" charset="0"/>
              </a:rPr>
              <a:t>Satisfactory the pressure head</a:t>
            </a:r>
          </a:p>
          <a:p>
            <a:pPr algn="just" rtl="0">
              <a:buNone/>
            </a:pPr>
            <a:r>
              <a:rPr lang="en-US" sz="2600" dirty="0" smtClean="0">
                <a:latin typeface="Calibri" pitchFamily="34" charset="0"/>
              </a:rPr>
              <a:t> </a:t>
            </a:r>
          </a:p>
          <a:p>
            <a:pPr algn="just" rtl="0"/>
            <a:r>
              <a:rPr lang="en-US" sz="2600" dirty="0" smtClean="0">
                <a:latin typeface="Calibri" pitchFamily="34" charset="0"/>
              </a:rPr>
              <a:t>     The WDNs may be classified as:</a:t>
            </a:r>
          </a:p>
          <a:p>
            <a:pPr lvl="2" algn="just" rtl="0">
              <a:buFont typeface="Wingdings" pitchFamily="2" charset="2"/>
              <a:buChar char="v"/>
            </a:pPr>
            <a:r>
              <a:rPr lang="en-US" sz="2600" dirty="0" smtClean="0">
                <a:solidFill>
                  <a:srgbClr val="FF0000"/>
                </a:solidFill>
                <a:latin typeface="Calibri" pitchFamily="34" charset="0"/>
              </a:rPr>
              <a:t>Grid(looped) systems</a:t>
            </a:r>
          </a:p>
          <a:p>
            <a:pPr lvl="2" algn="just" rtl="0">
              <a:buFont typeface="Wingdings" pitchFamily="2" charset="2"/>
              <a:buChar char="v"/>
            </a:pPr>
            <a:r>
              <a:rPr lang="en-US" sz="2600" dirty="0" smtClean="0">
                <a:solidFill>
                  <a:srgbClr val="FF0000"/>
                </a:solidFill>
                <a:latin typeface="Calibri" pitchFamily="34" charset="0"/>
              </a:rPr>
              <a:t>Branching systems</a:t>
            </a:r>
          </a:p>
          <a:p>
            <a:pPr lvl="2" algn="just" rtl="0">
              <a:buFont typeface="Wingdings" pitchFamily="2" charset="2"/>
              <a:buChar char="v"/>
            </a:pPr>
            <a:r>
              <a:rPr lang="en-US" sz="2600" dirty="0" smtClean="0">
                <a:solidFill>
                  <a:srgbClr val="FF0000"/>
                </a:solidFill>
                <a:latin typeface="Calibri" pitchFamily="34" charset="0"/>
              </a:rPr>
              <a:t>Combination of the both</a:t>
            </a:r>
          </a:p>
          <a:p>
            <a:pPr algn="l" rtl="0"/>
            <a:endParaRPr lang="en-US" sz="2600" dirty="0">
              <a:latin typeface="Calibri" pitchFamily="34" charset="0"/>
            </a:endParaRPr>
          </a:p>
        </p:txBody>
      </p:sp>
      <p:sp>
        <p:nvSpPr>
          <p:cNvPr id="2050" name="Rectangle 2"/>
          <p:cNvSpPr>
            <a:spLocks noGrp="1" noChangeArrowheads="1"/>
          </p:cNvSpPr>
          <p:nvPr>
            <p:ph type="title"/>
          </p:nvPr>
        </p:nvSpPr>
        <p:spPr>
          <a:xfrm>
            <a:off x="214282" y="357166"/>
            <a:ext cx="8929718" cy="685800"/>
          </a:xfrm>
        </p:spPr>
        <p:txBody>
          <a:bodyPr/>
          <a:lstStyle/>
          <a:p>
            <a:pPr algn="ctr"/>
            <a:r>
              <a:rPr lang="en-US" sz="3200" dirty="0" smtClean="0"/>
              <a:t>Water distribution networks :</a:t>
            </a:r>
            <a:endParaRPr lang="en-US" sz="3200"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a:t>
            </a:fld>
            <a:endParaRPr kumimoji="0"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0">
              <a:lnSpc>
                <a:spcPct val="150000"/>
              </a:lnSpc>
            </a:pPr>
            <a:r>
              <a:rPr lang="en-US" dirty="0" smtClean="0"/>
              <a:t>  </a:t>
            </a:r>
            <a:r>
              <a:rPr lang="en-US" sz="2600" dirty="0" smtClean="0">
                <a:latin typeface="Calibri" pitchFamily="34" charset="0"/>
              </a:rPr>
              <a:t>The design of WDNs involves the following:</a:t>
            </a:r>
          </a:p>
          <a:p>
            <a:pPr algn="just" rtl="0">
              <a:lnSpc>
                <a:spcPct val="150000"/>
              </a:lnSpc>
            </a:pPr>
            <a:endParaRPr lang="en-US" sz="2600" dirty="0" smtClean="0">
              <a:latin typeface="Calibri" pitchFamily="34" charset="0"/>
            </a:endParaRPr>
          </a:p>
          <a:p>
            <a:pPr lvl="2" algn="just" rtl="0">
              <a:lnSpc>
                <a:spcPct val="150000"/>
              </a:lnSpc>
              <a:buFont typeface="Wingdings" pitchFamily="2" charset="2"/>
              <a:buChar char="q"/>
            </a:pPr>
            <a:r>
              <a:rPr lang="en-US" sz="2600" dirty="0" smtClean="0">
                <a:latin typeface="Calibri" pitchFamily="34" charset="0"/>
              </a:rPr>
              <a:t> Determination of pipe </a:t>
            </a:r>
            <a:r>
              <a:rPr lang="en-US" sz="2600" u="sng" dirty="0" smtClean="0">
                <a:solidFill>
                  <a:srgbClr val="FF0000"/>
                </a:solidFill>
                <a:latin typeface="Calibri" pitchFamily="34" charset="0"/>
              </a:rPr>
              <a:t>diameters</a:t>
            </a:r>
          </a:p>
          <a:p>
            <a:pPr lvl="2" algn="just" rtl="0">
              <a:lnSpc>
                <a:spcPct val="150000"/>
              </a:lnSpc>
              <a:buFont typeface="Wingdings" pitchFamily="2" charset="2"/>
              <a:buChar char="q"/>
            </a:pPr>
            <a:r>
              <a:rPr lang="en-US" sz="2600" dirty="0" smtClean="0">
                <a:latin typeface="Calibri" pitchFamily="34" charset="0"/>
              </a:rPr>
              <a:t>Selection of </a:t>
            </a:r>
            <a:r>
              <a:rPr lang="en-US" sz="2600" u="sng" dirty="0" smtClean="0">
                <a:solidFill>
                  <a:srgbClr val="FF0000"/>
                </a:solidFill>
                <a:latin typeface="Calibri" pitchFamily="34" charset="0"/>
              </a:rPr>
              <a:t>pipe material</a:t>
            </a:r>
          </a:p>
          <a:p>
            <a:pPr algn="l" rtl="0">
              <a:lnSpc>
                <a:spcPct val="150000"/>
              </a:lnSpc>
            </a:pPr>
            <a:endParaRPr lang="en-US" dirty="0"/>
          </a:p>
        </p:txBody>
      </p:sp>
      <p:sp>
        <p:nvSpPr>
          <p:cNvPr id="2" name="Title 1"/>
          <p:cNvSpPr>
            <a:spLocks noGrp="1"/>
          </p:cNvSpPr>
          <p:nvPr>
            <p:ph type="title"/>
          </p:nvPr>
        </p:nvSpPr>
        <p:spPr>
          <a:xfrm>
            <a:off x="214282" y="214290"/>
            <a:ext cx="7315200" cy="685800"/>
          </a:xfrm>
        </p:spPr>
        <p:txBody>
          <a:bodyPr>
            <a:normAutofit fontScale="90000"/>
          </a:bodyPr>
          <a:lstStyle/>
          <a:p>
            <a:pPr algn="ctr"/>
            <a:r>
              <a:rPr lang="en-US" dirty="0" smtClean="0"/>
              <a:t>Redesign of WDNs: </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5</a:t>
            </a:fld>
            <a:endParaRPr kumimoji="0"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85852" y="2214554"/>
            <a:ext cx="6400800" cy="1752600"/>
          </a:xfrm>
        </p:spPr>
        <p:txBody>
          <a:bodyPr/>
          <a:lstStyle/>
          <a:p>
            <a:pPr algn="ctr">
              <a:buNone/>
            </a:pPr>
            <a:r>
              <a:rPr lang="en-US" sz="5400" dirty="0" smtClean="0">
                <a:solidFill>
                  <a:schemeClr val="accent2">
                    <a:lumMod val="50000"/>
                  </a:schemeClr>
                </a:solidFill>
                <a:latin typeface="Lucida Calligraphy" pitchFamily="66" charset="0"/>
              </a:rPr>
              <a:t>Objectives</a:t>
            </a:r>
            <a:endParaRPr lang="ar-EG" sz="5400" dirty="0" smtClean="0"/>
          </a:p>
          <a:p>
            <a:pPr algn="ctr">
              <a:buNone/>
            </a:pPr>
            <a:endParaRPr lang="ar-EG" sz="5400" dirty="0"/>
          </a:p>
        </p:txBody>
      </p:sp>
      <p:sp>
        <p:nvSpPr>
          <p:cNvPr id="4" name="Slide Number Placeholder 3"/>
          <p:cNvSpPr>
            <a:spLocks noGrp="1"/>
          </p:cNvSpPr>
          <p:nvPr>
            <p:ph type="sldNum" sz="quarter" idx="12"/>
          </p:nvPr>
        </p:nvSpPr>
        <p:spPr/>
        <p:txBody>
          <a:bodyPr/>
          <a:lstStyle/>
          <a:p>
            <a:pPr>
              <a:defRPr/>
            </a:pPr>
            <a:fld id="{62171711-2CE4-480D-86E7-E10F0B616FAD}" type="slidenum">
              <a:rPr lang="ar-SA" smtClean="0"/>
              <a:pPr>
                <a:defRPr/>
              </a:pPr>
              <a:t>6</a:t>
            </a:fld>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buNone/>
            </a:pPr>
            <a:r>
              <a:rPr lang="en-US" dirty="0" smtClean="0"/>
              <a:t> </a:t>
            </a:r>
          </a:p>
          <a:p>
            <a:pPr algn="just" rtl="0"/>
            <a:r>
              <a:rPr lang="en-US" sz="2600" dirty="0" smtClean="0">
                <a:latin typeface="Calibri" pitchFamily="34" charset="0"/>
              </a:rPr>
              <a:t>    The main objectives of this project are to:</a:t>
            </a:r>
          </a:p>
          <a:p>
            <a:pPr algn="just" rtl="0"/>
            <a:endParaRPr lang="en-US" sz="2600" u="sng" dirty="0" smtClean="0">
              <a:solidFill>
                <a:srgbClr val="FF0000"/>
              </a:solidFill>
              <a:latin typeface="Calibri" pitchFamily="34" charset="0"/>
            </a:endParaRPr>
          </a:p>
          <a:p>
            <a:pPr algn="just" rtl="0">
              <a:buFont typeface="Wingdings" pitchFamily="2" charset="2"/>
              <a:buChar char="q"/>
            </a:pPr>
            <a:r>
              <a:rPr lang="en-US" sz="2600" u="sng" dirty="0" smtClean="0">
                <a:solidFill>
                  <a:srgbClr val="FF0000"/>
                </a:solidFill>
                <a:latin typeface="Calibri" pitchFamily="34" charset="0"/>
              </a:rPr>
              <a:t>Studying and analysis the existing  in </a:t>
            </a:r>
            <a:r>
              <a:rPr lang="en-US" sz="2600" u="sng" dirty="0" err="1" smtClean="0">
                <a:solidFill>
                  <a:srgbClr val="FF0000"/>
                </a:solidFill>
                <a:latin typeface="Calibri" pitchFamily="34" charset="0"/>
              </a:rPr>
              <a:t>arraba</a:t>
            </a:r>
            <a:r>
              <a:rPr lang="en-US" sz="2600" u="sng" dirty="0" smtClean="0">
                <a:solidFill>
                  <a:srgbClr val="FF0000"/>
                </a:solidFill>
                <a:latin typeface="Calibri" pitchFamily="34" charset="0"/>
              </a:rPr>
              <a:t> </a:t>
            </a:r>
            <a:r>
              <a:rPr lang="en-US" sz="2600" u="sng" dirty="0" smtClean="0">
                <a:solidFill>
                  <a:srgbClr val="FF0000"/>
                </a:solidFill>
                <a:latin typeface="Calibri" pitchFamily="34" charset="0"/>
              </a:rPr>
              <a:t>town</a:t>
            </a:r>
            <a:endParaRPr lang="en-US" sz="2600" u="sng" dirty="0" smtClean="0">
              <a:solidFill>
                <a:srgbClr val="FF0000"/>
              </a:solidFill>
              <a:latin typeface="Calibri" pitchFamily="34" charset="0"/>
            </a:endParaRPr>
          </a:p>
          <a:p>
            <a:pPr algn="just" rtl="0">
              <a:buFont typeface="Wingdings" pitchFamily="2" charset="2"/>
              <a:buChar char="q"/>
            </a:pPr>
            <a:endParaRPr lang="en-US" sz="2600" u="sng" dirty="0" smtClean="0">
              <a:solidFill>
                <a:srgbClr val="FF0000"/>
              </a:solidFill>
              <a:latin typeface="Calibri" pitchFamily="34" charset="0"/>
            </a:endParaRPr>
          </a:p>
          <a:p>
            <a:pPr algn="just" rtl="0">
              <a:buFont typeface="Wingdings" pitchFamily="2" charset="2"/>
              <a:buChar char="q"/>
            </a:pPr>
            <a:r>
              <a:rPr lang="en-US" sz="2600" u="sng" dirty="0" smtClean="0">
                <a:solidFill>
                  <a:srgbClr val="FF0000"/>
                </a:solidFill>
                <a:latin typeface="Calibri" pitchFamily="34" charset="0"/>
              </a:rPr>
              <a:t>Redesign the WDN of the </a:t>
            </a:r>
            <a:r>
              <a:rPr lang="en-US" sz="2600" u="sng" dirty="0" smtClean="0">
                <a:solidFill>
                  <a:srgbClr val="FF0000"/>
                </a:solidFill>
                <a:latin typeface="Calibri" pitchFamily="34" charset="0"/>
              </a:rPr>
              <a:t>town</a:t>
            </a:r>
            <a:endParaRPr lang="en-US" sz="2600" u="sng" dirty="0" smtClean="0">
              <a:solidFill>
                <a:srgbClr val="FF0000"/>
              </a:solidFill>
              <a:latin typeface="Calibri" pitchFamily="34" charset="0"/>
            </a:endParaRPr>
          </a:p>
          <a:p>
            <a:pPr algn="just" rtl="0">
              <a:buFont typeface="Wingdings" pitchFamily="2" charset="2"/>
              <a:buChar char="q"/>
            </a:pPr>
            <a:endParaRPr lang="en-US" sz="2600" u="sng" dirty="0" smtClean="0">
              <a:solidFill>
                <a:srgbClr val="FF0000"/>
              </a:solidFill>
              <a:latin typeface="Calibri" pitchFamily="34" charset="0"/>
            </a:endParaRPr>
          </a:p>
          <a:p>
            <a:pPr algn="just" rtl="0">
              <a:buFont typeface="Wingdings" pitchFamily="2" charset="2"/>
              <a:buChar char="q"/>
            </a:pPr>
            <a:r>
              <a:rPr lang="en-US" sz="2600" u="sng" dirty="0" smtClean="0">
                <a:solidFill>
                  <a:srgbClr val="FF0000"/>
                </a:solidFill>
                <a:latin typeface="Calibri" pitchFamily="34" charset="0"/>
              </a:rPr>
              <a:t>Design a wastewater network for the </a:t>
            </a:r>
            <a:r>
              <a:rPr lang="en-US" sz="2600" u="sng" dirty="0" smtClean="0">
                <a:solidFill>
                  <a:srgbClr val="FF0000"/>
                </a:solidFill>
                <a:latin typeface="Calibri" pitchFamily="34" charset="0"/>
              </a:rPr>
              <a:t>town</a:t>
            </a:r>
            <a:endParaRPr lang="en-US" sz="2600" u="sng" dirty="0" smtClean="0">
              <a:solidFill>
                <a:srgbClr val="FF0000"/>
              </a:solidFill>
              <a:latin typeface="Calibri" pitchFamily="34" charset="0"/>
            </a:endParaRPr>
          </a:p>
          <a:p>
            <a:pPr algn="l" rtl="0">
              <a:lnSpc>
                <a:spcPct val="150000"/>
              </a:lnSpc>
              <a:buNone/>
            </a:pPr>
            <a:r>
              <a:rPr lang="en-US" dirty="0" smtClean="0"/>
              <a:t>         </a:t>
            </a:r>
            <a:endParaRPr lang="en-US" dirty="0"/>
          </a:p>
        </p:txBody>
      </p:sp>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The Objectives of the Project:</a:t>
            </a:r>
            <a:br>
              <a:rPr lang="en-US" dirty="0" smtClean="0"/>
            </a:b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7</a:t>
            </a:fld>
            <a:endParaRPr kumimoji="0"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84" y="2857496"/>
            <a:ext cx="4461478" cy="923330"/>
          </a:xfrm>
          <a:prstGeom prst="rect">
            <a:avLst/>
          </a:prstGeom>
        </p:spPr>
        <p:txBody>
          <a:bodyPr wrap="none">
            <a:spAutoFit/>
          </a:bodyPr>
          <a:lstStyle/>
          <a:p>
            <a:pPr algn="ctr"/>
            <a:r>
              <a:rPr lang="en-US" sz="5400" dirty="0" smtClean="0">
                <a:solidFill>
                  <a:srgbClr val="055F14"/>
                </a:solidFill>
                <a:latin typeface="Lucida Calligraphy" pitchFamily="66" charset="0"/>
              </a:rPr>
              <a:t>Study Area</a:t>
            </a:r>
            <a:endParaRPr lang="ar-EG" sz="5400" dirty="0"/>
          </a:p>
        </p:txBody>
      </p:sp>
      <p:sp>
        <p:nvSpPr>
          <p:cNvPr id="3" name="Slide Number Placeholder 2"/>
          <p:cNvSpPr>
            <a:spLocks noGrp="1"/>
          </p:cNvSpPr>
          <p:nvPr>
            <p:ph type="sldNum" sz="quarter" idx="12"/>
          </p:nvPr>
        </p:nvSpPr>
        <p:spPr/>
        <p:txBody>
          <a:bodyPr/>
          <a:lstStyle/>
          <a:p>
            <a:pPr>
              <a:defRPr/>
            </a:pPr>
            <a:fld id="{62171711-2CE4-480D-86E7-E10F0B616FAD}" type="slidenum">
              <a:rPr lang="ar-SA" smtClean="0"/>
              <a:pPr>
                <a:defRPr/>
              </a:pPr>
              <a:t>8</a:t>
            </a:fld>
            <a:endParaRPr 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4000" cy="5181600"/>
          </a:xfrm>
        </p:spPr>
        <p:txBody>
          <a:bodyPr/>
          <a:lstStyle/>
          <a:p>
            <a:pPr algn="l" rtl="0" fontAlgn="t">
              <a:buFont typeface="Wingdings" pitchFamily="2" charset="2"/>
              <a:buChar char="v"/>
            </a:pPr>
            <a:r>
              <a:rPr lang="en-US" sz="2600" dirty="0" smtClean="0">
                <a:latin typeface="Calibri" pitchFamily="34" charset="0"/>
              </a:rPr>
              <a:t>   </a:t>
            </a:r>
            <a:r>
              <a:rPr lang="en-US" sz="1800" dirty="0" err="1" smtClean="0">
                <a:solidFill>
                  <a:schemeClr val="tx2">
                    <a:lumMod val="95000"/>
                    <a:lumOff val="5000"/>
                  </a:schemeClr>
                </a:solidFill>
              </a:rPr>
              <a:t>Arraba</a:t>
            </a:r>
            <a:r>
              <a:rPr lang="en-US" sz="1800" dirty="0" smtClean="0">
                <a:solidFill>
                  <a:schemeClr val="tx2">
                    <a:lumMod val="95000"/>
                    <a:lumOff val="5000"/>
                  </a:schemeClr>
                </a:solidFill>
              </a:rPr>
              <a:t> is located about 13 km southwest of </a:t>
            </a:r>
            <a:r>
              <a:rPr lang="en-US" sz="1800" dirty="0" err="1" smtClean="0">
                <a:solidFill>
                  <a:schemeClr val="tx2">
                    <a:lumMod val="95000"/>
                    <a:lumOff val="5000"/>
                  </a:schemeClr>
                </a:solidFill>
              </a:rPr>
              <a:t>Jenin</a:t>
            </a:r>
            <a:r>
              <a:rPr lang="en-US" sz="1800" dirty="0" smtClean="0">
                <a:solidFill>
                  <a:schemeClr val="tx2">
                    <a:lumMod val="95000"/>
                    <a:lumOff val="5000"/>
                  </a:schemeClr>
                </a:solidFill>
              </a:rPr>
              <a:t> city and about 3Km west  of </a:t>
            </a:r>
            <a:r>
              <a:rPr lang="en-US" sz="1800" dirty="0" err="1" smtClean="0">
                <a:solidFill>
                  <a:schemeClr val="tx2">
                    <a:lumMod val="95000"/>
                    <a:lumOff val="5000"/>
                  </a:schemeClr>
                </a:solidFill>
              </a:rPr>
              <a:t>jenin-nablus</a:t>
            </a:r>
            <a:r>
              <a:rPr lang="en-US" sz="1800" dirty="0" smtClean="0">
                <a:solidFill>
                  <a:schemeClr val="tx2">
                    <a:lumMod val="95000"/>
                    <a:lumOff val="5000"/>
                  </a:schemeClr>
                </a:solidFill>
              </a:rPr>
              <a:t> street , the street that connect between </a:t>
            </a:r>
            <a:r>
              <a:rPr lang="en-US" sz="1800" dirty="0" err="1" smtClean="0">
                <a:solidFill>
                  <a:schemeClr val="tx2">
                    <a:lumMod val="95000"/>
                    <a:lumOff val="5000"/>
                  </a:schemeClr>
                </a:solidFill>
              </a:rPr>
              <a:t>jenin</a:t>
            </a:r>
            <a:r>
              <a:rPr lang="en-US" sz="1800" dirty="0" smtClean="0">
                <a:solidFill>
                  <a:schemeClr val="tx2">
                    <a:lumMod val="95000"/>
                    <a:lumOff val="5000"/>
                  </a:schemeClr>
                </a:solidFill>
              </a:rPr>
              <a:t> and </a:t>
            </a:r>
            <a:r>
              <a:rPr lang="en-US" sz="1800" dirty="0" err="1" smtClean="0">
                <a:solidFill>
                  <a:schemeClr val="tx2">
                    <a:lumMod val="95000"/>
                    <a:lumOff val="5000"/>
                  </a:schemeClr>
                </a:solidFill>
              </a:rPr>
              <a:t>nablus</a:t>
            </a:r>
            <a:r>
              <a:rPr lang="en-US" sz="1800" dirty="0" smtClean="0">
                <a:solidFill>
                  <a:schemeClr val="tx2">
                    <a:lumMod val="95000"/>
                    <a:lumOff val="5000"/>
                  </a:schemeClr>
                </a:solidFill>
              </a:rPr>
              <a:t> city</a:t>
            </a:r>
          </a:p>
          <a:p>
            <a:pPr algn="l" rtl="0">
              <a:buNone/>
            </a:pPr>
            <a:r>
              <a:rPr lang="en-US" sz="1800" dirty="0" smtClean="0">
                <a:solidFill>
                  <a:schemeClr val="tx2">
                    <a:lumMod val="95000"/>
                    <a:lumOff val="5000"/>
                  </a:schemeClr>
                </a:solidFill>
              </a:rPr>
              <a:t>  Administratively, </a:t>
            </a:r>
            <a:r>
              <a:rPr lang="en-US" sz="1800" dirty="0" err="1" smtClean="0">
                <a:solidFill>
                  <a:schemeClr val="tx2">
                    <a:lumMod val="95000"/>
                    <a:lumOff val="5000"/>
                  </a:schemeClr>
                </a:solidFill>
              </a:rPr>
              <a:t>arraba</a:t>
            </a:r>
            <a:r>
              <a:rPr lang="en-US" sz="1800" dirty="0" smtClean="0">
                <a:solidFill>
                  <a:schemeClr val="tx2">
                    <a:lumMod val="95000"/>
                    <a:lumOff val="5000"/>
                  </a:schemeClr>
                </a:solidFill>
              </a:rPr>
              <a:t> is belongs to </a:t>
            </a:r>
            <a:r>
              <a:rPr lang="en-US" sz="1800" dirty="0" err="1" smtClean="0">
                <a:solidFill>
                  <a:schemeClr val="tx2">
                    <a:lumMod val="95000"/>
                    <a:lumOff val="5000"/>
                  </a:schemeClr>
                </a:solidFill>
              </a:rPr>
              <a:t>jenin</a:t>
            </a:r>
            <a:r>
              <a:rPr lang="en-US" sz="1800" dirty="0" smtClean="0">
                <a:solidFill>
                  <a:schemeClr val="tx2">
                    <a:lumMod val="95000"/>
                    <a:lumOff val="5000"/>
                  </a:schemeClr>
                </a:solidFill>
              </a:rPr>
              <a:t> governorate</a:t>
            </a:r>
          </a:p>
          <a:p>
            <a:pPr algn="l" rtl="0">
              <a:buNone/>
            </a:pPr>
            <a:r>
              <a:rPr lang="en-US" sz="1800" dirty="0" smtClean="0">
                <a:solidFill>
                  <a:schemeClr val="tx2">
                    <a:lumMod val="95000"/>
                    <a:lumOff val="5000"/>
                  </a:schemeClr>
                </a:solidFill>
              </a:rPr>
              <a:t>     </a:t>
            </a:r>
            <a:r>
              <a:rPr lang="en-US" sz="1800" dirty="0" err="1" smtClean="0">
                <a:solidFill>
                  <a:schemeClr val="tx2">
                    <a:lumMod val="95000"/>
                    <a:lumOff val="5000"/>
                  </a:schemeClr>
                </a:solidFill>
              </a:rPr>
              <a:t>Arraba</a:t>
            </a:r>
            <a:r>
              <a:rPr lang="en-US" sz="1800" dirty="0" smtClean="0">
                <a:solidFill>
                  <a:schemeClr val="tx2">
                    <a:lumMod val="95000"/>
                    <a:lumOff val="5000"/>
                  </a:schemeClr>
                </a:solidFill>
              </a:rPr>
              <a:t> town is rising from the sea level about 340 meters </a:t>
            </a:r>
          </a:p>
          <a:p>
            <a:pPr algn="l" rtl="0">
              <a:buNone/>
            </a:pPr>
            <a:r>
              <a:rPr lang="en-US" sz="1800" dirty="0" smtClean="0">
                <a:solidFill>
                  <a:schemeClr val="tx2">
                    <a:lumMod val="95000"/>
                    <a:lumOff val="5000"/>
                  </a:schemeClr>
                </a:solidFill>
              </a:rPr>
              <a:t>  Topographically, The area of the town's land (39, 901)DONM distributed between the</a:t>
            </a:r>
            <a:r>
              <a:rPr lang="en-US" sz="1800" b="1" dirty="0" smtClean="0">
                <a:solidFill>
                  <a:schemeClr val="tx2">
                    <a:lumMod val="95000"/>
                    <a:lumOff val="5000"/>
                  </a:schemeClr>
                </a:solidFill>
              </a:rPr>
              <a:t> </a:t>
            </a:r>
            <a:r>
              <a:rPr lang="en-US" sz="1800" dirty="0" smtClean="0">
                <a:solidFill>
                  <a:schemeClr val="tx2">
                    <a:lumMod val="95000"/>
                    <a:lumOff val="5000"/>
                  </a:schemeClr>
                </a:solidFill>
              </a:rPr>
              <a:t>mountain and easy </a:t>
            </a:r>
            <a:endParaRPr lang="en-US" sz="1800" dirty="0">
              <a:solidFill>
                <a:schemeClr val="tx2">
                  <a:lumMod val="95000"/>
                  <a:lumOff val="5000"/>
                </a:schemeClr>
              </a:solidFill>
              <a:latin typeface="Calibri" pitchFamily="34" charset="0"/>
            </a:endParaRPr>
          </a:p>
        </p:txBody>
      </p:sp>
      <p:sp>
        <p:nvSpPr>
          <p:cNvPr id="2" name="Title 1"/>
          <p:cNvSpPr>
            <a:spLocks noGrp="1"/>
          </p:cNvSpPr>
          <p:nvPr>
            <p:ph type="title"/>
          </p:nvPr>
        </p:nvSpPr>
        <p:spPr>
          <a:xfrm>
            <a:off x="457200" y="274638"/>
            <a:ext cx="8229600" cy="511156"/>
          </a:xfrm>
        </p:spPr>
        <p:txBody>
          <a:bodyPr>
            <a:normAutofit fontScale="90000"/>
          </a:bodyPr>
          <a:lstStyle/>
          <a:p>
            <a:pPr algn="ctr"/>
            <a:r>
              <a:rPr lang="en-US" dirty="0" smtClean="0"/>
              <a:t>Geography and Topography:</a:t>
            </a:r>
            <a:endParaRPr lang="en-US" dirty="0"/>
          </a:p>
        </p:txBody>
      </p:sp>
      <p:pic>
        <p:nvPicPr>
          <p:cNvPr id="5" name="Picture 4"/>
          <p:cNvPicPr/>
          <p:nvPr/>
        </p:nvPicPr>
        <p:blipFill>
          <a:blip r:embed="rId2"/>
          <a:srcRect/>
          <a:stretch>
            <a:fillRect/>
          </a:stretch>
        </p:blipFill>
        <p:spPr bwMode="auto">
          <a:xfrm>
            <a:off x="642910" y="2857496"/>
            <a:ext cx="7429552" cy="3786214"/>
          </a:xfrm>
          <a:prstGeom prst="rect">
            <a:avLst/>
          </a:prstGeom>
          <a:ln w="88900" cap="sq" cmpd="thickThin">
            <a:solidFill>
              <a:srgbClr val="000000"/>
            </a:solidFill>
            <a:prstDash val="solid"/>
            <a:miter lim="800000"/>
          </a:ln>
          <a:effectLst>
            <a:innerShdw blurRad="76200">
              <a:srgbClr val="000000"/>
            </a:innerShdw>
          </a:effectLst>
        </p:spPr>
      </p:pic>
      <p:sp>
        <p:nvSpPr>
          <p:cNvPr id="6" name="Slide Number Placeholder 5"/>
          <p:cNvSpPr>
            <a:spLocks noGrp="1"/>
          </p:cNvSpPr>
          <p:nvPr>
            <p:ph type="sldNum" sz="quarter" idx="12"/>
          </p:nvPr>
        </p:nvSpPr>
        <p:spPr/>
        <p:txBody>
          <a:bodyPr/>
          <a:lstStyle/>
          <a:p>
            <a:fld id="{D5BBC35B-A44B-4119-B8DA-DE9E3DFADA20}" type="slidenum">
              <a:rPr kumimoji="0" lang="en-US" smtClean="0"/>
              <a:pPr/>
              <a:t>9</a:t>
            </a:fld>
            <a:endParaRPr kumimoji="0"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3131</TotalTime>
  <Words>952</Words>
  <Application>Microsoft Office PowerPoint</Application>
  <PresentationFormat>On-screen Show (4:3)</PresentationFormat>
  <Paragraphs>232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       AN – Najah National University </vt:lpstr>
      <vt:lpstr>   Introduction </vt:lpstr>
      <vt:lpstr>The importance of water distribution network</vt:lpstr>
      <vt:lpstr>Water distribution networks :</vt:lpstr>
      <vt:lpstr>Redesign of WDNs: </vt:lpstr>
      <vt:lpstr>Slide 6</vt:lpstr>
      <vt:lpstr> The Objectives of the Project: </vt:lpstr>
      <vt:lpstr>Slide 8</vt:lpstr>
      <vt:lpstr>Geography and Topography:</vt:lpstr>
      <vt:lpstr>  Methodology</vt:lpstr>
      <vt:lpstr>Methodology</vt:lpstr>
      <vt:lpstr>EPANET Software</vt:lpstr>
      <vt:lpstr>Arraba  WDN</vt:lpstr>
      <vt:lpstr>Data Input:</vt:lpstr>
      <vt:lpstr>WDN Analysis</vt:lpstr>
      <vt:lpstr>Slide 16</vt:lpstr>
      <vt:lpstr>Pressure and velocity in steady state</vt:lpstr>
      <vt:lpstr>Pressure and velocity in unsteady state</vt:lpstr>
      <vt:lpstr>Pressure and velocity in future </vt:lpstr>
      <vt:lpstr>Slide 20</vt:lpstr>
      <vt:lpstr>Recommendations</vt:lpstr>
      <vt:lpstr>Design Of Arraba Waste Water Network</vt:lpstr>
      <vt:lpstr>Introduction</vt:lpstr>
      <vt:lpstr>Objective</vt:lpstr>
      <vt:lpstr>Procedure</vt:lpstr>
      <vt:lpstr>Constraints used in design </vt:lpstr>
      <vt:lpstr>Design of sewers</vt:lpstr>
      <vt:lpstr>Conclusion and Recommendation</vt:lpstr>
      <vt:lpstr>Results</vt:lpstr>
      <vt:lpstr>Slide 30</vt:lpstr>
      <vt:lpstr>Slide 31</vt:lpstr>
    </vt:vector>
  </TitlesOfParts>
  <Company>Eng. Mohammad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Vista4All</cp:lastModifiedBy>
  <cp:revision>243</cp:revision>
  <dcterms:created xsi:type="dcterms:W3CDTF">2010-04-29T20:30:07Z</dcterms:created>
  <dcterms:modified xsi:type="dcterms:W3CDTF">2011-05-26T18:31:33Z</dcterms:modified>
</cp:coreProperties>
</file>