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9"/>
  </p:notesMasterIdLst>
  <p:sldIdLst>
    <p:sldId id="302" r:id="rId2"/>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0"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CC66"/>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5AF65-6EE9-46D5-8207-C75BA7EEFFB8}" type="datetimeFigureOut">
              <a:rPr lang="en-US" smtClean="0"/>
              <a:pPr/>
              <a:t>6/9/2010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621A7-9D78-4970-BBEB-FE467B68B8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621A7-9D78-4970-BBEB-FE467B68B88C}"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671C01A-A3C4-468F-B372-5AB9774107AD}" type="datetimeFigureOut">
              <a:rPr lang="en-US" smtClean="0"/>
              <a:pPr/>
              <a:t>6/9/2010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44FA18F-F6FD-4B25-88CA-559270D5EE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1C01A-A3C4-468F-B372-5AB9774107AD}"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FA18F-F6FD-4B25-88CA-559270D5EE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1C01A-A3C4-468F-B372-5AB9774107AD}"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FA18F-F6FD-4B25-88CA-559270D5EE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71C01A-A3C4-468F-B372-5AB9774107AD}" type="datetimeFigureOut">
              <a:rPr lang="en-US" smtClean="0"/>
              <a:pPr/>
              <a:t>6/9/2010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44FA18F-F6FD-4B25-88CA-559270D5EE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71C01A-A3C4-468F-B372-5AB9774107AD}" type="datetimeFigureOut">
              <a:rPr lang="en-US" smtClean="0"/>
              <a:pPr/>
              <a:t>6/9/2010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44FA18F-F6FD-4B25-88CA-559270D5EE3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671C01A-A3C4-468F-B372-5AB9774107AD}" type="datetimeFigureOut">
              <a:rPr lang="en-US" smtClean="0"/>
              <a:pPr/>
              <a:t>6/9/2010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44FA18F-F6FD-4B25-88CA-559270D5EE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671C01A-A3C4-468F-B372-5AB9774107AD}" type="datetimeFigureOut">
              <a:rPr lang="en-US" smtClean="0"/>
              <a:pPr/>
              <a:t>6/9/2010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44FA18F-F6FD-4B25-88CA-559270D5EE3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71C01A-A3C4-468F-B372-5AB9774107AD}" type="datetimeFigureOut">
              <a:rPr lang="en-US" smtClean="0"/>
              <a:pPr/>
              <a:t>6/9/2010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FA18F-F6FD-4B25-88CA-559270D5EE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71C01A-A3C4-468F-B372-5AB9774107AD}" type="datetimeFigureOut">
              <a:rPr lang="en-US" smtClean="0"/>
              <a:pPr/>
              <a:t>6/9/2010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FA18F-F6FD-4B25-88CA-559270D5EE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71C01A-A3C4-468F-B372-5AB9774107AD}" type="datetimeFigureOut">
              <a:rPr lang="en-US" smtClean="0"/>
              <a:pPr/>
              <a:t>6/9/2010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FA18F-F6FD-4B25-88CA-559270D5EE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671C01A-A3C4-468F-B372-5AB9774107AD}"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44FA18F-F6FD-4B25-88CA-559270D5EE3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71C01A-A3C4-468F-B372-5AB9774107AD}" type="datetimeFigureOut">
              <a:rPr lang="en-US" smtClean="0"/>
              <a:pPr/>
              <a:t>6/9/2010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44FA18F-F6FD-4B25-88CA-559270D5EE3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p:cNvPicPr/>
          <p:nvPr/>
        </p:nvPicPr>
        <p:blipFill>
          <a:blip r:embed="rId2" cstate="print"/>
          <a:srcRect/>
          <a:stretch>
            <a:fillRect/>
          </a:stretch>
        </p:blipFill>
        <p:spPr bwMode="auto">
          <a:xfrm>
            <a:off x="3429000" y="1219200"/>
            <a:ext cx="1892877" cy="1793174"/>
          </a:xfrm>
          <a:prstGeom prst="rect">
            <a:avLst/>
          </a:prstGeom>
          <a:noFill/>
          <a:ln w="9525">
            <a:noFill/>
            <a:miter lim="800000"/>
            <a:headEnd/>
            <a:tailEnd/>
          </a:ln>
        </p:spPr>
      </p:pic>
      <p:sp>
        <p:nvSpPr>
          <p:cNvPr id="1025" name="Rectangle 1"/>
          <p:cNvSpPr>
            <a:spLocks noChangeArrowheads="1"/>
          </p:cNvSpPr>
          <p:nvPr/>
        </p:nvSpPr>
        <p:spPr bwMode="auto">
          <a:xfrm>
            <a:off x="0" y="3505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05025" algn="l"/>
              </a:tabLst>
            </a:pPr>
            <a:r>
              <a:rPr kumimoji="0" lang="en-US"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Faculty of Engineering</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2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Civil Engineering Department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1700" b="1" i="0" u="none" strike="noStrike" cap="none" normalizeH="0" baseline="0" dirty="0" smtClean="0">
                <a:ln>
                  <a:noFill/>
                </a:ln>
                <a:solidFill>
                  <a:schemeClr val="tx1"/>
                </a:solidFill>
                <a:effectLst/>
                <a:latin typeface="Calibri" pitchFamily="34" charset="0"/>
                <a:ea typeface="Calibri" pitchFamily="34" charset="0"/>
                <a:cs typeface="Bold Italic Art" pitchFamily="2" charset="-78"/>
              </a:rPr>
              <a:t>DESIGN OF FOUNADATION FOR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Bold Italic Art" pitchFamily="2" charset="-78"/>
              </a:rPr>
              <a:t>MUSCAT PRIMARY SCHOOL – KUFUR RA’I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76200" y="5029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05025" algn="l"/>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Prepared by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Ehab</a:t>
            </a: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Waleed</a:t>
            </a: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Diab</a:t>
            </a: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Abdul </a:t>
            </a: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Rahim</a:t>
            </a: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a:t>
            </a:r>
            <a:r>
              <a:rPr kumimoji="0" lang="en-US" sz="1800" b="1" i="1"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Melhim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Supervised by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 Mohammad Ghazal</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05025" algn="l"/>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286000" y="609600"/>
            <a:ext cx="4343400" cy="461665"/>
          </a:xfrm>
          <a:prstGeom prst="rect">
            <a:avLst/>
          </a:prstGeom>
        </p:spPr>
        <p:txBody>
          <a:bodyPr wrap="square">
            <a:spAutoFit/>
          </a:bodyPr>
          <a:lstStyle/>
          <a:p>
            <a:pPr algn="ctr"/>
            <a:r>
              <a:rPr lang="en-US" sz="2400" b="1" dirty="0" smtClean="0"/>
              <a:t>An </a:t>
            </a:r>
            <a:r>
              <a:rPr lang="en-US" sz="2400" b="1" dirty="0" err="1" smtClean="0"/>
              <a:t>Najah</a:t>
            </a:r>
            <a:r>
              <a:rPr lang="en-US" sz="2400" b="1" dirty="0" smtClean="0"/>
              <a:t> National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01000" cy="369332"/>
          </a:xfrm>
          <a:prstGeom prst="rect">
            <a:avLst/>
          </a:prstGeom>
          <a:noFill/>
        </p:spPr>
        <p:txBody>
          <a:bodyPr wrap="square" rtlCol="0">
            <a:spAutoFit/>
          </a:bodyPr>
          <a:lstStyle/>
          <a:p>
            <a:r>
              <a:rPr lang="en-US"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CALCULATION FOR THE ASSUMED SINGLE FOOTING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762000" y="1295400"/>
            <a:ext cx="7772400" cy="4801314"/>
          </a:xfrm>
          <a:prstGeom prst="rect">
            <a:avLst/>
          </a:prstGeom>
          <a:noFill/>
        </p:spPr>
        <p:txBody>
          <a:bodyPr wrap="square" rtlCol="0">
            <a:spAutoFit/>
          </a:bodyPr>
          <a:lstStyle/>
          <a:p>
            <a:r>
              <a:rPr lang="en-US" b="1" i="1" dirty="0">
                <a:solidFill>
                  <a:srgbClr val="002060"/>
                </a:solidFill>
              </a:rPr>
              <a:t>Considering:</a:t>
            </a:r>
            <a:endParaRPr lang="en-US" dirty="0">
              <a:solidFill>
                <a:srgbClr val="002060"/>
              </a:solidFill>
            </a:endParaRPr>
          </a:p>
          <a:p>
            <a:r>
              <a:rPr lang="en-US" dirty="0">
                <a:solidFill>
                  <a:srgbClr val="002060"/>
                </a:solidFill>
              </a:rPr>
              <a:t>B =  2.5 m</a:t>
            </a:r>
          </a:p>
          <a:p>
            <a:r>
              <a:rPr lang="en-US" dirty="0">
                <a:solidFill>
                  <a:srgbClr val="002060"/>
                </a:solidFill>
              </a:rPr>
              <a:t>L =   2.5 m</a:t>
            </a:r>
          </a:p>
          <a:p>
            <a:r>
              <a:rPr lang="en-US" dirty="0">
                <a:solidFill>
                  <a:srgbClr val="002060"/>
                </a:solidFill>
              </a:rPr>
              <a:t>D =  2.0 m</a:t>
            </a:r>
          </a:p>
          <a:p>
            <a:r>
              <a:rPr lang="en-US" dirty="0" smtClean="0">
                <a:solidFill>
                  <a:srgbClr val="002060"/>
                </a:solidFill>
                <a:sym typeface="Symbol"/>
              </a:rPr>
              <a:t> </a:t>
            </a:r>
            <a:r>
              <a:rPr lang="en-US" baseline="-25000" dirty="0" smtClean="0">
                <a:solidFill>
                  <a:srgbClr val="002060"/>
                </a:solidFill>
              </a:rPr>
              <a:t>o</a:t>
            </a:r>
            <a:r>
              <a:rPr lang="en-US" dirty="0">
                <a:solidFill>
                  <a:srgbClr val="002060"/>
                </a:solidFill>
              </a:rPr>
              <a:t>= 17 KN/m³ </a:t>
            </a:r>
          </a:p>
          <a:p>
            <a:r>
              <a:rPr lang="en-US" dirty="0">
                <a:solidFill>
                  <a:srgbClr val="002060"/>
                </a:solidFill>
                <a:sym typeface="Symbol"/>
              </a:rPr>
              <a:t></a:t>
            </a:r>
            <a:r>
              <a:rPr lang="en-US" baseline="-25000" dirty="0">
                <a:solidFill>
                  <a:srgbClr val="002060"/>
                </a:solidFill>
              </a:rPr>
              <a:t>1</a:t>
            </a:r>
            <a:r>
              <a:rPr lang="en-US" dirty="0">
                <a:solidFill>
                  <a:srgbClr val="002060"/>
                </a:solidFill>
              </a:rPr>
              <a:t> = 17 KN/m³ </a:t>
            </a:r>
          </a:p>
          <a:p>
            <a:r>
              <a:rPr lang="en-US" dirty="0">
                <a:solidFill>
                  <a:srgbClr val="002060"/>
                </a:solidFill>
              </a:rPr>
              <a:t>C  = </a:t>
            </a:r>
            <a:r>
              <a:rPr lang="en-US" dirty="0" smtClean="0">
                <a:solidFill>
                  <a:srgbClr val="002060"/>
                </a:solidFill>
              </a:rPr>
              <a:t>45 KN/m² (average)  </a:t>
            </a:r>
            <a:endParaRPr lang="en-US" dirty="0">
              <a:solidFill>
                <a:srgbClr val="002060"/>
              </a:solidFill>
            </a:endParaRPr>
          </a:p>
          <a:p>
            <a:r>
              <a:rPr lang="en-US" dirty="0">
                <a:solidFill>
                  <a:srgbClr val="002060"/>
                </a:solidFill>
              </a:rPr>
              <a:t>Ø  = 14 º </a:t>
            </a:r>
          </a:p>
          <a:p>
            <a:r>
              <a:rPr lang="en-US" dirty="0">
                <a:solidFill>
                  <a:srgbClr val="002060"/>
                </a:solidFill>
              </a:rPr>
              <a:t>and reducing C and Ø according to </a:t>
            </a:r>
            <a:r>
              <a:rPr lang="en-US" dirty="0" err="1">
                <a:solidFill>
                  <a:srgbClr val="002060"/>
                </a:solidFill>
              </a:rPr>
              <a:t>Terzaghi</a:t>
            </a:r>
            <a:r>
              <a:rPr lang="en-US" dirty="0">
                <a:solidFill>
                  <a:srgbClr val="002060"/>
                </a:solidFill>
              </a:rPr>
              <a:t> to </a:t>
            </a:r>
          </a:p>
          <a:p>
            <a:r>
              <a:rPr lang="en-US" dirty="0">
                <a:solidFill>
                  <a:srgbClr val="002060"/>
                </a:solidFill>
              </a:rPr>
              <a:t>C' = 2/3 C =  28.1  KN/m²</a:t>
            </a:r>
          </a:p>
          <a:p>
            <a:r>
              <a:rPr lang="en-US" dirty="0">
                <a:solidFill>
                  <a:srgbClr val="002060"/>
                </a:solidFill>
              </a:rPr>
              <a:t>tan Ø' = 2/3 tan Ø , Ø' = 10º</a:t>
            </a:r>
          </a:p>
          <a:p>
            <a:r>
              <a:rPr lang="en-US" dirty="0">
                <a:solidFill>
                  <a:srgbClr val="002060"/>
                </a:solidFill>
              </a:rPr>
              <a:t>The bearing capacity was computed by a special computer program using both </a:t>
            </a:r>
            <a:r>
              <a:rPr lang="en-US" b="1" dirty="0" err="1">
                <a:solidFill>
                  <a:srgbClr val="002060"/>
                </a:solidFill>
              </a:rPr>
              <a:t>Terzaghi</a:t>
            </a:r>
            <a:r>
              <a:rPr lang="en-US" dirty="0">
                <a:solidFill>
                  <a:srgbClr val="002060"/>
                </a:solidFill>
              </a:rPr>
              <a:t> and </a:t>
            </a:r>
            <a:r>
              <a:rPr lang="en-US" b="1" dirty="0" err="1">
                <a:solidFill>
                  <a:srgbClr val="002060"/>
                </a:solidFill>
              </a:rPr>
              <a:t>Vesic</a:t>
            </a:r>
            <a:r>
              <a:rPr lang="en-US" dirty="0">
                <a:solidFill>
                  <a:srgbClr val="002060"/>
                </a:solidFill>
              </a:rPr>
              <a:t> methods. The sheet with computation is attached. Based on the calculations, a bearing capacity range of </a:t>
            </a:r>
            <a:r>
              <a:rPr lang="en-US" b="1" dirty="0">
                <a:solidFill>
                  <a:srgbClr val="002060"/>
                </a:solidFill>
              </a:rPr>
              <a:t>1.53-1.78 Kg/cm</a:t>
            </a:r>
            <a:r>
              <a:rPr lang="en-US" b="1" baseline="30000" dirty="0">
                <a:solidFill>
                  <a:srgbClr val="002060"/>
                </a:solidFill>
              </a:rPr>
              <a:t>2</a:t>
            </a:r>
            <a:r>
              <a:rPr lang="en-US" dirty="0">
                <a:solidFill>
                  <a:srgbClr val="002060"/>
                </a:solidFill>
              </a:rPr>
              <a:t> was obtained at </a:t>
            </a:r>
            <a:r>
              <a:rPr lang="en-US" sz="2000" b="1" dirty="0">
                <a:solidFill>
                  <a:srgbClr val="FF0000"/>
                </a:solidFill>
              </a:rPr>
              <a:t>a depth of 2m</a:t>
            </a:r>
            <a:r>
              <a:rPr lang="en-US" dirty="0">
                <a:solidFill>
                  <a:srgbClr val="002060"/>
                </a:solidFill>
              </a:rPr>
              <a:t> from the existing ground for shallow isolated footings on the top layer of </a:t>
            </a:r>
            <a:r>
              <a:rPr lang="en-US" dirty="0" err="1">
                <a:solidFill>
                  <a:srgbClr val="002060"/>
                </a:solidFill>
              </a:rPr>
              <a:t>silty</a:t>
            </a:r>
            <a:r>
              <a:rPr lang="en-US" dirty="0">
                <a:solidFill>
                  <a:srgbClr val="002060"/>
                </a:solidFill>
              </a:rPr>
              <a:t> clay. </a:t>
            </a:r>
          </a:p>
          <a:p>
            <a:endParaRPr lang="en-US" dirty="0">
              <a:solidFill>
                <a:srgbClr val="002060"/>
              </a:solidFill>
            </a:endParaRPr>
          </a:p>
        </p:txBody>
      </p:sp>
      <p:graphicFrame>
        <p:nvGraphicFramePr>
          <p:cNvPr id="4" name="Table 3"/>
          <p:cNvGraphicFramePr>
            <a:graphicFrameLocks noGrp="1"/>
          </p:cNvGraphicFramePr>
          <p:nvPr/>
        </p:nvGraphicFramePr>
        <p:xfrm>
          <a:off x="4114800" y="1295400"/>
          <a:ext cx="4217670" cy="1962912"/>
        </p:xfrm>
        <a:graphic>
          <a:graphicData uri="http://schemas.openxmlformats.org/drawingml/2006/table">
            <a:tbl>
              <a:tblPr>
                <a:effectLst>
                  <a:innerShdw blurRad="63500" dist="50800" dir="5400000">
                    <a:prstClr val="black">
                      <a:alpha val="50000"/>
                    </a:prstClr>
                  </a:innerShdw>
                </a:effectLst>
                <a:tableStyleId>{D113A9D2-9D6B-4929-AA2D-F23B5EE8CBE7}</a:tableStyleId>
              </a:tblPr>
              <a:tblGrid>
                <a:gridCol w="1405890"/>
                <a:gridCol w="1405890"/>
                <a:gridCol w="1405890"/>
              </a:tblGrid>
              <a:tr h="347345">
                <a:tc>
                  <a:txBody>
                    <a:bodyPr/>
                    <a:lstStyle/>
                    <a:p>
                      <a:pPr marL="0" marR="0" algn="ctr">
                        <a:lnSpc>
                          <a:spcPct val="115000"/>
                        </a:lnSpc>
                        <a:spcBef>
                          <a:spcPts val="0"/>
                        </a:spcBef>
                        <a:spcAft>
                          <a:spcPts val="0"/>
                        </a:spcAft>
                      </a:pPr>
                      <a:r>
                        <a:rPr lang="en-US" sz="1600" b="1" dirty="0"/>
                        <a:t>Borehole</a:t>
                      </a:r>
                      <a:endParaRPr lang="en-US" sz="1200" b="1" dirty="0"/>
                    </a:p>
                    <a:p>
                      <a:pPr marL="0" marR="0" algn="ctr">
                        <a:lnSpc>
                          <a:spcPct val="115000"/>
                        </a:lnSpc>
                        <a:spcBef>
                          <a:spcPts val="0"/>
                        </a:spcBef>
                        <a:spcAft>
                          <a:spcPts val="0"/>
                        </a:spcAft>
                      </a:pPr>
                      <a:r>
                        <a:rPr lang="en-US" sz="1600" b="1" dirty="0"/>
                        <a:t>No.</a:t>
                      </a:r>
                      <a:endParaRPr lang="en-US" sz="1200" b="1" dirty="0">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Cohesion   (Kg/cm</a:t>
                      </a:r>
                      <a:r>
                        <a:rPr lang="en-US" sz="1600" b="1" baseline="30000"/>
                        <a:t>2</a:t>
                      </a:r>
                      <a:r>
                        <a:rPr lang="en-US" sz="1600" b="1"/>
                        <a:t>)</a:t>
                      </a:r>
                      <a:endParaRPr lang="en-US" sz="1200" b="1">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Angle of internal Friction Ф(</a:t>
                      </a:r>
                      <a:r>
                        <a:rPr lang="en-US" sz="1600" b="1" baseline="30000"/>
                        <a:t>ο</a:t>
                      </a:r>
                      <a:r>
                        <a:rPr lang="en-US" sz="1600" b="1"/>
                        <a:t>)</a:t>
                      </a:r>
                      <a:endParaRPr lang="en-US" sz="1200" b="1">
                        <a:latin typeface="Calibri"/>
                        <a:ea typeface="Calibri"/>
                        <a:cs typeface="Arial"/>
                      </a:endParaRPr>
                    </a:p>
                  </a:txBody>
                  <a:tcPr marL="68580" marR="68580" marT="0" marB="0" anchor="ctr">
                    <a:solidFill>
                      <a:srgbClr val="7030A0"/>
                    </a:solidFill>
                  </a:tcPr>
                </a:tc>
              </a:tr>
              <a:tr h="0">
                <a:tc>
                  <a:txBody>
                    <a:bodyPr/>
                    <a:lstStyle/>
                    <a:p>
                      <a:pPr marL="0" marR="0" algn="ctr">
                        <a:lnSpc>
                          <a:spcPct val="115000"/>
                        </a:lnSpc>
                        <a:spcBef>
                          <a:spcPts val="0"/>
                        </a:spcBef>
                        <a:spcAft>
                          <a:spcPts val="0"/>
                        </a:spcAft>
                      </a:pPr>
                      <a:r>
                        <a:rPr lang="en-US" sz="1600" b="1" dirty="0"/>
                        <a:t>1</a:t>
                      </a:r>
                      <a:endParaRPr lang="en-US" sz="1200" b="1" dirty="0">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dirty="0"/>
                        <a:t>43</a:t>
                      </a:r>
                      <a:endParaRPr lang="en-US" sz="1200" b="1" dirty="0">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15</a:t>
                      </a:r>
                      <a:endParaRPr lang="en-US" sz="1200" b="1">
                        <a:latin typeface="Calibri"/>
                        <a:ea typeface="Calibri"/>
                        <a:cs typeface="Arial"/>
                      </a:endParaRPr>
                    </a:p>
                  </a:txBody>
                  <a:tcPr marL="68580" marR="68580" marT="0" marB="0" anchor="ctr">
                    <a:solidFill>
                      <a:srgbClr val="7030A0"/>
                    </a:solidFill>
                  </a:tcPr>
                </a:tc>
              </a:tr>
              <a:tr h="0">
                <a:tc>
                  <a:txBody>
                    <a:bodyPr/>
                    <a:lstStyle/>
                    <a:p>
                      <a:pPr marL="0" marR="0" algn="ctr">
                        <a:lnSpc>
                          <a:spcPct val="115000"/>
                        </a:lnSpc>
                        <a:spcBef>
                          <a:spcPts val="0"/>
                        </a:spcBef>
                        <a:spcAft>
                          <a:spcPts val="0"/>
                        </a:spcAft>
                      </a:pPr>
                      <a:r>
                        <a:rPr lang="en-US" sz="1600" b="1"/>
                        <a:t>2</a:t>
                      </a:r>
                      <a:endParaRPr lang="en-US" sz="1200" b="1">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45</a:t>
                      </a:r>
                      <a:endParaRPr lang="en-US" sz="1200" b="1">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15</a:t>
                      </a:r>
                      <a:endParaRPr lang="en-US" sz="1200" b="1">
                        <a:latin typeface="Calibri"/>
                        <a:ea typeface="Calibri"/>
                        <a:cs typeface="Arial"/>
                      </a:endParaRPr>
                    </a:p>
                  </a:txBody>
                  <a:tcPr marL="68580" marR="68580" marT="0" marB="0" anchor="ctr">
                    <a:solidFill>
                      <a:srgbClr val="7030A0"/>
                    </a:solidFill>
                  </a:tcPr>
                </a:tc>
              </a:tr>
              <a:tr h="0">
                <a:tc>
                  <a:txBody>
                    <a:bodyPr/>
                    <a:lstStyle/>
                    <a:p>
                      <a:pPr marL="0" marR="0" algn="ctr">
                        <a:lnSpc>
                          <a:spcPct val="115000"/>
                        </a:lnSpc>
                        <a:spcBef>
                          <a:spcPts val="0"/>
                        </a:spcBef>
                        <a:spcAft>
                          <a:spcPts val="0"/>
                        </a:spcAft>
                      </a:pPr>
                      <a:r>
                        <a:rPr lang="en-US" sz="1600" b="1"/>
                        <a:t>3</a:t>
                      </a:r>
                      <a:endParaRPr lang="en-US" sz="1200" b="1">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45</a:t>
                      </a:r>
                      <a:endParaRPr lang="en-US" sz="1200" b="1">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15</a:t>
                      </a:r>
                      <a:endParaRPr lang="en-US" sz="1200" b="1">
                        <a:latin typeface="Calibri"/>
                        <a:ea typeface="Calibri"/>
                        <a:cs typeface="Arial"/>
                      </a:endParaRPr>
                    </a:p>
                  </a:txBody>
                  <a:tcPr marL="68580" marR="68580" marT="0" marB="0" anchor="ctr">
                    <a:solidFill>
                      <a:srgbClr val="7030A0"/>
                    </a:solidFill>
                  </a:tcPr>
                </a:tc>
              </a:tr>
              <a:tr h="0">
                <a:tc>
                  <a:txBody>
                    <a:bodyPr/>
                    <a:lstStyle/>
                    <a:p>
                      <a:pPr marL="0" marR="0" algn="ctr">
                        <a:lnSpc>
                          <a:spcPct val="115000"/>
                        </a:lnSpc>
                        <a:spcBef>
                          <a:spcPts val="0"/>
                        </a:spcBef>
                        <a:spcAft>
                          <a:spcPts val="0"/>
                        </a:spcAft>
                      </a:pPr>
                      <a:r>
                        <a:rPr lang="en-US" sz="1600" b="1"/>
                        <a:t>4</a:t>
                      </a:r>
                      <a:endParaRPr lang="en-US" sz="1200" b="1">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a:t>46</a:t>
                      </a:r>
                      <a:endParaRPr lang="en-US" sz="1200" b="1">
                        <a:latin typeface="Calibri"/>
                        <a:ea typeface="Calibri"/>
                        <a:cs typeface="Arial"/>
                      </a:endParaRPr>
                    </a:p>
                  </a:txBody>
                  <a:tcPr marL="68580" marR="68580" marT="0" marB="0" anchor="ctr">
                    <a:solidFill>
                      <a:srgbClr val="7030A0"/>
                    </a:solidFill>
                  </a:tcPr>
                </a:tc>
                <a:tc>
                  <a:txBody>
                    <a:bodyPr/>
                    <a:lstStyle/>
                    <a:p>
                      <a:pPr marL="0" marR="0" algn="ctr">
                        <a:lnSpc>
                          <a:spcPct val="115000"/>
                        </a:lnSpc>
                        <a:spcBef>
                          <a:spcPts val="0"/>
                        </a:spcBef>
                        <a:spcAft>
                          <a:spcPts val="0"/>
                        </a:spcAft>
                      </a:pPr>
                      <a:r>
                        <a:rPr lang="en-US" sz="1600" b="1" dirty="0"/>
                        <a:t>14</a:t>
                      </a:r>
                      <a:endParaRPr lang="en-US" sz="1200" b="1" dirty="0">
                        <a:latin typeface="Calibri"/>
                        <a:ea typeface="Calibri"/>
                        <a:cs typeface="Arial"/>
                      </a:endParaRPr>
                    </a:p>
                  </a:txBody>
                  <a:tcPr marL="68580" marR="68580" marT="0" marB="0" anchor="ctr">
                    <a:solidFill>
                      <a:srgbClr val="7030A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ChangeArrowheads="1"/>
          </p:cNvSpPr>
          <p:nvPr/>
        </p:nvSpPr>
        <p:spPr bwMode="auto">
          <a:xfrm>
            <a:off x="152400" y="152400"/>
            <a:ext cx="8915400"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1"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FOR THE MARLESTONE LAYER (average depth=4.0-4.5m from the surface) (the sanitary unit’s area):</a:t>
            </a:r>
            <a:endParaRPr kumimoji="0" lang="en-US" sz="36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 name="TextBox 2"/>
          <p:cNvSpPr txBox="1"/>
          <p:nvPr/>
        </p:nvSpPr>
        <p:spPr>
          <a:xfrm>
            <a:off x="457200" y="1676400"/>
            <a:ext cx="8382000" cy="4216539"/>
          </a:xfrm>
          <a:prstGeom prst="rect">
            <a:avLst/>
          </a:prstGeom>
          <a:noFill/>
        </p:spPr>
        <p:txBody>
          <a:bodyPr wrap="square" rtlCol="0">
            <a:spAutoFit/>
          </a:bodyPr>
          <a:lstStyle/>
          <a:p>
            <a:r>
              <a:rPr lang="en-US" sz="2000" dirty="0"/>
              <a:t>According to the known codes of engineering practice, the bearing capacity of rocks is taken as a percentage of the unconfined compressive strength of rock core samples tested in accordance with ASTM D-2938.</a:t>
            </a:r>
          </a:p>
          <a:p>
            <a:r>
              <a:rPr lang="en-US" sz="2000" dirty="0"/>
              <a:t> </a:t>
            </a:r>
          </a:p>
          <a:p>
            <a:r>
              <a:rPr lang="en-US" sz="2000" dirty="0"/>
              <a:t>Following the Jordanian Code for Foundations and Retaining Walls (Amman- 1992) [§3/7/1-2], the mentioned percentage is 5% for rocks with RQD </a:t>
            </a:r>
            <a:r>
              <a:rPr lang="en-US" sz="2000" dirty="0">
                <a:sym typeface="Symbol"/>
              </a:rPr>
              <a:t></a:t>
            </a:r>
            <a:r>
              <a:rPr lang="en-US" sz="2000" dirty="0"/>
              <a:t> 75 % and the bearing capacity should not exceed 10 Kg/cm².</a:t>
            </a:r>
          </a:p>
          <a:p>
            <a:r>
              <a:rPr lang="en-US" sz="2000" dirty="0"/>
              <a:t> </a:t>
            </a:r>
          </a:p>
          <a:p>
            <a:r>
              <a:rPr lang="en-US" sz="2000" dirty="0"/>
              <a:t>Taking the </a:t>
            </a:r>
            <a:r>
              <a:rPr lang="en-US" sz="2000" b="1" dirty="0"/>
              <a:t>lowest compressive strength</a:t>
            </a:r>
            <a:r>
              <a:rPr lang="en-US" sz="2000" dirty="0"/>
              <a:t> value of rock core specimens from the table (2) and applying the percentage of 5%, the strength will be:</a:t>
            </a:r>
          </a:p>
          <a:p>
            <a:endParaRPr lang="en-US" sz="2000" b="1" dirty="0" smtClean="0"/>
          </a:p>
          <a:p>
            <a:r>
              <a:rPr lang="en-US" sz="2800" b="1" dirty="0" err="1" smtClean="0">
                <a:solidFill>
                  <a:srgbClr val="FF0000"/>
                </a:solidFill>
              </a:rPr>
              <a:t>Q</a:t>
            </a:r>
            <a:r>
              <a:rPr lang="en-US" sz="2800" b="1" baseline="-25000" dirty="0" err="1" smtClean="0">
                <a:solidFill>
                  <a:srgbClr val="FF0000"/>
                </a:solidFill>
              </a:rPr>
              <a:t>all</a:t>
            </a:r>
            <a:r>
              <a:rPr lang="en-US" sz="2800" b="1" baseline="-25000" dirty="0" smtClean="0">
                <a:solidFill>
                  <a:srgbClr val="FF0000"/>
                </a:solidFill>
              </a:rPr>
              <a:t> </a:t>
            </a:r>
            <a:r>
              <a:rPr lang="en-US" sz="2800" b="1" dirty="0">
                <a:solidFill>
                  <a:srgbClr val="FF0000"/>
                </a:solidFill>
              </a:rPr>
              <a:t>= 5 % x 73 = 3.7 Kg/cm²</a:t>
            </a:r>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04800"/>
            <a:ext cx="7772400" cy="646331"/>
          </a:xfrm>
          <a:prstGeom prst="rect">
            <a:avLst/>
          </a:prstGeom>
          <a:solidFill>
            <a:srgbClr val="00B050"/>
          </a:solidFill>
          <a:ln w="57150">
            <a:solidFill>
              <a:schemeClr val="tx1"/>
            </a:solidFill>
          </a:ln>
        </p:spPr>
        <p:txBody>
          <a:bodyPr wrap="square">
            <a:spAutoFit/>
          </a:bodyPr>
          <a:lstStyle/>
          <a:p>
            <a:pPr algn="ctr"/>
            <a:r>
              <a:rPr lang="en-US" sz="3600" b="1" dirty="0">
                <a:solidFill>
                  <a:schemeClr val="bg1">
                    <a:lumMod val="95000"/>
                  </a:schemeClr>
                </a:solidFill>
              </a:rPr>
              <a:t>SELECTION OF FOUNDATION TYPE</a:t>
            </a:r>
          </a:p>
        </p:txBody>
      </p:sp>
      <p:sp>
        <p:nvSpPr>
          <p:cNvPr id="4" name="TextBox 3"/>
          <p:cNvSpPr txBox="1"/>
          <p:nvPr/>
        </p:nvSpPr>
        <p:spPr>
          <a:xfrm>
            <a:off x="838200" y="1219201"/>
            <a:ext cx="7315200" cy="1200329"/>
          </a:xfrm>
          <a:prstGeom prst="rect">
            <a:avLst/>
          </a:prstGeom>
          <a:solidFill>
            <a:schemeClr val="bg2">
              <a:lumMod val="90000"/>
            </a:schemeClr>
          </a:solidFill>
          <a:ln>
            <a:solidFill>
              <a:srgbClr val="002060"/>
            </a:solidFill>
          </a:ln>
        </p:spPr>
        <p:txBody>
          <a:bodyPr wrap="square" rtlCol="0">
            <a:spAutoFit/>
          </a:bodyPr>
          <a:lstStyle/>
          <a:p>
            <a:r>
              <a:rPr lang="en-US" b="1" i="1" dirty="0">
                <a:latin typeface="Calibri" pitchFamily="34" charset="0"/>
              </a:rPr>
              <a:t>According to the nature and characteristics of the materials encountered in the drilled boreholes (top layer of </a:t>
            </a:r>
            <a:r>
              <a:rPr lang="en-US" b="1" i="1" dirty="0" err="1">
                <a:latin typeface="Calibri" pitchFamily="34" charset="0"/>
              </a:rPr>
              <a:t>silty</a:t>
            </a:r>
            <a:r>
              <a:rPr lang="en-US" b="1" i="1" dirty="0">
                <a:latin typeface="Calibri" pitchFamily="34" charset="0"/>
              </a:rPr>
              <a:t> clay followed by medium hard marlstone), we recommend the following solutions for foundations:</a:t>
            </a:r>
          </a:p>
          <a:p>
            <a:endParaRPr lang="en-US" b="1" i="1" dirty="0">
              <a:latin typeface="Calibri" pitchFamily="34" charset="0"/>
            </a:endParaRPr>
          </a:p>
        </p:txBody>
      </p:sp>
      <p:sp>
        <p:nvSpPr>
          <p:cNvPr id="5" name="Rectangle 4"/>
          <p:cNvSpPr/>
          <p:nvPr/>
        </p:nvSpPr>
        <p:spPr>
          <a:xfrm>
            <a:off x="838200" y="2590800"/>
            <a:ext cx="5158785" cy="523220"/>
          </a:xfrm>
          <a:prstGeom prst="rect">
            <a:avLst/>
          </a:prstGeom>
          <a:solidFill>
            <a:srgbClr val="FFFF00"/>
          </a:solidFill>
        </p:spPr>
        <p:txBody>
          <a:bodyPr wrap="none">
            <a:spAutoFit/>
          </a:bodyPr>
          <a:lstStyle/>
          <a:p>
            <a:r>
              <a:rPr lang="en-US" sz="2800" b="1" i="1" u="sng" dirty="0" smtClean="0"/>
              <a:t>UNDER </a:t>
            </a:r>
            <a:r>
              <a:rPr lang="en-US" sz="2800" b="1" i="1" u="sng" dirty="0"/>
              <a:t>THE SCHOOL BUILDING: </a:t>
            </a:r>
            <a:endParaRPr lang="en-US" sz="2800" dirty="0"/>
          </a:p>
        </p:txBody>
      </p:sp>
      <p:sp>
        <p:nvSpPr>
          <p:cNvPr id="6" name="TextBox 5"/>
          <p:cNvSpPr txBox="1"/>
          <p:nvPr/>
        </p:nvSpPr>
        <p:spPr>
          <a:xfrm>
            <a:off x="381000" y="3200400"/>
            <a:ext cx="8534400" cy="3231654"/>
          </a:xfrm>
          <a:prstGeom prst="rect">
            <a:avLst/>
          </a:prstGeom>
          <a:noFill/>
        </p:spPr>
        <p:txBody>
          <a:bodyPr wrap="square" rtlCol="0">
            <a:spAutoFit/>
          </a:bodyPr>
          <a:lstStyle/>
          <a:p>
            <a:r>
              <a:rPr lang="en-US" b="1" dirty="0"/>
              <a:t>It is recommended to excavate the ground to a depth of at least 2.0m from the existing surface, compact the reached ground to at least 95% of maximum dry density (modified Proctor), and then:</a:t>
            </a:r>
          </a:p>
          <a:p>
            <a:pPr lvl="0"/>
            <a:r>
              <a:rPr lang="en-US" b="1" i="1" dirty="0" smtClean="0">
                <a:solidFill>
                  <a:srgbClr val="0070C0"/>
                </a:solidFill>
              </a:rPr>
              <a:t>* Spread </a:t>
            </a:r>
            <a:r>
              <a:rPr lang="en-US" b="1" i="1" dirty="0">
                <a:solidFill>
                  <a:srgbClr val="0070C0"/>
                </a:solidFill>
              </a:rPr>
              <a:t>and properly compact a granular material (base course) of at least 60cm thickness over the excavated level. The replacement can consist of one </a:t>
            </a:r>
            <a:r>
              <a:rPr lang="en-US" b="1" i="1" dirty="0" err="1">
                <a:solidFill>
                  <a:srgbClr val="0070C0"/>
                </a:solidFill>
              </a:rPr>
              <a:t>rockfill</a:t>
            </a:r>
            <a:r>
              <a:rPr lang="en-US" b="1" i="1" dirty="0">
                <a:solidFill>
                  <a:srgbClr val="0070C0"/>
                </a:solidFill>
              </a:rPr>
              <a:t> layer and two base course layers each compacted to at least 98% of maximum dry density (modified Proctor).</a:t>
            </a:r>
          </a:p>
          <a:p>
            <a:pPr lvl="0"/>
            <a:r>
              <a:rPr lang="en-US" b="1" i="1" dirty="0" smtClean="0">
                <a:solidFill>
                  <a:srgbClr val="0070C0"/>
                </a:solidFill>
              </a:rPr>
              <a:t>* Use </a:t>
            </a:r>
            <a:r>
              <a:rPr lang="en-US" b="1" i="1" dirty="0">
                <a:solidFill>
                  <a:srgbClr val="0070C0"/>
                </a:solidFill>
              </a:rPr>
              <a:t>of isolated and/or continuous footings (with tie beams) on the compacted surface.</a:t>
            </a:r>
            <a:r>
              <a:rPr lang="en-US" dirty="0"/>
              <a:t> </a:t>
            </a:r>
            <a:r>
              <a:rPr lang="en-US" b="1" dirty="0"/>
              <a:t>The recommended bearing capacity is </a:t>
            </a:r>
            <a:r>
              <a:rPr lang="en-US" sz="2400" b="1" dirty="0">
                <a:solidFill>
                  <a:srgbClr val="FF0000"/>
                </a:solidFill>
              </a:rPr>
              <a:t>2.0 kg/cm</a:t>
            </a:r>
            <a:r>
              <a:rPr lang="en-US" sz="2400" b="1" baseline="30000" dirty="0">
                <a:solidFill>
                  <a:srgbClr val="FF0000"/>
                </a:solidFill>
              </a:rPr>
              <a:t>2</a:t>
            </a:r>
            <a:r>
              <a:rPr lang="en-US" sz="2400" b="1" dirty="0">
                <a:solidFill>
                  <a:srgbClr val="FF0000"/>
                </a:solidFill>
              </a:rPr>
              <a:t> </a:t>
            </a:r>
            <a:r>
              <a:rPr lang="en-US" b="1" dirty="0"/>
              <a:t>over the compacted granular fill.</a:t>
            </a:r>
            <a:r>
              <a:rPr lang="en-US" dirty="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066800" y="381000"/>
            <a:ext cx="7162800" cy="5486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62200" y="1447800"/>
            <a:ext cx="4800600" cy="4031873"/>
          </a:xfrm>
          <a:prstGeom prst="rect">
            <a:avLst/>
          </a:prstGeom>
          <a:noFill/>
        </p:spPr>
        <p:txBody>
          <a:bodyPr wrap="square" rtlCol="0">
            <a:spAutoFit/>
          </a:bodyPr>
          <a:lstStyle/>
          <a:p>
            <a:r>
              <a:rPr lang="en-US" sz="2400" b="1" i="1" dirty="0">
                <a:solidFill>
                  <a:schemeClr val="bg1">
                    <a:lumMod val="95000"/>
                  </a:schemeClr>
                </a:solidFill>
              </a:rPr>
              <a:t>The other alternative for the foundations of the school building is to excavate the top layer of </a:t>
            </a:r>
            <a:r>
              <a:rPr lang="en-US" sz="2400" b="1" i="1" dirty="0" err="1">
                <a:solidFill>
                  <a:schemeClr val="bg1">
                    <a:lumMod val="95000"/>
                  </a:schemeClr>
                </a:solidFill>
              </a:rPr>
              <a:t>silty</a:t>
            </a:r>
            <a:r>
              <a:rPr lang="en-US" sz="2400" b="1" i="1" dirty="0">
                <a:solidFill>
                  <a:schemeClr val="bg1">
                    <a:lumMod val="95000"/>
                  </a:schemeClr>
                </a:solidFill>
              </a:rPr>
              <a:t> clay and lay foundations at any depth on or below -3.5m from the existing ground (on the medium hard marlstone) with bearing capacity of </a:t>
            </a:r>
            <a:r>
              <a:rPr lang="en-US" sz="2400" b="1" i="1" dirty="0">
                <a:solidFill>
                  <a:srgbClr val="FF0000"/>
                </a:solidFill>
              </a:rPr>
              <a:t>not more </a:t>
            </a:r>
            <a:r>
              <a:rPr lang="en-US" sz="2400" b="1" i="1" dirty="0">
                <a:solidFill>
                  <a:schemeClr val="bg1">
                    <a:lumMod val="95000"/>
                  </a:schemeClr>
                </a:solidFill>
              </a:rPr>
              <a:t>than </a:t>
            </a:r>
            <a:r>
              <a:rPr lang="en-US" sz="3200" b="1" i="1" dirty="0">
                <a:solidFill>
                  <a:srgbClr val="FFFF00"/>
                </a:solidFill>
              </a:rPr>
              <a:t>3.7 kg/cm</a:t>
            </a:r>
            <a:r>
              <a:rPr lang="en-US" sz="3200" b="1" i="1" baseline="30000" dirty="0">
                <a:solidFill>
                  <a:srgbClr val="FFFF00"/>
                </a:solidFill>
              </a:rPr>
              <a:t>2</a:t>
            </a:r>
            <a:r>
              <a:rPr lang="en-US" sz="3200" b="1" i="1" dirty="0">
                <a:solidFill>
                  <a:srgbClr val="FFFF00"/>
                </a:solidFill>
              </a:rPr>
              <a:t>.</a:t>
            </a:r>
            <a:endParaRPr lang="en-US" sz="2400" b="1" dirty="0">
              <a:solidFill>
                <a:srgbClr val="FFFF00"/>
              </a:solidFill>
            </a:endParaRPr>
          </a:p>
          <a:p>
            <a:endParaRPr lang="en-US" sz="24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043" y="457200"/>
            <a:ext cx="5987216" cy="646331"/>
          </a:xfrm>
          <a:prstGeom prst="rect">
            <a:avLst/>
          </a:prstGeom>
          <a:solidFill>
            <a:srgbClr val="FFFF00"/>
          </a:solidFill>
        </p:spPr>
        <p:txBody>
          <a:bodyPr wrap="none">
            <a:spAutoFit/>
          </a:bodyPr>
          <a:lstStyle/>
          <a:p>
            <a:r>
              <a:rPr lang="en-US" sz="3600" b="1" i="1" u="sng" dirty="0"/>
              <a:t>UNDER THE SANITARY UNITS:</a:t>
            </a:r>
            <a:endParaRPr lang="en-US" sz="3600" u="sng" dirty="0"/>
          </a:p>
        </p:txBody>
      </p:sp>
      <p:sp>
        <p:nvSpPr>
          <p:cNvPr id="3" name="Rounded Rectangular Callout 2"/>
          <p:cNvSpPr/>
          <p:nvPr/>
        </p:nvSpPr>
        <p:spPr>
          <a:xfrm rot="10800000">
            <a:off x="914400" y="1828800"/>
            <a:ext cx="7315200" cy="4343400"/>
          </a:xfrm>
          <a:prstGeom prst="wedgeRoundRectCallout">
            <a:avLst>
              <a:gd name="adj1" fmla="val 44250"/>
              <a:gd name="adj2" fmla="val 63899"/>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extBox 3"/>
          <p:cNvSpPr txBox="1"/>
          <p:nvPr/>
        </p:nvSpPr>
        <p:spPr>
          <a:xfrm>
            <a:off x="1295400" y="2590800"/>
            <a:ext cx="6553200" cy="3662541"/>
          </a:xfrm>
          <a:prstGeom prst="rect">
            <a:avLst/>
          </a:prstGeom>
          <a:noFill/>
        </p:spPr>
        <p:txBody>
          <a:bodyPr wrap="square" rtlCol="0">
            <a:spAutoFit/>
          </a:bodyPr>
          <a:lstStyle/>
          <a:p>
            <a:r>
              <a:rPr lang="en-US" sz="2800" dirty="0"/>
              <a:t>It is recommended to excavate the ground and penetrate the top </a:t>
            </a:r>
            <a:r>
              <a:rPr lang="en-US" sz="2800" dirty="0" err="1"/>
              <a:t>silty</a:t>
            </a:r>
            <a:r>
              <a:rPr lang="en-US" sz="2800" dirty="0"/>
              <a:t> clay layer reaching the layer of medium hard marlstone and use isolated footings.</a:t>
            </a:r>
          </a:p>
          <a:p>
            <a:r>
              <a:rPr lang="en-US" sz="2800" b="1" dirty="0">
                <a:solidFill>
                  <a:schemeClr val="accent1">
                    <a:lumMod val="20000"/>
                    <a:lumOff val="80000"/>
                  </a:schemeClr>
                </a:solidFill>
              </a:rPr>
              <a:t>The recommended bearing capacity within this layer is </a:t>
            </a:r>
            <a:r>
              <a:rPr lang="en-US" sz="3600" b="1" dirty="0">
                <a:solidFill>
                  <a:schemeClr val="accent3"/>
                </a:solidFill>
              </a:rPr>
              <a:t>3.5 kg/cm</a:t>
            </a:r>
            <a:r>
              <a:rPr lang="en-US" sz="3600" b="1" baseline="30000" dirty="0">
                <a:solidFill>
                  <a:schemeClr val="accent3"/>
                </a:solidFill>
              </a:rPr>
              <a:t>2</a:t>
            </a:r>
            <a:r>
              <a:rPr lang="en-US" sz="3600" b="1" dirty="0">
                <a:solidFill>
                  <a:schemeClr val="accent3"/>
                </a:solidFill>
              </a:rPr>
              <a:t>.</a:t>
            </a:r>
            <a:endParaRPr lang="en-US" sz="2800" dirty="0">
              <a:solidFill>
                <a:schemeClr val="accent3"/>
              </a:solidFill>
            </a:endParaRPr>
          </a:p>
          <a:p>
            <a:r>
              <a:rPr lang="en-US" sz="2800" dirty="0"/>
              <a:t> </a:t>
            </a:r>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838200" y="381000"/>
            <a:ext cx="7467600" cy="990600"/>
          </a:xfrm>
          <a:prstGeom prst="ribbon2">
            <a:avLst>
              <a:gd name="adj1" fmla="val 8275"/>
              <a:gd name="adj2" fmla="val 72263"/>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81200" y="381000"/>
            <a:ext cx="524214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Structural Design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1066800" y="1905000"/>
            <a:ext cx="6705600" cy="4154984"/>
          </a:xfrm>
          <a:prstGeom prst="rect">
            <a:avLst/>
          </a:prstGeom>
          <a:noFill/>
        </p:spPr>
        <p:txBody>
          <a:bodyPr wrap="square" rtlCol="0">
            <a:spAutoFit/>
          </a:bodyPr>
          <a:lstStyle/>
          <a:p>
            <a:pPr algn="ctr"/>
            <a:r>
              <a:rPr lang="en-US" sz="2400" b="1" dirty="0">
                <a:solidFill>
                  <a:schemeClr val="accent1">
                    <a:lumMod val="75000"/>
                  </a:schemeClr>
                </a:solidFill>
              </a:rPr>
              <a:t>Using ACI code, the ultimate loads calculated considering load combination: </a:t>
            </a:r>
          </a:p>
          <a:p>
            <a:pPr algn="ctr"/>
            <a:r>
              <a:rPr lang="en-US" sz="3200" b="1" dirty="0" err="1"/>
              <a:t>P</a:t>
            </a:r>
            <a:r>
              <a:rPr lang="en-US" sz="3200" b="1" baseline="-25000" dirty="0" err="1"/>
              <a:t>u</a:t>
            </a:r>
            <a:r>
              <a:rPr lang="en-US" sz="3200" b="1" dirty="0"/>
              <a:t> =1.2Dead + 1.6Live.</a:t>
            </a:r>
          </a:p>
          <a:p>
            <a:pPr algn="ctr"/>
            <a:r>
              <a:rPr lang="en-US" sz="2400" b="1" dirty="0">
                <a:solidFill>
                  <a:schemeClr val="accent1">
                    <a:lumMod val="75000"/>
                  </a:schemeClr>
                </a:solidFill>
              </a:rPr>
              <a:t> </a:t>
            </a:r>
            <a:r>
              <a:rPr lang="en-US" sz="2400" b="1" dirty="0" smtClean="0">
                <a:solidFill>
                  <a:schemeClr val="accent1">
                    <a:lumMod val="75000"/>
                  </a:schemeClr>
                </a:solidFill>
              </a:rPr>
              <a:t>Using </a:t>
            </a:r>
            <a:r>
              <a:rPr lang="en-US" sz="2400" b="1" dirty="0">
                <a:solidFill>
                  <a:schemeClr val="accent1">
                    <a:lumMod val="75000"/>
                  </a:schemeClr>
                </a:solidFill>
              </a:rPr>
              <a:t>in this project the following materials characteristics:</a:t>
            </a:r>
          </a:p>
          <a:p>
            <a:pPr algn="ctr"/>
            <a:r>
              <a:rPr lang="en-US" sz="3200" b="1" dirty="0" err="1"/>
              <a:t>f’</a:t>
            </a:r>
            <a:r>
              <a:rPr lang="en-US" sz="3200" b="1" baseline="-25000" dirty="0" err="1"/>
              <a:t>c</a:t>
            </a:r>
            <a:r>
              <a:rPr lang="en-US" sz="3200" b="1" dirty="0"/>
              <a:t> =240kg/cm</a:t>
            </a:r>
            <a:r>
              <a:rPr lang="en-US" sz="3200" b="1" baseline="30000" dirty="0"/>
              <a:t>2</a:t>
            </a:r>
            <a:r>
              <a:rPr lang="en-US" sz="3200" b="1" dirty="0"/>
              <a:t>   (B 300)</a:t>
            </a:r>
          </a:p>
          <a:p>
            <a:pPr algn="ctr"/>
            <a:r>
              <a:rPr lang="en-US" sz="2400" b="1" dirty="0">
                <a:solidFill>
                  <a:schemeClr val="accent1">
                    <a:lumMod val="75000"/>
                  </a:schemeClr>
                </a:solidFill>
              </a:rPr>
              <a:t>Where: </a:t>
            </a:r>
            <a:r>
              <a:rPr lang="en-US" sz="2400" b="1" dirty="0" err="1">
                <a:solidFill>
                  <a:schemeClr val="accent1">
                    <a:lumMod val="75000"/>
                  </a:schemeClr>
                </a:solidFill>
              </a:rPr>
              <a:t>f’c</a:t>
            </a:r>
            <a:r>
              <a:rPr lang="en-US" sz="2400" b="1" dirty="0">
                <a:solidFill>
                  <a:schemeClr val="accent1">
                    <a:lumMod val="75000"/>
                  </a:schemeClr>
                </a:solidFill>
              </a:rPr>
              <a:t> is the compressive strength of concrete</a:t>
            </a:r>
          </a:p>
          <a:p>
            <a:pPr algn="ctr"/>
            <a:r>
              <a:rPr lang="en-US" sz="3200" b="1" dirty="0" err="1"/>
              <a:t>f</a:t>
            </a:r>
            <a:r>
              <a:rPr lang="en-US" sz="3200" b="1" baseline="-25000" dirty="0" err="1"/>
              <a:t>y</a:t>
            </a:r>
            <a:r>
              <a:rPr lang="en-US" sz="3200" b="1" dirty="0"/>
              <a:t> = 4200 kg/cm</a:t>
            </a:r>
            <a:r>
              <a:rPr lang="en-US" sz="3200" b="1" baseline="30000" dirty="0"/>
              <a:t>2</a:t>
            </a:r>
            <a:endParaRPr lang="en-US" sz="3200" b="1" dirty="0"/>
          </a:p>
          <a:p>
            <a:pPr algn="ctr"/>
            <a:r>
              <a:rPr lang="en-US" sz="2400" b="1" dirty="0" err="1" smtClean="0">
                <a:solidFill>
                  <a:schemeClr val="accent1">
                    <a:lumMod val="75000"/>
                  </a:schemeClr>
                </a:solidFill>
              </a:rPr>
              <a:t>fy</a:t>
            </a:r>
            <a:r>
              <a:rPr lang="en-US" sz="2400" b="1" dirty="0" smtClean="0">
                <a:solidFill>
                  <a:schemeClr val="accent1">
                    <a:lumMod val="75000"/>
                  </a:schemeClr>
                </a:solidFill>
              </a:rPr>
              <a:t> </a:t>
            </a:r>
            <a:r>
              <a:rPr lang="en-US" sz="2400" b="1" dirty="0">
                <a:solidFill>
                  <a:schemeClr val="accent1">
                    <a:lumMod val="75000"/>
                  </a:schemeClr>
                </a:solidFill>
              </a:rPr>
              <a:t>is the yield strength of steel</a:t>
            </a:r>
          </a:p>
          <a:p>
            <a:pPr algn="ctr"/>
            <a:endParaRPr lang="en-US"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lum contrast="-20000"/>
          </a:blip>
          <a:srcRect l="17603" t="2519" r="6317" b="4285"/>
          <a:stretch>
            <a:fillRect/>
          </a:stretch>
        </p:blipFill>
        <p:spPr bwMode="auto">
          <a:xfrm>
            <a:off x="4953000" y="228600"/>
            <a:ext cx="3828666" cy="3508744"/>
          </a:xfrm>
          <a:prstGeom prst="rect">
            <a:avLst/>
          </a:prstGeom>
          <a:ln>
            <a:noFill/>
          </a:ln>
          <a:effectLst>
            <a:outerShdw blurRad="190500" algn="tl" rotWithShape="0">
              <a:srgbClr val="000000">
                <a:alpha val="70000"/>
              </a:srgbClr>
            </a:outerShdw>
          </a:effectLst>
        </p:spPr>
      </p:pic>
      <p:pic>
        <p:nvPicPr>
          <p:cNvPr id="3" name="Picture 2"/>
          <p:cNvPicPr/>
          <p:nvPr/>
        </p:nvPicPr>
        <p:blipFill>
          <a:blip r:embed="rId3"/>
          <a:srcRect l="21922" t="11064" r="18098" b="19069"/>
          <a:stretch>
            <a:fillRect/>
          </a:stretch>
        </p:blipFill>
        <p:spPr bwMode="auto">
          <a:xfrm>
            <a:off x="381000" y="2514600"/>
            <a:ext cx="2667000" cy="1371600"/>
          </a:xfrm>
          <a:prstGeom prst="rect">
            <a:avLst/>
          </a:prstGeom>
          <a:ln>
            <a:noFill/>
          </a:ln>
          <a:effectLst>
            <a:outerShdw blurRad="190500" algn="tl" rotWithShape="0">
              <a:srgbClr val="000000">
                <a:alpha val="70000"/>
              </a:srgbClr>
            </a:outerShdw>
          </a:effectLst>
        </p:spPr>
      </p:pic>
      <p:pic>
        <p:nvPicPr>
          <p:cNvPr id="4" name="Picture 3"/>
          <p:cNvPicPr/>
          <p:nvPr/>
        </p:nvPicPr>
        <p:blipFill>
          <a:blip r:embed="rId4"/>
          <a:srcRect l="9891" t="7309" r="3015" b="12625"/>
          <a:stretch>
            <a:fillRect/>
          </a:stretch>
        </p:blipFill>
        <p:spPr bwMode="auto">
          <a:xfrm>
            <a:off x="152400" y="381000"/>
            <a:ext cx="3929173" cy="2057400"/>
          </a:xfrm>
          <a:prstGeom prst="rect">
            <a:avLst/>
          </a:prstGeom>
          <a:ln>
            <a:noFill/>
          </a:ln>
          <a:effectLst>
            <a:outerShdw blurRad="190500" algn="tl" rotWithShape="0">
              <a:srgbClr val="000000">
                <a:alpha val="70000"/>
              </a:srgbClr>
            </a:outerShdw>
          </a:effectLst>
        </p:spPr>
      </p:pic>
      <p:cxnSp>
        <p:nvCxnSpPr>
          <p:cNvPr id="8" name="Straight Arrow Connector 7"/>
          <p:cNvCxnSpPr/>
          <p:nvPr/>
        </p:nvCxnSpPr>
        <p:spPr>
          <a:xfrm rot="5400000">
            <a:off x="2820194" y="2056606"/>
            <a:ext cx="365760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4953000" y="4038600"/>
            <a:ext cx="381000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5943600" y="4114800"/>
            <a:ext cx="1219200" cy="400110"/>
          </a:xfrm>
          <a:prstGeom prst="rect">
            <a:avLst/>
          </a:prstGeom>
          <a:noFill/>
        </p:spPr>
        <p:txBody>
          <a:bodyPr wrap="square" rtlCol="0">
            <a:spAutoFit/>
          </a:bodyPr>
          <a:lstStyle/>
          <a:p>
            <a:r>
              <a:rPr lang="en-US" sz="2000" b="1" dirty="0" smtClean="0"/>
              <a:t>1.65 m</a:t>
            </a:r>
            <a:endParaRPr lang="en-US" b="1" dirty="0"/>
          </a:p>
        </p:txBody>
      </p:sp>
      <p:sp>
        <p:nvSpPr>
          <p:cNvPr id="12" name="TextBox 11"/>
          <p:cNvSpPr txBox="1"/>
          <p:nvPr/>
        </p:nvSpPr>
        <p:spPr>
          <a:xfrm>
            <a:off x="3124200" y="1828800"/>
            <a:ext cx="1219200" cy="400110"/>
          </a:xfrm>
          <a:prstGeom prst="rect">
            <a:avLst/>
          </a:prstGeom>
          <a:noFill/>
        </p:spPr>
        <p:txBody>
          <a:bodyPr wrap="square" rtlCol="0">
            <a:spAutoFit/>
          </a:bodyPr>
          <a:lstStyle/>
          <a:p>
            <a:r>
              <a:rPr lang="en-US" sz="2000" b="1" dirty="0" smtClean="0"/>
              <a:t>0.35 m</a:t>
            </a:r>
            <a:endParaRPr lang="en-US" b="1" dirty="0"/>
          </a:p>
        </p:txBody>
      </p:sp>
      <p:cxnSp>
        <p:nvCxnSpPr>
          <p:cNvPr id="14" name="Straight Arrow Connector 13"/>
          <p:cNvCxnSpPr/>
          <p:nvPr/>
        </p:nvCxnSpPr>
        <p:spPr>
          <a:xfrm rot="5400000">
            <a:off x="3009900" y="1409700"/>
            <a:ext cx="205740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685800" y="4495800"/>
            <a:ext cx="8001000" cy="1938992"/>
          </a:xfrm>
          <a:prstGeom prst="rect">
            <a:avLst/>
          </a:prstGeom>
          <a:solidFill>
            <a:schemeClr val="accent1">
              <a:lumMod val="60000"/>
              <a:lumOff val="40000"/>
            </a:schemeClr>
          </a:solidFill>
        </p:spPr>
        <p:txBody>
          <a:bodyPr wrap="square" rtlCol="0">
            <a:spAutoFit/>
          </a:bodyPr>
          <a:lstStyle/>
          <a:p>
            <a:r>
              <a:rPr lang="en-US" sz="2000" b="1" dirty="0">
                <a:solidFill>
                  <a:srgbClr val="C00000"/>
                </a:solidFill>
              </a:rPr>
              <a:t>From the figures shown above and sections details:-</a:t>
            </a:r>
            <a:endParaRPr lang="en-US" sz="2000" dirty="0">
              <a:solidFill>
                <a:srgbClr val="C00000"/>
              </a:solidFill>
            </a:endParaRPr>
          </a:p>
          <a:p>
            <a:r>
              <a:rPr lang="en-US" sz="2000" dirty="0">
                <a:solidFill>
                  <a:srgbClr val="C00000"/>
                </a:solidFill>
              </a:rPr>
              <a:t>Number of </a:t>
            </a:r>
            <a:r>
              <a:rPr lang="en-US" sz="2000" b="1" dirty="0">
                <a:solidFill>
                  <a:srgbClr val="C00000"/>
                </a:solidFill>
              </a:rPr>
              <a:t>blocks</a:t>
            </a:r>
            <a:r>
              <a:rPr lang="en-US" sz="2000" dirty="0">
                <a:solidFill>
                  <a:srgbClr val="C00000"/>
                </a:solidFill>
              </a:rPr>
              <a:t> =18</a:t>
            </a:r>
          </a:p>
          <a:p>
            <a:r>
              <a:rPr lang="en-US" sz="2000" i="1" u="sng" dirty="0">
                <a:solidFill>
                  <a:srgbClr val="C00000"/>
                </a:solidFill>
              </a:rPr>
              <a:t>Volume of blocks</a:t>
            </a:r>
            <a:r>
              <a:rPr lang="en-US" sz="2000" dirty="0">
                <a:solidFill>
                  <a:srgbClr val="C00000"/>
                </a:solidFill>
              </a:rPr>
              <a:t> = 18*(0.4*0.2*0.29) = </a:t>
            </a:r>
            <a:r>
              <a:rPr lang="en-US" sz="2000" b="1" dirty="0">
                <a:solidFill>
                  <a:srgbClr val="C00000"/>
                </a:solidFill>
              </a:rPr>
              <a:t>0.4176</a:t>
            </a:r>
            <a:r>
              <a:rPr lang="en-US" sz="2000" dirty="0">
                <a:solidFill>
                  <a:srgbClr val="C00000"/>
                </a:solidFill>
              </a:rPr>
              <a:t> m</a:t>
            </a:r>
            <a:r>
              <a:rPr lang="en-US" sz="2000" baseline="30000" dirty="0">
                <a:solidFill>
                  <a:srgbClr val="C00000"/>
                </a:solidFill>
              </a:rPr>
              <a:t>3</a:t>
            </a:r>
            <a:endParaRPr lang="en-US" sz="2000" dirty="0">
              <a:solidFill>
                <a:srgbClr val="C00000"/>
              </a:solidFill>
            </a:endParaRPr>
          </a:p>
          <a:p>
            <a:r>
              <a:rPr lang="en-US" sz="2000" i="1" u="sng" dirty="0">
                <a:solidFill>
                  <a:srgbClr val="C00000"/>
                </a:solidFill>
              </a:rPr>
              <a:t>Volume of the concrete</a:t>
            </a:r>
            <a:r>
              <a:rPr lang="en-US" sz="2000" dirty="0">
                <a:solidFill>
                  <a:srgbClr val="C00000"/>
                </a:solidFill>
              </a:rPr>
              <a:t> = (1.65*1.65*0.35) = </a:t>
            </a:r>
            <a:r>
              <a:rPr lang="en-US" sz="2000" b="1" dirty="0">
                <a:solidFill>
                  <a:srgbClr val="C00000"/>
                </a:solidFill>
              </a:rPr>
              <a:t>0.953 - 0.4176</a:t>
            </a:r>
            <a:r>
              <a:rPr lang="en-US" sz="2000" dirty="0">
                <a:solidFill>
                  <a:srgbClr val="C00000"/>
                </a:solidFill>
              </a:rPr>
              <a:t> m</a:t>
            </a:r>
            <a:r>
              <a:rPr lang="en-US" sz="2000" baseline="30000" dirty="0">
                <a:solidFill>
                  <a:srgbClr val="C00000"/>
                </a:solidFill>
              </a:rPr>
              <a:t>3</a:t>
            </a:r>
            <a:endParaRPr lang="en-US" sz="2000" dirty="0">
              <a:solidFill>
                <a:srgbClr val="C00000"/>
              </a:solidFill>
            </a:endParaRPr>
          </a:p>
          <a:p>
            <a:r>
              <a:rPr lang="en-US" sz="2000" dirty="0">
                <a:solidFill>
                  <a:srgbClr val="C00000"/>
                </a:solidFill>
              </a:rPr>
              <a:t>                                        = </a:t>
            </a:r>
            <a:r>
              <a:rPr lang="en-US" sz="2000" b="1" dirty="0">
                <a:solidFill>
                  <a:srgbClr val="C00000"/>
                </a:solidFill>
              </a:rPr>
              <a:t>0.5354</a:t>
            </a:r>
            <a:endParaRPr lang="en-US" sz="2000" dirty="0">
              <a:solidFill>
                <a:srgbClr val="C00000"/>
              </a:solidFill>
            </a:endParaRPr>
          </a:p>
          <a:p>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7200"/>
            <a:ext cx="7620000" cy="5940088"/>
          </a:xfrm>
          <a:prstGeom prst="rect">
            <a:avLst/>
          </a:prstGeom>
          <a:solidFill>
            <a:schemeClr val="accent1">
              <a:lumMod val="60000"/>
              <a:lumOff val="40000"/>
            </a:schemeClr>
          </a:solidFill>
          <a:ln>
            <a:solidFill>
              <a:srgbClr val="FFC000"/>
            </a:solidFill>
          </a:ln>
        </p:spPr>
        <p:txBody>
          <a:bodyPr wrap="square" rtlCol="0">
            <a:spAutoFit/>
          </a:bodyPr>
          <a:lstStyle/>
          <a:p>
            <a:r>
              <a:rPr lang="en-US" sz="2400" dirty="0" smtClean="0">
                <a:solidFill>
                  <a:srgbClr val="002060"/>
                </a:solidFill>
              </a:rPr>
              <a:t>Weight of </a:t>
            </a:r>
            <a:r>
              <a:rPr lang="en-US" sz="2400" b="1" dirty="0" smtClean="0">
                <a:solidFill>
                  <a:srgbClr val="002060"/>
                </a:solidFill>
              </a:rPr>
              <a:t>concrete</a:t>
            </a:r>
            <a:r>
              <a:rPr lang="en-US" sz="2400" dirty="0" smtClean="0">
                <a:solidFill>
                  <a:srgbClr val="002060"/>
                </a:solidFill>
              </a:rPr>
              <a:t> = 0.5354*2.5=</a:t>
            </a:r>
            <a:r>
              <a:rPr lang="en-US" sz="2400" b="1" dirty="0" smtClean="0">
                <a:solidFill>
                  <a:srgbClr val="002060"/>
                </a:solidFill>
              </a:rPr>
              <a:t>1.3385</a:t>
            </a:r>
            <a:r>
              <a:rPr lang="en-US" sz="2400" dirty="0" smtClean="0">
                <a:solidFill>
                  <a:srgbClr val="002060"/>
                </a:solidFill>
              </a:rPr>
              <a:t> ton</a:t>
            </a:r>
          </a:p>
          <a:p>
            <a:r>
              <a:rPr lang="en-US" sz="2400" dirty="0" smtClean="0">
                <a:solidFill>
                  <a:srgbClr val="002060"/>
                </a:solidFill>
              </a:rPr>
              <a:t>Wight of </a:t>
            </a:r>
            <a:r>
              <a:rPr lang="en-US" sz="2400" b="1" dirty="0" smtClean="0">
                <a:solidFill>
                  <a:srgbClr val="002060"/>
                </a:solidFill>
              </a:rPr>
              <a:t>blocks</a:t>
            </a:r>
            <a:r>
              <a:rPr lang="en-US" sz="2400" dirty="0" smtClean="0">
                <a:solidFill>
                  <a:srgbClr val="002060"/>
                </a:solidFill>
              </a:rPr>
              <a:t> =0.4176 * 1.2 </a:t>
            </a:r>
            <a:r>
              <a:rPr lang="en-US" sz="2400" b="1" dirty="0" smtClean="0">
                <a:solidFill>
                  <a:srgbClr val="002060"/>
                </a:solidFill>
              </a:rPr>
              <a:t>= 0.50</a:t>
            </a:r>
            <a:r>
              <a:rPr lang="en-US" sz="2400" dirty="0" smtClean="0">
                <a:solidFill>
                  <a:srgbClr val="002060"/>
                </a:solidFill>
              </a:rPr>
              <a:t> ton </a:t>
            </a:r>
          </a:p>
          <a:p>
            <a:r>
              <a:rPr lang="en-US" sz="2400" b="1" u="sng" dirty="0" smtClean="0">
                <a:solidFill>
                  <a:srgbClr val="00B050"/>
                </a:solidFill>
              </a:rPr>
              <a:t>So total weight of the slab section</a:t>
            </a:r>
            <a:r>
              <a:rPr lang="en-US" sz="2400" b="1" u="sng" dirty="0" smtClean="0">
                <a:solidFill>
                  <a:srgbClr val="002060"/>
                </a:solidFill>
              </a:rPr>
              <a:t> </a:t>
            </a:r>
            <a:endParaRPr lang="en-US" sz="2400" dirty="0" smtClean="0">
              <a:solidFill>
                <a:srgbClr val="002060"/>
              </a:solidFill>
            </a:endParaRPr>
          </a:p>
          <a:p>
            <a:r>
              <a:rPr lang="en-US" sz="2400" dirty="0" smtClean="0">
                <a:solidFill>
                  <a:srgbClr val="002060"/>
                </a:solidFill>
              </a:rPr>
              <a:t>= 1.3385 + 0.50 = </a:t>
            </a:r>
            <a:r>
              <a:rPr lang="en-US" sz="2400" b="1" u="sng" dirty="0" smtClean="0">
                <a:solidFill>
                  <a:srgbClr val="FF0000"/>
                </a:solidFill>
              </a:rPr>
              <a:t>1.839</a:t>
            </a:r>
            <a:r>
              <a:rPr lang="en-US" sz="2400" u="sng" dirty="0" smtClean="0">
                <a:solidFill>
                  <a:srgbClr val="FF0000"/>
                </a:solidFill>
              </a:rPr>
              <a:t> ton</a:t>
            </a:r>
          </a:p>
          <a:p>
            <a:r>
              <a:rPr lang="en-US" sz="2400" b="1" dirty="0" smtClean="0">
                <a:solidFill>
                  <a:srgbClr val="002060"/>
                </a:solidFill>
              </a:rPr>
              <a:t>So the load per unit area</a:t>
            </a:r>
            <a:r>
              <a:rPr lang="en-US" sz="2400" dirty="0" smtClean="0">
                <a:solidFill>
                  <a:srgbClr val="002060"/>
                </a:solidFill>
              </a:rPr>
              <a:t> = 1.839/ (1.65 * 1.65)</a:t>
            </a:r>
          </a:p>
          <a:p>
            <a:r>
              <a:rPr lang="en-US" sz="2400" dirty="0" smtClean="0">
                <a:solidFill>
                  <a:srgbClr val="002060"/>
                </a:solidFill>
              </a:rPr>
              <a:t> = </a:t>
            </a:r>
            <a:r>
              <a:rPr lang="en-US" sz="3200" b="1" dirty="0" smtClean="0">
                <a:solidFill>
                  <a:srgbClr val="FF0000"/>
                </a:solidFill>
              </a:rPr>
              <a:t>0.6753</a:t>
            </a:r>
            <a:r>
              <a:rPr lang="en-US" sz="3200" dirty="0" smtClean="0">
                <a:solidFill>
                  <a:srgbClr val="FF0000"/>
                </a:solidFill>
              </a:rPr>
              <a:t> ton\m</a:t>
            </a:r>
            <a:r>
              <a:rPr lang="en-US" sz="3200" baseline="30000" dirty="0" smtClean="0">
                <a:solidFill>
                  <a:srgbClr val="FF0000"/>
                </a:solidFill>
              </a:rPr>
              <a:t>2</a:t>
            </a:r>
            <a:endParaRPr lang="en-US" sz="2400" dirty="0" smtClean="0">
              <a:solidFill>
                <a:srgbClr val="FF0000"/>
              </a:solidFill>
            </a:endParaRPr>
          </a:p>
          <a:p>
            <a:r>
              <a:rPr lang="en-US" sz="2400" b="1" i="1" u="sng" dirty="0" smtClean="0">
                <a:solidFill>
                  <a:srgbClr val="00B050"/>
                </a:solidFill>
              </a:rPr>
              <a:t>Consider super imposed dead load + partial walls </a:t>
            </a:r>
          </a:p>
          <a:p>
            <a:r>
              <a:rPr lang="en-US" sz="2400" dirty="0" smtClean="0">
                <a:solidFill>
                  <a:srgbClr val="002060"/>
                </a:solidFill>
              </a:rPr>
              <a:t>= 0.15 + 0.1 = </a:t>
            </a:r>
            <a:r>
              <a:rPr lang="en-US" sz="2400" b="1" dirty="0" smtClean="0">
                <a:solidFill>
                  <a:srgbClr val="002060"/>
                </a:solidFill>
              </a:rPr>
              <a:t>0.25 </a:t>
            </a:r>
            <a:r>
              <a:rPr lang="en-US" sz="2400" dirty="0" smtClean="0">
                <a:solidFill>
                  <a:srgbClr val="002060"/>
                </a:solidFill>
              </a:rPr>
              <a:t>ton\m</a:t>
            </a:r>
            <a:r>
              <a:rPr lang="en-US" sz="2400" baseline="30000" dirty="0" smtClean="0">
                <a:solidFill>
                  <a:srgbClr val="002060"/>
                </a:solidFill>
              </a:rPr>
              <a:t>2</a:t>
            </a:r>
            <a:r>
              <a:rPr lang="en-US" sz="2400" dirty="0" smtClean="0">
                <a:solidFill>
                  <a:srgbClr val="002060"/>
                </a:solidFill>
              </a:rPr>
              <a:t> </a:t>
            </a:r>
          </a:p>
          <a:p>
            <a:r>
              <a:rPr lang="en-US" sz="2400" dirty="0" smtClean="0">
                <a:solidFill>
                  <a:srgbClr val="002060"/>
                </a:solidFill>
              </a:rPr>
              <a:t>So the </a:t>
            </a:r>
            <a:r>
              <a:rPr lang="en-US" sz="2400" b="1" i="1" u="sng" dirty="0" smtClean="0">
                <a:solidFill>
                  <a:srgbClr val="002060"/>
                </a:solidFill>
              </a:rPr>
              <a:t>total dead</a:t>
            </a:r>
            <a:r>
              <a:rPr lang="en-US" sz="2400" dirty="0" smtClean="0">
                <a:solidFill>
                  <a:srgbClr val="002060"/>
                </a:solidFill>
              </a:rPr>
              <a:t> load = 0.6753 +0.25 =</a:t>
            </a:r>
            <a:r>
              <a:rPr lang="en-US" sz="2800" b="1" u="sng" dirty="0" smtClean="0">
                <a:solidFill>
                  <a:srgbClr val="FF0000"/>
                </a:solidFill>
              </a:rPr>
              <a:t>0.925</a:t>
            </a:r>
            <a:r>
              <a:rPr lang="en-US" sz="2800" u="sng" dirty="0" smtClean="0">
                <a:solidFill>
                  <a:srgbClr val="FF0000"/>
                </a:solidFill>
              </a:rPr>
              <a:t> ton\m</a:t>
            </a:r>
            <a:r>
              <a:rPr lang="en-US" sz="2800" u="sng" baseline="30000" dirty="0" smtClean="0">
                <a:solidFill>
                  <a:srgbClr val="FF0000"/>
                </a:solidFill>
              </a:rPr>
              <a:t>2</a:t>
            </a:r>
            <a:endParaRPr lang="en-US" sz="2400" u="sng" dirty="0" smtClean="0">
              <a:solidFill>
                <a:srgbClr val="FF0000"/>
              </a:solidFill>
            </a:endParaRPr>
          </a:p>
          <a:p>
            <a:r>
              <a:rPr lang="en-US" sz="2400" dirty="0" smtClean="0">
                <a:solidFill>
                  <a:srgbClr val="002060"/>
                </a:solidFill>
              </a:rPr>
              <a:t>The </a:t>
            </a:r>
            <a:r>
              <a:rPr lang="en-US" sz="2400" b="1" i="1" u="sng" dirty="0" smtClean="0">
                <a:solidFill>
                  <a:srgbClr val="002060"/>
                </a:solidFill>
              </a:rPr>
              <a:t>live load</a:t>
            </a:r>
            <a:r>
              <a:rPr lang="en-US" sz="2400" dirty="0" smtClean="0">
                <a:solidFill>
                  <a:srgbClr val="002060"/>
                </a:solidFill>
              </a:rPr>
              <a:t> considered to be </a:t>
            </a:r>
            <a:r>
              <a:rPr lang="en-US" sz="2400" b="1" dirty="0" smtClean="0">
                <a:solidFill>
                  <a:srgbClr val="FF0000"/>
                </a:solidFill>
              </a:rPr>
              <a:t>0.4</a:t>
            </a:r>
            <a:r>
              <a:rPr lang="en-US" sz="2400" dirty="0" smtClean="0">
                <a:solidFill>
                  <a:srgbClr val="FF0000"/>
                </a:solidFill>
              </a:rPr>
              <a:t> ton\m</a:t>
            </a:r>
            <a:r>
              <a:rPr lang="en-US" sz="2400" baseline="30000" dirty="0" smtClean="0">
                <a:solidFill>
                  <a:srgbClr val="FF0000"/>
                </a:solidFill>
              </a:rPr>
              <a:t>2</a:t>
            </a:r>
            <a:endParaRPr lang="en-US" sz="2400" dirty="0" smtClean="0">
              <a:solidFill>
                <a:srgbClr val="FF0000"/>
              </a:solidFill>
            </a:endParaRPr>
          </a:p>
          <a:p>
            <a:r>
              <a:rPr lang="en-US" sz="2400" b="1" u="sng" dirty="0" smtClean="0">
                <a:solidFill>
                  <a:srgbClr val="002060"/>
                </a:solidFill>
              </a:rPr>
              <a:t>So the Ultimate Load </a:t>
            </a:r>
            <a:endParaRPr lang="en-US" sz="2400" dirty="0" smtClean="0">
              <a:solidFill>
                <a:srgbClr val="002060"/>
              </a:solidFill>
            </a:endParaRPr>
          </a:p>
          <a:p>
            <a:r>
              <a:rPr lang="en-US" sz="2400" dirty="0" smtClean="0">
                <a:solidFill>
                  <a:srgbClr val="002060"/>
                </a:solidFill>
              </a:rPr>
              <a:t>((1.2* 0.925) + (1.6*0.4))= </a:t>
            </a:r>
            <a:r>
              <a:rPr lang="en-US" sz="2400" b="1" dirty="0" smtClean="0">
                <a:solidFill>
                  <a:srgbClr val="002060"/>
                </a:solidFill>
              </a:rPr>
              <a:t>1.75</a:t>
            </a:r>
            <a:r>
              <a:rPr lang="en-US" sz="2400" dirty="0" smtClean="0">
                <a:solidFill>
                  <a:srgbClr val="002060"/>
                </a:solidFill>
              </a:rPr>
              <a:t> </a:t>
            </a:r>
          </a:p>
          <a:p>
            <a:r>
              <a:rPr lang="en-US" sz="2400" u="sng" dirty="0" smtClean="0">
                <a:solidFill>
                  <a:srgbClr val="002060"/>
                </a:solidFill>
              </a:rPr>
              <a:t>Ultimate factor</a:t>
            </a:r>
            <a:r>
              <a:rPr lang="en-US" sz="2400" dirty="0" smtClean="0">
                <a:solidFill>
                  <a:srgbClr val="002060"/>
                </a:solidFill>
              </a:rPr>
              <a:t> = 1.75/ (0.925+0.4) = </a:t>
            </a:r>
            <a:r>
              <a:rPr lang="en-US" sz="3200" b="1" dirty="0" smtClean="0">
                <a:solidFill>
                  <a:srgbClr val="FF0000"/>
                </a:solidFill>
              </a:rPr>
              <a:t>1.32</a:t>
            </a:r>
            <a:r>
              <a:rPr lang="en-US" sz="3200" dirty="0" smtClean="0">
                <a:solidFill>
                  <a:srgbClr val="FF0000"/>
                </a:solidFill>
              </a:rPr>
              <a:t> </a:t>
            </a:r>
            <a:endParaRPr lang="en-US" sz="2400" dirty="0" smtClean="0">
              <a:solidFill>
                <a:srgbClr val="FF0000"/>
              </a:solidFill>
            </a:endParaRPr>
          </a:p>
          <a:p>
            <a:r>
              <a:rPr lang="en-US" sz="2400" dirty="0" smtClean="0">
                <a:solidFill>
                  <a:srgbClr val="002060"/>
                </a:solidFill>
              </a:rPr>
              <a:t> </a:t>
            </a:r>
          </a:p>
          <a:p>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066800" y="0"/>
            <a:ext cx="7239000" cy="990600"/>
          </a:xfrm>
          <a:prstGeom prst="horizontalScroll">
            <a:avLst>
              <a:gd name="adj" fmla="val 11014"/>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TextBox 3"/>
          <p:cNvSpPr txBox="1"/>
          <p:nvPr/>
        </p:nvSpPr>
        <p:spPr>
          <a:xfrm>
            <a:off x="1447800" y="228600"/>
            <a:ext cx="6781800" cy="738664"/>
          </a:xfrm>
          <a:prstGeom prst="rect">
            <a:avLst/>
          </a:prstGeom>
          <a:noFill/>
        </p:spPr>
        <p:txBody>
          <a:bodyPr wrap="square" rtlCol="0">
            <a:spAutoFit/>
          </a:bodyPr>
          <a:lstStyle/>
          <a:p>
            <a:r>
              <a:rPr lang="en-US" sz="2400" b="1" dirty="0" smtClean="0">
                <a:solidFill>
                  <a:schemeClr val="bg1">
                    <a:lumMod val="95000"/>
                  </a:schemeClr>
                </a:solidFill>
                <a:latin typeface="+mj-lt"/>
              </a:rPr>
              <a:t>SUMMARY OF LOADS ACTING ON THE FOOTINGS</a:t>
            </a:r>
            <a:endParaRPr lang="en-US" sz="2400" dirty="0" smtClean="0">
              <a:solidFill>
                <a:schemeClr val="bg1">
                  <a:lumMod val="95000"/>
                </a:schemeClr>
              </a:solidFill>
              <a:latin typeface="+mj-lt"/>
            </a:endParaRPr>
          </a:p>
          <a:p>
            <a:endParaRPr lang="en-US" dirty="0"/>
          </a:p>
        </p:txBody>
      </p:sp>
      <p:sp>
        <p:nvSpPr>
          <p:cNvPr id="5" name="TextBox 4"/>
          <p:cNvSpPr txBox="1"/>
          <p:nvPr/>
        </p:nvSpPr>
        <p:spPr>
          <a:xfrm>
            <a:off x="609600" y="990600"/>
            <a:ext cx="8001000" cy="800219"/>
          </a:xfrm>
          <a:prstGeom prst="rect">
            <a:avLst/>
          </a:prstGeom>
          <a:noFill/>
        </p:spPr>
        <p:txBody>
          <a:bodyPr wrap="square" rtlCol="0">
            <a:spAutoFit/>
          </a:bodyPr>
          <a:lstStyle/>
          <a:p>
            <a:r>
              <a:rPr lang="en-US" sz="1400" b="1" dirty="0" smtClean="0"/>
              <a:t>This table shows the dimensions and the load acting by column and walls on the footings, where the shaded cells represent shear walls or columns attached with walls in the same footings (eccentric).</a:t>
            </a:r>
          </a:p>
          <a:p>
            <a:endParaRPr lang="en-US" dirty="0"/>
          </a:p>
        </p:txBody>
      </p:sp>
      <p:graphicFrame>
        <p:nvGraphicFramePr>
          <p:cNvPr id="6" name="Table 5"/>
          <p:cNvGraphicFramePr>
            <a:graphicFrameLocks noGrp="1"/>
          </p:cNvGraphicFramePr>
          <p:nvPr/>
        </p:nvGraphicFramePr>
        <p:xfrm>
          <a:off x="457202" y="1524000"/>
          <a:ext cx="8458200" cy="5196840"/>
        </p:xfrm>
        <a:graphic>
          <a:graphicData uri="http://schemas.openxmlformats.org/drawingml/2006/table">
            <a:tbl>
              <a:tblPr/>
              <a:tblGrid>
                <a:gridCol w="762000"/>
                <a:gridCol w="1143000"/>
                <a:gridCol w="914400"/>
                <a:gridCol w="762000"/>
                <a:gridCol w="1143000"/>
                <a:gridCol w="894079"/>
                <a:gridCol w="782321"/>
                <a:gridCol w="1143000"/>
                <a:gridCol w="914400"/>
              </a:tblGrid>
              <a:tr h="780288">
                <a:tc>
                  <a:txBody>
                    <a:bodyPr/>
                    <a:lstStyle/>
                    <a:p>
                      <a:pPr marL="0" marR="0" algn="just">
                        <a:lnSpc>
                          <a:spcPct val="115000"/>
                        </a:lnSpc>
                        <a:spcBef>
                          <a:spcPts val="0"/>
                        </a:spcBef>
                        <a:spcAft>
                          <a:spcPts val="0"/>
                        </a:spcAft>
                      </a:pPr>
                      <a:r>
                        <a:rPr lang="en-US" sz="1100" b="1" dirty="0">
                          <a:latin typeface="Times New Roman"/>
                          <a:ea typeface="Calibri"/>
                          <a:cs typeface="Arial"/>
                        </a:rPr>
                        <a:t>Col No.</a:t>
                      </a:r>
                      <a:endParaRPr lang="en-US" sz="1100" b="1" dirty="0">
                        <a:latin typeface="Calibri"/>
                        <a:ea typeface="Calibri"/>
                        <a:cs typeface="Arial"/>
                      </a:endParaRPr>
                    </a:p>
                  </a:txBody>
                  <a:tcPr marL="57828" marR="5782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r>
                        <a:rPr lang="en-US" sz="1100" b="1" dirty="0">
                          <a:latin typeface="Times New Roman"/>
                          <a:ea typeface="Calibri"/>
                          <a:cs typeface="Arial"/>
                        </a:rPr>
                        <a:t>Dimensions(cm)</a:t>
                      </a:r>
                      <a:endParaRPr lang="en-US" sz="1100" b="1" dirty="0">
                        <a:latin typeface="Calibri"/>
                        <a:ea typeface="Calibri"/>
                        <a:cs typeface="Arial"/>
                      </a:endParaRPr>
                    </a:p>
                  </a:txBody>
                  <a:tcPr marL="57828" marR="57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r>
                        <a:rPr lang="en-US" sz="1100" b="1" dirty="0">
                          <a:latin typeface="Times New Roman"/>
                          <a:ea typeface="Calibri"/>
                          <a:cs typeface="Arial"/>
                        </a:rPr>
                        <a:t>Service Load</a:t>
                      </a:r>
                      <a:endParaRPr lang="en-US" sz="1100" b="1" dirty="0">
                        <a:latin typeface="Calibri"/>
                        <a:ea typeface="Calibri"/>
                        <a:cs typeface="Arial"/>
                      </a:endParaRPr>
                    </a:p>
                  </a:txBody>
                  <a:tcPr marL="57828" marR="5782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r>
                        <a:rPr lang="en-US" sz="1100" b="1" dirty="0">
                          <a:latin typeface="Times New Roman"/>
                          <a:ea typeface="Calibri"/>
                          <a:cs typeface="Arial"/>
                        </a:rPr>
                        <a:t>Col No.</a:t>
                      </a:r>
                      <a:endParaRPr lang="en-US" sz="1100" b="1" dirty="0">
                        <a:latin typeface="Calibri"/>
                        <a:ea typeface="Calibri"/>
                        <a:cs typeface="Arial"/>
                      </a:endParaRPr>
                    </a:p>
                  </a:txBody>
                  <a:tcPr marL="57828" marR="5782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r>
                        <a:rPr lang="en-US" sz="1100" b="1" dirty="0">
                          <a:latin typeface="Times New Roman"/>
                          <a:ea typeface="Calibri"/>
                          <a:cs typeface="Arial"/>
                        </a:rPr>
                        <a:t>Dimensions(cm)</a:t>
                      </a:r>
                      <a:endParaRPr lang="en-US" sz="1100" b="1" dirty="0">
                        <a:latin typeface="Calibri"/>
                        <a:ea typeface="Calibri"/>
                        <a:cs typeface="Arial"/>
                      </a:endParaRPr>
                    </a:p>
                  </a:txBody>
                  <a:tcPr marL="57828" marR="57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r>
                        <a:rPr lang="en-US" sz="1100" b="1" dirty="0">
                          <a:latin typeface="Times New Roman"/>
                          <a:ea typeface="Calibri"/>
                          <a:cs typeface="Arial"/>
                        </a:rPr>
                        <a:t>Service Load</a:t>
                      </a:r>
                      <a:endParaRPr lang="en-US" sz="1100" b="1" dirty="0">
                        <a:latin typeface="Calibri"/>
                        <a:ea typeface="Calibri"/>
                        <a:cs typeface="Arial"/>
                      </a:endParaRPr>
                    </a:p>
                  </a:txBody>
                  <a:tcPr marL="57828" marR="5782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r>
                        <a:rPr lang="en-US" sz="1100" b="1" dirty="0">
                          <a:latin typeface="Times New Roman"/>
                          <a:ea typeface="Calibri"/>
                          <a:cs typeface="Arial"/>
                        </a:rPr>
                        <a:t>Col No.</a:t>
                      </a:r>
                      <a:endParaRPr lang="en-US" sz="1100" b="1" dirty="0">
                        <a:latin typeface="Calibri"/>
                        <a:ea typeface="Calibri"/>
                        <a:cs typeface="Arial"/>
                      </a:endParaRPr>
                    </a:p>
                  </a:txBody>
                  <a:tcPr marL="57828" marR="57828"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endParaRPr lang="en-US" sz="1100" b="1" dirty="0">
                        <a:latin typeface="Calibri"/>
                        <a:ea typeface="Calibri"/>
                        <a:cs typeface="Arial"/>
                      </a:endParaRPr>
                    </a:p>
                    <a:p>
                      <a:pPr marL="0" marR="0" algn="just">
                        <a:lnSpc>
                          <a:spcPct val="115000"/>
                        </a:lnSpc>
                        <a:spcBef>
                          <a:spcPts val="0"/>
                        </a:spcBef>
                        <a:spcAft>
                          <a:spcPts val="0"/>
                        </a:spcAft>
                      </a:pPr>
                      <a:r>
                        <a:rPr lang="en-US" sz="1100" b="1" dirty="0">
                          <a:latin typeface="Times New Roman"/>
                          <a:ea typeface="Calibri"/>
                          <a:cs typeface="Arial"/>
                        </a:rPr>
                        <a:t>Dimensions(cm)</a:t>
                      </a:r>
                      <a:br>
                        <a:rPr lang="en-US" sz="1100" b="1" dirty="0">
                          <a:latin typeface="Times New Roman"/>
                          <a:ea typeface="Calibri"/>
                          <a:cs typeface="Arial"/>
                        </a:rPr>
                      </a:br>
                      <a:endParaRPr lang="en-US" sz="1100" b="1" dirty="0">
                        <a:latin typeface="Calibri"/>
                        <a:ea typeface="Calibri"/>
                        <a:cs typeface="Arial"/>
                      </a:endParaRPr>
                    </a:p>
                  </a:txBody>
                  <a:tcPr marL="57828" marR="57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0"/>
                        </a:spcBef>
                        <a:spcAft>
                          <a:spcPts val="0"/>
                        </a:spcAft>
                      </a:pPr>
                      <a:r>
                        <a:rPr lang="en-US" sz="1100" b="1" dirty="0">
                          <a:latin typeface="Times New Roman"/>
                          <a:ea typeface="Calibri"/>
                          <a:cs typeface="Arial"/>
                        </a:rPr>
                        <a:t>Service Load(</a:t>
                      </a:r>
                      <a:r>
                        <a:rPr lang="en-US" sz="1100" b="1" dirty="0" err="1">
                          <a:latin typeface="Times New Roman"/>
                          <a:ea typeface="Calibri"/>
                          <a:cs typeface="Arial"/>
                        </a:rPr>
                        <a:t>tn</a:t>
                      </a:r>
                      <a:r>
                        <a:rPr lang="en-US" sz="1100" b="1" dirty="0">
                          <a:latin typeface="Times New Roman"/>
                          <a:ea typeface="Calibri"/>
                          <a:cs typeface="Arial"/>
                        </a:rPr>
                        <a:t>)</a:t>
                      </a:r>
                      <a:endParaRPr lang="en-US" sz="1100" b="1" dirty="0">
                        <a:latin typeface="Calibri"/>
                        <a:ea typeface="Calibri"/>
                        <a:cs typeface="Arial"/>
                      </a:endParaRPr>
                    </a:p>
                  </a:txBody>
                  <a:tcPr marL="57828" marR="57828"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66.41</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C22</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49.50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C43(w)</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latin typeface="Times New Roman"/>
                          <a:ea typeface="Calibri"/>
                          <a:cs typeface="Arial"/>
                        </a:rPr>
                        <a:t>20\m</a:t>
                      </a: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50\m</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C23</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56.10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C44(w)</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latin typeface="Times New Roman"/>
                          <a:ea typeface="Calibri"/>
                          <a:cs typeface="Arial"/>
                        </a:rPr>
                        <a:t>20\m</a:t>
                      </a: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50\m</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C24</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49.50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C45(w)</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latin typeface="Times New Roman"/>
                          <a:ea typeface="Calibri"/>
                          <a:cs typeface="Arial"/>
                        </a:rPr>
                        <a:t>20\m</a:t>
                      </a: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50 \m</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C25</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56.10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C46(w)</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latin typeface="Times New Roman"/>
                          <a:ea typeface="Calibri"/>
                          <a:cs typeface="Arial"/>
                        </a:rPr>
                        <a:t>20\m</a:t>
                      </a: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50\m</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C26</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49.50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C47</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C6</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C27</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56.10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C48</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60*60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367.50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C7</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C28</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49.50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C49</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76.80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C8</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C29</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56.10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C50</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32.40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C9</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100.49</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C30</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35.10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C51</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60*60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319.20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C10</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91.35</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C31</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60*60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108.00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C52</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73.50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C11</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56.10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C32</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60*60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135.00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C53</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91.35</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C12</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117.00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C33</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20*70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138.00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C54</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57.60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C13</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C34</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102.30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C55</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47.85</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C14</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C35</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85*85</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270.00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C56</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102.30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C15</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C36</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20*90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132.00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C57</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73.50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C16</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C37</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C58</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20*85</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97.65</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C17</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C38</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85.50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C59</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56.10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C18</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C39</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20*40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26.25</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C60(w)</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latin typeface="Times New Roman"/>
                          <a:ea typeface="Calibri"/>
                          <a:cs typeface="Arial"/>
                        </a:rPr>
                        <a:t>20\m</a:t>
                      </a: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50\m</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C19</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C40</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49.50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C61</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20*80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134.64</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C20</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C41</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20*90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122.40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72">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C21</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20*120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174.00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C42</a:t>
                      </a: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20*60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solidFill>
                            <a:srgbClr val="000000"/>
                          </a:solidFill>
                          <a:latin typeface="Times New Roman"/>
                          <a:ea typeface="Calibri"/>
                          <a:cs typeface="Arial"/>
                        </a:rPr>
                        <a:t>57.60</a:t>
                      </a:r>
                      <a:endParaRPr lang="en-US" sz="1200" b="1">
                        <a:latin typeface="Calibri"/>
                        <a:ea typeface="Calibri"/>
                        <a:cs typeface="Arial"/>
                      </a:endParaRPr>
                    </a:p>
                  </a:txBody>
                  <a:tcPr marL="57828" marR="57828"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200" b="1">
                        <a:latin typeface="Calibri"/>
                        <a:ea typeface="Calibri"/>
                        <a:cs typeface="Arial"/>
                      </a:endParaRPr>
                    </a:p>
                  </a:txBody>
                  <a:tcPr marL="57828" marR="57828"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200" b="1">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200" b="1" dirty="0">
                        <a:latin typeface="Calibri"/>
                        <a:ea typeface="Calibri"/>
                        <a:cs typeface="Arial"/>
                      </a:endParaRPr>
                    </a:p>
                  </a:txBody>
                  <a:tcPr marL="57828" marR="57828"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914400" y="304800"/>
            <a:ext cx="7315200" cy="8382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47800" y="381000"/>
            <a:ext cx="6640753"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DESIGNS OF SINGLE FOOTINGS</a:t>
            </a:r>
          </a:p>
          <a:p>
            <a:pPr algn="ct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nvGraphicFramePr>
        <p:xfrm>
          <a:off x="838200" y="1295400"/>
          <a:ext cx="7467600" cy="5716016"/>
        </p:xfrm>
        <a:graphic>
          <a:graphicData uri="http://schemas.openxmlformats.org/drawingml/2006/table">
            <a:tbl>
              <a:tblPr rtl="1">
                <a:tableStyleId>{BC89EF96-8CEA-46FF-86C4-4CE0E7609802}</a:tableStyleId>
              </a:tblPr>
              <a:tblGrid>
                <a:gridCol w="1244600"/>
                <a:gridCol w="1244600"/>
                <a:gridCol w="1244600"/>
                <a:gridCol w="1244600"/>
                <a:gridCol w="1244600"/>
                <a:gridCol w="1244600"/>
              </a:tblGrid>
              <a:tr h="318008">
                <a:tc>
                  <a:txBody>
                    <a:bodyPr/>
                    <a:lstStyle/>
                    <a:p>
                      <a:pPr marL="0" marR="0" algn="ctr" rtl="0">
                        <a:lnSpc>
                          <a:spcPct val="115000"/>
                        </a:lnSpc>
                        <a:spcBef>
                          <a:spcPts val="0"/>
                        </a:spcBef>
                        <a:spcAft>
                          <a:spcPts val="0"/>
                        </a:spcAft>
                      </a:pPr>
                      <a:r>
                        <a:rPr lang="en-US" sz="1100" b="1" dirty="0"/>
                        <a:t>provide area</a:t>
                      </a:r>
                      <a:endParaRPr lang="en-US" sz="1000" b="1" dirty="0">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L</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B</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Required area</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service load</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dirty="0"/>
                        <a:t>Footing</a:t>
                      </a:r>
                      <a:endParaRPr lang="en-US" sz="1000" b="1" dirty="0">
                        <a:latin typeface="Calibri"/>
                        <a:ea typeface="Calibri"/>
                        <a:cs typeface="Arial"/>
                      </a:endParaRPr>
                    </a:p>
                  </a:txBody>
                  <a:tcPr marL="37863" marR="37863" marT="0" marB="0" anchor="ctr"/>
                </a:tc>
              </a:tr>
              <a:tr h="159004">
                <a:tc>
                  <a:txBody>
                    <a:bodyPr/>
                    <a:lstStyle/>
                    <a:p>
                      <a:pPr marL="0" marR="0" algn="ctr" rtl="0">
                        <a:lnSpc>
                          <a:spcPct val="115000"/>
                        </a:lnSpc>
                        <a:spcBef>
                          <a:spcPts val="0"/>
                        </a:spcBef>
                        <a:spcAft>
                          <a:spcPts val="0"/>
                        </a:spcAft>
                      </a:pPr>
                      <a:r>
                        <a:rPr lang="en-US" sz="1100" b="1"/>
                        <a:t>2.94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2.85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100.49</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2.7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1.35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2.6</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91.35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1.63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56.1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F3</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3.45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3.35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F4</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5.04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4.92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F5</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1.45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1.45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1.401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49.5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F6</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1.63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56.1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F7</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1.09</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35.10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F8</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3.24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3.18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108.00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F9</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3.89</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135.00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F10</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3.96</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dirty="0"/>
                        <a:t>3.86</a:t>
                      </a:r>
                      <a:endParaRPr lang="en-US" sz="1000" b="1" dirty="0">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138.00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F11</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2.94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2.9</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102.30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F12</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7.84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7.75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270.00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F13</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3.8775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2.35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1.65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3.81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132.00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a:t>F14</a:t>
                      </a:r>
                      <a:endParaRPr lang="en-US" sz="1000" b="1">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2.4725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2.15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1.15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2.43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174.00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F15</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3.68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1.6</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3.64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122.40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F16</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1.76</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1.6</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57.60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F17</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2.925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1.95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2.89</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100.80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F18</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10.89</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10.83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367.50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F19</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2.21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2.16</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76.80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F20</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0.96</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0.8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.88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32.40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F21</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9.3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9.24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319.20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F22</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2.125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1.25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1.95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73.50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F23</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2.7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1.35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2.61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91.35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F24</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1.8</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57.60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F25</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1.5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1.42</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47.85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F26</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3.045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1.45</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2.9</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102.30</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F27</a:t>
                      </a:r>
                      <a:endParaRPr lang="en-US" sz="1000" b="1" dirty="0">
                        <a:latin typeface="Calibri"/>
                        <a:ea typeface="Calibri"/>
                        <a:cs typeface="Arial"/>
                      </a:endParaRPr>
                    </a:p>
                  </a:txBody>
                  <a:tcPr marL="37863" marR="37863" marT="0" marB="0" anchor="b"/>
                </a:tc>
              </a:tr>
              <a:tr h="159004">
                <a:tc>
                  <a:txBody>
                    <a:bodyPr/>
                    <a:lstStyle/>
                    <a:p>
                      <a:pPr marL="0" marR="0" algn="ctr" rtl="0">
                        <a:lnSpc>
                          <a:spcPct val="115000"/>
                        </a:lnSpc>
                        <a:spcBef>
                          <a:spcPts val="0"/>
                        </a:spcBef>
                        <a:spcAft>
                          <a:spcPts val="0"/>
                        </a:spcAft>
                      </a:pPr>
                      <a:r>
                        <a:rPr lang="en-US" sz="1100" b="1"/>
                        <a:t>3.91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2.3</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1.7</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3.81</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100" b="1"/>
                        <a:t>134.64</a:t>
                      </a:r>
                      <a:endParaRPr lang="en-US" sz="1000" b="1">
                        <a:latin typeface="Calibri"/>
                        <a:ea typeface="Calibri"/>
                        <a:cs typeface="Arial"/>
                      </a:endParaRPr>
                    </a:p>
                  </a:txBody>
                  <a:tcPr marL="37863" marR="37863" marT="0" marB="0" anchor="ctr"/>
                </a:tc>
                <a:tc>
                  <a:txBody>
                    <a:bodyPr/>
                    <a:lstStyle/>
                    <a:p>
                      <a:pPr marL="0" marR="0" algn="ctr" rtl="0">
                        <a:lnSpc>
                          <a:spcPct val="115000"/>
                        </a:lnSpc>
                        <a:spcBef>
                          <a:spcPts val="0"/>
                        </a:spcBef>
                        <a:spcAft>
                          <a:spcPts val="0"/>
                        </a:spcAft>
                      </a:pPr>
                      <a:r>
                        <a:rPr lang="en-US" sz="1000" b="1" dirty="0"/>
                        <a:t>F28</a:t>
                      </a:r>
                      <a:endParaRPr lang="en-US" sz="1000" b="1" dirty="0">
                        <a:latin typeface="Calibri"/>
                        <a:ea typeface="Calibri"/>
                        <a:cs typeface="Arial"/>
                      </a:endParaRPr>
                    </a:p>
                  </a:txBody>
                  <a:tcPr marL="37863" marR="37863" marT="0" marB="0" anchor="b"/>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828800"/>
            <a:ext cx="7696200" cy="4154984"/>
          </a:xfrm>
          <a:prstGeom prst="rect">
            <a:avLst/>
          </a:prstGeom>
          <a:noFill/>
        </p:spPr>
        <p:txBody>
          <a:bodyPr wrap="square" rtlCol="0">
            <a:spAutoFit/>
          </a:bodyPr>
          <a:lstStyle/>
          <a:p>
            <a:pPr algn="just"/>
            <a:r>
              <a:rPr lang="en-US" sz="2400" b="1" dirty="0">
                <a:solidFill>
                  <a:schemeClr val="accent1">
                    <a:lumMod val="75000"/>
                  </a:schemeClr>
                </a:solidFill>
              </a:rPr>
              <a:t>All constructions must be carried by foundation. Foundations are structural elements that connect the structure with soil. This element is not visible to the public eye since it lies down the surface of soil (substructure), and it is main function is to transfer the loads of structure to larger area so that the pressure acts on soil is reduced as we move downward till it becomes less than its bearing capacity. So foundations must be designed as safe as possible to be compatible with its duty and function of bearing.</a:t>
            </a:r>
          </a:p>
          <a:p>
            <a:pPr algn="just"/>
            <a:endParaRPr lang="en-US" sz="2400" b="1" dirty="0">
              <a:solidFill>
                <a:schemeClr val="accent1">
                  <a:lumMod val="75000"/>
                </a:schemeClr>
              </a:solidFill>
            </a:endParaRPr>
          </a:p>
        </p:txBody>
      </p:sp>
      <p:sp>
        <p:nvSpPr>
          <p:cNvPr id="6" name="Rounded Rectangle 5"/>
          <p:cNvSpPr/>
          <p:nvPr/>
        </p:nvSpPr>
        <p:spPr>
          <a:xfrm>
            <a:off x="1447800" y="304800"/>
            <a:ext cx="5334000" cy="1219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7" name="Rectangle 6"/>
          <p:cNvSpPr/>
          <p:nvPr/>
        </p:nvSpPr>
        <p:spPr>
          <a:xfrm>
            <a:off x="1828800" y="533400"/>
            <a:ext cx="4814139"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INTRODUCTION</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81000"/>
            <a:ext cx="6172200" cy="923330"/>
          </a:xfrm>
          <a:prstGeom prst="rect">
            <a:avLst/>
          </a:prstGeom>
          <a:solidFill>
            <a:srgbClr val="FFC000"/>
          </a:solidFill>
        </p:spPr>
        <p:txBody>
          <a:bodyPr wrap="square" rtlCol="0">
            <a:spAutoFit/>
          </a:bodyPr>
          <a:lstStyle/>
          <a:p>
            <a:pPr algn="ctr"/>
            <a:r>
              <a:rPr lang="en-US" sz="3600" b="1" i="1" u="sng" dirty="0" smtClean="0"/>
              <a:t>THICKNESSES OF FOOTINGS  </a:t>
            </a:r>
            <a:endParaRPr lang="en-US" sz="3600" b="1" dirty="0" smtClean="0"/>
          </a:p>
          <a:p>
            <a:endParaRPr lang="en-US" b="1" dirty="0"/>
          </a:p>
        </p:txBody>
      </p:sp>
      <p:sp>
        <p:nvSpPr>
          <p:cNvPr id="3" name="TextBox 2"/>
          <p:cNvSpPr txBox="1"/>
          <p:nvPr/>
        </p:nvSpPr>
        <p:spPr>
          <a:xfrm>
            <a:off x="838200" y="1371600"/>
            <a:ext cx="7315200" cy="646331"/>
          </a:xfrm>
          <a:prstGeom prst="rect">
            <a:avLst/>
          </a:prstGeom>
          <a:noFill/>
        </p:spPr>
        <p:txBody>
          <a:bodyPr wrap="square" rtlCol="0">
            <a:spAutoFit/>
          </a:bodyPr>
          <a:lstStyle/>
          <a:p>
            <a:r>
              <a:rPr lang="en-US" b="1" i="1" dirty="0" smtClean="0">
                <a:solidFill>
                  <a:schemeClr val="accent2"/>
                </a:solidFill>
              </a:rPr>
              <a:t> </a:t>
            </a:r>
            <a:r>
              <a:rPr lang="en-US" b="1" dirty="0" smtClean="0">
                <a:solidFill>
                  <a:schemeClr val="accent2"/>
                </a:solidFill>
              </a:rPr>
              <a:t>Depth of footing will be controlled by wide beam shear (one way action) and punching shear (two way action).</a:t>
            </a:r>
            <a:endParaRPr lang="en-US" b="1" dirty="0">
              <a:solidFill>
                <a:schemeClr val="accent2"/>
              </a:solidFill>
            </a:endParaRPr>
          </a:p>
        </p:txBody>
      </p:sp>
      <p:sp>
        <p:nvSpPr>
          <p:cNvPr id="31745" name="Rectangle 1"/>
          <p:cNvSpPr>
            <a:spLocks noChangeArrowheads="1"/>
          </p:cNvSpPr>
          <p:nvPr/>
        </p:nvSpPr>
        <p:spPr bwMode="auto">
          <a:xfrm>
            <a:off x="762000" y="2057400"/>
            <a:ext cx="307000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359275" algn="l"/>
              </a:tabLst>
            </a:pP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Wide Beam Shear:</a:t>
            </a:r>
            <a:endParaRPr kumimoji="0" lang="en-US" sz="3600" b="0" i="0" u="none" strike="noStrike" cap="none" normalizeH="0" baseline="0" dirty="0" smtClean="0">
              <a:ln>
                <a:noFill/>
              </a:ln>
              <a:solidFill>
                <a:srgbClr val="00B050"/>
              </a:solidFill>
              <a:effectLst/>
              <a:latin typeface="Arial" pitchFamily="34" charset="0"/>
              <a:cs typeface="Arial" pitchFamily="34" charset="0"/>
            </a:endParaRPr>
          </a:p>
        </p:txBody>
      </p:sp>
      <p:sp>
        <p:nvSpPr>
          <p:cNvPr id="31746" name="Rectangle 2"/>
          <p:cNvSpPr>
            <a:spLocks noChangeArrowheads="1"/>
          </p:cNvSpPr>
          <p:nvPr/>
        </p:nvSpPr>
        <p:spPr bwMode="auto">
          <a:xfrm>
            <a:off x="762000" y="2489537"/>
            <a:ext cx="7924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359275" algn="l"/>
              </a:tabLst>
            </a:pPr>
            <a:r>
              <a:rPr kumimoji="0" lang="en-US"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Shear cracks are form at distance</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a:t>
            </a:r>
            <a:r>
              <a:rPr kumimoji="0" lang="en-US" sz="2400" b="1"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from the face of column, and extend to the compression zone, the compression zone will be fails due to combination of compression and shear stress.</a:t>
            </a:r>
            <a:endParaRPr kumimoji="0" lang="en-US" sz="24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31748" name="Rectangle 4"/>
          <p:cNvSpPr>
            <a:spLocks noChangeArrowheads="1"/>
          </p:cNvSpPr>
          <p:nvPr/>
        </p:nvSpPr>
        <p:spPr bwMode="auto">
          <a:xfrm>
            <a:off x="685800" y="4343400"/>
            <a:ext cx="8001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Formation of inclined cracks around the perimeter of the concentrated load may cause failure of footing.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Max,</a:t>
            </a:r>
            <a:r>
              <a:rPr kumimoji="0" lang="en-US" b="1" i="0" u="none" strike="noStrike" cap="none" normalizeH="0" dirty="0" smtClean="0">
                <a:ln>
                  <a:noFill/>
                </a:ln>
                <a:solidFill>
                  <a:schemeClr val="accent1">
                    <a:lumMod val="50000"/>
                  </a:schemeClr>
                </a:solidFill>
                <a:effectLst/>
                <a:latin typeface="Times New Roman" pitchFamily="18" charset="0"/>
                <a:ea typeface="Calibri" pitchFamily="34" charset="0"/>
                <a:cs typeface="Times New Roman" pitchFamily="18" charset="0"/>
              </a:rPr>
              <a:t> formation of these cracks occurred at distance </a:t>
            </a:r>
            <a:r>
              <a:rPr kumimoji="0" lang="en-US"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a:t>
            </a:r>
            <a:r>
              <a:rPr kumimoji="0" lang="en-US" sz="24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d\2”</a:t>
            </a:r>
            <a:r>
              <a:rPr kumimoji="0" lang="en-US" sz="20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en-US" b="1" i="0" u="none" strike="noStrike" cap="none" normalizeH="0" dirty="0" smtClean="0">
                <a:ln>
                  <a:noFill/>
                </a:ln>
                <a:solidFill>
                  <a:schemeClr val="accent1">
                    <a:lumMod val="50000"/>
                  </a:schemeClr>
                </a:solidFill>
                <a:effectLst/>
                <a:latin typeface="Times New Roman" pitchFamily="18" charset="0"/>
                <a:ea typeface="Calibri" pitchFamily="34" charset="0"/>
                <a:cs typeface="Times New Roman" pitchFamily="18" charset="0"/>
              </a:rPr>
              <a:t>from each face of he column.</a:t>
            </a:r>
            <a:endParaRPr kumimoji="0" lang="en-US" sz="24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8" name="Rectangle 7"/>
          <p:cNvSpPr/>
          <p:nvPr/>
        </p:nvSpPr>
        <p:spPr>
          <a:xfrm>
            <a:off x="914400" y="3733800"/>
            <a:ext cx="2743200" cy="523220"/>
          </a:xfrm>
          <a:prstGeom prst="rect">
            <a:avLst/>
          </a:prstGeom>
        </p:spPr>
        <p:txBody>
          <a:bodyPr wrap="square">
            <a:spAutoFit/>
          </a:bodyPr>
          <a:lstStyle/>
          <a:p>
            <a:pPr lvl="0" fontAlgn="base">
              <a:spcBef>
                <a:spcPct val="0"/>
              </a:spcBef>
              <a:spcAft>
                <a:spcPct val="0"/>
              </a:spcAft>
            </a:pPr>
            <a:r>
              <a:rPr lang="en-US" sz="2800" b="1" dirty="0" smtClean="0">
                <a:solidFill>
                  <a:srgbClr val="00B050"/>
                </a:solidFill>
                <a:latin typeface="Times New Roman" pitchFamily="18" charset="0"/>
                <a:ea typeface="Calibri" pitchFamily="34" charset="0"/>
                <a:cs typeface="Times New Roman" pitchFamily="18" charset="0"/>
              </a:rPr>
              <a:t>Punching Shear:</a:t>
            </a:r>
            <a:endParaRPr lang="en-US" sz="2000" dirty="0" smtClean="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609600" y="304800"/>
            <a:ext cx="71628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359275" algn="l"/>
              </a:tabLst>
            </a:pPr>
            <a:r>
              <a:rPr kumimoji="0" lang="en-US" sz="2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Thickness of F1</a:t>
            </a:r>
            <a:endParaRPr kumimoji="0" lang="en-US" b="1" i="0" u="sng"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b="1" i="0" u="none" strike="noStrike" cap="none" normalizeH="0" baseline="0" dirty="0" err="1" smtClean="0">
                <a:ln>
                  <a:noFill/>
                </a:ln>
                <a:solidFill>
                  <a:schemeClr val="accent4">
                    <a:lumMod val="75000"/>
                  </a:schemeClr>
                </a:solidFill>
                <a:effectLst/>
                <a:latin typeface="Times New Roman" pitchFamily="18" charset="0"/>
                <a:ea typeface="Calibri" pitchFamily="34" charset="0"/>
                <a:cs typeface="Times New Roman" pitchFamily="18" charset="0"/>
              </a:rPr>
              <a:t>F'</a:t>
            </a:r>
            <a:r>
              <a:rPr kumimoji="0" lang="en-US" b="1" i="0" u="none" strike="noStrike" cap="none" normalizeH="0" baseline="-30000" dirty="0" err="1" smtClean="0">
                <a:ln>
                  <a:noFill/>
                </a:ln>
                <a:solidFill>
                  <a:schemeClr val="accent4">
                    <a:lumMod val="75000"/>
                  </a:schemeClr>
                </a:solidFill>
                <a:effectLst/>
                <a:latin typeface="Times New Roman" pitchFamily="18" charset="0"/>
                <a:ea typeface="Calibri" pitchFamily="34" charset="0"/>
                <a:cs typeface="Times New Roman" pitchFamily="18" charset="0"/>
              </a:rPr>
              <a:t>c</a:t>
            </a: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 240 Kg /cm</a:t>
            </a:r>
            <a:r>
              <a:rPr kumimoji="0" lang="en-US" b="1"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2</a:t>
            </a: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(B300)</a:t>
            </a:r>
            <a:endParaRPr kumimoji="0" lang="en-US"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b="1" i="0" u="none" strike="noStrike" cap="none" normalizeH="0" baseline="0" dirty="0" err="1" smtClean="0">
                <a:ln>
                  <a:noFill/>
                </a:ln>
                <a:solidFill>
                  <a:schemeClr val="accent4">
                    <a:lumMod val="75000"/>
                  </a:schemeClr>
                </a:solidFill>
                <a:effectLst/>
                <a:latin typeface="Times New Roman" pitchFamily="18" charset="0"/>
                <a:ea typeface="Calibri" pitchFamily="34" charset="0"/>
                <a:cs typeface="Times New Roman" pitchFamily="18" charset="0"/>
              </a:rPr>
              <a:t>F</a:t>
            </a:r>
            <a:r>
              <a:rPr kumimoji="0" lang="en-US" b="1" i="0" u="none" strike="noStrike" cap="none" normalizeH="0" baseline="-30000" dirty="0" err="1" smtClean="0">
                <a:ln>
                  <a:noFill/>
                </a:ln>
                <a:solidFill>
                  <a:schemeClr val="accent4">
                    <a:lumMod val="75000"/>
                  </a:schemeClr>
                </a:solidFill>
                <a:effectLst/>
                <a:latin typeface="Times New Roman" pitchFamily="18" charset="0"/>
                <a:ea typeface="Calibri" pitchFamily="34" charset="0"/>
                <a:cs typeface="Times New Roman" pitchFamily="18" charset="0"/>
              </a:rPr>
              <a:t>y</a:t>
            </a: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 4200 Kg /cm</a:t>
            </a:r>
            <a:r>
              <a:rPr kumimoji="0" lang="en-US" b="1"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2</a:t>
            </a:r>
            <a:endParaRPr kumimoji="0" lang="en-US"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The design based on 1 meter </a:t>
            </a:r>
            <a:endParaRPr kumimoji="0" lang="en-US"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Service load =100.49 ton         ,     Ultimate load =132.64 ton</a:t>
            </a:r>
            <a:endParaRPr kumimoji="0" lang="en-US"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1.4*2.1 = 2.94 m</a:t>
            </a:r>
            <a:r>
              <a:rPr kumimoji="0" lang="en-US" b="1"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2</a:t>
            </a:r>
            <a:endParaRPr kumimoji="0" lang="en-US" sz="24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2059" name="Rectangle 11"/>
          <p:cNvSpPr>
            <a:spLocks noChangeArrowheads="1"/>
          </p:cNvSpPr>
          <p:nvPr/>
        </p:nvSpPr>
        <p:spPr bwMode="auto">
          <a:xfrm>
            <a:off x="685800" y="2057400"/>
            <a:ext cx="762000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359275" algn="l"/>
              </a:tabLst>
            </a:pPr>
            <a:endParaRPr kumimoji="0" lang="en-US" sz="2400" b="1"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tab pos="4359275" algn="l"/>
              </a:tabLst>
            </a:pPr>
            <a:r>
              <a:rPr kumimoji="0" lang="en-US" sz="2400" b="1"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Wide beam shear:</a:t>
            </a:r>
            <a:endParaRPr kumimoji="0" lang="en-US" b="1" u="sng" strike="noStrike" cap="none" normalizeH="0" baseline="0" dirty="0" smtClean="0">
              <a:ln>
                <a:noFill/>
              </a:ln>
              <a:solidFill>
                <a:srgbClr val="00B05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fr-FR" b="1" i="0" u="none" strike="noStrike" cap="none" normalizeH="0" baseline="0" dirty="0" err="1" smtClean="0">
                <a:ln>
                  <a:noFill/>
                </a:ln>
                <a:solidFill>
                  <a:schemeClr val="accent4">
                    <a:lumMod val="75000"/>
                  </a:schemeClr>
                </a:solidFill>
                <a:effectLst/>
                <a:latin typeface="Times New Roman" pitchFamily="18" charset="0"/>
                <a:ea typeface="Calibri" pitchFamily="34" charset="0"/>
                <a:cs typeface="Times New Roman" pitchFamily="18" charset="0"/>
              </a:rPr>
              <a:t>q</a:t>
            </a:r>
            <a:r>
              <a:rPr kumimoji="0" lang="fr-FR" b="1" i="0" u="none" strike="noStrike" cap="none" normalizeH="0" baseline="-30000" dirty="0" err="1" smtClean="0">
                <a:ln>
                  <a:noFill/>
                </a:ln>
                <a:solidFill>
                  <a:schemeClr val="accent4">
                    <a:lumMod val="75000"/>
                  </a:schemeClr>
                </a:solidFill>
                <a:effectLst/>
                <a:latin typeface="Times New Roman" pitchFamily="18" charset="0"/>
                <a:ea typeface="Calibri" pitchFamily="34" charset="0"/>
                <a:cs typeface="Times New Roman" pitchFamily="18" charset="0"/>
              </a:rPr>
              <a:t>u</a:t>
            </a:r>
            <a:r>
              <a:rPr kumimoji="0" lang="fr-FR"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132.64/2.94 = 45.115 ton /m</a:t>
            </a:r>
            <a:r>
              <a:rPr kumimoji="0" lang="fr-FR" b="1"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2</a:t>
            </a:r>
            <a:endParaRPr kumimoji="0" lang="en-US"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fr-FR"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V</a:t>
            </a:r>
            <a:r>
              <a:rPr kumimoji="0" lang="fr-FR" b="1"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u</a:t>
            </a:r>
            <a:r>
              <a:rPr kumimoji="0" lang="fr-FR"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 45.115 * (.65-d)                                                                                     </a:t>
            </a:r>
            <a:endParaRPr kumimoji="0" lang="en-US"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Φ</a:t>
            </a:r>
            <a:r>
              <a:rPr kumimoji="0" lang="fr-FR"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r>
              <a:rPr kumimoji="0" lang="fr-FR" b="1" i="0" u="none" strike="noStrike" cap="none" normalizeH="0" baseline="0" dirty="0" err="1" smtClean="0">
                <a:ln>
                  <a:noFill/>
                </a:ln>
                <a:solidFill>
                  <a:schemeClr val="accent4">
                    <a:lumMod val="75000"/>
                  </a:schemeClr>
                </a:solidFill>
                <a:effectLst/>
                <a:latin typeface="Times New Roman" pitchFamily="18" charset="0"/>
                <a:ea typeface="Calibri" pitchFamily="34" charset="0"/>
                <a:cs typeface="Times New Roman" pitchFamily="18" charset="0"/>
              </a:rPr>
              <a:t>V</a:t>
            </a:r>
            <a:r>
              <a:rPr kumimoji="0" lang="fr-FR" b="1" i="0" u="none" strike="noStrike" cap="none" normalizeH="0" baseline="-30000" dirty="0" err="1" smtClean="0">
                <a:ln>
                  <a:noFill/>
                </a:ln>
                <a:solidFill>
                  <a:schemeClr val="accent4">
                    <a:lumMod val="75000"/>
                  </a:schemeClr>
                </a:solidFill>
                <a:effectLst/>
                <a:latin typeface="Times New Roman" pitchFamily="18" charset="0"/>
                <a:ea typeface="Calibri" pitchFamily="34" charset="0"/>
                <a:cs typeface="Times New Roman" pitchFamily="18" charset="0"/>
              </a:rPr>
              <a:t>c</a:t>
            </a:r>
            <a:r>
              <a:rPr kumimoji="0" lang="fr-FR" b="1"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0.75 * 0.53√240 *1.0 * d *10</a:t>
            </a:r>
            <a:endParaRPr kumimoji="0" lang="en-US" sz="1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fr-FR"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Φ *</a:t>
            </a:r>
            <a:r>
              <a:rPr kumimoji="0" lang="en-US" b="1" i="0" u="none" strike="noStrike" cap="none" normalizeH="0" baseline="0" dirty="0" err="1" smtClean="0">
                <a:ln>
                  <a:noFill/>
                </a:ln>
                <a:solidFill>
                  <a:schemeClr val="accent4">
                    <a:lumMod val="75000"/>
                  </a:schemeClr>
                </a:solidFill>
                <a:effectLst/>
                <a:latin typeface="Times New Roman" pitchFamily="18" charset="0"/>
                <a:ea typeface="Calibri" pitchFamily="34" charset="0"/>
                <a:cs typeface="Times New Roman" pitchFamily="18" charset="0"/>
              </a:rPr>
              <a:t>V</a:t>
            </a:r>
            <a:r>
              <a:rPr kumimoji="0" lang="en-US" b="1" i="0" u="none" strike="noStrike" cap="none" normalizeH="0" baseline="-30000" dirty="0" err="1" smtClean="0">
                <a:ln>
                  <a:noFill/>
                </a:ln>
                <a:solidFill>
                  <a:schemeClr val="accent4">
                    <a:lumMod val="75000"/>
                  </a:schemeClr>
                </a:solidFill>
                <a:effectLst/>
                <a:latin typeface="Times New Roman" pitchFamily="18" charset="0"/>
                <a:ea typeface="Calibri" pitchFamily="34" charset="0"/>
                <a:cs typeface="Times New Roman" pitchFamily="18" charset="0"/>
              </a:rPr>
              <a:t>c</a:t>
            </a: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&gt;= V</a:t>
            </a:r>
            <a:r>
              <a:rPr kumimoji="0" lang="en-US" b="1" i="0" u="none" strike="noStrike" cap="none" normalizeH="0" baseline="-30000" dirty="0" smtClean="0">
                <a:ln>
                  <a:noFill/>
                </a:ln>
                <a:solidFill>
                  <a:schemeClr val="accent4">
                    <a:lumMod val="75000"/>
                  </a:schemeClr>
                </a:solidFill>
                <a:effectLst/>
                <a:latin typeface="Times New Roman" pitchFamily="18" charset="0"/>
                <a:ea typeface="Calibri" pitchFamily="34" charset="0"/>
                <a:cs typeface="Times New Roman" pitchFamily="18" charset="0"/>
              </a:rPr>
              <a:t>u     </a:t>
            </a: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from that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d=27 cm  </a:t>
            </a:r>
            <a:r>
              <a:rPr kumimoji="0" lang="en-US"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endParaRPr kumimoji="0" lang="en-US" sz="24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2060" name="Rectangle 12"/>
          <p:cNvSpPr>
            <a:spLocks noChangeArrowheads="1"/>
          </p:cNvSpPr>
          <p:nvPr/>
        </p:nvSpPr>
        <p:spPr bwMode="auto">
          <a:xfrm>
            <a:off x="685800" y="4343400"/>
            <a:ext cx="69342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Punching shear:</a:t>
            </a:r>
            <a:endParaRPr kumimoji="0" lang="en-US" sz="2000" b="1" i="0" u="sng" strike="noStrike" cap="none" normalizeH="0" baseline="0" dirty="0" smtClean="0">
              <a:ln>
                <a:noFill/>
              </a:ln>
              <a:solidFill>
                <a:srgbClr val="00B05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*Punching shear:</a:t>
            </a:r>
            <a:endParaRPr kumimoji="0" lang="en-US"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P</a:t>
            </a:r>
            <a:r>
              <a:rPr kumimoji="0" lang="en-US" sz="2400" b="1" i="0" u="none" strike="noStrike" cap="none" normalizeH="0" baseline="-3000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u</a:t>
            </a:r>
            <a:r>
              <a:rPr kumimoji="0" lang="en-US" sz="2400" b="1" i="0" u="none" strike="noStrike" cap="none" normalizeH="0" baseline="-3000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(punching) </a:t>
            </a:r>
            <a:r>
              <a:rPr kumimoji="0" lang="en-US"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φV</a:t>
            </a:r>
            <a:r>
              <a:rPr kumimoji="0" lang="en-US" sz="2400" b="1" i="0" u="none" strike="noStrike" cap="none" normalizeH="0" baseline="-3000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cp</a:t>
            </a:r>
            <a:endParaRPr kumimoji="0" lang="en-US"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P</a:t>
            </a:r>
            <a:r>
              <a:rPr kumimoji="0" lang="en-US" sz="2400" b="1" i="0" u="none" strike="noStrike" cap="none" normalizeH="0" baseline="-3000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u</a:t>
            </a:r>
            <a:r>
              <a:rPr kumimoji="0" lang="en-US" sz="2400" b="1" i="0" u="none" strike="noStrike" cap="none" normalizeH="0" baseline="-3000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(punching)</a:t>
            </a:r>
            <a:r>
              <a:rPr kumimoji="0" lang="en-US"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P</a:t>
            </a:r>
            <a:r>
              <a:rPr kumimoji="0" lang="en-US" sz="2400" b="1" i="0" u="none" strike="noStrike" cap="none" normalizeH="0" baseline="-3000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u</a:t>
            </a:r>
            <a:r>
              <a:rPr kumimoji="0" lang="en-US" sz="2400" b="1" i="0" u="none" strike="noStrike" cap="none" normalizeH="0" baseline="-3000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(column)</a:t>
            </a:r>
            <a:r>
              <a:rPr kumimoji="0" lang="en-US"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q</a:t>
            </a:r>
            <a:r>
              <a:rPr kumimoji="0" lang="en-US" sz="2400" b="1" i="0" u="none" strike="noStrike" cap="none" normalizeH="0" baseline="-3000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ult</a:t>
            </a:r>
            <a:r>
              <a:rPr kumimoji="0" lang="en-US"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b+d</a:t>
            </a:r>
            <a:r>
              <a:rPr kumimoji="0" lang="en-US"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err="1" smtClean="0">
                <a:ln>
                  <a:noFill/>
                </a:ln>
                <a:solidFill>
                  <a:schemeClr val="accent4">
                    <a:lumMod val="75000"/>
                  </a:schemeClr>
                </a:solidFill>
                <a:effectLst/>
                <a:latin typeface="Times New Roman" pitchFamily="18" charset="0"/>
                <a:ea typeface="Times New Roman" pitchFamily="18" charset="0"/>
                <a:cs typeface="Times New Roman" pitchFamily="18" charset="0"/>
              </a:rPr>
              <a:t>h+d</a:t>
            </a:r>
            <a:r>
              <a:rPr kumimoji="0" lang="en-US" sz="2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endParaRPr kumimoji="0" lang="en-US" sz="32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1524000" y="5638800"/>
            <a:ext cx="5334000" cy="914400"/>
          </a:xfrm>
          <a:prstGeom prst="round2DiagRect">
            <a:avLst>
              <a:gd name="adj1" fmla="val 16667"/>
              <a:gd name="adj2"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TextBox 8"/>
          <p:cNvSpPr txBox="1"/>
          <p:nvPr/>
        </p:nvSpPr>
        <p:spPr>
          <a:xfrm>
            <a:off x="609600" y="712887"/>
            <a:ext cx="8153400" cy="4401205"/>
          </a:xfrm>
          <a:prstGeom prst="rect">
            <a:avLst/>
          </a:prstGeom>
          <a:noFill/>
        </p:spPr>
        <p:txBody>
          <a:bodyPr wrap="square" rtlCol="0">
            <a:spAutoFit/>
          </a:bodyPr>
          <a:lstStyle/>
          <a:p>
            <a:r>
              <a:rPr lang="en-US" sz="2000" b="1" dirty="0" smtClean="0"/>
              <a:t>=132.64-45.115((.2+.27)(0.8+.27))</a:t>
            </a:r>
          </a:p>
          <a:p>
            <a:r>
              <a:rPr lang="en-US" sz="2000" b="1" dirty="0" smtClean="0"/>
              <a:t>                 =</a:t>
            </a:r>
            <a:r>
              <a:rPr lang="en-US" sz="2000" b="1" dirty="0" smtClean="0">
                <a:solidFill>
                  <a:srgbClr val="C00000"/>
                </a:solidFill>
              </a:rPr>
              <a:t>109.95ton</a:t>
            </a:r>
          </a:p>
          <a:p>
            <a:r>
              <a:rPr lang="en-US" sz="2000" b="1" dirty="0" err="1" smtClean="0"/>
              <a:t>V</a:t>
            </a:r>
            <a:r>
              <a:rPr lang="en-US" sz="2000" b="1" baseline="-25000" dirty="0" err="1" smtClean="0"/>
              <a:t>cp</a:t>
            </a:r>
            <a:r>
              <a:rPr lang="en-US" sz="2000" b="1" dirty="0" smtClean="0"/>
              <a:t>=1.06* *A</a:t>
            </a:r>
            <a:r>
              <a:rPr lang="en-US" sz="2000" b="1" baseline="-25000" dirty="0" smtClean="0"/>
              <a:t>0</a:t>
            </a:r>
            <a:r>
              <a:rPr lang="en-US" sz="2000" b="1" dirty="0" smtClean="0"/>
              <a:t>*d</a:t>
            </a:r>
          </a:p>
          <a:p>
            <a:r>
              <a:rPr lang="en-US" sz="2000" b="1" dirty="0" smtClean="0"/>
              <a:t>Where,</a:t>
            </a:r>
          </a:p>
          <a:p>
            <a:r>
              <a:rPr lang="en-US" sz="2000" b="1" dirty="0" smtClean="0"/>
              <a:t>A</a:t>
            </a:r>
            <a:r>
              <a:rPr lang="en-US" sz="2000" b="1" baseline="-25000" dirty="0" smtClean="0"/>
              <a:t>0</a:t>
            </a:r>
            <a:r>
              <a:rPr lang="en-US" sz="2000" b="1" dirty="0" smtClean="0"/>
              <a:t>: </a:t>
            </a:r>
            <a:r>
              <a:rPr lang="en-US" sz="2000" b="1" dirty="0" err="1" smtClean="0"/>
              <a:t>parmeter</a:t>
            </a:r>
            <a:r>
              <a:rPr lang="en-US" sz="2000" b="1" dirty="0" smtClean="0"/>
              <a:t> of the critical section (at distance (d/2) from the face of column)</a:t>
            </a:r>
          </a:p>
          <a:p>
            <a:r>
              <a:rPr lang="en-US" sz="2000" b="1" dirty="0" smtClean="0"/>
              <a:t> </a:t>
            </a:r>
            <a:r>
              <a:rPr lang="en-US" sz="2000" b="1" dirty="0" err="1" smtClean="0"/>
              <a:t>φV</a:t>
            </a:r>
            <a:r>
              <a:rPr lang="en-US" sz="2000" b="1" baseline="-25000" dirty="0" err="1" smtClean="0"/>
              <a:t>cp</a:t>
            </a:r>
            <a:r>
              <a:rPr lang="en-US" sz="2000" b="1" dirty="0" smtClean="0"/>
              <a:t>=0.75*1.06* *10*(2(.2+.27)+2(0.8+.27))*.27</a:t>
            </a:r>
          </a:p>
          <a:p>
            <a:r>
              <a:rPr lang="en-US" sz="2000" b="1" dirty="0" smtClean="0"/>
              <a:t>               =</a:t>
            </a:r>
            <a:r>
              <a:rPr lang="en-US" sz="2000" b="1" dirty="0" smtClean="0">
                <a:solidFill>
                  <a:srgbClr val="C00000"/>
                </a:solidFill>
              </a:rPr>
              <a:t>102.42ton&lt;109.95ton </a:t>
            </a:r>
            <a:r>
              <a:rPr lang="en-US" sz="2000" b="1" dirty="0" smtClean="0"/>
              <a:t>                    </a:t>
            </a:r>
            <a:r>
              <a:rPr lang="en-US" sz="2000" b="1" dirty="0" smtClean="0">
                <a:solidFill>
                  <a:srgbClr val="C00000"/>
                </a:solidFill>
              </a:rPr>
              <a:t>(Not Ok)</a:t>
            </a:r>
          </a:p>
          <a:p>
            <a:r>
              <a:rPr lang="en-US" sz="2800" b="1" i="1" u="sng" dirty="0" smtClean="0">
                <a:solidFill>
                  <a:srgbClr val="00B050"/>
                </a:solidFill>
              </a:rPr>
              <a:t>Try a new depth (d=0.32 m)</a:t>
            </a:r>
          </a:p>
          <a:p>
            <a:r>
              <a:rPr lang="en-US" sz="2000" b="1" dirty="0" err="1" smtClean="0"/>
              <a:t>P</a:t>
            </a:r>
            <a:r>
              <a:rPr lang="en-US" sz="2000" b="1" baseline="-25000" dirty="0" err="1" smtClean="0"/>
              <a:t>u</a:t>
            </a:r>
            <a:r>
              <a:rPr lang="en-US" sz="2000" b="1" baseline="-25000" dirty="0" smtClean="0"/>
              <a:t>(punching)</a:t>
            </a:r>
            <a:r>
              <a:rPr lang="en-US" sz="2000" b="1" dirty="0" smtClean="0"/>
              <a:t>=106.36ton</a:t>
            </a:r>
          </a:p>
          <a:p>
            <a:r>
              <a:rPr lang="en-US" sz="2000" b="1" dirty="0" err="1" smtClean="0"/>
              <a:t>φV</a:t>
            </a:r>
            <a:r>
              <a:rPr lang="en-US" sz="2000" b="1" baseline="-25000" dirty="0" err="1" smtClean="0"/>
              <a:t>cp</a:t>
            </a:r>
            <a:r>
              <a:rPr lang="en-US" sz="2000" b="1" dirty="0" smtClean="0"/>
              <a:t>=0.75*1.06* *10*(2(.2+0.32)+2(0.8+0.32))*0.32</a:t>
            </a:r>
          </a:p>
          <a:p>
            <a:r>
              <a:rPr lang="en-US" sz="2000" b="1" dirty="0" smtClean="0"/>
              <a:t>        =</a:t>
            </a:r>
            <a:r>
              <a:rPr lang="en-US" sz="2400" b="1" dirty="0" smtClean="0">
                <a:solidFill>
                  <a:srgbClr val="FF0000"/>
                </a:solidFill>
              </a:rPr>
              <a:t>129.27 ton&gt;106.36                (Ok)</a:t>
            </a:r>
            <a:endParaRPr lang="en-US" sz="2000" b="1" dirty="0" smtClean="0">
              <a:solidFill>
                <a:srgbClr val="FF0000"/>
              </a:solidFill>
            </a:endParaRPr>
          </a:p>
          <a:p>
            <a:endParaRPr lang="en-US" sz="2000" b="1" dirty="0"/>
          </a:p>
        </p:txBody>
      </p:sp>
      <p:sp>
        <p:nvSpPr>
          <p:cNvPr id="34825" name="Rectangle 9"/>
          <p:cNvSpPr>
            <a:spLocks noChangeArrowheads="1"/>
          </p:cNvSpPr>
          <p:nvPr/>
        </p:nvSpPr>
        <p:spPr bwMode="auto">
          <a:xfrm>
            <a:off x="685800" y="4572000"/>
            <a:ext cx="80772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accent4">
                    <a:lumMod val="75000"/>
                  </a:schemeClr>
                </a:solidFill>
                <a:effectLst/>
                <a:latin typeface="Calibri" pitchFamily="34" charset="0"/>
                <a:ea typeface="Times New Roman" pitchFamily="18" charset="0"/>
                <a:cs typeface="Arial" pitchFamily="34" charset="0"/>
              </a:rPr>
              <a:t>Take cover=8cm</a:t>
            </a:r>
            <a:endParaRPr kumimoji="0" lang="en-US" sz="200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accent4">
                    <a:lumMod val="75000"/>
                  </a:schemeClr>
                </a:solidFill>
                <a:effectLst/>
                <a:latin typeface="Calibri" pitchFamily="34" charset="0"/>
                <a:ea typeface="Times New Roman" pitchFamily="18" charset="0"/>
                <a:cs typeface="Arial" pitchFamily="34" charset="0"/>
              </a:rPr>
              <a:t>So that, total depth of footing=h=40cm</a:t>
            </a:r>
            <a:endParaRPr kumimoji="0" lang="en-US" sz="200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i="0" u="none" strike="noStrike" cap="none" normalizeH="0" baseline="0" dirty="0" smtClean="0">
              <a:ln>
                <a:noFill/>
              </a:ln>
              <a:solidFill>
                <a:srgbClr val="FF0000"/>
              </a:solidFill>
              <a:effectLst/>
              <a:latin typeface="Arial" pitchFamily="34" charset="0"/>
              <a:cs typeface="Arial" pitchFamily="34" charset="0"/>
            </a:endParaRPr>
          </a:p>
        </p:txBody>
      </p:sp>
      <p:sp>
        <p:nvSpPr>
          <p:cNvPr id="34826" name="Rectangle 10"/>
          <p:cNvSpPr>
            <a:spLocks noChangeArrowheads="1"/>
          </p:cNvSpPr>
          <p:nvPr/>
        </p:nvSpPr>
        <p:spPr bwMode="auto">
          <a:xfrm>
            <a:off x="1600200" y="5585936"/>
            <a:ext cx="5562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 =32cm               cover = 8 cm</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838200"/>
            <a:ext cx="5334000" cy="523220"/>
          </a:xfrm>
          <a:prstGeom prst="rect">
            <a:avLst/>
          </a:prstGeom>
        </p:spPr>
        <p:txBody>
          <a:bodyPr wrap="square">
            <a:spAutoFit/>
          </a:bodyPr>
          <a:lstStyle/>
          <a:p>
            <a:r>
              <a:rPr lang="en-US" sz="2800" b="1" dirty="0" smtClean="0">
                <a:solidFill>
                  <a:schemeClr val="bg1"/>
                </a:solidFill>
              </a:rPr>
              <a:t>Steel Reinforcement (Flexural): </a:t>
            </a:r>
            <a:endParaRPr lang="en-US" sz="2800" dirty="0">
              <a:solidFill>
                <a:schemeClr val="bg1"/>
              </a:solidFill>
            </a:endParaRPr>
          </a:p>
        </p:txBody>
      </p:sp>
      <p:sp>
        <p:nvSpPr>
          <p:cNvPr id="4" name="Rectangle 3"/>
          <p:cNvSpPr/>
          <p:nvPr/>
        </p:nvSpPr>
        <p:spPr>
          <a:xfrm>
            <a:off x="1447800" y="152400"/>
            <a:ext cx="6273320" cy="646331"/>
          </a:xfrm>
          <a:prstGeom prst="rect">
            <a:avLst/>
          </a:prstGeom>
          <a:solidFill>
            <a:srgbClr val="FFFF00"/>
          </a:solidFill>
        </p:spPr>
        <p:txBody>
          <a:bodyPr wrap="none">
            <a:spAutoFit/>
          </a:bodyPr>
          <a:lstStyle/>
          <a:p>
            <a:r>
              <a:rPr lang="en-US" sz="3600" b="1" u="sng" dirty="0" smtClean="0">
                <a:solidFill>
                  <a:srgbClr val="002060"/>
                </a:solidFill>
              </a:rPr>
              <a:t>Steel Reinforcement (Flexural): </a:t>
            </a:r>
            <a:endParaRPr lang="en-US" sz="3600" u="sng" dirty="0">
              <a:solidFill>
                <a:srgbClr val="002060"/>
              </a:solidFill>
            </a:endParaRPr>
          </a:p>
        </p:txBody>
      </p:sp>
      <p:sp>
        <p:nvSpPr>
          <p:cNvPr id="5" name="TextBox 4"/>
          <p:cNvSpPr txBox="1"/>
          <p:nvPr/>
        </p:nvSpPr>
        <p:spPr>
          <a:xfrm>
            <a:off x="381000" y="856357"/>
            <a:ext cx="8305800" cy="5693866"/>
          </a:xfrm>
          <a:prstGeom prst="rect">
            <a:avLst/>
          </a:prstGeom>
          <a:noFill/>
        </p:spPr>
        <p:txBody>
          <a:bodyPr wrap="square" rtlCol="0">
            <a:spAutoFit/>
          </a:bodyPr>
          <a:lstStyle/>
          <a:p>
            <a:r>
              <a:rPr lang="en-US" sz="2000" b="1" dirty="0" smtClean="0">
                <a:solidFill>
                  <a:srgbClr val="002060"/>
                </a:solidFill>
              </a:rPr>
              <a:t>Isolated footing represented as cantilever, so the max moment occurs at the face of the column:</a:t>
            </a:r>
          </a:p>
          <a:p>
            <a:r>
              <a:rPr lang="en-US" sz="2000" b="1" dirty="0" smtClean="0">
                <a:solidFill>
                  <a:srgbClr val="002060"/>
                </a:solidFill>
              </a:rPr>
              <a:t>Ultimate moment at the face of the column (</a:t>
            </a:r>
            <a:r>
              <a:rPr lang="en-US" sz="2000" b="1" dirty="0" err="1" smtClean="0">
                <a:solidFill>
                  <a:srgbClr val="002060"/>
                </a:solidFill>
              </a:rPr>
              <a:t>M</a:t>
            </a:r>
            <a:r>
              <a:rPr lang="en-US" sz="2000" b="1" baseline="-25000" dirty="0" err="1" smtClean="0">
                <a:solidFill>
                  <a:srgbClr val="002060"/>
                </a:solidFill>
              </a:rPr>
              <a:t>ult</a:t>
            </a:r>
            <a:r>
              <a:rPr lang="en-US" sz="2000" b="1" dirty="0" smtClean="0">
                <a:solidFill>
                  <a:srgbClr val="002060"/>
                </a:solidFill>
              </a:rPr>
              <a:t>) =</a:t>
            </a:r>
            <a:r>
              <a:rPr lang="en-US" sz="2000" b="1" dirty="0" err="1" smtClean="0">
                <a:solidFill>
                  <a:srgbClr val="002060"/>
                </a:solidFill>
              </a:rPr>
              <a:t>q</a:t>
            </a:r>
            <a:r>
              <a:rPr lang="en-US" sz="2000" b="1" baseline="-25000" dirty="0" err="1" smtClean="0">
                <a:solidFill>
                  <a:srgbClr val="002060"/>
                </a:solidFill>
              </a:rPr>
              <a:t>ult</a:t>
            </a:r>
            <a:r>
              <a:rPr lang="en-US" sz="2000" b="1" dirty="0" smtClean="0">
                <a:solidFill>
                  <a:srgbClr val="002060"/>
                </a:solidFill>
              </a:rPr>
              <a:t>*[</a:t>
            </a:r>
            <a:r>
              <a:rPr lang="en-US" sz="2000" b="1" baseline="30000" dirty="0" smtClean="0">
                <a:solidFill>
                  <a:srgbClr val="002060"/>
                </a:solidFill>
              </a:rPr>
              <a:t>2</a:t>
            </a:r>
            <a:r>
              <a:rPr lang="en-US" sz="2000" b="1" dirty="0" smtClean="0">
                <a:solidFill>
                  <a:srgbClr val="002060"/>
                </a:solidFill>
              </a:rPr>
              <a:t>/2 =45.115*[</a:t>
            </a:r>
            <a:r>
              <a:rPr lang="en-US" sz="2000" b="1" baseline="30000" dirty="0" smtClean="0">
                <a:solidFill>
                  <a:srgbClr val="002060"/>
                </a:solidFill>
              </a:rPr>
              <a:t>2</a:t>
            </a:r>
            <a:r>
              <a:rPr lang="en-US" sz="2000" b="1" dirty="0" smtClean="0">
                <a:solidFill>
                  <a:srgbClr val="002060"/>
                </a:solidFill>
              </a:rPr>
              <a:t>/2] = 9.53 </a:t>
            </a:r>
            <a:r>
              <a:rPr lang="en-US" sz="2000" b="1" dirty="0" err="1" smtClean="0">
                <a:solidFill>
                  <a:srgbClr val="002060"/>
                </a:solidFill>
              </a:rPr>
              <a:t>ton.m</a:t>
            </a:r>
            <a:endParaRPr lang="en-US" sz="2000" b="1" dirty="0" smtClean="0">
              <a:solidFill>
                <a:srgbClr val="002060"/>
              </a:solidFill>
            </a:endParaRPr>
          </a:p>
          <a:p>
            <a:r>
              <a:rPr lang="en-US" sz="2000" b="1" dirty="0" err="1" smtClean="0">
                <a:solidFill>
                  <a:srgbClr val="002060"/>
                </a:solidFill>
              </a:rPr>
              <a:t>M</a:t>
            </a:r>
            <a:r>
              <a:rPr lang="en-US" sz="2000" b="1" baseline="-25000" dirty="0" err="1" smtClean="0">
                <a:solidFill>
                  <a:srgbClr val="002060"/>
                </a:solidFill>
              </a:rPr>
              <a:t>n</a:t>
            </a:r>
            <a:r>
              <a:rPr lang="en-US" sz="2000" b="1" baseline="-25000" dirty="0" smtClean="0">
                <a:solidFill>
                  <a:srgbClr val="002060"/>
                </a:solidFill>
              </a:rPr>
              <a:t> </a:t>
            </a:r>
            <a:r>
              <a:rPr lang="en-US" sz="2000" b="1" dirty="0" smtClean="0">
                <a:solidFill>
                  <a:srgbClr val="002060"/>
                </a:solidFill>
              </a:rPr>
              <a:t>=</a:t>
            </a:r>
            <a:r>
              <a:rPr lang="en-US" sz="2000" b="1" baseline="-25000" dirty="0" smtClean="0">
                <a:solidFill>
                  <a:srgbClr val="002060"/>
                </a:solidFill>
              </a:rPr>
              <a:t> </a:t>
            </a:r>
            <a:r>
              <a:rPr lang="en-US" sz="2000" b="1" dirty="0" smtClean="0">
                <a:solidFill>
                  <a:srgbClr val="002060"/>
                </a:solidFill>
              </a:rPr>
              <a:t>, where, Φ=0.9                                          </a:t>
            </a:r>
          </a:p>
          <a:p>
            <a:r>
              <a:rPr lang="en-US" sz="2000" b="1" dirty="0" err="1" smtClean="0">
                <a:solidFill>
                  <a:srgbClr val="002060"/>
                </a:solidFill>
              </a:rPr>
              <a:t>M</a:t>
            </a:r>
            <a:r>
              <a:rPr lang="en-US" sz="2000" b="1" baseline="-25000" dirty="0" err="1" smtClean="0">
                <a:solidFill>
                  <a:srgbClr val="002060"/>
                </a:solidFill>
              </a:rPr>
              <a:t>n</a:t>
            </a:r>
            <a:r>
              <a:rPr lang="en-US" sz="2000" b="1" dirty="0" smtClean="0">
                <a:solidFill>
                  <a:srgbClr val="002060"/>
                </a:solidFill>
              </a:rPr>
              <a:t> =10.58ton.m</a:t>
            </a:r>
          </a:p>
          <a:p>
            <a:r>
              <a:rPr lang="en-US" sz="2000" b="1" dirty="0" err="1" smtClean="0">
                <a:solidFill>
                  <a:srgbClr val="002060"/>
                </a:solidFill>
              </a:rPr>
              <a:t>M</a:t>
            </a:r>
            <a:r>
              <a:rPr lang="en-US" sz="2000" b="1" baseline="-25000" dirty="0" err="1" smtClean="0">
                <a:solidFill>
                  <a:srgbClr val="002060"/>
                </a:solidFill>
              </a:rPr>
              <a:t>n</a:t>
            </a:r>
            <a:r>
              <a:rPr lang="en-US" sz="2000" b="1" baseline="-25000" dirty="0" smtClean="0">
                <a:solidFill>
                  <a:srgbClr val="002060"/>
                </a:solidFill>
              </a:rPr>
              <a:t> </a:t>
            </a:r>
            <a:r>
              <a:rPr lang="en-US" sz="2000" b="1" dirty="0" smtClean="0">
                <a:solidFill>
                  <a:srgbClr val="002060"/>
                </a:solidFill>
              </a:rPr>
              <a:t>=R</a:t>
            </a:r>
            <a:r>
              <a:rPr lang="en-US" sz="2000" b="1" baseline="-25000" dirty="0" smtClean="0">
                <a:solidFill>
                  <a:srgbClr val="002060"/>
                </a:solidFill>
              </a:rPr>
              <a:t>n</a:t>
            </a:r>
            <a:r>
              <a:rPr lang="en-US" sz="2000" b="1" dirty="0" smtClean="0">
                <a:solidFill>
                  <a:srgbClr val="002060"/>
                </a:solidFill>
              </a:rPr>
              <a:t>bd</a:t>
            </a:r>
            <a:r>
              <a:rPr lang="en-US" sz="2000" b="1" baseline="30000" dirty="0" smtClean="0">
                <a:solidFill>
                  <a:srgbClr val="002060"/>
                </a:solidFill>
              </a:rPr>
              <a:t>2</a:t>
            </a:r>
            <a:r>
              <a:rPr lang="en-US" sz="2000" b="1" dirty="0" smtClean="0">
                <a:solidFill>
                  <a:srgbClr val="002060"/>
                </a:solidFill>
              </a:rPr>
              <a:t>                                                              </a:t>
            </a:r>
          </a:p>
          <a:p>
            <a:r>
              <a:rPr lang="en-US" sz="2000" b="1" dirty="0" smtClean="0">
                <a:solidFill>
                  <a:srgbClr val="002060"/>
                </a:solidFill>
              </a:rPr>
              <a:t>10.58ton. m=</a:t>
            </a:r>
            <a:r>
              <a:rPr lang="en-US" sz="2000" b="1" dirty="0" err="1" smtClean="0">
                <a:solidFill>
                  <a:srgbClr val="002060"/>
                </a:solidFill>
              </a:rPr>
              <a:t>R</a:t>
            </a:r>
            <a:r>
              <a:rPr lang="en-US" sz="2000" b="1" baseline="-25000" dirty="0" err="1" smtClean="0">
                <a:solidFill>
                  <a:srgbClr val="002060"/>
                </a:solidFill>
              </a:rPr>
              <a:t>n</a:t>
            </a:r>
            <a:r>
              <a:rPr lang="en-US" sz="2000" b="1" dirty="0" err="1" smtClean="0">
                <a:solidFill>
                  <a:srgbClr val="002060"/>
                </a:solidFill>
              </a:rPr>
              <a:t>x</a:t>
            </a:r>
            <a:r>
              <a:rPr lang="en-US" sz="2000" b="1" dirty="0" smtClean="0">
                <a:solidFill>
                  <a:srgbClr val="002060"/>
                </a:solidFill>
              </a:rPr>
              <a:t>(100cm)x(32cm)</a:t>
            </a:r>
            <a:r>
              <a:rPr lang="en-US" sz="2000" b="1" baseline="30000" dirty="0" smtClean="0">
                <a:solidFill>
                  <a:srgbClr val="002060"/>
                </a:solidFill>
              </a:rPr>
              <a:t>2</a:t>
            </a:r>
            <a:endParaRPr lang="en-US" sz="2000" b="1" dirty="0" smtClean="0">
              <a:solidFill>
                <a:srgbClr val="002060"/>
              </a:solidFill>
            </a:endParaRPr>
          </a:p>
          <a:p>
            <a:r>
              <a:rPr lang="en-US" sz="2000" b="1" dirty="0" err="1" smtClean="0">
                <a:solidFill>
                  <a:srgbClr val="002060"/>
                </a:solidFill>
              </a:rPr>
              <a:t>R</a:t>
            </a:r>
            <a:r>
              <a:rPr lang="en-US" sz="2000" b="1" baseline="-25000" dirty="0" err="1" smtClean="0">
                <a:solidFill>
                  <a:srgbClr val="002060"/>
                </a:solidFill>
              </a:rPr>
              <a:t>n</a:t>
            </a:r>
            <a:r>
              <a:rPr lang="en-US" sz="2000" b="1" baseline="30000" dirty="0" smtClean="0">
                <a:solidFill>
                  <a:srgbClr val="002060"/>
                </a:solidFill>
              </a:rPr>
              <a:t> </a:t>
            </a:r>
            <a:r>
              <a:rPr lang="en-US" sz="2000" b="1" dirty="0" smtClean="0">
                <a:solidFill>
                  <a:srgbClr val="002060"/>
                </a:solidFill>
              </a:rPr>
              <a:t>=10.33kg/cm</a:t>
            </a:r>
            <a:r>
              <a:rPr lang="en-US" sz="2000" b="1" baseline="30000" dirty="0" smtClean="0">
                <a:solidFill>
                  <a:srgbClr val="002060"/>
                </a:solidFill>
              </a:rPr>
              <a:t>2</a:t>
            </a:r>
            <a:endParaRPr lang="en-US" sz="2000" b="1" dirty="0" smtClean="0">
              <a:solidFill>
                <a:srgbClr val="002060"/>
              </a:solidFill>
            </a:endParaRPr>
          </a:p>
          <a:p>
            <a:r>
              <a:rPr lang="en-US" sz="2000" b="1" dirty="0" smtClean="0">
                <a:solidFill>
                  <a:srgbClr val="002060"/>
                </a:solidFill>
              </a:rPr>
              <a:t>ρ = (1- )         </a:t>
            </a:r>
          </a:p>
          <a:p>
            <a:r>
              <a:rPr lang="en-US" sz="2000" b="1" i="1" dirty="0" smtClean="0">
                <a:solidFill>
                  <a:srgbClr val="002060"/>
                </a:solidFill>
              </a:rPr>
              <a:t>Where</a:t>
            </a:r>
            <a:r>
              <a:rPr lang="en-US" sz="2000" b="1" dirty="0" smtClean="0">
                <a:solidFill>
                  <a:srgbClr val="002060"/>
                </a:solidFill>
              </a:rPr>
              <a:t>:-                       	</a:t>
            </a:r>
          </a:p>
          <a:p>
            <a:r>
              <a:rPr lang="en-US" sz="2000" b="1" dirty="0" smtClean="0">
                <a:solidFill>
                  <a:srgbClr val="002060"/>
                </a:solidFill>
              </a:rPr>
              <a:t>ρ: Steel ratio. </a:t>
            </a:r>
          </a:p>
          <a:p>
            <a:r>
              <a:rPr lang="en-US" sz="2000" b="1" dirty="0" smtClean="0">
                <a:solidFill>
                  <a:srgbClr val="002060"/>
                </a:solidFill>
              </a:rPr>
              <a:t>m==20.59</a:t>
            </a:r>
          </a:p>
          <a:p>
            <a:r>
              <a:rPr lang="en-US" sz="2000" b="1" dirty="0" smtClean="0">
                <a:solidFill>
                  <a:srgbClr val="002060"/>
                </a:solidFill>
              </a:rPr>
              <a:t>so that ρ=.0025</a:t>
            </a:r>
          </a:p>
          <a:p>
            <a:r>
              <a:rPr lang="en-US" sz="2000" b="1" dirty="0" smtClean="0">
                <a:solidFill>
                  <a:srgbClr val="002060"/>
                </a:solidFill>
              </a:rPr>
              <a:t>A</a:t>
            </a:r>
            <a:r>
              <a:rPr lang="en-US" sz="2000" b="1" baseline="-25000" dirty="0" smtClean="0">
                <a:solidFill>
                  <a:srgbClr val="002060"/>
                </a:solidFill>
              </a:rPr>
              <a:t>s.= </a:t>
            </a:r>
            <a:r>
              <a:rPr lang="en-US" sz="2000" b="1" dirty="0" smtClean="0">
                <a:solidFill>
                  <a:srgbClr val="002060"/>
                </a:solidFill>
              </a:rPr>
              <a:t>8.08</a:t>
            </a:r>
          </a:p>
          <a:p>
            <a:r>
              <a:rPr lang="en-US" sz="2000" b="1" dirty="0" smtClean="0">
                <a:solidFill>
                  <a:srgbClr val="002060"/>
                </a:solidFill>
              </a:rPr>
              <a:t>A</a:t>
            </a:r>
            <a:r>
              <a:rPr lang="en-US" sz="2000" b="1" baseline="-25000" dirty="0" smtClean="0">
                <a:solidFill>
                  <a:srgbClr val="002060"/>
                </a:solidFill>
              </a:rPr>
              <a:t>s.min</a:t>
            </a:r>
            <a:r>
              <a:rPr lang="en-US" sz="2000" b="1" dirty="0" smtClean="0">
                <a:solidFill>
                  <a:srgbClr val="002060"/>
                </a:solidFill>
              </a:rPr>
              <a:t>=0.0018*100*60= 7.2cm</a:t>
            </a:r>
            <a:r>
              <a:rPr lang="en-US" sz="2000" b="1" baseline="30000" dirty="0" smtClean="0">
                <a:solidFill>
                  <a:srgbClr val="002060"/>
                </a:solidFill>
              </a:rPr>
              <a:t>2</a:t>
            </a:r>
            <a:r>
              <a:rPr lang="en-US" sz="2000" b="1" dirty="0" smtClean="0">
                <a:solidFill>
                  <a:srgbClr val="002060"/>
                </a:solidFill>
              </a:rPr>
              <a:t> </a:t>
            </a:r>
          </a:p>
          <a:p>
            <a:r>
              <a:rPr lang="en-US" sz="2000" b="1" dirty="0" smtClean="0">
                <a:solidFill>
                  <a:srgbClr val="002060"/>
                </a:solidFill>
              </a:rPr>
              <a:t>As. used= 8.08cm</a:t>
            </a:r>
            <a:r>
              <a:rPr lang="en-US" sz="2000" b="1" baseline="30000" dirty="0" smtClean="0">
                <a:solidFill>
                  <a:srgbClr val="002060"/>
                </a:solidFill>
              </a:rPr>
              <a:t>2</a:t>
            </a:r>
            <a:endParaRPr lang="en-US" sz="2000" b="1" dirty="0" smtClean="0">
              <a:solidFill>
                <a:srgbClr val="002060"/>
              </a:solidFill>
            </a:endParaRPr>
          </a:p>
          <a:p>
            <a:r>
              <a:rPr lang="en-US" sz="2000" b="1" dirty="0" smtClean="0">
                <a:solidFill>
                  <a:srgbClr val="0070C0"/>
                </a:solidFill>
              </a:rPr>
              <a:t>     </a:t>
            </a:r>
            <a:r>
              <a:rPr lang="en-US" sz="2000" b="1" u="sng" dirty="0" smtClean="0">
                <a:solidFill>
                  <a:srgbClr val="0070C0"/>
                </a:solidFill>
              </a:rPr>
              <a:t> </a:t>
            </a:r>
            <a:r>
              <a:rPr lang="en-US" sz="2400" b="1" u="sng" dirty="0" smtClean="0">
                <a:solidFill>
                  <a:srgbClr val="FF0000"/>
                </a:solidFill>
              </a:rPr>
              <a:t>Use   5 </a:t>
            </a:r>
            <a:r>
              <a:rPr lang="fr-FR" sz="2400" b="1" u="sng" dirty="0" smtClean="0">
                <a:solidFill>
                  <a:srgbClr val="FF0000"/>
                </a:solidFill>
              </a:rPr>
              <a:t>Φ </a:t>
            </a:r>
            <a:r>
              <a:rPr lang="en-US" sz="2400" b="1" u="sng" dirty="0" smtClean="0">
                <a:solidFill>
                  <a:srgbClr val="FF0000"/>
                </a:solidFill>
              </a:rPr>
              <a:t>16</a:t>
            </a:r>
            <a:r>
              <a:rPr lang="en-US" sz="2400" b="1" dirty="0" smtClean="0">
                <a:solidFill>
                  <a:srgbClr val="FF0000"/>
                </a:solidFill>
              </a:rPr>
              <a:t>   (1</a:t>
            </a:r>
            <a:r>
              <a:rPr lang="fr-FR" sz="2400" b="1" dirty="0" smtClean="0">
                <a:solidFill>
                  <a:srgbClr val="FF0000"/>
                </a:solidFill>
              </a:rPr>
              <a:t> Φ16 /25cm c/c)</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305800" cy="5386090"/>
          </a:xfrm>
          <a:prstGeom prst="rect">
            <a:avLst/>
          </a:prstGeom>
          <a:noFill/>
        </p:spPr>
        <p:txBody>
          <a:bodyPr wrap="square" rtlCol="0">
            <a:spAutoFit/>
          </a:bodyPr>
          <a:lstStyle/>
          <a:p>
            <a:r>
              <a:rPr lang="en-US" sz="2000" b="1" dirty="0" smtClean="0">
                <a:solidFill>
                  <a:srgbClr val="002060"/>
                </a:solidFill>
              </a:rPr>
              <a:t> </a:t>
            </a:r>
            <a:endParaRPr lang="en-US" sz="2000" dirty="0" smtClean="0">
              <a:solidFill>
                <a:srgbClr val="002060"/>
              </a:solidFill>
            </a:endParaRPr>
          </a:p>
          <a:p>
            <a:r>
              <a:rPr lang="en-US" sz="3600" b="1" dirty="0" smtClean="0">
                <a:solidFill>
                  <a:srgbClr val="C00000"/>
                </a:solidFill>
              </a:rPr>
              <a:t>In the other direction:</a:t>
            </a:r>
            <a:endParaRPr lang="en-US" sz="3600" dirty="0" smtClean="0">
              <a:solidFill>
                <a:srgbClr val="C00000"/>
              </a:solidFill>
            </a:endParaRPr>
          </a:p>
          <a:p>
            <a:r>
              <a:rPr lang="en-US" sz="2400" b="1" dirty="0" smtClean="0">
                <a:solidFill>
                  <a:srgbClr val="002060"/>
                </a:solidFill>
              </a:rPr>
              <a:t>Ultimate moment at the face of the column</a:t>
            </a:r>
          </a:p>
          <a:p>
            <a:r>
              <a:rPr lang="en-US" sz="2400" b="1" dirty="0" smtClean="0">
                <a:solidFill>
                  <a:srgbClr val="002060"/>
                </a:solidFill>
              </a:rPr>
              <a:t> (</a:t>
            </a:r>
            <a:r>
              <a:rPr lang="en-US" sz="2400" b="1" dirty="0" err="1" smtClean="0">
                <a:solidFill>
                  <a:srgbClr val="002060"/>
                </a:solidFill>
              </a:rPr>
              <a:t>M</a:t>
            </a:r>
            <a:r>
              <a:rPr lang="en-US" sz="2400" b="1" baseline="-25000" dirty="0" err="1" smtClean="0">
                <a:solidFill>
                  <a:srgbClr val="002060"/>
                </a:solidFill>
              </a:rPr>
              <a:t>ult</a:t>
            </a:r>
            <a:r>
              <a:rPr lang="en-US" sz="2400" b="1" dirty="0" smtClean="0">
                <a:solidFill>
                  <a:srgbClr val="002060"/>
                </a:solidFill>
              </a:rPr>
              <a:t>)=</a:t>
            </a:r>
            <a:r>
              <a:rPr lang="en-US" sz="2400" b="1" dirty="0" err="1" smtClean="0">
                <a:solidFill>
                  <a:srgbClr val="002060"/>
                </a:solidFill>
              </a:rPr>
              <a:t>q</a:t>
            </a:r>
            <a:r>
              <a:rPr lang="en-US" sz="2400" b="1" baseline="-25000" dirty="0" err="1" smtClean="0">
                <a:solidFill>
                  <a:srgbClr val="002060"/>
                </a:solidFill>
              </a:rPr>
              <a:t>ult</a:t>
            </a:r>
            <a:r>
              <a:rPr lang="en-US" sz="2400" b="1" dirty="0" smtClean="0">
                <a:solidFill>
                  <a:srgbClr val="002060"/>
                </a:solidFill>
              </a:rPr>
              <a:t>*[</a:t>
            </a:r>
            <a:r>
              <a:rPr lang="en-US" sz="2400" b="1" baseline="30000" dirty="0" smtClean="0">
                <a:solidFill>
                  <a:srgbClr val="002060"/>
                </a:solidFill>
              </a:rPr>
              <a:t>2</a:t>
            </a:r>
            <a:r>
              <a:rPr lang="en-US" sz="2400" b="1" dirty="0" smtClean="0">
                <a:solidFill>
                  <a:srgbClr val="002060"/>
                </a:solidFill>
              </a:rPr>
              <a:t>/2]=45.115 *[</a:t>
            </a:r>
            <a:r>
              <a:rPr lang="en-US" sz="2400" b="1" baseline="30000" dirty="0" smtClean="0">
                <a:solidFill>
                  <a:srgbClr val="002060"/>
                </a:solidFill>
              </a:rPr>
              <a:t>2</a:t>
            </a:r>
            <a:r>
              <a:rPr lang="en-US" sz="2400" b="1" dirty="0" smtClean="0">
                <a:solidFill>
                  <a:srgbClr val="002060"/>
                </a:solidFill>
              </a:rPr>
              <a:t>/2]= 8.12 </a:t>
            </a:r>
            <a:r>
              <a:rPr lang="en-US" sz="2400" b="1" dirty="0" err="1" smtClean="0">
                <a:solidFill>
                  <a:srgbClr val="002060"/>
                </a:solidFill>
              </a:rPr>
              <a:t>ton.m</a:t>
            </a:r>
            <a:endParaRPr lang="en-US" sz="2400" b="1" dirty="0" smtClean="0">
              <a:solidFill>
                <a:srgbClr val="002060"/>
              </a:solidFill>
            </a:endParaRPr>
          </a:p>
          <a:p>
            <a:r>
              <a:rPr lang="en-US" sz="2400" b="1" dirty="0" err="1" smtClean="0">
                <a:solidFill>
                  <a:srgbClr val="002060"/>
                </a:solidFill>
              </a:rPr>
              <a:t>M</a:t>
            </a:r>
            <a:r>
              <a:rPr lang="en-US" sz="2400" b="1" baseline="-25000" dirty="0" err="1" smtClean="0">
                <a:solidFill>
                  <a:srgbClr val="002060"/>
                </a:solidFill>
              </a:rPr>
              <a:t>n</a:t>
            </a:r>
            <a:r>
              <a:rPr lang="en-US" sz="2400" b="1" baseline="-25000" dirty="0" smtClean="0">
                <a:solidFill>
                  <a:srgbClr val="002060"/>
                </a:solidFill>
              </a:rPr>
              <a:t> </a:t>
            </a:r>
            <a:r>
              <a:rPr lang="en-US" sz="2400" b="1" dirty="0" smtClean="0">
                <a:solidFill>
                  <a:srgbClr val="002060"/>
                </a:solidFill>
              </a:rPr>
              <a:t>=</a:t>
            </a:r>
            <a:r>
              <a:rPr lang="en-US" sz="2400" b="1" baseline="-25000" dirty="0" smtClean="0">
                <a:solidFill>
                  <a:srgbClr val="002060"/>
                </a:solidFill>
              </a:rPr>
              <a:t> </a:t>
            </a:r>
            <a:r>
              <a:rPr lang="en-US" sz="2400" b="1" dirty="0" smtClean="0">
                <a:solidFill>
                  <a:srgbClr val="002060"/>
                </a:solidFill>
              </a:rPr>
              <a:t>, where, Φ=0.9                                          </a:t>
            </a:r>
          </a:p>
          <a:p>
            <a:r>
              <a:rPr lang="en-US" sz="2400" b="1" dirty="0" err="1" smtClean="0">
                <a:solidFill>
                  <a:srgbClr val="002060"/>
                </a:solidFill>
              </a:rPr>
              <a:t>M</a:t>
            </a:r>
            <a:r>
              <a:rPr lang="en-US" sz="2400" b="1" baseline="-25000" dirty="0" err="1" smtClean="0">
                <a:solidFill>
                  <a:srgbClr val="002060"/>
                </a:solidFill>
              </a:rPr>
              <a:t>n</a:t>
            </a:r>
            <a:r>
              <a:rPr lang="en-US" sz="2400" b="1" dirty="0" smtClean="0">
                <a:solidFill>
                  <a:srgbClr val="002060"/>
                </a:solidFill>
              </a:rPr>
              <a:t> =9.02ton.m</a:t>
            </a:r>
          </a:p>
          <a:p>
            <a:r>
              <a:rPr lang="en-US" sz="2400" b="1" dirty="0" err="1" smtClean="0">
                <a:solidFill>
                  <a:srgbClr val="002060"/>
                </a:solidFill>
              </a:rPr>
              <a:t>M</a:t>
            </a:r>
            <a:r>
              <a:rPr lang="en-US" sz="2400" b="1" baseline="-25000" dirty="0" err="1" smtClean="0">
                <a:solidFill>
                  <a:srgbClr val="002060"/>
                </a:solidFill>
              </a:rPr>
              <a:t>n</a:t>
            </a:r>
            <a:r>
              <a:rPr lang="en-US" sz="2400" b="1" baseline="-25000" dirty="0" smtClean="0">
                <a:solidFill>
                  <a:srgbClr val="002060"/>
                </a:solidFill>
              </a:rPr>
              <a:t> </a:t>
            </a:r>
            <a:r>
              <a:rPr lang="en-US" sz="2400" b="1" dirty="0" smtClean="0">
                <a:solidFill>
                  <a:srgbClr val="002060"/>
                </a:solidFill>
              </a:rPr>
              <a:t>=R</a:t>
            </a:r>
            <a:r>
              <a:rPr lang="en-US" sz="2400" b="1" baseline="-25000" dirty="0" smtClean="0">
                <a:solidFill>
                  <a:srgbClr val="002060"/>
                </a:solidFill>
              </a:rPr>
              <a:t>n</a:t>
            </a:r>
            <a:r>
              <a:rPr lang="en-US" sz="2400" b="1" dirty="0" smtClean="0">
                <a:solidFill>
                  <a:srgbClr val="002060"/>
                </a:solidFill>
              </a:rPr>
              <a:t>bd</a:t>
            </a:r>
            <a:r>
              <a:rPr lang="en-US" sz="2400" b="1" baseline="30000" dirty="0" smtClean="0">
                <a:solidFill>
                  <a:srgbClr val="002060"/>
                </a:solidFill>
              </a:rPr>
              <a:t>2</a:t>
            </a:r>
            <a:r>
              <a:rPr lang="en-US" sz="2400" b="1" dirty="0" smtClean="0">
                <a:solidFill>
                  <a:srgbClr val="002060"/>
                </a:solidFill>
              </a:rPr>
              <a:t>                                                              </a:t>
            </a:r>
          </a:p>
          <a:p>
            <a:r>
              <a:rPr lang="en-US" sz="2400" b="1" dirty="0" smtClean="0">
                <a:solidFill>
                  <a:srgbClr val="002060"/>
                </a:solidFill>
              </a:rPr>
              <a:t>9.02x100 ton.cm=</a:t>
            </a:r>
            <a:r>
              <a:rPr lang="en-US" sz="2400" b="1" dirty="0" err="1" smtClean="0">
                <a:solidFill>
                  <a:srgbClr val="002060"/>
                </a:solidFill>
              </a:rPr>
              <a:t>R</a:t>
            </a:r>
            <a:r>
              <a:rPr lang="en-US" sz="2400" b="1" baseline="-25000" dirty="0" err="1" smtClean="0">
                <a:solidFill>
                  <a:srgbClr val="002060"/>
                </a:solidFill>
              </a:rPr>
              <a:t>n</a:t>
            </a:r>
            <a:r>
              <a:rPr lang="en-US" sz="2400" b="1" dirty="0" err="1" smtClean="0">
                <a:solidFill>
                  <a:srgbClr val="002060"/>
                </a:solidFill>
              </a:rPr>
              <a:t>x</a:t>
            </a:r>
            <a:r>
              <a:rPr lang="en-US" sz="2400" b="1" dirty="0" smtClean="0">
                <a:solidFill>
                  <a:srgbClr val="002060"/>
                </a:solidFill>
              </a:rPr>
              <a:t>(100cm)x(32cm)</a:t>
            </a:r>
            <a:r>
              <a:rPr lang="en-US" sz="2400" b="1" baseline="30000" dirty="0" smtClean="0">
                <a:solidFill>
                  <a:srgbClr val="002060"/>
                </a:solidFill>
              </a:rPr>
              <a:t>2</a:t>
            </a:r>
            <a:endParaRPr lang="en-US" sz="2400" b="1" dirty="0" smtClean="0">
              <a:solidFill>
                <a:srgbClr val="002060"/>
              </a:solidFill>
            </a:endParaRPr>
          </a:p>
          <a:p>
            <a:r>
              <a:rPr lang="en-US" sz="2400" b="1" dirty="0" err="1" smtClean="0">
                <a:solidFill>
                  <a:srgbClr val="002060"/>
                </a:solidFill>
              </a:rPr>
              <a:t>R</a:t>
            </a:r>
            <a:r>
              <a:rPr lang="en-US" sz="2400" b="1" baseline="-25000" dirty="0" err="1" smtClean="0">
                <a:solidFill>
                  <a:srgbClr val="002060"/>
                </a:solidFill>
              </a:rPr>
              <a:t>n</a:t>
            </a:r>
            <a:r>
              <a:rPr lang="en-US" sz="2400" b="1" baseline="30000" dirty="0" smtClean="0">
                <a:solidFill>
                  <a:srgbClr val="002060"/>
                </a:solidFill>
              </a:rPr>
              <a:t> </a:t>
            </a:r>
            <a:r>
              <a:rPr lang="en-US" sz="2400" b="1" dirty="0" smtClean="0">
                <a:solidFill>
                  <a:srgbClr val="002060"/>
                </a:solidFill>
              </a:rPr>
              <a:t>=8.8kg/cm</a:t>
            </a:r>
            <a:r>
              <a:rPr lang="en-US" sz="2400" b="1" baseline="30000" dirty="0" smtClean="0">
                <a:solidFill>
                  <a:srgbClr val="002060"/>
                </a:solidFill>
              </a:rPr>
              <a:t>2</a:t>
            </a:r>
            <a:endParaRPr lang="en-US" sz="2400" b="1" dirty="0" smtClean="0">
              <a:solidFill>
                <a:srgbClr val="002060"/>
              </a:solidFill>
            </a:endParaRPr>
          </a:p>
          <a:p>
            <a:r>
              <a:rPr lang="en-US" sz="2400" b="1" dirty="0" smtClean="0">
                <a:solidFill>
                  <a:srgbClr val="002060"/>
                </a:solidFill>
              </a:rPr>
              <a:t>ρ= .0021</a:t>
            </a:r>
          </a:p>
          <a:p>
            <a:r>
              <a:rPr lang="en-US" sz="2400" b="1" dirty="0" smtClean="0">
                <a:solidFill>
                  <a:srgbClr val="002060"/>
                </a:solidFill>
              </a:rPr>
              <a:t>A</a:t>
            </a:r>
            <a:r>
              <a:rPr lang="en-US" sz="2400" b="1" baseline="-25000" dirty="0" smtClean="0">
                <a:solidFill>
                  <a:srgbClr val="002060"/>
                </a:solidFill>
              </a:rPr>
              <a:t>s</a:t>
            </a:r>
            <a:r>
              <a:rPr lang="en-US" sz="2400" b="1" dirty="0" smtClean="0">
                <a:solidFill>
                  <a:srgbClr val="002060"/>
                </a:solidFill>
              </a:rPr>
              <a:t>=6.85</a:t>
            </a:r>
          </a:p>
          <a:p>
            <a:r>
              <a:rPr lang="en-US" sz="2400" b="1" dirty="0" smtClean="0">
                <a:solidFill>
                  <a:srgbClr val="002060"/>
                </a:solidFill>
              </a:rPr>
              <a:t>A</a:t>
            </a:r>
            <a:r>
              <a:rPr lang="en-US" sz="2400" b="1" baseline="-25000" dirty="0" smtClean="0">
                <a:solidFill>
                  <a:srgbClr val="002060"/>
                </a:solidFill>
              </a:rPr>
              <a:t>s.min</a:t>
            </a:r>
            <a:r>
              <a:rPr lang="en-US" sz="2400" b="1" dirty="0" smtClean="0">
                <a:solidFill>
                  <a:srgbClr val="002060"/>
                </a:solidFill>
              </a:rPr>
              <a:t>=0.0018*100*40= 7.2cm</a:t>
            </a:r>
            <a:r>
              <a:rPr lang="en-US" sz="2400" b="1" baseline="30000" dirty="0" smtClean="0">
                <a:solidFill>
                  <a:srgbClr val="002060"/>
                </a:solidFill>
              </a:rPr>
              <a:t>2</a:t>
            </a:r>
            <a:r>
              <a:rPr lang="en-US" sz="2400" b="1" dirty="0" smtClean="0">
                <a:solidFill>
                  <a:srgbClr val="002060"/>
                </a:solidFill>
              </a:rPr>
              <a:t> </a:t>
            </a:r>
          </a:p>
          <a:p>
            <a:r>
              <a:rPr lang="en-US" sz="2400" b="1" dirty="0" smtClean="0">
                <a:solidFill>
                  <a:srgbClr val="002060"/>
                </a:solidFill>
              </a:rPr>
              <a:t> </a:t>
            </a:r>
          </a:p>
          <a:p>
            <a:r>
              <a:rPr lang="en-US" sz="2000" b="1" dirty="0" smtClean="0">
                <a:solidFill>
                  <a:srgbClr val="002060"/>
                </a:solidFill>
              </a:rPr>
              <a:t>      </a:t>
            </a:r>
            <a:r>
              <a:rPr lang="en-US" sz="2400" b="1" u="sng" dirty="0" smtClean="0">
                <a:solidFill>
                  <a:srgbClr val="C00000"/>
                </a:solidFill>
              </a:rPr>
              <a:t>Use   4 </a:t>
            </a:r>
            <a:r>
              <a:rPr lang="fr-FR" sz="2400" b="1" u="sng" dirty="0" smtClean="0">
                <a:solidFill>
                  <a:srgbClr val="C00000"/>
                </a:solidFill>
              </a:rPr>
              <a:t>Φ</a:t>
            </a:r>
            <a:r>
              <a:rPr lang="en-US" sz="2400" b="1" u="sng" dirty="0" smtClean="0">
                <a:solidFill>
                  <a:srgbClr val="C00000"/>
                </a:solidFill>
              </a:rPr>
              <a:t> 16</a:t>
            </a:r>
            <a:r>
              <a:rPr lang="en-US" sz="2400" b="1" dirty="0" smtClean="0">
                <a:solidFill>
                  <a:srgbClr val="C00000"/>
                </a:solidFill>
              </a:rPr>
              <a:t>   (1</a:t>
            </a:r>
            <a:r>
              <a:rPr lang="fr-FR" sz="2400" b="1" dirty="0" smtClean="0">
                <a:solidFill>
                  <a:srgbClr val="C00000"/>
                </a:solidFill>
              </a:rPr>
              <a:t> Φ16 /28cm c/c) </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28600" y="381000"/>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rPr>
              <a:t>Check Development length:</a:t>
            </a:r>
            <a:endParaRPr kumimoji="0" lang="en-US" b="1"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L</a:t>
            </a:r>
            <a:r>
              <a:rPr kumimoji="0" lang="en-US" sz="2400" b="1" i="0" u="none" strike="noStrike" cap="none" normalizeH="0" baseline="-30000" dirty="0" smtClean="0">
                <a:ln>
                  <a:noFill/>
                </a:ln>
                <a:solidFill>
                  <a:srgbClr val="3333FF"/>
                </a:solidFill>
                <a:effectLst/>
                <a:latin typeface="Times New Roman" pitchFamily="18" charset="0"/>
                <a:ea typeface="Calibri" pitchFamily="34" charset="0"/>
                <a:cs typeface="Times New Roman" pitchFamily="18" charset="0"/>
              </a:rPr>
              <a:t>d</a:t>
            </a:r>
            <a:r>
              <a:rPr kumimoji="0" lang="en-US" sz="24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  = </a:t>
            </a:r>
            <a:r>
              <a:rPr kumimoji="0" lang="en-US" sz="2400" b="1" i="0" u="sng"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0.73 *420*16 </a:t>
            </a:r>
            <a:r>
              <a:rPr kumimoji="0" lang="en-US" sz="24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   = 1001.3 mm  ( for Φ16 mm in tension )                      </a:t>
            </a:r>
            <a:endParaRPr kumimoji="0" lang="en-US" b="1" i="0" u="none" strike="noStrike" cap="none" normalizeH="0" baseline="0" dirty="0" smtClean="0">
              <a:ln>
                <a:noFill/>
              </a:ln>
              <a:solidFill>
                <a:srgbClr val="3333FF"/>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            √24</a:t>
            </a:r>
            <a:endParaRPr kumimoji="0" lang="en-US" b="1" i="0" u="none" strike="noStrike" cap="none" normalizeH="0" baseline="0" dirty="0" smtClean="0">
              <a:ln>
                <a:noFill/>
              </a:ln>
              <a:solidFill>
                <a:srgbClr val="3333FF"/>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Provided = </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1400</a:t>
            </a:r>
            <a:r>
              <a:rPr kumimoji="0" lang="en-US" sz="24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 mm in short direction and </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2100</a:t>
            </a:r>
            <a:r>
              <a:rPr kumimoji="0" lang="en-US" sz="24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 mm in long direction     </a:t>
            </a:r>
            <a:r>
              <a:rPr kumimoji="0" lang="en-US" sz="24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ok</a:t>
            </a:r>
            <a:endParaRPr kumimoji="0" lang="en-US" sz="3200" b="1" i="0" u="none" strike="noStrike" cap="none" normalizeH="0" baseline="0" dirty="0" smtClean="0">
              <a:ln>
                <a:noFill/>
              </a:ln>
              <a:solidFill>
                <a:srgbClr val="00B050"/>
              </a:solidFill>
              <a:effectLst/>
              <a:latin typeface="Arial" pitchFamily="34" charset="0"/>
              <a:cs typeface="Arial" pitchFamily="34" charset="0"/>
            </a:endParaRPr>
          </a:p>
        </p:txBody>
      </p:sp>
      <p:pic>
        <p:nvPicPr>
          <p:cNvPr id="3" name="Picture 2"/>
          <p:cNvPicPr/>
          <p:nvPr/>
        </p:nvPicPr>
        <p:blipFill>
          <a:blip r:embed="rId2"/>
          <a:srcRect l="41102" t="41516" r="11913" b="11695"/>
          <a:stretch>
            <a:fillRect/>
          </a:stretch>
        </p:blipFill>
        <p:spPr bwMode="auto">
          <a:xfrm>
            <a:off x="1524000" y="2438400"/>
            <a:ext cx="6019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52600" y="101025"/>
            <a:ext cx="5750228" cy="584775"/>
          </a:xfrm>
          <a:prstGeom prst="rect">
            <a:avLst/>
          </a:prstGeom>
          <a:solidFill>
            <a:srgbClr val="92D05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SUMMARY OF DIMENSIONS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990600" y="762000"/>
          <a:ext cx="7239001" cy="5714189"/>
        </p:xfrm>
        <a:graphic>
          <a:graphicData uri="http://schemas.openxmlformats.org/drawingml/2006/table">
            <a:tbl>
              <a:tblPr rtl="1"/>
              <a:tblGrid>
                <a:gridCol w="1447637"/>
                <a:gridCol w="1447637"/>
                <a:gridCol w="1447637"/>
                <a:gridCol w="1447637"/>
                <a:gridCol w="1448453"/>
              </a:tblGrid>
              <a:tr h="194441">
                <a:tc>
                  <a:txBody>
                    <a:bodyPr/>
                    <a:lstStyle/>
                    <a:p>
                      <a:pPr marL="0" marR="0" algn="ctr" rtl="0">
                        <a:lnSpc>
                          <a:spcPct val="115000"/>
                        </a:lnSpc>
                        <a:spcBef>
                          <a:spcPts val="0"/>
                        </a:spcBef>
                        <a:spcAft>
                          <a:spcPts val="0"/>
                        </a:spcAft>
                      </a:pPr>
                      <a:r>
                        <a:rPr lang="en-US" sz="1200" b="1" dirty="0">
                          <a:latin typeface="Times New Roman"/>
                          <a:ea typeface="Times New Roman"/>
                          <a:cs typeface="Arial"/>
                        </a:rPr>
                        <a:t>h (m)</a:t>
                      </a:r>
                      <a:endParaRPr lang="en-US" sz="1050" b="1" dirty="0">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rtl="0">
                        <a:lnSpc>
                          <a:spcPct val="115000"/>
                        </a:lnSpc>
                        <a:spcBef>
                          <a:spcPts val="0"/>
                        </a:spcBef>
                        <a:spcAft>
                          <a:spcPts val="0"/>
                        </a:spcAft>
                      </a:pPr>
                      <a:r>
                        <a:rPr lang="en-US" sz="1200" b="1">
                          <a:latin typeface="Times New Roman"/>
                          <a:ea typeface="Times New Roman"/>
                          <a:cs typeface="Arial"/>
                        </a:rPr>
                        <a:t>d (m)</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rtl="0">
                        <a:lnSpc>
                          <a:spcPct val="115000"/>
                        </a:lnSpc>
                        <a:spcBef>
                          <a:spcPts val="0"/>
                        </a:spcBef>
                        <a:spcAft>
                          <a:spcPts val="0"/>
                        </a:spcAft>
                      </a:pPr>
                      <a:r>
                        <a:rPr lang="en-US" sz="1200" b="1">
                          <a:latin typeface="Times New Roman"/>
                          <a:ea typeface="Times New Roman"/>
                          <a:cs typeface="Arial"/>
                        </a:rPr>
                        <a:t>L (m)</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rtl="0">
                        <a:lnSpc>
                          <a:spcPct val="115000"/>
                        </a:lnSpc>
                        <a:spcBef>
                          <a:spcPts val="0"/>
                        </a:spcBef>
                        <a:spcAft>
                          <a:spcPts val="0"/>
                        </a:spcAft>
                      </a:pPr>
                      <a:r>
                        <a:rPr lang="en-US" sz="1200" b="1">
                          <a:latin typeface="Times New Roman"/>
                          <a:ea typeface="Times New Roman"/>
                          <a:cs typeface="Arial"/>
                        </a:rPr>
                        <a:t>B (m)</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rtl="0">
                        <a:lnSpc>
                          <a:spcPct val="115000"/>
                        </a:lnSpc>
                        <a:spcBef>
                          <a:spcPts val="0"/>
                        </a:spcBef>
                        <a:spcAft>
                          <a:spcPts val="0"/>
                        </a:spcAft>
                      </a:pPr>
                      <a:r>
                        <a:rPr lang="en-US" sz="1200" b="1" dirty="0">
                          <a:latin typeface="Times New Roman"/>
                          <a:ea typeface="Times New Roman"/>
                          <a:cs typeface="Arial"/>
                        </a:rPr>
                        <a:t>Footing</a:t>
                      </a:r>
                      <a:endParaRPr lang="en-US" sz="1050" b="1" dirty="0">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2.1</a:t>
                      </a:r>
                      <a:endParaRPr lang="en-US" sz="1050" b="1" dirty="0">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1.4</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1.35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1.5</a:t>
                      </a:r>
                      <a:endParaRPr lang="en-US" sz="1050" b="1" dirty="0">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F4</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1.45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F6</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.25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F9</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F10</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.42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1.4</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.55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.47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2.35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1.65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F14</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5A5A5A"/>
                          </a:solidFill>
                          <a:latin typeface="Times New Roman"/>
                          <a:ea typeface="Calibri"/>
                          <a:cs typeface="Arial"/>
                        </a:rPr>
                        <a:t>2.15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1.15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1.6</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F16</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1.6</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1.95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.75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.67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3.3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3.3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F19</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F20</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.25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0.8</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.7</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.62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3.1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1.25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1.35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F24</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.3</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.25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F26</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.32</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2.1</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1.45</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solidFill>
                            <a:srgbClr val="000000"/>
                          </a:solidFill>
                          <a:latin typeface="Times New Roman"/>
                          <a:ea typeface="Calibri"/>
                          <a:cs typeface="Arial"/>
                        </a:rPr>
                        <a:t>F27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marL="0" marR="0" algn="ctr" rtl="0">
                        <a:lnSpc>
                          <a:spcPct val="115000"/>
                        </a:lnSpc>
                        <a:spcBef>
                          <a:spcPts val="0"/>
                        </a:spcBef>
                        <a:spcAft>
                          <a:spcPts val="0"/>
                        </a:spcAft>
                      </a:pPr>
                      <a:r>
                        <a:rPr lang="en-US" sz="1200" b="1">
                          <a:latin typeface="Times New Roman"/>
                          <a:ea typeface="Calibri"/>
                          <a:cs typeface="Arial"/>
                        </a:rPr>
                        <a:t>.45</a:t>
                      </a:r>
                      <a:endParaRPr lang="en-US" sz="1050" b="1">
                        <a:latin typeface="Calibri"/>
                        <a:ea typeface="Calibri"/>
                        <a:cs typeface="Arial"/>
                      </a:endParaRPr>
                    </a:p>
                  </a:txBody>
                  <a:tcPr marL="39169" marR="3916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.37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2.3</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1.7</a:t>
                      </a:r>
                      <a:endParaRPr lang="en-US" sz="1050" b="1">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F28</a:t>
                      </a:r>
                      <a:endParaRPr lang="en-US" sz="1050" b="1" dirty="0">
                        <a:latin typeface="Calibri"/>
                        <a:ea typeface="Calibri"/>
                        <a:cs typeface="Arial"/>
                      </a:endParaRPr>
                    </a:p>
                  </a:txBody>
                  <a:tcPr marL="39169" marR="39169"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838200" y="76200"/>
            <a:ext cx="740016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92525" algn="l"/>
                <a:tab pos="5273675" algn="r"/>
              </a:tabLst>
            </a:pP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following table shows summary of </a:t>
            </a:r>
            <a:r>
              <a:rPr kumimoji="0" lang="en-US" sz="20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single footing reinforcement</a:t>
            </a: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741218" y="498397"/>
          <a:ext cx="7793182" cy="5864174"/>
        </p:xfrm>
        <a:graphic>
          <a:graphicData uri="http://schemas.openxmlformats.org/drawingml/2006/table">
            <a:tbl>
              <a:tblPr rtl="1"/>
              <a:tblGrid>
                <a:gridCol w="3190561"/>
                <a:gridCol w="3271607"/>
                <a:gridCol w="1331014"/>
              </a:tblGrid>
              <a:tr h="131289">
                <a:tc>
                  <a:txBody>
                    <a:bodyPr/>
                    <a:lstStyle/>
                    <a:p>
                      <a:pPr marL="0" marR="0" algn="ctr" rtl="0">
                        <a:lnSpc>
                          <a:spcPct val="115000"/>
                        </a:lnSpc>
                        <a:spcBef>
                          <a:spcPts val="0"/>
                        </a:spcBef>
                        <a:spcAft>
                          <a:spcPts val="0"/>
                        </a:spcAft>
                      </a:pPr>
                      <a:r>
                        <a:rPr lang="en-US" sz="1200" b="1" dirty="0">
                          <a:latin typeface="Times New Roman"/>
                          <a:ea typeface="Calibri"/>
                          <a:cs typeface="Arial"/>
                        </a:rPr>
                        <a:t>Reinforcement in long direction/cm/m</a:t>
                      </a:r>
                      <a:endParaRPr lang="en-US" sz="1050" dirty="0">
                        <a:latin typeface="Calibri"/>
                        <a:ea typeface="Calibri"/>
                        <a:cs typeface="Arial"/>
                      </a:endParaRPr>
                    </a:p>
                  </a:txBody>
                  <a:tcPr marL="37863" marR="37863"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rtl="0">
                        <a:lnSpc>
                          <a:spcPct val="115000"/>
                        </a:lnSpc>
                        <a:spcBef>
                          <a:spcPts val="0"/>
                        </a:spcBef>
                        <a:spcAft>
                          <a:spcPts val="0"/>
                        </a:spcAft>
                      </a:pPr>
                      <a:r>
                        <a:rPr lang="en-US" sz="1200" b="1" dirty="0">
                          <a:latin typeface="Times New Roman"/>
                          <a:ea typeface="Times New Roman"/>
                          <a:cs typeface="Arial"/>
                        </a:rPr>
                        <a:t>Reinforcement in short direction/cm/m</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rtl="0">
                        <a:lnSpc>
                          <a:spcPct val="115000"/>
                        </a:lnSpc>
                        <a:spcBef>
                          <a:spcPts val="0"/>
                        </a:spcBef>
                        <a:spcAft>
                          <a:spcPts val="0"/>
                        </a:spcAft>
                      </a:pPr>
                      <a:r>
                        <a:rPr lang="en-US" sz="1200" b="1" dirty="0">
                          <a:latin typeface="Times New Roman"/>
                          <a:ea typeface="Calibri"/>
                          <a:cs typeface="Arial"/>
                        </a:rPr>
                        <a:t>Footing</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1ø16/27</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latin typeface="Times New Roman"/>
                          <a:ea typeface="Calibri"/>
                          <a:cs typeface="Arial"/>
                        </a:rPr>
                        <a:t>1ø16/25</a:t>
                      </a:r>
                      <a:endParaRPr lang="en-US" sz="1050"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1ø16/27</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1ø14/28</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1ø14/28</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F3</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1ø16/18</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1ø16/28</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F4</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1ø16/19</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19</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F5</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1ø14/28</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1ø14/28</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F6</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1ø14/28</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1ø14/ 28</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F7</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1ø12/23</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1ø12/ 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F8</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1ø14/19</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F9</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1ø16/22</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22</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F10</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1ø16/21</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22</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F11</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1ø16/28</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F12</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1ø16/16</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16</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F13</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1ø16/23</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23</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F14</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1ø16/19</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19</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F15</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1ø16/22</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 / 22</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F16</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1ø14/29</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1ø14/32</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F17</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1ø14/19</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1ø14/ 18</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F18</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1ø25/30</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1ø25/ 30</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F19</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1ø14/22</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1ø14/ 22</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F20</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1ø12/25</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1ø12/ 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F21</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1ø20/22</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1ø20/20</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F22</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1ø16/30</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1ø16/29</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F23</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1ø16/27</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F24</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1ø16/30</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1ø16/28</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F25</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1ø12/20</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1ø12/25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F26</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96">
                <a:tc>
                  <a:txBody>
                    <a:bodyPr/>
                    <a:lstStyle/>
                    <a:p>
                      <a:pPr marL="0" marR="0" algn="ctr" rtl="0">
                        <a:lnSpc>
                          <a:spcPct val="115000"/>
                        </a:lnSpc>
                        <a:spcBef>
                          <a:spcPts val="0"/>
                        </a:spcBef>
                        <a:spcAft>
                          <a:spcPts val="0"/>
                        </a:spcAft>
                      </a:pPr>
                      <a:r>
                        <a:rPr lang="en-US" sz="1200" b="1">
                          <a:latin typeface="Times New Roman"/>
                          <a:ea typeface="Calibri"/>
                          <a:cs typeface="Arial"/>
                        </a:rPr>
                        <a:t>1ø16/27</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a:latin typeface="Times New Roman"/>
                          <a:ea typeface="Calibri"/>
                          <a:cs typeface="Arial"/>
                        </a:rPr>
                        <a:t>1ø16/25</a:t>
                      </a:r>
                      <a:endParaRPr lang="en-US" sz="105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F27</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12">
                <a:tc>
                  <a:txBody>
                    <a:bodyPr/>
                    <a:lstStyle/>
                    <a:p>
                      <a:pPr marL="0" marR="0" algn="ctr" rtl="0">
                        <a:lnSpc>
                          <a:spcPct val="115000"/>
                        </a:lnSpc>
                        <a:spcBef>
                          <a:spcPts val="0"/>
                        </a:spcBef>
                        <a:spcAft>
                          <a:spcPts val="0"/>
                        </a:spcAft>
                      </a:pPr>
                      <a:r>
                        <a:rPr lang="en-US" sz="1200" b="1">
                          <a:latin typeface="Times New Roman"/>
                          <a:ea typeface="Calibri"/>
                          <a:cs typeface="Arial"/>
                        </a:rPr>
                        <a:t>1ø16/21</a:t>
                      </a:r>
                      <a:endParaRPr lang="en-US" sz="1050">
                        <a:latin typeface="Calibri"/>
                        <a:ea typeface="Calibri"/>
                        <a:cs typeface="Arial"/>
                      </a:endParaRPr>
                    </a:p>
                  </a:txBody>
                  <a:tcPr marL="37863" marR="3786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latin typeface="Times New Roman"/>
                          <a:ea typeface="Calibri"/>
                          <a:cs typeface="Arial"/>
                        </a:rPr>
                        <a:t>1ø16/21</a:t>
                      </a:r>
                      <a:endParaRPr lang="en-US" sz="1050"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b="1" dirty="0">
                          <a:solidFill>
                            <a:srgbClr val="000000"/>
                          </a:solidFill>
                          <a:latin typeface="Times New Roman"/>
                          <a:ea typeface="Calibri"/>
                          <a:cs typeface="Arial"/>
                        </a:rPr>
                        <a:t>F28</a:t>
                      </a:r>
                      <a:endParaRPr lang="en-US" sz="1050" dirty="0">
                        <a:latin typeface="Calibri"/>
                        <a:ea typeface="Calibri"/>
                        <a:cs typeface="Arial"/>
                      </a:endParaRPr>
                    </a:p>
                  </a:txBody>
                  <a:tcPr marL="37863" marR="37863"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52400" y="320695"/>
            <a:ext cx="88392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ELASTIC SETTELMENT: </a:t>
            </a:r>
            <a:r>
              <a:rPr kumimoji="0" lang="en-US" sz="16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Settlement calculations essential to check whether the settlement of the footing with initial dimensions is acceptable or not.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228600" y="152400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45025" algn="l"/>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 = q</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0</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*α *B'* (1-μ</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s</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2</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s</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s</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f</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equ</a:t>
            </a: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(4:17)</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0</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Net applied pressure at foundation level (KN/m</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  :    = 4 for center    ,  = 1 for corner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     = (B/2) for center  , = B for corner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a:t>
            </a:r>
            <a:r>
              <a:rPr kumimoji="0" lang="en-US"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Soil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poisson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ratio.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s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Average modules of elasticity of soil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shape factor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s</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F</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1</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 (1-2</a:t>
            </a:r>
            <a:r>
              <a:rPr kumimoji="0" lang="en-US" sz="2400" b="1" i="0" u="none" strike="noStrike" cap="none" normalizeH="0" baseline="0" dirty="0" smtClean="0">
                <a:ln>
                  <a:noFill/>
                </a:ln>
                <a:solidFill>
                  <a:srgbClr val="FF0000"/>
                </a:solidFill>
                <a:effectLst/>
                <a:latin typeface="Calibri"/>
                <a:ea typeface="Calibri" pitchFamily="34" charset="0"/>
                <a:cs typeface="Times New Roman" pitchFamily="18" charset="0"/>
              </a:rPr>
              <a:t>µ</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s</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a:t>
            </a:r>
            <a:r>
              <a:rPr kumimoji="0" lang="en-US" sz="2400" b="1" i="0" u="none" strike="noStrike" cap="none" normalizeH="0" baseline="0" dirty="0" smtClean="0">
                <a:ln>
                  <a:noFill/>
                </a:ln>
                <a:solidFill>
                  <a:srgbClr val="FF0000"/>
                </a:solidFill>
                <a:effectLst/>
                <a:latin typeface="Calibri"/>
                <a:ea typeface="Calibri" pitchFamily="34" charset="0"/>
                <a:cs typeface="Times New Roman" pitchFamily="18" charset="0"/>
              </a:rPr>
              <a:t>µ</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s</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)*F</a:t>
            </a:r>
            <a:r>
              <a:rPr kumimoji="0" lang="en-US" sz="24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2</a:t>
            </a: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equ</a:t>
            </a: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(4:18)</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&amp; F</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f( m' , n'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 = (L/B) for center  and corner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 H/(B/2) for center   ,  = (H/B) for corner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f</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Depth factor , =  f(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t>
            </a:r>
            <a:r>
              <a:rPr kumimoji="0" lang="en-US"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f</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μ</a:t>
            </a:r>
            <a:r>
              <a:rPr kumimoji="0" lang="en-US"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s</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(L/B)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Note: f1, f2 &amp; If from </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Principle of Foundation Engineering 5th edition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5025"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82000" cy="6463308"/>
          </a:xfrm>
          <a:prstGeom prst="rect">
            <a:avLst/>
          </a:prstGeom>
          <a:noFill/>
        </p:spPr>
        <p:txBody>
          <a:bodyPr wrap="square" rtlCol="0">
            <a:spAutoFit/>
          </a:bodyPr>
          <a:lstStyle/>
          <a:p>
            <a:r>
              <a:rPr lang="en-US" sz="2800" b="1" u="sng" dirty="0" smtClean="0">
                <a:solidFill>
                  <a:srgbClr val="00B050"/>
                </a:solidFill>
              </a:rPr>
              <a:t>Footing 19:</a:t>
            </a:r>
          </a:p>
          <a:p>
            <a:r>
              <a:rPr lang="en-US" sz="2000" b="1" dirty="0" smtClean="0"/>
              <a:t>S</a:t>
            </a:r>
            <a:r>
              <a:rPr lang="en-US" sz="2000" b="1" baseline="-25000" dirty="0" smtClean="0"/>
              <a:t>e</a:t>
            </a:r>
            <a:r>
              <a:rPr lang="en-US" sz="2000" b="1" dirty="0" smtClean="0"/>
              <a:t> = q</a:t>
            </a:r>
            <a:r>
              <a:rPr lang="en-US" sz="2000" b="1" baseline="-25000" dirty="0" smtClean="0"/>
              <a:t>0</a:t>
            </a:r>
            <a:r>
              <a:rPr lang="en-US" sz="2000" b="1" dirty="0" smtClean="0"/>
              <a:t>*α *B'* (1-μ</a:t>
            </a:r>
            <a:r>
              <a:rPr lang="en-US" sz="2000" b="1" baseline="-25000" dirty="0" smtClean="0"/>
              <a:t>s</a:t>
            </a:r>
            <a:r>
              <a:rPr lang="en-US" sz="2000" b="1" baseline="30000" dirty="0" smtClean="0"/>
              <a:t>2</a:t>
            </a:r>
            <a:r>
              <a:rPr lang="en-US" sz="2000" b="1" dirty="0" smtClean="0"/>
              <a:t>) *I</a:t>
            </a:r>
            <a:r>
              <a:rPr lang="en-US" sz="2000" b="1" baseline="-25000" dirty="0" smtClean="0"/>
              <a:t>s</a:t>
            </a:r>
            <a:r>
              <a:rPr lang="en-US" sz="2000" b="1" dirty="0" smtClean="0"/>
              <a:t> *I</a:t>
            </a:r>
            <a:r>
              <a:rPr lang="en-US" sz="2000" b="1" baseline="-25000" dirty="0" smtClean="0"/>
              <a:t>f</a:t>
            </a:r>
            <a:r>
              <a:rPr lang="en-US" sz="2000" b="1" dirty="0" smtClean="0"/>
              <a:t>/E</a:t>
            </a:r>
            <a:r>
              <a:rPr lang="en-US" sz="2000" b="1" baseline="-25000" dirty="0" smtClean="0"/>
              <a:t>s</a:t>
            </a:r>
            <a:r>
              <a:rPr lang="en-US" sz="2000" b="1" dirty="0" smtClean="0"/>
              <a:t>  </a:t>
            </a:r>
            <a:endParaRPr lang="en-US" sz="2000" dirty="0" smtClean="0"/>
          </a:p>
          <a:p>
            <a:r>
              <a:rPr lang="en-US" sz="2000" dirty="0" smtClean="0"/>
              <a:t>q</a:t>
            </a:r>
            <a:r>
              <a:rPr lang="en-US" sz="2000" baseline="-25000" dirty="0" smtClean="0"/>
              <a:t>0</a:t>
            </a:r>
            <a:r>
              <a:rPr lang="en-US" sz="2000" dirty="0" smtClean="0"/>
              <a:t> = (367.5*9.81) / (3.3*3.3) =331.05 KN/m</a:t>
            </a:r>
            <a:r>
              <a:rPr lang="en-US" sz="2000" baseline="30000" dirty="0" smtClean="0"/>
              <a:t>2</a:t>
            </a:r>
            <a:r>
              <a:rPr lang="en-US" sz="2000" dirty="0" smtClean="0"/>
              <a:t> </a:t>
            </a:r>
          </a:p>
          <a:p>
            <a:r>
              <a:rPr lang="en-US" sz="2000" dirty="0" smtClean="0"/>
              <a:t>α: = 4 for center   </a:t>
            </a:r>
          </a:p>
          <a:p>
            <a:r>
              <a:rPr lang="en-US" sz="2000" dirty="0" smtClean="0"/>
              <a:t>    = 1.65 (assume </a:t>
            </a:r>
            <a:r>
              <a:rPr lang="en-US" sz="2000" dirty="0" err="1" smtClean="0"/>
              <a:t>D</a:t>
            </a:r>
            <a:r>
              <a:rPr lang="en-US" sz="2000" baseline="-25000" dirty="0" err="1" smtClean="0"/>
              <a:t>f</a:t>
            </a:r>
            <a:r>
              <a:rPr lang="en-US" sz="2000" baseline="-25000" dirty="0" smtClean="0"/>
              <a:t> </a:t>
            </a:r>
            <a:r>
              <a:rPr lang="en-US" sz="2000" dirty="0" smtClean="0"/>
              <a:t>=1.5 m)         B’:     = (B/2) for center </a:t>
            </a:r>
          </a:p>
          <a:p>
            <a:r>
              <a:rPr lang="en-US" sz="2000" dirty="0" err="1" smtClean="0"/>
              <a:t>μ</a:t>
            </a:r>
            <a:r>
              <a:rPr lang="en-US" sz="2000" baseline="-25000" dirty="0" err="1" smtClean="0"/>
              <a:t>s</a:t>
            </a:r>
            <a:r>
              <a:rPr lang="en-US" sz="2000" dirty="0" smtClean="0"/>
              <a:t>:= 0.3   KN/m</a:t>
            </a:r>
            <a:r>
              <a:rPr lang="en-US" sz="2000" baseline="30000" dirty="0" smtClean="0"/>
              <a:t>2         </a:t>
            </a:r>
            <a:r>
              <a:rPr lang="en-US" sz="2000" dirty="0" smtClean="0"/>
              <a:t> E</a:t>
            </a:r>
            <a:r>
              <a:rPr lang="en-US" sz="2000" baseline="-25000" dirty="0" smtClean="0"/>
              <a:t>s </a:t>
            </a:r>
            <a:r>
              <a:rPr lang="en-US" sz="2000" dirty="0" smtClean="0"/>
              <a:t>= 25 *10</a:t>
            </a:r>
            <a:r>
              <a:rPr lang="en-US" sz="2000" baseline="30000" dirty="0" smtClean="0"/>
              <a:t>3</a:t>
            </a:r>
            <a:endParaRPr lang="en-US" sz="2000" dirty="0" smtClean="0"/>
          </a:p>
          <a:p>
            <a:r>
              <a:rPr lang="en-US" sz="2000" dirty="0" smtClean="0"/>
              <a:t>I</a:t>
            </a:r>
            <a:r>
              <a:rPr lang="en-US" sz="2000" baseline="-25000" dirty="0" smtClean="0"/>
              <a:t>s</a:t>
            </a:r>
            <a:r>
              <a:rPr lang="en-US" sz="2000" dirty="0" smtClean="0"/>
              <a:t> : shape factor</a:t>
            </a:r>
            <a:r>
              <a:rPr lang="en-US" sz="2000" baseline="-25000" dirty="0" smtClean="0"/>
              <a:t>  </a:t>
            </a:r>
            <a:endParaRPr lang="en-US" sz="2000" dirty="0" smtClean="0"/>
          </a:p>
          <a:p>
            <a:r>
              <a:rPr lang="en-US" sz="2000" dirty="0" smtClean="0"/>
              <a:t>F</a:t>
            </a:r>
            <a:r>
              <a:rPr lang="en-US" sz="2000" baseline="-25000" dirty="0" smtClean="0"/>
              <a:t>1 </a:t>
            </a:r>
            <a:r>
              <a:rPr lang="en-US" sz="2000" dirty="0" smtClean="0"/>
              <a:t>&amp; F</a:t>
            </a:r>
            <a:r>
              <a:rPr lang="en-US" sz="2000" baseline="-25000" dirty="0" smtClean="0"/>
              <a:t>2</a:t>
            </a:r>
            <a:r>
              <a:rPr lang="en-US" sz="2000" dirty="0" smtClean="0"/>
              <a:t> = 0.498,0 .016respectively </a:t>
            </a:r>
          </a:p>
          <a:p>
            <a:r>
              <a:rPr lang="en-US" sz="2000" dirty="0" smtClean="0"/>
              <a:t>m' = 1      ,  n' = 10  </a:t>
            </a:r>
          </a:p>
          <a:p>
            <a:r>
              <a:rPr lang="en-US" sz="2000" dirty="0" smtClean="0"/>
              <a:t>Therefore: </a:t>
            </a:r>
          </a:p>
          <a:p>
            <a:r>
              <a:rPr lang="en-US" sz="2000" dirty="0" smtClean="0"/>
              <a:t>I</a:t>
            </a:r>
            <a:r>
              <a:rPr lang="en-US" sz="2000" baseline="-25000" dirty="0" smtClean="0"/>
              <a:t>s</a:t>
            </a:r>
            <a:r>
              <a:rPr lang="en-US" sz="2000" dirty="0" smtClean="0"/>
              <a:t> = 0.498 + ((1- 2*0.3)/ (1-0.3))*0.016 = 0.5</a:t>
            </a:r>
          </a:p>
          <a:p>
            <a:r>
              <a:rPr lang="en-US" sz="2000" dirty="0" smtClean="0"/>
              <a:t>I</a:t>
            </a:r>
            <a:r>
              <a:rPr lang="en-US" sz="2000" baseline="-25000" dirty="0" smtClean="0"/>
              <a:t>f</a:t>
            </a:r>
            <a:r>
              <a:rPr lang="en-US" sz="2000" dirty="0" smtClean="0"/>
              <a:t> = f ((</a:t>
            </a:r>
            <a:r>
              <a:rPr lang="en-US" sz="2000" dirty="0" err="1" smtClean="0"/>
              <a:t>D</a:t>
            </a:r>
            <a:r>
              <a:rPr lang="en-US" sz="2000" baseline="-25000" dirty="0" err="1" smtClean="0"/>
              <a:t>f</a:t>
            </a:r>
            <a:r>
              <a:rPr lang="en-US" sz="2000" dirty="0" smtClean="0"/>
              <a:t>/B), </a:t>
            </a:r>
            <a:r>
              <a:rPr lang="en-US" sz="2000" dirty="0" err="1" smtClean="0"/>
              <a:t>μ</a:t>
            </a:r>
            <a:r>
              <a:rPr lang="en-US" sz="2000" baseline="-25000" dirty="0" err="1" smtClean="0"/>
              <a:t>s</a:t>
            </a:r>
            <a:r>
              <a:rPr lang="en-US" sz="2000" baseline="-25000" dirty="0" smtClean="0"/>
              <a:t> </a:t>
            </a:r>
            <a:r>
              <a:rPr lang="en-US" sz="2000" dirty="0" smtClean="0"/>
              <a:t>, (L/B) ) = 0. 606</a:t>
            </a:r>
          </a:p>
          <a:p>
            <a:r>
              <a:rPr lang="en-US" sz="2000" dirty="0" smtClean="0"/>
              <a:t>And, Se</a:t>
            </a:r>
            <a:r>
              <a:rPr lang="en-US" sz="2000" baseline="-25000" dirty="0" smtClean="0"/>
              <a:t> </a:t>
            </a:r>
            <a:r>
              <a:rPr lang="en-US" sz="2000" dirty="0" smtClean="0"/>
              <a:t>= .024 * 1000 = </a:t>
            </a:r>
            <a:r>
              <a:rPr lang="en-US" sz="2400" b="1" dirty="0" smtClean="0">
                <a:solidFill>
                  <a:srgbClr val="C00000"/>
                </a:solidFill>
              </a:rPr>
              <a:t>24 mm</a:t>
            </a:r>
            <a:endParaRPr lang="en-US" sz="2000" b="1" dirty="0" smtClean="0">
              <a:solidFill>
                <a:srgbClr val="C00000"/>
              </a:solidFill>
            </a:endParaRPr>
          </a:p>
          <a:p>
            <a:r>
              <a:rPr lang="en-US" sz="2000" dirty="0" smtClean="0"/>
              <a:t>     Settlement calculations carried out  based on settlement of center of footing which more than settlement of corner , in addition to calculate settlement as a flexible footing , but if the footing is rigid , the settlement value will be reduce.</a:t>
            </a:r>
          </a:p>
          <a:p>
            <a:r>
              <a:rPr lang="en-US" sz="2400" i="1" u="sng" dirty="0" smtClean="0">
                <a:solidFill>
                  <a:srgbClr val="FF0000"/>
                </a:solidFill>
              </a:rPr>
              <a:t>All values of settlement less than 25 mm is acceptable value.</a:t>
            </a:r>
            <a:endParaRPr lang="en-US" sz="2400" dirty="0" smtClean="0">
              <a:solidFill>
                <a:srgbClr val="FF0000"/>
              </a:solidFill>
            </a:endParaRPr>
          </a:p>
          <a:p>
            <a:r>
              <a:rPr lang="en-US" sz="2400" dirty="0" smtClean="0">
                <a:solidFill>
                  <a:srgbClr val="FF0000"/>
                </a:solidFill>
              </a:rPr>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981200" y="1447800"/>
            <a:ext cx="5257800" cy="4191000"/>
            <a:chOff x="2842" y="5544"/>
            <a:chExt cx="5953" cy="3491"/>
          </a:xfrm>
        </p:grpSpPr>
        <p:grpSp>
          <p:nvGrpSpPr>
            <p:cNvPr id="26627" name="Group 3"/>
            <p:cNvGrpSpPr>
              <a:grpSpLocks/>
            </p:cNvGrpSpPr>
            <p:nvPr/>
          </p:nvGrpSpPr>
          <p:grpSpPr bwMode="auto">
            <a:xfrm>
              <a:off x="2842" y="5544"/>
              <a:ext cx="5953" cy="3491"/>
              <a:chOff x="3448" y="1698"/>
              <a:chExt cx="5953" cy="3491"/>
            </a:xfrm>
          </p:grpSpPr>
          <p:sp>
            <p:nvSpPr>
              <p:cNvPr id="26628" name="AutoShape 4"/>
              <p:cNvSpPr>
                <a:spLocks noChangeArrowheads="1"/>
              </p:cNvSpPr>
              <p:nvPr/>
            </p:nvSpPr>
            <p:spPr bwMode="auto">
              <a:xfrm>
                <a:off x="4429" y="2744"/>
                <a:ext cx="3613" cy="611"/>
              </a:xfrm>
              <a:prstGeom prst="cube">
                <a:avLst>
                  <a:gd name="adj" fmla="val 60556"/>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29" name="AutoShape 5"/>
              <p:cNvSpPr>
                <a:spLocks noChangeArrowheads="1"/>
              </p:cNvSpPr>
              <p:nvPr/>
            </p:nvSpPr>
            <p:spPr bwMode="auto">
              <a:xfrm>
                <a:off x="6087" y="1698"/>
                <a:ext cx="339" cy="1277"/>
              </a:xfrm>
              <a:prstGeom prst="cube">
                <a:avLst>
                  <a:gd name="adj" fmla="val 25000"/>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algn="ctr"/>
                <a:endParaRPr lang="en-US" dirty="0"/>
              </a:p>
            </p:txBody>
          </p:sp>
          <p:cxnSp>
            <p:nvCxnSpPr>
              <p:cNvPr id="26630" name="AutoShape 6"/>
              <p:cNvCxnSpPr>
                <a:cxnSpLocks noChangeShapeType="1"/>
              </p:cNvCxnSpPr>
              <p:nvPr/>
            </p:nvCxnSpPr>
            <p:spPr bwMode="auto">
              <a:xfrm flipH="1">
                <a:off x="3448" y="3355"/>
                <a:ext cx="981" cy="1699"/>
              </a:xfrm>
              <a:prstGeom prst="straightConnector1">
                <a:avLst/>
              </a:prstGeom>
              <a:noFill/>
              <a:ln w="9525">
                <a:solidFill>
                  <a:srgbClr val="000000"/>
                </a:solidFill>
                <a:round/>
                <a:headEnd/>
                <a:tailEnd/>
              </a:ln>
            </p:spPr>
          </p:cxnSp>
          <p:cxnSp>
            <p:nvCxnSpPr>
              <p:cNvPr id="26631" name="AutoShape 7"/>
              <p:cNvCxnSpPr>
                <a:cxnSpLocks noChangeShapeType="1"/>
              </p:cNvCxnSpPr>
              <p:nvPr/>
            </p:nvCxnSpPr>
            <p:spPr bwMode="auto">
              <a:xfrm rot="16200000" flipH="1">
                <a:off x="7014" y="3924"/>
                <a:ext cx="1841" cy="690"/>
              </a:xfrm>
              <a:prstGeom prst="straightConnector1">
                <a:avLst/>
              </a:prstGeom>
              <a:noFill/>
              <a:ln w="9525">
                <a:solidFill>
                  <a:srgbClr val="000000"/>
                </a:solidFill>
                <a:round/>
                <a:headEnd/>
                <a:tailEnd/>
              </a:ln>
            </p:spPr>
          </p:cxnSp>
          <p:cxnSp>
            <p:nvCxnSpPr>
              <p:cNvPr id="26632" name="AutoShape 8"/>
              <p:cNvCxnSpPr>
                <a:cxnSpLocks noChangeShapeType="1"/>
              </p:cNvCxnSpPr>
              <p:nvPr/>
            </p:nvCxnSpPr>
            <p:spPr bwMode="auto">
              <a:xfrm>
                <a:off x="8042" y="2975"/>
                <a:ext cx="1359" cy="1359"/>
              </a:xfrm>
              <a:prstGeom prst="straightConnector1">
                <a:avLst/>
              </a:prstGeom>
              <a:noFill/>
              <a:ln w="9525">
                <a:solidFill>
                  <a:srgbClr val="000000"/>
                </a:solidFill>
                <a:round/>
                <a:headEnd/>
                <a:tailEnd/>
              </a:ln>
            </p:spPr>
          </p:cxnSp>
        </p:grpSp>
        <p:grpSp>
          <p:nvGrpSpPr>
            <p:cNvPr id="26633" name="Group 9"/>
            <p:cNvGrpSpPr>
              <a:grpSpLocks/>
            </p:cNvGrpSpPr>
            <p:nvPr/>
          </p:nvGrpSpPr>
          <p:grpSpPr bwMode="auto">
            <a:xfrm>
              <a:off x="3471" y="7405"/>
              <a:ext cx="3842" cy="1402"/>
              <a:chOff x="3471" y="7405"/>
              <a:chExt cx="3842" cy="1402"/>
            </a:xfrm>
          </p:grpSpPr>
          <p:sp>
            <p:nvSpPr>
              <p:cNvPr id="26634" name="AutoShape 10"/>
              <p:cNvSpPr>
                <a:spLocks noChangeArrowheads="1"/>
              </p:cNvSpPr>
              <p:nvPr/>
            </p:nvSpPr>
            <p:spPr bwMode="auto">
              <a:xfrm>
                <a:off x="4528" y="7405"/>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35" name="AutoShape 11"/>
              <p:cNvSpPr>
                <a:spLocks noChangeArrowheads="1"/>
              </p:cNvSpPr>
              <p:nvPr/>
            </p:nvSpPr>
            <p:spPr bwMode="auto">
              <a:xfrm>
                <a:off x="4013" y="7405"/>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36" name="AutoShape 12"/>
              <p:cNvSpPr>
                <a:spLocks noChangeArrowheads="1"/>
              </p:cNvSpPr>
              <p:nvPr/>
            </p:nvSpPr>
            <p:spPr bwMode="auto">
              <a:xfrm>
                <a:off x="5548" y="7405"/>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37" name="AutoShape 13"/>
              <p:cNvSpPr>
                <a:spLocks noChangeArrowheads="1"/>
              </p:cNvSpPr>
              <p:nvPr/>
            </p:nvSpPr>
            <p:spPr bwMode="auto">
              <a:xfrm>
                <a:off x="5019" y="7405"/>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38" name="AutoShape 14"/>
              <p:cNvSpPr>
                <a:spLocks noChangeArrowheads="1"/>
              </p:cNvSpPr>
              <p:nvPr/>
            </p:nvSpPr>
            <p:spPr bwMode="auto">
              <a:xfrm>
                <a:off x="6596" y="7405"/>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39" name="AutoShape 15"/>
              <p:cNvSpPr>
                <a:spLocks noChangeArrowheads="1"/>
              </p:cNvSpPr>
              <p:nvPr/>
            </p:nvSpPr>
            <p:spPr bwMode="auto">
              <a:xfrm>
                <a:off x="6067" y="7405"/>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0" name="AutoShape 16"/>
              <p:cNvSpPr>
                <a:spLocks noChangeArrowheads="1"/>
              </p:cNvSpPr>
              <p:nvPr/>
            </p:nvSpPr>
            <p:spPr bwMode="auto">
              <a:xfrm>
                <a:off x="4528" y="8222"/>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1" name="AutoShape 17"/>
              <p:cNvSpPr>
                <a:spLocks noChangeArrowheads="1"/>
              </p:cNvSpPr>
              <p:nvPr/>
            </p:nvSpPr>
            <p:spPr bwMode="auto">
              <a:xfrm>
                <a:off x="3471" y="8222"/>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2" name="AutoShape 18"/>
              <p:cNvSpPr>
                <a:spLocks noChangeArrowheads="1"/>
              </p:cNvSpPr>
              <p:nvPr/>
            </p:nvSpPr>
            <p:spPr bwMode="auto">
              <a:xfrm>
                <a:off x="5562" y="8222"/>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3" name="AutoShape 19"/>
              <p:cNvSpPr>
                <a:spLocks noChangeArrowheads="1"/>
              </p:cNvSpPr>
              <p:nvPr/>
            </p:nvSpPr>
            <p:spPr bwMode="auto">
              <a:xfrm>
                <a:off x="5019" y="8236"/>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4" name="AutoShape 20"/>
              <p:cNvSpPr>
                <a:spLocks noChangeArrowheads="1"/>
              </p:cNvSpPr>
              <p:nvPr/>
            </p:nvSpPr>
            <p:spPr bwMode="auto">
              <a:xfrm>
                <a:off x="6596" y="8236"/>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5" name="AutoShape 21"/>
              <p:cNvSpPr>
                <a:spLocks noChangeArrowheads="1"/>
              </p:cNvSpPr>
              <p:nvPr/>
            </p:nvSpPr>
            <p:spPr bwMode="auto">
              <a:xfrm>
                <a:off x="6067" y="8222"/>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6" name="AutoShape 22"/>
              <p:cNvSpPr>
                <a:spLocks noChangeArrowheads="1"/>
              </p:cNvSpPr>
              <p:nvPr/>
            </p:nvSpPr>
            <p:spPr bwMode="auto">
              <a:xfrm>
                <a:off x="4013" y="8222"/>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sp>
            <p:nvSpPr>
              <p:cNvPr id="26647" name="AutoShape 23"/>
              <p:cNvSpPr>
                <a:spLocks noChangeArrowheads="1"/>
              </p:cNvSpPr>
              <p:nvPr/>
            </p:nvSpPr>
            <p:spPr bwMode="auto">
              <a:xfrm>
                <a:off x="7069" y="8236"/>
                <a:ext cx="244" cy="571"/>
              </a:xfrm>
              <a:prstGeom prst="downArrow">
                <a:avLst>
                  <a:gd name="adj1" fmla="val 50000"/>
                  <a:gd name="adj2" fmla="val 5850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en-US" dirty="0"/>
              </a:p>
            </p:txBody>
          </p:sp>
        </p:grpSp>
      </p:grpSp>
      <p:cxnSp>
        <p:nvCxnSpPr>
          <p:cNvPr id="26648" name="AutoShape 24"/>
          <p:cNvCxnSpPr>
            <a:cxnSpLocks noChangeShapeType="1"/>
          </p:cNvCxnSpPr>
          <p:nvPr/>
        </p:nvCxnSpPr>
        <p:spPr bwMode="auto">
          <a:xfrm rot="16200000" flipV="1">
            <a:off x="1813719" y="3596481"/>
            <a:ext cx="846137" cy="511175"/>
          </a:xfrm>
          <a:prstGeom prst="straightConnector1">
            <a:avLst/>
          </a:prstGeom>
          <a:noFill/>
          <a:ln w="9525">
            <a:solidFill>
              <a:srgbClr val="000000"/>
            </a:solidFill>
            <a:prstDash val="dash"/>
            <a:round/>
            <a:headEnd/>
            <a:tailEnd type="triangle" w="med" len="med"/>
          </a:ln>
        </p:spPr>
      </p:cxnSp>
      <p:sp>
        <p:nvSpPr>
          <p:cNvPr id="29" name="TextBox 28"/>
          <p:cNvSpPr txBox="1"/>
          <p:nvPr/>
        </p:nvSpPr>
        <p:spPr>
          <a:xfrm>
            <a:off x="990600" y="2667000"/>
            <a:ext cx="1447800" cy="1169551"/>
          </a:xfrm>
          <a:prstGeom prst="rect">
            <a:avLst/>
          </a:prstGeom>
          <a:noFill/>
        </p:spPr>
        <p:txBody>
          <a:bodyPr wrap="square" rtlCol="0">
            <a:spAutoFit/>
          </a:bodyPr>
          <a:lstStyle/>
          <a:p>
            <a:r>
              <a:rPr lang="en-US" sz="1400" dirty="0">
                <a:solidFill>
                  <a:schemeClr val="accent6">
                    <a:lumMod val="50000"/>
                  </a:schemeClr>
                </a:solidFill>
              </a:rPr>
              <a:t>Area of bearing becomes large as moving downward.</a:t>
            </a:r>
          </a:p>
          <a:p>
            <a:endParaRPr lang="en-US" sz="1400" dirty="0">
              <a:solidFill>
                <a:schemeClr val="accent6">
                  <a:lumMod val="50000"/>
                </a:schemeClr>
              </a:solidFill>
            </a:endParaRPr>
          </a:p>
        </p:txBody>
      </p:sp>
      <p:sp>
        <p:nvSpPr>
          <p:cNvPr id="30" name="Down Arrow 29"/>
          <p:cNvSpPr/>
          <p:nvPr/>
        </p:nvSpPr>
        <p:spPr>
          <a:xfrm>
            <a:off x="4267200" y="838200"/>
            <a:ext cx="381000" cy="5334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057400" y="228600"/>
            <a:ext cx="4462825" cy="58477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DESIN OF TIE BEAMS</a:t>
            </a:r>
            <a:endParaRPr kumimoji="0" lang="en-US" sz="4000" b="0" i="0" u="none" strike="noStrike" cap="none" normalizeH="0" baseline="0" dirty="0" smtClean="0">
              <a:ln>
                <a:noFill/>
              </a:ln>
              <a:solidFill>
                <a:srgbClr val="0070C0"/>
              </a:solidFill>
              <a:effectLst/>
              <a:latin typeface="Arial" pitchFamily="34" charset="0"/>
              <a:cs typeface="Arial" pitchFamily="34" charset="0"/>
            </a:endParaRPr>
          </a:p>
        </p:txBody>
      </p:sp>
      <p:sp>
        <p:nvSpPr>
          <p:cNvPr id="3" name="TextBox 2"/>
          <p:cNvSpPr txBox="1"/>
          <p:nvPr/>
        </p:nvSpPr>
        <p:spPr>
          <a:xfrm>
            <a:off x="304800" y="990600"/>
            <a:ext cx="8610600" cy="2554545"/>
          </a:xfrm>
          <a:prstGeom prst="rect">
            <a:avLst/>
          </a:prstGeom>
          <a:noFill/>
        </p:spPr>
        <p:txBody>
          <a:bodyPr wrap="square" rtlCol="0">
            <a:spAutoFit/>
          </a:bodyPr>
          <a:lstStyle/>
          <a:p>
            <a:r>
              <a:rPr lang="en-US" sz="2000" b="1" dirty="0" smtClean="0">
                <a:solidFill>
                  <a:srgbClr val="00B050"/>
                </a:solidFill>
              </a:rPr>
              <a:t>Tie beams are beams used to connect between columns necks, its function to provide resistance moments applied on the columns, Tie beams useful in building that designed to resist earthquakes load to provide limitation of footings movement, and it’s also important if settlement occurs.</a:t>
            </a:r>
          </a:p>
          <a:p>
            <a:r>
              <a:rPr lang="en-US" sz="2000" b="1" dirty="0" smtClean="0">
                <a:solidFill>
                  <a:srgbClr val="00B050"/>
                </a:solidFill>
              </a:rPr>
              <a:t> </a:t>
            </a:r>
          </a:p>
          <a:p>
            <a:r>
              <a:rPr lang="en-US" sz="2000" b="1" dirty="0" smtClean="0">
                <a:solidFill>
                  <a:srgbClr val="00B050"/>
                </a:solidFill>
              </a:rPr>
              <a:t>    The moment applied on the columns is low, so assuming a tie beam with dimensions of 30 cm width and 60 cm depth.</a:t>
            </a:r>
          </a:p>
          <a:p>
            <a:endParaRPr lang="en-US" sz="2000" b="1" dirty="0">
              <a:solidFill>
                <a:srgbClr val="00B050"/>
              </a:solidFill>
            </a:endParaRPr>
          </a:p>
        </p:txBody>
      </p:sp>
      <p:sp>
        <p:nvSpPr>
          <p:cNvPr id="4" name="Oval 3"/>
          <p:cNvSpPr/>
          <p:nvPr/>
        </p:nvSpPr>
        <p:spPr>
          <a:xfrm>
            <a:off x="5562600" y="3276600"/>
            <a:ext cx="2743200" cy="16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p:cNvSpPr>
            <a:spLocks noChangeArrowheads="1"/>
          </p:cNvSpPr>
          <p:nvPr/>
        </p:nvSpPr>
        <p:spPr bwMode="auto">
          <a:xfrm>
            <a:off x="5257800" y="3505200"/>
            <a:ext cx="2895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b=30 cm </a:t>
            </a:r>
            <a:endParaRPr lang="en-US" sz="1600" dirty="0" smtClean="0">
              <a:solidFill>
                <a:schemeClr val="bg1"/>
              </a:solidFill>
              <a:latin typeface="Arial" pitchFamily="34" charset="0"/>
              <a:ea typeface="Calibri" pitchFamily="34"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h=60cm</a:t>
            </a:r>
            <a:endParaRPr kumimoji="0" lang="en-US" sz="1600"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Cover=5cm</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1988" name="Rectangle 4"/>
          <p:cNvSpPr>
            <a:spLocks noChangeArrowheads="1"/>
          </p:cNvSpPr>
          <p:nvPr/>
        </p:nvSpPr>
        <p:spPr bwMode="auto">
          <a:xfrm>
            <a:off x="457200" y="3352800"/>
            <a:ext cx="48768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Steel reinforcement: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Use minimum area of steel:</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As </a:t>
            </a:r>
            <a:r>
              <a:rPr kumimoji="0" lang="en-US" sz="2000" b="0"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a:t>
            </a:r>
            <a:r>
              <a:rPr kumimoji="0" lang="en-US" sz="20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ρ</a:t>
            </a:r>
            <a:r>
              <a:rPr kumimoji="0" lang="en-US" sz="2000" b="0" i="0" u="none" strike="noStrike" cap="none" normalizeH="0" baseline="-30000" dirty="0" err="1" smtClean="0">
                <a:ln>
                  <a:noFill/>
                </a:ln>
                <a:solidFill>
                  <a:srgbClr val="002060"/>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b d</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ρ</a:t>
            </a:r>
            <a:r>
              <a:rPr kumimoji="0" lang="en-US" sz="2000" b="0" i="0" u="none" strike="noStrike" cap="none" normalizeH="0" baseline="-30000" dirty="0" err="1" smtClean="0">
                <a:ln>
                  <a:noFill/>
                </a:ln>
                <a:solidFill>
                  <a:srgbClr val="002060"/>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14/</a:t>
            </a:r>
            <a:r>
              <a:rPr kumimoji="0" lang="en-US" sz="20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f</a:t>
            </a:r>
            <a:r>
              <a:rPr kumimoji="0" lang="en-US" sz="2000" b="0" i="0" u="none" strike="noStrike" cap="none" normalizeH="0" baseline="-30000" dirty="0" err="1" smtClean="0">
                <a:ln>
                  <a:noFill/>
                </a:ln>
                <a:solidFill>
                  <a:srgbClr val="002060"/>
                </a:solidFill>
                <a:effectLst/>
                <a:latin typeface="Times New Roman" pitchFamily="18" charset="0"/>
                <a:ea typeface="Calibri" pitchFamily="34" charset="0"/>
                <a:cs typeface="Times New Roman" pitchFamily="18" charset="0"/>
              </a:rPr>
              <a:t>y</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en-US" sz="20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equ</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(4:19)</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ρ</a:t>
            </a:r>
            <a:r>
              <a:rPr kumimoji="0" lang="en-US" sz="2000" b="0" i="0" u="none" strike="noStrike" cap="none" normalizeH="0" baseline="-30000" dirty="0" err="1" smtClean="0">
                <a:ln>
                  <a:noFill/>
                </a:ln>
                <a:solidFill>
                  <a:srgbClr val="002060"/>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=0.0033</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As =0.0033*30*55 =5.5cm</a:t>
            </a:r>
            <a:r>
              <a:rPr kumimoji="0" lang="en-US" sz="2000" b="0"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7" name="AutoShape 3"/>
          <p:cNvSpPr>
            <a:spLocks noChangeArrowheads="1"/>
          </p:cNvSpPr>
          <p:nvPr/>
        </p:nvSpPr>
        <p:spPr bwMode="auto">
          <a:xfrm>
            <a:off x="1066800" y="5467350"/>
            <a:ext cx="3276600" cy="1009650"/>
          </a:xfrm>
          <a:prstGeom prst="roundRect">
            <a:avLst>
              <a:gd name="adj" fmla="val 16667"/>
            </a:avLst>
          </a:prstGeom>
          <a:solidFill>
            <a:schemeClr val="accent1">
              <a:lumMod val="60000"/>
              <a:lumOff val="40000"/>
            </a:schemeClr>
          </a:solidFill>
          <a:ln w="9525">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89" name="Rectangle 5"/>
          <p:cNvSpPr>
            <a:spLocks noChangeArrowheads="1"/>
          </p:cNvSpPr>
          <p:nvPr/>
        </p:nvSpPr>
        <p:spPr bwMode="auto">
          <a:xfrm>
            <a:off x="838200" y="5638800"/>
            <a:ext cx="6477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Use 1 Φ</a:t>
            </a:r>
            <a:r>
              <a:rPr kumimoji="0" lang="fr-FR"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 /20cm   top steel. </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Use1</a:t>
            </a:r>
            <a:r>
              <a:rPr kumimoji="0" lang="en-US"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Φ</a:t>
            </a:r>
            <a:r>
              <a:rPr kumimoji="0" lang="fr-FR"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 /20cm bottom steel.</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524000" y="329625"/>
            <a:ext cx="5738046" cy="584775"/>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DESIGN OF WALL FOOTING</a:t>
            </a:r>
            <a:endParaRPr kumimoji="0" lang="en-US" sz="4000" b="0" i="0" u="sng" strike="noStrike" cap="none" normalizeH="0" baseline="0" dirty="0" smtClean="0">
              <a:ln>
                <a:noFill/>
              </a:ln>
              <a:solidFill>
                <a:srgbClr val="0070C0"/>
              </a:solidFill>
              <a:effectLst/>
              <a:latin typeface="Arial" pitchFamily="34" charset="0"/>
              <a:cs typeface="Arial" pitchFamily="34" charset="0"/>
            </a:endParaRPr>
          </a:p>
        </p:txBody>
      </p:sp>
      <p:sp>
        <p:nvSpPr>
          <p:cNvPr id="46082" name="Rectangle 2"/>
          <p:cNvSpPr>
            <a:spLocks noChangeArrowheads="1"/>
          </p:cNvSpPr>
          <p:nvPr/>
        </p:nvSpPr>
        <p:spPr bwMode="auto">
          <a:xfrm>
            <a:off x="457200" y="1246763"/>
            <a:ext cx="9144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Ultimate load /m' = </a:t>
            </a:r>
            <a:r>
              <a:rPr kumimoji="0" lang="en-US"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66t/m'</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SAP2000)</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Service load /m' = </a:t>
            </a:r>
            <a:r>
              <a:rPr kumimoji="0" lang="en-US"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50t/m'</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SAP2000)</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Wall width = service load /allowable bearing capacity</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 50 /35 = </a:t>
            </a:r>
            <a:r>
              <a:rPr kumimoji="0" lang="en-US"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1.42 m</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Use   B=1.5 m</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46083" name="Rectangle 3"/>
          <p:cNvSpPr>
            <a:spLocks noChangeArrowheads="1"/>
          </p:cNvSpPr>
          <p:nvPr/>
        </p:nvSpPr>
        <p:spPr bwMode="auto">
          <a:xfrm>
            <a:off x="457200" y="3195697"/>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359275" algn="l"/>
              </a:tabLst>
            </a:pPr>
            <a:r>
              <a:rPr kumimoji="0" lang="en-US" sz="24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Check shear:</a:t>
            </a:r>
            <a:endParaRPr kumimoji="0" lang="en-US"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a:t>
            </a:r>
            <a:r>
              <a:rPr kumimoji="0" lang="en-US" sz="20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66/1.5 = 44 t/m</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u</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a:t>
            </a:r>
            <a:r>
              <a:rPr kumimoji="0" lang="en-US" sz="20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L</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44 (0.65 </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Φ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sz="20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0.75 * 0.53√240 *d *10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359275"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that: d= 27cm        </a:t>
            </a:r>
            <a:r>
              <a:rPr kumimoji="0" lang="en-US"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(try H=35   ,    d=30</a:t>
            </a:r>
            <a:r>
              <a:rPr kumimoji="0" lang="en-US"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en-US" sz="32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ChangeArrowheads="1"/>
          </p:cNvSpPr>
          <p:nvPr/>
        </p:nvSpPr>
        <p:spPr bwMode="auto">
          <a:xfrm>
            <a:off x="228600" y="204787"/>
            <a:ext cx="86106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Steel reinforcement:</a:t>
            </a:r>
            <a:endParaRPr kumimoji="0" lang="en-US" sz="2400" b="0" i="0" u="sng" strike="noStrike" cap="none" normalizeH="0" baseline="0" dirty="0" smtClean="0">
              <a:ln>
                <a:noFill/>
              </a:ln>
              <a:solidFill>
                <a:srgbClr val="C00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Max moment in wall footing occurs at in the middle between center line of wall and face of wall</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So, Bending Moment = </a:t>
            </a:r>
            <a:r>
              <a:rPr kumimoji="0" lang="en-US" sz="24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q</a:t>
            </a:r>
            <a:r>
              <a:rPr kumimoji="0" lang="en-US" sz="2400" b="0" i="0" u="none" strike="noStrike" cap="none" normalizeH="0" baseline="-30000" dirty="0" err="1" smtClean="0">
                <a:ln>
                  <a:noFill/>
                </a:ln>
                <a:solidFill>
                  <a:srgbClr val="002060"/>
                </a:solidFill>
                <a:effectLst/>
                <a:latin typeface="Times New Roman" pitchFamily="18" charset="0"/>
                <a:ea typeface="Calibri" pitchFamily="34" charset="0"/>
                <a:cs typeface="Times New Roman" pitchFamily="18" charset="0"/>
              </a:rPr>
              <a:t>u</a:t>
            </a: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*L</a:t>
            </a:r>
            <a:r>
              <a:rPr kumimoji="0" lang="en-US" sz="2400" b="0"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/2</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M = 44 (.4225)/2 =9.295ton.m</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ρ= </a:t>
            </a:r>
            <a:r>
              <a:rPr kumimoji="0" lang="en-US" sz="2400" b="0"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0.85 *240 </a:t>
            </a: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 (√(1-(</a:t>
            </a:r>
            <a:r>
              <a:rPr kumimoji="0" lang="en-US" sz="2400" b="0"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2.61*9.295*10</a:t>
            </a:r>
            <a:r>
              <a:rPr kumimoji="0" lang="en-US" sz="2400" b="0" i="0" u="sng"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5</a:t>
            </a: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 = 0.0028</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4200                         240*100*30</a:t>
            </a:r>
            <a:r>
              <a:rPr kumimoji="0" lang="en-US" sz="2400" b="0"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A</a:t>
            </a:r>
            <a:r>
              <a:rPr kumimoji="0" lang="en-US" sz="2400" b="0" i="0" u="none" strike="noStrike" cap="none" normalizeH="0" baseline="-30000" dirty="0" err="1" smtClean="0">
                <a:ln>
                  <a:noFill/>
                </a:ln>
                <a:solidFill>
                  <a:srgbClr val="002060"/>
                </a:solidFill>
                <a:effectLst/>
                <a:latin typeface="Times New Roman" pitchFamily="18" charset="0"/>
                <a:ea typeface="Calibri" pitchFamily="34" charset="0"/>
                <a:cs typeface="Times New Roman" pitchFamily="18" charset="0"/>
              </a:rPr>
              <a:t>st</a:t>
            </a: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=0.0028 * 100*30 = 8.4 cm</a:t>
            </a:r>
            <a:r>
              <a:rPr kumimoji="0" lang="en-US" sz="2400" b="0"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/m</a:t>
            </a:r>
            <a:endParaRPr kumimoji="0" lang="en-US" sz="3200" b="0" i="0" u="none" strike="noStrike" cap="none" normalizeH="0" baseline="0" dirty="0" smtClean="0">
              <a:ln>
                <a:noFill/>
              </a:ln>
              <a:solidFill>
                <a:srgbClr val="002060"/>
              </a:solidFill>
              <a:effectLst/>
              <a:latin typeface="Arial" pitchFamily="34" charset="0"/>
              <a:cs typeface="Arial" pitchFamily="34" charset="0"/>
            </a:endParaRPr>
          </a:p>
        </p:txBody>
      </p:sp>
      <p:sp>
        <p:nvSpPr>
          <p:cNvPr id="47112" name="Rectangle 8"/>
          <p:cNvSpPr>
            <a:spLocks noChangeArrowheads="1"/>
          </p:cNvSpPr>
          <p:nvPr/>
        </p:nvSpPr>
        <p:spPr bwMode="auto">
          <a:xfrm>
            <a:off x="304800" y="3518118"/>
            <a:ext cx="8077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27563" algn="l"/>
                <a:tab pos="5732463" algn="r"/>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(1</a:t>
            </a:r>
            <a:r>
              <a:rPr kumimoji="0" lang="fr-FR"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Φ14 /18 cm c/c)</a:t>
            </a:r>
            <a:endParaRPr kumimoji="0" lang="en-US"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27563" algn="l"/>
                <a:tab pos="5732463" algn="r"/>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other direction use min area of steel</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27563" algn="l"/>
                <a:tab pos="5732463" algn="r"/>
              </a:tabLst>
            </a:pP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en-US" sz="240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st</a:t>
            </a:r>
            <a:r>
              <a:rPr kumimoji="0" lang="fr-FR"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min </a:t>
            </a:r>
            <a:r>
              <a:rPr kumimoji="0" lang="fr-FR"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0.0018(100)(35) =6.3 cm</a:t>
            </a:r>
            <a:r>
              <a:rPr kumimoji="0" lang="fr-FR"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27563" algn="l"/>
                <a:tab pos="5732463" algn="r"/>
              </a:tabLst>
            </a:pP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47113" name="Rectangle 9"/>
          <p:cNvSpPr>
            <a:spLocks noChangeArrowheads="1"/>
          </p:cNvSpPr>
          <p:nvPr/>
        </p:nvSpPr>
        <p:spPr bwMode="auto">
          <a:xfrm>
            <a:off x="381000" y="4929426"/>
            <a:ext cx="64008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(1</a:t>
            </a:r>
            <a:r>
              <a:rPr kumimoji="0" lang="fr-FR"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Φ14 /24 cm c/c)</a:t>
            </a:r>
            <a:endParaRPr kumimoji="0" lang="en-US"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762000" y="304800"/>
            <a:ext cx="7543800" cy="1066800"/>
          </a:xfrm>
          <a:prstGeom prst="ellipseRibbon2">
            <a:avLst>
              <a:gd name="adj1" fmla="val 25000"/>
              <a:gd name="adj2" fmla="val 73598"/>
              <a:gd name="adj3" fmla="val 125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057400" y="457200"/>
            <a:ext cx="5257800" cy="584775"/>
          </a:xfrm>
          <a:prstGeom prst="rect">
            <a:avLst/>
          </a:prstGeom>
          <a:noFill/>
        </p:spPr>
        <p:txBody>
          <a:bodyPr wrap="square" rtlCol="0">
            <a:spAutoFit/>
          </a:bodyPr>
          <a:lstStyle/>
          <a:p>
            <a:r>
              <a:rPr lang="en-US" sz="3200" b="1" dirty="0" smtClean="0">
                <a:solidFill>
                  <a:schemeClr val="bg1"/>
                </a:solidFill>
              </a:rPr>
              <a:t>SAP ANALYSIS AND DESIGN:</a:t>
            </a:r>
            <a:endParaRPr lang="en-US" sz="3200" dirty="0">
              <a:solidFill>
                <a:schemeClr val="bg1"/>
              </a:solidFill>
            </a:endParaRPr>
          </a:p>
        </p:txBody>
      </p:sp>
      <p:sp>
        <p:nvSpPr>
          <p:cNvPr id="4" name="Rectangle 3"/>
          <p:cNvSpPr/>
          <p:nvPr/>
        </p:nvSpPr>
        <p:spPr>
          <a:xfrm>
            <a:off x="914400" y="1600200"/>
            <a:ext cx="1848776" cy="461665"/>
          </a:xfrm>
          <a:prstGeom prst="rect">
            <a:avLst/>
          </a:prstGeom>
          <a:solidFill>
            <a:srgbClr val="FFFF00"/>
          </a:solidFill>
        </p:spPr>
        <p:txBody>
          <a:bodyPr wrap="none">
            <a:spAutoFit/>
          </a:bodyPr>
          <a:lstStyle/>
          <a:p>
            <a:r>
              <a:rPr lang="en-US" sz="2400" b="1" i="1" u="sng" dirty="0" smtClean="0"/>
              <a:t>Wall Footing:</a:t>
            </a:r>
            <a:endParaRPr lang="en-US" sz="2400" dirty="0"/>
          </a:p>
        </p:txBody>
      </p:sp>
      <p:pic>
        <p:nvPicPr>
          <p:cNvPr id="5" name="Picture 4"/>
          <p:cNvPicPr/>
          <p:nvPr/>
        </p:nvPicPr>
        <p:blipFill>
          <a:blip r:embed="rId2"/>
          <a:srcRect l="5903" t="10755" r="3299" b="10709"/>
          <a:stretch>
            <a:fillRect/>
          </a:stretch>
        </p:blipFill>
        <p:spPr bwMode="auto">
          <a:xfrm>
            <a:off x="1295400" y="2209800"/>
            <a:ext cx="6553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153400" cy="400110"/>
          </a:xfrm>
          <a:prstGeom prst="rect">
            <a:avLst/>
          </a:prstGeom>
          <a:solidFill>
            <a:srgbClr val="FFC000"/>
          </a:solidFill>
        </p:spPr>
        <p:txBody>
          <a:bodyPr wrap="square">
            <a:spAutoFit/>
          </a:bodyPr>
          <a:lstStyle/>
          <a:p>
            <a:r>
              <a:rPr lang="en-US" sz="2000" b="1" dirty="0" smtClean="0">
                <a:solidFill>
                  <a:srgbClr val="3333FF"/>
                </a:solidFill>
              </a:rPr>
              <a:t>The figure below show bending moment in x-direction using SAP2000</a:t>
            </a:r>
            <a:endParaRPr lang="en-US" sz="2000" b="1" dirty="0">
              <a:solidFill>
                <a:srgbClr val="3333FF"/>
              </a:solidFill>
            </a:endParaRPr>
          </a:p>
        </p:txBody>
      </p:sp>
      <p:pic>
        <p:nvPicPr>
          <p:cNvPr id="3" name="Picture 2"/>
          <p:cNvPicPr/>
          <p:nvPr/>
        </p:nvPicPr>
        <p:blipFill>
          <a:blip r:embed="rId2"/>
          <a:srcRect l="4167" t="17824" r="3125" b="7176"/>
          <a:stretch>
            <a:fillRect/>
          </a:stretch>
        </p:blipFill>
        <p:spPr bwMode="auto">
          <a:xfrm>
            <a:off x="609600" y="1219200"/>
            <a:ext cx="76390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29" name="Picture 2"/>
          <p:cNvPicPr>
            <a:picLocks noChangeAspect="1" noChangeArrowheads="1"/>
          </p:cNvPicPr>
          <p:nvPr/>
        </p:nvPicPr>
        <p:blipFill>
          <a:blip r:embed="rId2"/>
          <a:srcRect/>
          <a:stretch>
            <a:fillRect/>
          </a:stretch>
        </p:blipFill>
        <p:spPr bwMode="auto">
          <a:xfrm>
            <a:off x="838200" y="990599"/>
            <a:ext cx="7162800" cy="4238554"/>
          </a:xfrm>
          <a:prstGeom prst="rect">
            <a:avLst/>
          </a:prstGeom>
          <a:noFill/>
        </p:spPr>
      </p:pic>
      <p:sp>
        <p:nvSpPr>
          <p:cNvPr id="48131" name="Rectangle 3"/>
          <p:cNvSpPr>
            <a:spLocks noChangeArrowheads="1"/>
          </p:cNvSpPr>
          <p:nvPr/>
        </p:nvSpPr>
        <p:spPr bwMode="auto">
          <a:xfrm>
            <a:off x="457200" y="228600"/>
            <a:ext cx="7848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figure below shows the values of moment at distance d from the face of the column (section cut):</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48138" name="Rectangle 10"/>
          <p:cNvSpPr>
            <a:spLocks noChangeArrowheads="1"/>
          </p:cNvSpPr>
          <p:nvPr/>
        </p:nvSpPr>
        <p:spPr bwMode="auto">
          <a:xfrm>
            <a:off x="609600" y="5322094"/>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Steel Reinforcement </a:t>
            </a:r>
            <a:endParaRPr kumimoji="0" lang="en-US" sz="1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From the figure above the moment is 9.25</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ρ= 0.00279</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A</a:t>
            </a:r>
            <a:r>
              <a:rPr kumimoji="0" lang="en-US" b="1" i="0" u="none" strike="noStrike" cap="none" normalizeH="0" baseline="-30000" dirty="0" err="1" smtClean="0">
                <a:ln>
                  <a:noFill/>
                </a:ln>
                <a:solidFill>
                  <a:srgbClr val="002060"/>
                </a:solidFill>
                <a:effectLst/>
                <a:latin typeface="Times New Roman" pitchFamily="18" charset="0"/>
                <a:ea typeface="Calibri" pitchFamily="34" charset="0"/>
                <a:cs typeface="Times New Roman" pitchFamily="18" charset="0"/>
              </a:rPr>
              <a:t>st</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=0.00279 * 100*30 = 8.3 cm</a:t>
            </a:r>
            <a:r>
              <a:rPr kumimoji="0" lang="en-US"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/m</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57200" y="819090"/>
            <a:ext cx="7086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627563" algn="l"/>
                <a:tab pos="5732463" algn="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 the reinforcement</a:t>
            </a:r>
            <a:r>
              <a:rPr kumimoji="0" lang="en-US" sz="28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in the </a:t>
            </a:r>
            <a:r>
              <a:rPr kumimoji="0" lang="en-US" sz="3200" b="1" i="0" u="sng" strike="noStrike" cap="none" normalizeH="0" dirty="0" smtClean="0">
                <a:ln>
                  <a:noFill/>
                </a:ln>
                <a:solidFill>
                  <a:srgbClr val="00B050"/>
                </a:solidFill>
                <a:effectLst/>
                <a:latin typeface="Times New Roman" pitchFamily="18" charset="0"/>
                <a:ea typeface="Calibri" pitchFamily="34" charset="0"/>
                <a:cs typeface="Times New Roman" pitchFamily="18" charset="0"/>
              </a:rPr>
              <a:t>main direction:</a:t>
            </a:r>
            <a:endParaRPr kumimoji="0" lang="en-US" sz="2800" b="1" i="0" u="sng" strike="noStrike" cap="none" normalizeH="0" dirty="0" smtClean="0">
              <a:ln>
                <a:noFill/>
              </a:ln>
              <a:solidFill>
                <a:srgbClr val="00B050"/>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tab pos="4627563" algn="l"/>
                <a:tab pos="5732463" algn="r"/>
              </a:tabLst>
            </a:pPr>
            <a:r>
              <a:rPr kumimoji="0" lang="en-US"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Φ14 /18 cm c/c)</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52227" name="Rectangle 3"/>
          <p:cNvSpPr>
            <a:spLocks noChangeArrowheads="1"/>
          </p:cNvSpPr>
          <p:nvPr/>
        </p:nvSpPr>
        <p:spPr bwMode="auto">
          <a:xfrm>
            <a:off x="381000" y="1905000"/>
            <a:ext cx="91440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a:t>
            </a:r>
            <a:r>
              <a:rPr kumimoji="0" lang="en-US" sz="28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Other direction</a:t>
            </a:r>
            <a:r>
              <a:rPr kumimoji="0" lang="en-U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 min area of steel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st</a:t>
            </a:r>
            <a:r>
              <a:rPr kumimoji="0" lang="fr-FR"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min </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0.0018(100) (35) =6.3 cm</a:t>
            </a:r>
            <a:r>
              <a:rPr kumimoji="0" lang="fr-FR"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28" name="Rectangle 4"/>
          <p:cNvSpPr>
            <a:spLocks noChangeArrowheads="1"/>
          </p:cNvSpPr>
          <p:nvPr/>
        </p:nvSpPr>
        <p:spPr bwMode="auto">
          <a:xfrm>
            <a:off x="457200" y="3008293"/>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Φ14 /24 cm c/c)</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1752600" y="0"/>
            <a:ext cx="5638800" cy="137160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4" name="Rectangle 4"/>
          <p:cNvSpPr>
            <a:spLocks noChangeArrowheads="1"/>
          </p:cNvSpPr>
          <p:nvPr/>
        </p:nvSpPr>
        <p:spPr bwMode="auto">
          <a:xfrm>
            <a:off x="2745003" y="304800"/>
            <a:ext cx="388439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eaLnBrk="1" fontAlgn="base" latinLnBrk="0" hangingPunct="1">
              <a:lnSpc>
                <a:spcPct val="100000"/>
              </a:lnSpc>
              <a:spcBef>
                <a:spcPct val="0"/>
              </a:spcBef>
              <a:spcAft>
                <a:spcPct val="0"/>
              </a:spcAft>
              <a:buClrTx/>
              <a:buSzTx/>
              <a:buFontTx/>
              <a:buNone/>
              <a:tabLst/>
            </a:pPr>
            <a:r>
              <a:rPr kumimoji="0" lang="en-US" sz="4000" b="1" i="1" strike="noStrike" cap="none" normalizeH="0" baseline="0" dirty="0" smtClean="0">
                <a:ln>
                  <a:noFill/>
                </a:ln>
                <a:solidFill>
                  <a:schemeClr val="bg1">
                    <a:lumMod val="95000"/>
                  </a:schemeClr>
                </a:solidFill>
                <a:effectLst/>
                <a:latin typeface="Calibri" pitchFamily="34" charset="0"/>
                <a:ea typeface="Calibri" pitchFamily="34" charset="0"/>
                <a:cs typeface="Times New Roman" pitchFamily="18" charset="0"/>
              </a:rPr>
              <a:t>Eccentric footing:</a:t>
            </a:r>
            <a:endParaRPr kumimoji="0" lang="en-US" sz="4800" b="1" i="0"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7" name="Rectangle 6"/>
          <p:cNvSpPr/>
          <p:nvPr/>
        </p:nvSpPr>
        <p:spPr>
          <a:xfrm>
            <a:off x="533400" y="1428690"/>
            <a:ext cx="5044201" cy="400110"/>
          </a:xfrm>
          <a:prstGeom prst="rect">
            <a:avLst/>
          </a:prstGeom>
          <a:solidFill>
            <a:srgbClr val="FFFF00"/>
          </a:solidFill>
        </p:spPr>
        <p:txBody>
          <a:bodyPr wrap="none">
            <a:spAutoFit/>
          </a:bodyPr>
          <a:lstStyle/>
          <a:p>
            <a:r>
              <a:rPr lang="en-US" sz="2000" b="1" u="sng" dirty="0" smtClean="0"/>
              <a:t>For Footing 2</a:t>
            </a:r>
            <a:r>
              <a:rPr lang="en-US" sz="2000" b="1" dirty="0" smtClean="0"/>
              <a:t> (L= 1.6 m, B= 1.2 m, d= 0.4 m)</a:t>
            </a:r>
            <a:endParaRPr lang="en-US" sz="2000" b="1" dirty="0"/>
          </a:p>
        </p:txBody>
      </p:sp>
      <p:pic>
        <p:nvPicPr>
          <p:cNvPr id="8" name="Picture 7"/>
          <p:cNvPicPr/>
          <p:nvPr/>
        </p:nvPicPr>
        <p:blipFill>
          <a:blip r:embed="rId2"/>
          <a:srcRect l="4214" t="11111" r="2179" b="9434"/>
          <a:stretch>
            <a:fillRect/>
          </a:stretch>
        </p:blipFill>
        <p:spPr bwMode="auto">
          <a:xfrm>
            <a:off x="304800" y="2133600"/>
            <a:ext cx="5228543" cy="3329797"/>
          </a:xfrm>
          <a:prstGeom prst="rect">
            <a:avLst/>
          </a:prstGeom>
          <a:noFill/>
          <a:ln w="9525">
            <a:noFill/>
            <a:miter lim="800000"/>
            <a:headEnd/>
            <a:tailEnd/>
          </a:ln>
        </p:spPr>
      </p:pic>
      <p:sp>
        <p:nvSpPr>
          <p:cNvPr id="9" name="Rectangle 8"/>
          <p:cNvSpPr/>
          <p:nvPr/>
        </p:nvSpPr>
        <p:spPr>
          <a:xfrm>
            <a:off x="6096000" y="2514600"/>
            <a:ext cx="2590800" cy="2286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9"/>
          <p:cNvSpPr/>
          <p:nvPr/>
        </p:nvSpPr>
        <p:spPr>
          <a:xfrm>
            <a:off x="7162800" y="3505200"/>
            <a:ext cx="6858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48600" y="3429000"/>
            <a:ext cx="8382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t>
            </a:r>
            <a:endParaRPr lang="en-US" dirty="0"/>
          </a:p>
        </p:txBody>
      </p:sp>
      <p:sp>
        <p:nvSpPr>
          <p:cNvPr id="13" name="Rectangle 12"/>
          <p:cNvSpPr/>
          <p:nvPr/>
        </p:nvSpPr>
        <p:spPr>
          <a:xfrm rot="16200000">
            <a:off x="6819900" y="4152900"/>
            <a:ext cx="9906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5" name="Straight Arrow Connector 14"/>
          <p:cNvCxnSpPr>
            <a:endCxn id="17" idx="2"/>
          </p:cNvCxnSpPr>
          <p:nvPr/>
        </p:nvCxnSpPr>
        <p:spPr>
          <a:xfrm rot="16200000" flipV="1">
            <a:off x="6528316" y="2642116"/>
            <a:ext cx="1535668" cy="495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943600" y="5105400"/>
            <a:ext cx="685800" cy="369332"/>
          </a:xfrm>
          <a:prstGeom prst="rect">
            <a:avLst/>
          </a:prstGeom>
          <a:solidFill>
            <a:srgbClr val="00B0F0"/>
          </a:solidFill>
        </p:spPr>
        <p:txBody>
          <a:bodyPr wrap="square" rtlCol="0">
            <a:spAutoFit/>
          </a:bodyPr>
          <a:lstStyle/>
          <a:p>
            <a:r>
              <a:rPr lang="en-US" b="1" dirty="0" smtClean="0"/>
              <a:t>Wall</a:t>
            </a:r>
            <a:endParaRPr lang="en-US" b="1" dirty="0"/>
          </a:p>
        </p:txBody>
      </p:sp>
      <p:sp>
        <p:nvSpPr>
          <p:cNvPr id="17" name="TextBox 16"/>
          <p:cNvSpPr txBox="1"/>
          <p:nvPr/>
        </p:nvSpPr>
        <p:spPr>
          <a:xfrm>
            <a:off x="6553200" y="1752600"/>
            <a:ext cx="990600" cy="369332"/>
          </a:xfrm>
          <a:prstGeom prst="rect">
            <a:avLst/>
          </a:prstGeom>
          <a:solidFill>
            <a:srgbClr val="00B0F0"/>
          </a:solidFill>
        </p:spPr>
        <p:txBody>
          <a:bodyPr wrap="square" rtlCol="0">
            <a:spAutoFit/>
          </a:bodyPr>
          <a:lstStyle/>
          <a:p>
            <a:r>
              <a:rPr lang="en-US" b="1" dirty="0" smtClean="0"/>
              <a:t>Column</a:t>
            </a:r>
            <a:endParaRPr lang="en-US" b="1" dirty="0"/>
          </a:p>
        </p:txBody>
      </p:sp>
      <p:cxnSp>
        <p:nvCxnSpPr>
          <p:cNvPr id="19" name="Straight Arrow Connector 18"/>
          <p:cNvCxnSpPr/>
          <p:nvPr/>
        </p:nvCxnSpPr>
        <p:spPr>
          <a:xfrm rot="10800000" flipV="1">
            <a:off x="6553200" y="4495800"/>
            <a:ext cx="7620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228600"/>
            <a:ext cx="487679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moment in the </a:t>
            </a:r>
            <a:r>
              <a:rPr kumimoji="0" lang="en-US" sz="2000" b="1" i="0" u="none" strike="noStrike" cap="none" normalizeH="0" baseline="0" dirty="0" smtClean="0">
                <a:ln>
                  <a:noFill/>
                </a:ln>
                <a:effectLst/>
                <a:latin typeface="Times New Roman" pitchFamily="18" charset="0"/>
                <a:ea typeface="Calibri" pitchFamily="34" charset="0"/>
                <a:cs typeface="Times New Roman" pitchFamily="18" charset="0"/>
              </a:rPr>
              <a:t>x-direction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shown in the figure: </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Picture 2"/>
          <p:cNvPicPr/>
          <p:nvPr/>
        </p:nvPicPr>
        <p:blipFill>
          <a:blip r:embed="rId2"/>
          <a:srcRect l="4215" t="12579" r="2997" b="6657"/>
          <a:stretch>
            <a:fillRect/>
          </a:stretch>
        </p:blipFill>
        <p:spPr bwMode="auto">
          <a:xfrm>
            <a:off x="0" y="533400"/>
            <a:ext cx="4343400" cy="4038600"/>
          </a:xfrm>
          <a:prstGeom prst="rect">
            <a:avLst/>
          </a:prstGeom>
          <a:noFill/>
          <a:ln w="9525">
            <a:noFill/>
            <a:miter lim="800000"/>
            <a:headEnd/>
            <a:tailEnd/>
          </a:ln>
        </p:spPr>
      </p:pic>
      <p:sp>
        <p:nvSpPr>
          <p:cNvPr id="53250" name="Rectangle 2"/>
          <p:cNvSpPr>
            <a:spLocks noChangeArrowheads="1"/>
          </p:cNvSpPr>
          <p:nvPr/>
        </p:nvSpPr>
        <p:spPr bwMode="auto">
          <a:xfrm>
            <a:off x="4407252" y="2362200"/>
            <a:ext cx="473674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The moment in the </a:t>
            </a:r>
            <a:r>
              <a:rPr kumimoji="0" lang="en-US" b="1" i="0" u="none" strike="noStrike" cap="none" normalizeH="0" baseline="0" dirty="0" smtClean="0">
                <a:ln>
                  <a:noFill/>
                </a:ln>
                <a:effectLst/>
                <a:latin typeface="Times New Roman" pitchFamily="18" charset="0"/>
                <a:ea typeface="Calibri" pitchFamily="34" charset="0"/>
                <a:cs typeface="Times New Roman" pitchFamily="18" charset="0"/>
              </a:rPr>
              <a:t>y-direction</a:t>
            </a:r>
            <a:r>
              <a:rPr kumimoji="0" lang="en-US" sz="16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 below shown in the figure </a:t>
            </a:r>
            <a:endParaRPr kumimoji="0" lang="en-US" sz="2000" b="1" i="0" u="none" strike="noStrike" cap="none" normalizeH="0" baseline="0" dirty="0" smtClean="0">
              <a:ln>
                <a:noFill/>
              </a:ln>
              <a:solidFill>
                <a:schemeClr val="accent2"/>
              </a:solidFill>
              <a:effectLst/>
              <a:latin typeface="Arial" pitchFamily="34" charset="0"/>
              <a:cs typeface="Arial" pitchFamily="34" charset="0"/>
            </a:endParaRPr>
          </a:p>
        </p:txBody>
      </p:sp>
      <p:pic>
        <p:nvPicPr>
          <p:cNvPr id="5" name="Picture 4"/>
          <p:cNvPicPr/>
          <p:nvPr/>
        </p:nvPicPr>
        <p:blipFill>
          <a:blip r:embed="rId3"/>
          <a:srcRect l="5157" t="14885" r="3910" b="6918"/>
          <a:stretch>
            <a:fillRect/>
          </a:stretch>
        </p:blipFill>
        <p:spPr bwMode="auto">
          <a:xfrm>
            <a:off x="4648200" y="3048000"/>
            <a:ext cx="4267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52400" y="206514"/>
            <a:ext cx="8839200" cy="707886"/>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figure below shows the area of steel </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(As1) </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x- direction that recommended in the design:</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l="6103" t="15723" r="3766" b="6700"/>
          <a:stretch>
            <a:fillRect/>
          </a:stretch>
        </p:blipFill>
        <p:spPr bwMode="auto">
          <a:xfrm>
            <a:off x="1143000" y="990600"/>
            <a:ext cx="6858000" cy="3886200"/>
          </a:xfrm>
          <a:prstGeom prst="rect">
            <a:avLst/>
          </a:prstGeom>
          <a:noFill/>
          <a:ln w="9525">
            <a:noFill/>
            <a:miter lim="800000"/>
            <a:headEnd/>
            <a:tailEnd/>
          </a:ln>
        </p:spPr>
      </p:pic>
      <p:sp>
        <p:nvSpPr>
          <p:cNvPr id="54274" name="Rectangle 2"/>
          <p:cNvSpPr>
            <a:spLocks noChangeArrowheads="1"/>
          </p:cNvSpPr>
          <p:nvPr/>
        </p:nvSpPr>
        <p:spPr bwMode="auto">
          <a:xfrm>
            <a:off x="459537" y="5486400"/>
            <a:ext cx="7694607" cy="523220"/>
          </a:xfrm>
          <a:prstGeom prst="rect">
            <a:avLst/>
          </a:prstGeom>
          <a:solidFill>
            <a:srgbClr val="00B050"/>
          </a:solidFill>
          <a:ln w="28575">
            <a:solidFill>
              <a:schemeClr val="tx1"/>
            </a:solidFill>
            <a:prstDash val="sysDash"/>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maximum area of steel in the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x-direction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As1= </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3.8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cm2</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7924800" cy="1107996"/>
          </a:xfrm>
          <a:prstGeom prst="rect">
            <a:avLst/>
          </a:prstGeom>
          <a:noFill/>
        </p:spPr>
        <p:txBody>
          <a:bodyPr wrap="square" rtlCol="0">
            <a:spAutoFit/>
          </a:bodyPr>
          <a:lstStyle/>
          <a:p>
            <a:pPr algn="just"/>
            <a:r>
              <a:rPr lang="en-US" sz="1600" b="1" dirty="0">
                <a:solidFill>
                  <a:schemeClr val="accent1">
                    <a:lumMod val="75000"/>
                  </a:schemeClr>
                </a:solidFill>
              </a:rPr>
              <a:t>The project is a school building designed as four floors where a two floor only is carried out with 2046 m</a:t>
            </a:r>
            <a:r>
              <a:rPr lang="en-US" sz="1600" b="1" baseline="30000" dirty="0">
                <a:solidFill>
                  <a:schemeClr val="accent1">
                    <a:lumMod val="75000"/>
                  </a:schemeClr>
                </a:solidFill>
              </a:rPr>
              <a:t>2 </a:t>
            </a:r>
            <a:r>
              <a:rPr lang="en-US" sz="1600" b="1" dirty="0">
                <a:solidFill>
                  <a:schemeClr val="accent1">
                    <a:lumMod val="75000"/>
                  </a:schemeClr>
                </a:solidFill>
              </a:rPr>
              <a:t>area, the school has a mark of Omani buildings, as it is a grant from the Omani government. </a:t>
            </a:r>
          </a:p>
          <a:p>
            <a:pPr algn="just"/>
            <a:endParaRPr lang="en-US" b="1" dirty="0">
              <a:solidFill>
                <a:schemeClr val="accent1">
                  <a:lumMod val="75000"/>
                </a:schemeClr>
              </a:solidFill>
            </a:endParaRPr>
          </a:p>
        </p:txBody>
      </p:sp>
      <p:pic>
        <p:nvPicPr>
          <p:cNvPr id="3" name="Picture 2" descr="masqat3.jpg"/>
          <p:cNvPicPr/>
          <p:nvPr/>
        </p:nvPicPr>
        <p:blipFill>
          <a:blip r:embed="rId2">
            <a:lum contrast="10000"/>
          </a:blip>
          <a:stretch>
            <a:fillRect/>
          </a:stretch>
        </p:blipFill>
        <p:spPr>
          <a:xfrm>
            <a:off x="762000" y="2057400"/>
            <a:ext cx="76200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a:xfrm>
            <a:off x="1676400" y="228600"/>
            <a:ext cx="51816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209800" y="297359"/>
            <a:ext cx="4114800" cy="769441"/>
          </a:xfrm>
          <a:prstGeom prst="rect">
            <a:avLst/>
          </a:prstGeom>
          <a:noFill/>
        </p:spPr>
        <p:txBody>
          <a:bodyPr wrap="squar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Project</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46331"/>
          </a:xfrm>
          <a:prstGeom prst="rect">
            <a:avLst/>
          </a:prstGeom>
          <a:solidFill>
            <a:srgbClr val="00B0F0"/>
          </a:solidFill>
        </p:spPr>
        <p:txBody>
          <a:bodyPr wrap="square">
            <a:spAutoFit/>
          </a:bodyPr>
          <a:lstStyle/>
          <a:p>
            <a:pPr lvl="0" algn="justLow" fontAlgn="base">
              <a:spcBef>
                <a:spcPct val="0"/>
              </a:spcBef>
              <a:spcAft>
                <a:spcPct val="0"/>
              </a:spcAft>
            </a:pPr>
            <a:r>
              <a:rPr lang="en-US" b="1" dirty="0" smtClean="0">
                <a:latin typeface="Times New Roman" pitchFamily="18" charset="0"/>
                <a:ea typeface="Calibri" pitchFamily="34" charset="0"/>
                <a:cs typeface="Times New Roman" pitchFamily="18" charset="0"/>
              </a:rPr>
              <a:t>The figure below shows the area of steel </a:t>
            </a:r>
            <a:r>
              <a:rPr lang="en-US" b="1" dirty="0" smtClean="0">
                <a:solidFill>
                  <a:srgbClr val="FF0000"/>
                </a:solidFill>
                <a:latin typeface="Times New Roman" pitchFamily="18" charset="0"/>
                <a:ea typeface="Calibri" pitchFamily="34" charset="0"/>
                <a:cs typeface="Times New Roman" pitchFamily="18" charset="0"/>
              </a:rPr>
              <a:t>(As2) </a:t>
            </a:r>
            <a:r>
              <a:rPr lang="en-US" b="1" dirty="0" smtClean="0">
                <a:latin typeface="Times New Roman" pitchFamily="18" charset="0"/>
                <a:ea typeface="Calibri" pitchFamily="34" charset="0"/>
                <a:cs typeface="Times New Roman" pitchFamily="18" charset="0"/>
              </a:rPr>
              <a:t>in y- direction that recommended in the design:</a:t>
            </a:r>
            <a:endParaRPr lang="en-US" sz="2400" b="1" dirty="0" smtClean="0">
              <a:latin typeface="Arial" pitchFamily="34" charset="0"/>
              <a:cs typeface="Arial" pitchFamily="34" charset="0"/>
            </a:endParaRPr>
          </a:p>
        </p:txBody>
      </p:sp>
      <p:pic>
        <p:nvPicPr>
          <p:cNvPr id="3" name="Picture 2"/>
          <p:cNvPicPr/>
          <p:nvPr/>
        </p:nvPicPr>
        <p:blipFill>
          <a:blip r:embed="rId2"/>
          <a:srcRect l="5316" t="11530" r="3142" b="6916"/>
          <a:stretch>
            <a:fillRect/>
          </a:stretch>
        </p:blipFill>
        <p:spPr bwMode="auto">
          <a:xfrm>
            <a:off x="762000" y="990600"/>
            <a:ext cx="7239000" cy="4419600"/>
          </a:xfrm>
          <a:prstGeom prst="rect">
            <a:avLst/>
          </a:prstGeom>
          <a:noFill/>
          <a:ln w="9525">
            <a:noFill/>
            <a:miter lim="800000"/>
            <a:headEnd/>
            <a:tailEnd/>
          </a:ln>
        </p:spPr>
      </p:pic>
      <p:sp>
        <p:nvSpPr>
          <p:cNvPr id="4" name="Rectangle 2"/>
          <p:cNvSpPr>
            <a:spLocks noChangeArrowheads="1"/>
          </p:cNvSpPr>
          <p:nvPr/>
        </p:nvSpPr>
        <p:spPr bwMode="auto">
          <a:xfrm>
            <a:off x="533400" y="5791200"/>
            <a:ext cx="7694607" cy="523220"/>
          </a:xfrm>
          <a:prstGeom prst="rect">
            <a:avLst/>
          </a:prstGeom>
          <a:solidFill>
            <a:srgbClr val="FFC000"/>
          </a:solidFill>
          <a:ln w="28575">
            <a:solidFill>
              <a:schemeClr val="tx1"/>
            </a:solidFill>
            <a:prstDash val="sysDash"/>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maximum area of steel in the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x-direction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As1=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3.6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cm2</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524000" y="685800"/>
            <a:ext cx="5943600" cy="5105400"/>
          </a:xfrm>
          <a:prstGeom prst="verticalScroll">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TextBox 2"/>
          <p:cNvSpPr txBox="1"/>
          <p:nvPr/>
        </p:nvSpPr>
        <p:spPr>
          <a:xfrm>
            <a:off x="2590800" y="1828800"/>
            <a:ext cx="4038600" cy="1508105"/>
          </a:xfrm>
          <a:prstGeom prst="rect">
            <a:avLst/>
          </a:prstGeom>
          <a:noFill/>
        </p:spPr>
        <p:txBody>
          <a:bodyPr wrap="square" rtlCol="0">
            <a:spAutoFit/>
          </a:bodyPr>
          <a:lstStyle/>
          <a:p>
            <a:r>
              <a:rPr lang="en-US" dirty="0" smtClean="0">
                <a:solidFill>
                  <a:schemeClr val="bg1"/>
                </a:solidFill>
              </a:rPr>
              <a:t>Since both areas in x and y is too small, it is recommended now to use the </a:t>
            </a:r>
            <a:r>
              <a:rPr lang="en-US" sz="2000" b="1" dirty="0" smtClean="0">
                <a:solidFill>
                  <a:schemeClr val="accent2">
                    <a:lumMod val="60000"/>
                    <a:lumOff val="40000"/>
                  </a:schemeClr>
                </a:solidFill>
              </a:rPr>
              <a:t>minimum area of reinforcement:</a:t>
            </a:r>
            <a:endParaRPr lang="en-US" b="1" dirty="0" smtClean="0">
              <a:solidFill>
                <a:schemeClr val="accent2">
                  <a:lumMod val="60000"/>
                  <a:lumOff val="40000"/>
                </a:schemeClr>
              </a:solidFill>
            </a:endParaRPr>
          </a:p>
          <a:p>
            <a:r>
              <a:rPr lang="en-US" dirty="0" smtClean="0">
                <a:solidFill>
                  <a:schemeClr val="bg1"/>
                </a:solidFill>
              </a:rPr>
              <a:t>As min = 0.0018 * 100 *40 = 7.2 cm2</a:t>
            </a:r>
          </a:p>
          <a:p>
            <a:endParaRPr lang="en-US" dirty="0">
              <a:solidFill>
                <a:schemeClr val="bg1"/>
              </a:solidFill>
            </a:endParaRPr>
          </a:p>
        </p:txBody>
      </p:sp>
      <p:sp>
        <p:nvSpPr>
          <p:cNvPr id="55297" name="Rectangle 1"/>
          <p:cNvSpPr>
            <a:spLocks noChangeArrowheads="1"/>
          </p:cNvSpPr>
          <p:nvPr/>
        </p:nvSpPr>
        <p:spPr bwMode="auto">
          <a:xfrm>
            <a:off x="3352800" y="3429000"/>
            <a:ext cx="2284600" cy="523220"/>
          </a:xfrm>
          <a:prstGeom prst="rect">
            <a:avLst/>
          </a:prstGeom>
          <a:solidFill>
            <a:srgbClr val="FFC000"/>
          </a:solidFill>
          <a:ln w="38100">
            <a:solidFill>
              <a:srgbClr val="3333FF"/>
            </a:solidFill>
            <a:prstDash val="dash"/>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1 </a:t>
            </a:r>
            <a:r>
              <a:rPr kumimoji="0" lang="en-US" sz="2800" b="1" i="0" u="none" strike="noStrike" cap="none" normalizeH="0" baseline="0" dirty="0" smtClean="0">
                <a:ln>
                  <a:noFill/>
                </a:ln>
                <a:solidFill>
                  <a:srgbClr val="3333FF"/>
                </a:solidFill>
                <a:effectLst/>
                <a:latin typeface="Calibri"/>
                <a:ea typeface="Calibri" pitchFamily="34" charset="0"/>
                <a:cs typeface="Times New Roman" pitchFamily="18" charset="0"/>
              </a:rPr>
              <a:t>ø</a:t>
            </a:r>
            <a:r>
              <a:rPr kumimoji="0" lang="en-US" sz="2800"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 14 \ 21 cm</a:t>
            </a:r>
            <a:endParaRPr kumimoji="0" lang="en-US" sz="3600" b="1" i="0" u="none" strike="noStrike" cap="none" normalizeH="0" baseline="0" dirty="0" smtClean="0">
              <a:ln>
                <a:noFill/>
              </a:ln>
              <a:solidFill>
                <a:srgbClr val="3333FF"/>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838200" y="757535"/>
            <a:ext cx="7147406" cy="461665"/>
          </a:xfrm>
          <a:prstGeom prst="rect">
            <a:avLst/>
          </a:prstGeom>
          <a:solidFill>
            <a:schemeClr val="accent5">
              <a:lumMod val="60000"/>
              <a:lumOff val="40000"/>
            </a:schemeClr>
          </a:solidFill>
          <a:ln w="38100">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95000"/>
                  </a:schemeClr>
                </a:solidFill>
                <a:effectLst/>
                <a:latin typeface="Times New Roman" pitchFamily="18" charset="0"/>
                <a:ea typeface="Calibri" pitchFamily="34" charset="0"/>
                <a:cs typeface="Times New Roman" pitchFamily="18" charset="0"/>
              </a:rPr>
              <a:t>Summary of reinforcement for the eccentric footings </a:t>
            </a:r>
            <a:endParaRPr kumimoji="0" lang="en-US" sz="32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914400" y="1828800"/>
          <a:ext cx="7543800" cy="3581400"/>
        </p:xfrm>
        <a:graphic>
          <a:graphicData uri="http://schemas.openxmlformats.org/drawingml/2006/table">
            <a:tbl>
              <a:tblPr>
                <a:tableStyleId>{35758FB7-9AC5-4552-8A53-C91805E547FA}</a:tableStyleId>
              </a:tblPr>
              <a:tblGrid>
                <a:gridCol w="1241967"/>
                <a:gridCol w="1839952"/>
                <a:gridCol w="2223274"/>
                <a:gridCol w="2238607"/>
              </a:tblGrid>
              <a:tr h="447675">
                <a:tc>
                  <a:txBody>
                    <a:bodyPr/>
                    <a:lstStyle/>
                    <a:p>
                      <a:pPr marL="0" marR="0" algn="ctr">
                        <a:lnSpc>
                          <a:spcPct val="115000"/>
                        </a:lnSpc>
                        <a:spcBef>
                          <a:spcPts val="0"/>
                        </a:spcBef>
                        <a:spcAft>
                          <a:spcPts val="0"/>
                        </a:spcAft>
                      </a:pPr>
                      <a:r>
                        <a:rPr lang="en-US" sz="2000" b="1" dirty="0" smtClean="0"/>
                        <a:t>Footing</a:t>
                      </a:r>
                      <a:endParaRPr lang="en-US" sz="1600" b="1"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t>L * B * d (m)</a:t>
                      </a:r>
                      <a:endParaRPr lang="en-US" sz="1600" b="1"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Reinforcement in L</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Reinforcement in B</a:t>
                      </a:r>
                      <a:endParaRPr lang="en-US" sz="1600" b="1">
                        <a:latin typeface="Calibri"/>
                        <a:ea typeface="Calibri"/>
                        <a:cs typeface="Arial"/>
                      </a:endParaRPr>
                    </a:p>
                  </a:txBody>
                  <a:tcPr marL="68580" marR="68580" marT="0" marB="0"/>
                </a:tc>
              </a:tr>
              <a:tr h="447675">
                <a:tc>
                  <a:txBody>
                    <a:bodyPr/>
                    <a:lstStyle/>
                    <a:p>
                      <a:pPr marL="0" marR="0" algn="ctr">
                        <a:lnSpc>
                          <a:spcPct val="115000"/>
                        </a:lnSpc>
                        <a:spcBef>
                          <a:spcPts val="0"/>
                        </a:spcBef>
                        <a:spcAft>
                          <a:spcPts val="0"/>
                        </a:spcAft>
                      </a:pPr>
                      <a:r>
                        <a:rPr lang="en-US" sz="2000" b="1"/>
                        <a:t>F1</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1.8 * 1.4 * 0.4</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t>1ø14/21 cm</a:t>
                      </a:r>
                      <a:endParaRPr lang="en-US" sz="1600" b="1"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1ø14/21 cm</a:t>
                      </a:r>
                      <a:endParaRPr lang="en-US" sz="1600" b="1">
                        <a:latin typeface="Calibri"/>
                        <a:ea typeface="Calibri"/>
                        <a:cs typeface="Arial"/>
                      </a:endParaRPr>
                    </a:p>
                  </a:txBody>
                  <a:tcPr marL="68580" marR="68580" marT="0" marB="0"/>
                </a:tc>
              </a:tr>
              <a:tr h="447675">
                <a:tc>
                  <a:txBody>
                    <a:bodyPr/>
                    <a:lstStyle/>
                    <a:p>
                      <a:pPr marL="0" marR="0" algn="ctr">
                        <a:lnSpc>
                          <a:spcPct val="115000"/>
                        </a:lnSpc>
                        <a:spcBef>
                          <a:spcPts val="0"/>
                        </a:spcBef>
                        <a:spcAft>
                          <a:spcPts val="0"/>
                        </a:spcAft>
                      </a:pPr>
                      <a:r>
                        <a:rPr lang="en-US" sz="2000" b="1"/>
                        <a:t>F52</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1.35*1.8*0.35</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1ø14/20 cm</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1ø14/21 cm</a:t>
                      </a:r>
                      <a:endParaRPr lang="en-US" sz="1600" b="1">
                        <a:latin typeface="Calibri"/>
                        <a:ea typeface="Calibri"/>
                        <a:cs typeface="Arial"/>
                      </a:endParaRPr>
                    </a:p>
                  </a:txBody>
                  <a:tcPr marL="68580" marR="68580" marT="0" marB="0"/>
                </a:tc>
              </a:tr>
              <a:tr h="447675">
                <a:tc>
                  <a:txBody>
                    <a:bodyPr/>
                    <a:lstStyle/>
                    <a:p>
                      <a:pPr marL="0" marR="0" algn="ctr">
                        <a:lnSpc>
                          <a:spcPct val="115000"/>
                        </a:lnSpc>
                        <a:spcBef>
                          <a:spcPts val="0"/>
                        </a:spcBef>
                        <a:spcAft>
                          <a:spcPts val="0"/>
                        </a:spcAft>
                      </a:pPr>
                      <a:r>
                        <a:rPr lang="en-US" sz="2000" b="1"/>
                        <a:t>F53</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1.5  * 2  *0.4</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1ø16/28 cm</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1ø14/20 cm</a:t>
                      </a:r>
                      <a:endParaRPr lang="en-US" sz="1600" b="1">
                        <a:latin typeface="Calibri"/>
                        <a:ea typeface="Calibri"/>
                        <a:cs typeface="Arial"/>
                      </a:endParaRPr>
                    </a:p>
                  </a:txBody>
                  <a:tcPr marL="68580" marR="68580" marT="0" marB="0"/>
                </a:tc>
              </a:tr>
              <a:tr h="447675">
                <a:tc>
                  <a:txBody>
                    <a:bodyPr/>
                    <a:lstStyle/>
                    <a:p>
                      <a:pPr marL="0" marR="0" algn="ctr">
                        <a:lnSpc>
                          <a:spcPct val="115000"/>
                        </a:lnSpc>
                        <a:spcBef>
                          <a:spcPts val="0"/>
                        </a:spcBef>
                        <a:spcAft>
                          <a:spcPts val="0"/>
                        </a:spcAft>
                      </a:pPr>
                      <a:r>
                        <a:rPr lang="en-US" sz="2000" b="1"/>
                        <a:t>F55</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 1.6 * 0.3</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1ø14/29 cm</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1ø14/29 cm</a:t>
                      </a:r>
                      <a:endParaRPr lang="en-US" sz="1600" b="1">
                        <a:latin typeface="Calibri"/>
                        <a:ea typeface="Calibri"/>
                        <a:cs typeface="Arial"/>
                      </a:endParaRPr>
                    </a:p>
                  </a:txBody>
                  <a:tcPr marL="68580" marR="68580" marT="0" marB="0"/>
                </a:tc>
              </a:tr>
              <a:tr h="447675">
                <a:tc>
                  <a:txBody>
                    <a:bodyPr/>
                    <a:lstStyle/>
                    <a:p>
                      <a:pPr marL="0" marR="0" algn="ctr">
                        <a:lnSpc>
                          <a:spcPct val="115000"/>
                        </a:lnSpc>
                        <a:spcBef>
                          <a:spcPts val="0"/>
                        </a:spcBef>
                        <a:spcAft>
                          <a:spcPts val="0"/>
                        </a:spcAft>
                      </a:pPr>
                      <a:r>
                        <a:rPr lang="en-US" sz="2000" b="1"/>
                        <a:t>F57</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1.3*1.9*0.35</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1ø14/24 cm</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t>1ø14/24 cm</a:t>
                      </a:r>
                      <a:endParaRPr lang="en-US" sz="1600" b="1" dirty="0">
                        <a:latin typeface="Calibri"/>
                        <a:ea typeface="Calibri"/>
                        <a:cs typeface="Arial"/>
                      </a:endParaRPr>
                    </a:p>
                  </a:txBody>
                  <a:tcPr marL="68580" marR="68580" marT="0" marB="0"/>
                </a:tc>
              </a:tr>
              <a:tr h="447675">
                <a:tc>
                  <a:txBody>
                    <a:bodyPr/>
                    <a:lstStyle/>
                    <a:p>
                      <a:pPr marL="0" marR="0" algn="ctr">
                        <a:lnSpc>
                          <a:spcPct val="115000"/>
                        </a:lnSpc>
                        <a:spcBef>
                          <a:spcPts val="0"/>
                        </a:spcBef>
                        <a:spcAft>
                          <a:spcPts val="0"/>
                        </a:spcAft>
                      </a:pPr>
                      <a:r>
                        <a:rPr lang="en-US" sz="2000" b="1" dirty="0"/>
                        <a:t>F58</a:t>
                      </a:r>
                      <a:endParaRPr lang="en-US" sz="1600" b="1"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1.5*2.2*0.4</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1ø16/25 cm</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1ø14/20 cm</a:t>
                      </a:r>
                      <a:endParaRPr lang="en-US" sz="1600" b="1">
                        <a:latin typeface="Calibri"/>
                        <a:ea typeface="Calibri"/>
                        <a:cs typeface="Arial"/>
                      </a:endParaRPr>
                    </a:p>
                  </a:txBody>
                  <a:tcPr marL="68580" marR="68580" marT="0" marB="0"/>
                </a:tc>
              </a:tr>
              <a:tr h="447675">
                <a:tc>
                  <a:txBody>
                    <a:bodyPr/>
                    <a:lstStyle/>
                    <a:p>
                      <a:pPr marL="0" marR="0" algn="ctr">
                        <a:lnSpc>
                          <a:spcPct val="115000"/>
                        </a:lnSpc>
                        <a:spcBef>
                          <a:spcPts val="0"/>
                        </a:spcBef>
                        <a:spcAft>
                          <a:spcPts val="0"/>
                        </a:spcAft>
                      </a:pPr>
                      <a:r>
                        <a:rPr lang="en-US" sz="2000" b="1"/>
                        <a:t>F59</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1.1*1.7*0.3</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t>1ø12/21 cm</a:t>
                      </a:r>
                      <a:endParaRPr lang="en-US" sz="1600" b="1">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t>1ø12/21 cm</a:t>
                      </a:r>
                      <a:endParaRPr lang="en-US" sz="1600" b="1"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1828800" y="533400"/>
            <a:ext cx="5562600" cy="914400"/>
          </a:xfrm>
          <a:prstGeom prst="flowChartPredefined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Rectangle 2"/>
          <p:cNvSpPr/>
          <p:nvPr/>
        </p:nvSpPr>
        <p:spPr>
          <a:xfrm>
            <a:off x="2057400" y="695980"/>
            <a:ext cx="5105400" cy="523220"/>
          </a:xfrm>
          <a:prstGeom prst="rect">
            <a:avLst/>
          </a:prstGeom>
        </p:spPr>
        <p:txBody>
          <a:bodyPr wrap="square">
            <a:spAutoFit/>
          </a:bodyPr>
          <a:lstStyle/>
          <a:p>
            <a:r>
              <a:rPr lang="en-US" sz="2800" b="1" dirty="0" smtClean="0">
                <a:solidFill>
                  <a:schemeClr val="bg1">
                    <a:lumMod val="95000"/>
                  </a:schemeClr>
                </a:solidFill>
              </a:rPr>
              <a:t>PROKON ANALYSIS AND DESIGN</a:t>
            </a:r>
            <a:endParaRPr lang="en-US" sz="2800" b="1" dirty="0">
              <a:solidFill>
                <a:schemeClr val="bg1">
                  <a:lumMod val="95000"/>
                </a:schemeClr>
              </a:solidFill>
            </a:endParaRPr>
          </a:p>
        </p:txBody>
      </p:sp>
      <p:sp>
        <p:nvSpPr>
          <p:cNvPr id="5838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84" name="Rectangle 16"/>
          <p:cNvSpPr>
            <a:spLocks noChangeArrowheads="1"/>
          </p:cNvSpPr>
          <p:nvPr/>
        </p:nvSpPr>
        <p:spPr bwMode="auto">
          <a:xfrm>
            <a:off x="381000" y="2257961"/>
            <a:ext cx="5791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figure beside shows an illustrative view of the retaining wall in the project, where it carrying a part of building in addition of countering the lateral soil pressure.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85" name="Rectangle 17"/>
          <p:cNvSpPr>
            <a:spLocks noChangeArrowheads="1"/>
          </p:cNvSpPr>
          <p:nvPr/>
        </p:nvSpPr>
        <p:spPr bwMode="auto">
          <a:xfrm>
            <a:off x="423049" y="1748135"/>
            <a:ext cx="3005951" cy="461665"/>
          </a:xfrm>
          <a:prstGeom prst="rect">
            <a:avLst/>
          </a:prstGeom>
          <a:solidFill>
            <a:srgbClr val="FFCC6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1"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Retaining shear walls:</a:t>
            </a:r>
            <a:endParaRPr kumimoji="0" lang="en-US" sz="3200" b="1" i="0" u="none" strike="noStrike" cap="none" normalizeH="0" baseline="0" dirty="0" smtClean="0">
              <a:ln>
                <a:noFill/>
              </a:ln>
              <a:solidFill>
                <a:srgbClr val="00B050"/>
              </a:solidFill>
              <a:effectLst/>
              <a:latin typeface="Arial" pitchFamily="34" charset="0"/>
              <a:cs typeface="Arial" pitchFamily="34" charset="0"/>
            </a:endParaRPr>
          </a:p>
        </p:txBody>
      </p:sp>
      <p:grpSp>
        <p:nvGrpSpPr>
          <p:cNvPr id="40" name="Group 39"/>
          <p:cNvGrpSpPr/>
          <p:nvPr/>
        </p:nvGrpSpPr>
        <p:grpSpPr>
          <a:xfrm>
            <a:off x="6553200" y="1981200"/>
            <a:ext cx="1890713" cy="2933700"/>
            <a:chOff x="6553200" y="1981200"/>
            <a:chExt cx="1890713" cy="2933700"/>
          </a:xfrm>
        </p:grpSpPr>
        <p:grpSp>
          <p:nvGrpSpPr>
            <p:cNvPr id="58369" name="Group 1"/>
            <p:cNvGrpSpPr>
              <a:grpSpLocks/>
            </p:cNvGrpSpPr>
            <p:nvPr/>
          </p:nvGrpSpPr>
          <p:grpSpPr bwMode="auto">
            <a:xfrm>
              <a:off x="6553200" y="1981200"/>
              <a:ext cx="1828800" cy="2933700"/>
              <a:chOff x="8039" y="8915"/>
              <a:chExt cx="2225" cy="4621"/>
            </a:xfrm>
          </p:grpSpPr>
          <p:grpSp>
            <p:nvGrpSpPr>
              <p:cNvPr id="58371" name="Group 3"/>
              <p:cNvGrpSpPr>
                <a:grpSpLocks/>
              </p:cNvGrpSpPr>
              <p:nvPr/>
            </p:nvGrpSpPr>
            <p:grpSpPr bwMode="auto">
              <a:xfrm>
                <a:off x="8039" y="8915"/>
                <a:ext cx="2191" cy="4621"/>
                <a:chOff x="8039" y="8915"/>
                <a:chExt cx="2191" cy="4621"/>
              </a:xfrm>
            </p:grpSpPr>
            <p:sp>
              <p:nvSpPr>
                <p:cNvPr id="58374" name="AutoShape 6"/>
                <p:cNvSpPr>
                  <a:spLocks noChangeArrowheads="1"/>
                </p:cNvSpPr>
                <p:nvPr/>
              </p:nvSpPr>
              <p:spPr bwMode="auto">
                <a:xfrm>
                  <a:off x="9229" y="8915"/>
                  <a:ext cx="450" cy="3882"/>
                </a:xfrm>
                <a:prstGeom prst="flowChartPredefinedProcess">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373" name="AutoShape 5"/>
                <p:cNvSpPr>
                  <a:spLocks noChangeArrowheads="1"/>
                </p:cNvSpPr>
                <p:nvPr/>
              </p:nvSpPr>
              <p:spPr bwMode="auto">
                <a:xfrm rot="5400000">
                  <a:off x="8421" y="9178"/>
                  <a:ext cx="425" cy="1190"/>
                </a:xfrm>
                <a:prstGeom prst="flowChartPredefinedProcess">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372" name="AutoShape 4"/>
                <p:cNvSpPr>
                  <a:spLocks noChangeArrowheads="1"/>
                </p:cNvSpPr>
                <p:nvPr/>
              </p:nvSpPr>
              <p:spPr bwMode="auto">
                <a:xfrm rot="5400000">
                  <a:off x="8973" y="12279"/>
                  <a:ext cx="739" cy="1775"/>
                </a:xfrm>
                <a:prstGeom prst="flowChartPredefinedProcess">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58370" name="Rectangle 2" descr="Dark downward diagonal"/>
              <p:cNvSpPr>
                <a:spLocks noChangeArrowheads="1"/>
              </p:cNvSpPr>
              <p:nvPr/>
            </p:nvSpPr>
            <p:spPr bwMode="auto">
              <a:xfrm>
                <a:off x="9713" y="8915"/>
                <a:ext cx="551" cy="3882"/>
              </a:xfrm>
              <a:prstGeom prst="rect">
                <a:avLst/>
              </a:prstGeom>
              <a:pattFill prst="dkDnDiag">
                <a:fgClr>
                  <a:srgbClr val="938953"/>
                </a:fgClr>
                <a:bgClr>
                  <a:srgbClr val="FFFFFF"/>
                </a:bgClr>
              </a:pattFill>
              <a:ln w="9525">
                <a:pattFill prst="pct5">
                  <a:fgClr>
                    <a:srgbClr val="938953"/>
                  </a:fgClr>
                  <a:bgClr>
                    <a:srgbClr val="FFFFFF"/>
                  </a:bgClr>
                </a:patt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8386" name="Text Box 18"/>
            <p:cNvSpPr txBox="1">
              <a:spLocks noChangeArrowheads="1"/>
            </p:cNvSpPr>
            <p:nvPr/>
          </p:nvSpPr>
          <p:spPr bwMode="auto">
            <a:xfrm>
              <a:off x="6705600" y="2362200"/>
              <a:ext cx="584200" cy="301625"/>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Beam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87" name="Text Box 19"/>
            <p:cNvSpPr txBox="1">
              <a:spLocks noChangeArrowheads="1"/>
            </p:cNvSpPr>
            <p:nvPr/>
          </p:nvSpPr>
          <p:spPr bwMode="auto">
            <a:xfrm>
              <a:off x="7924800" y="3048000"/>
              <a:ext cx="519113" cy="250825"/>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Soil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88" name="Text Box 20"/>
            <p:cNvSpPr txBox="1">
              <a:spLocks noChangeArrowheads="1"/>
            </p:cNvSpPr>
            <p:nvPr/>
          </p:nvSpPr>
          <p:spPr bwMode="auto">
            <a:xfrm>
              <a:off x="7239000" y="4495800"/>
              <a:ext cx="906462" cy="319087"/>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Footing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389" name="Text Box 21"/>
            <p:cNvSpPr txBox="1">
              <a:spLocks noChangeArrowheads="1"/>
            </p:cNvSpPr>
            <p:nvPr/>
          </p:nvSpPr>
          <p:spPr bwMode="auto">
            <a:xfrm>
              <a:off x="7543800" y="3355975"/>
              <a:ext cx="457200" cy="301625"/>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Wall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9" name="TextBox 38"/>
          <p:cNvSpPr txBox="1"/>
          <p:nvPr/>
        </p:nvSpPr>
        <p:spPr>
          <a:xfrm>
            <a:off x="457201" y="3962400"/>
            <a:ext cx="6857999" cy="2000548"/>
          </a:xfrm>
          <a:prstGeom prst="rect">
            <a:avLst/>
          </a:prstGeom>
          <a:noFill/>
        </p:spPr>
        <p:txBody>
          <a:bodyPr wrap="square" rtlCol="0">
            <a:spAutoFit/>
          </a:bodyPr>
          <a:lstStyle/>
          <a:p>
            <a:r>
              <a:rPr lang="en-US" sz="2000" dirty="0" smtClean="0">
                <a:solidFill>
                  <a:srgbClr val="FF0000"/>
                </a:solidFill>
              </a:rPr>
              <a:t>This model designed using </a:t>
            </a:r>
            <a:r>
              <a:rPr lang="en-US" sz="2000" b="1" i="1" dirty="0" err="1" smtClean="0"/>
              <a:t>Prokon</a:t>
            </a:r>
            <a:r>
              <a:rPr lang="en-US" sz="2000" b="1" i="1" dirty="0" smtClean="0"/>
              <a:t> Calc Pad</a:t>
            </a:r>
            <a:r>
              <a:rPr lang="en-US" sz="2000" b="1" i="1" dirty="0" smtClean="0">
                <a:solidFill>
                  <a:srgbClr val="FF0000"/>
                </a:solidFill>
              </a:rPr>
              <a:t>,</a:t>
            </a:r>
            <a:r>
              <a:rPr lang="en-US" sz="2000" dirty="0" smtClean="0">
                <a:solidFill>
                  <a:srgbClr val="FF0000"/>
                </a:solidFill>
              </a:rPr>
              <a:t> </a:t>
            </a:r>
          </a:p>
          <a:p>
            <a:r>
              <a:rPr lang="en-US" sz="2000" dirty="0" smtClean="0">
                <a:solidFill>
                  <a:srgbClr val="FF0000"/>
                </a:solidFill>
              </a:rPr>
              <a:t>Considering the </a:t>
            </a:r>
            <a:r>
              <a:rPr lang="en-US" sz="2400" b="1" dirty="0" smtClean="0"/>
              <a:t>axial load</a:t>
            </a:r>
            <a:r>
              <a:rPr lang="en-US" sz="2400" dirty="0" smtClean="0"/>
              <a:t> </a:t>
            </a:r>
            <a:r>
              <a:rPr lang="en-US" sz="2000" dirty="0" smtClean="0">
                <a:solidFill>
                  <a:srgbClr val="FF0000"/>
                </a:solidFill>
              </a:rPr>
              <a:t>acts on the footing </a:t>
            </a:r>
          </a:p>
          <a:p>
            <a:r>
              <a:rPr lang="en-US" sz="2000" dirty="0" smtClean="0">
                <a:solidFill>
                  <a:srgbClr val="FF0000"/>
                </a:solidFill>
              </a:rPr>
              <a:t>Wall</a:t>
            </a:r>
          </a:p>
          <a:p>
            <a:r>
              <a:rPr lang="en-US" sz="2000" dirty="0" smtClean="0">
                <a:solidFill>
                  <a:srgbClr val="FF0000"/>
                </a:solidFill>
              </a:rPr>
              <a:t>comes from the wall and the building, in addition to the </a:t>
            </a:r>
            <a:r>
              <a:rPr lang="en-US" sz="2000" b="1" dirty="0" smtClean="0"/>
              <a:t>bending moment</a:t>
            </a:r>
            <a:r>
              <a:rPr lang="en-US" sz="2000" dirty="0" smtClean="0"/>
              <a:t> </a:t>
            </a:r>
            <a:r>
              <a:rPr lang="en-US" sz="2000" dirty="0" smtClean="0">
                <a:solidFill>
                  <a:srgbClr val="FF0000"/>
                </a:solidFill>
              </a:rPr>
              <a:t>resulting from the lateral soil pressure.</a:t>
            </a:r>
          </a:p>
          <a:p>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67400" y="1028702"/>
            <a:ext cx="2728913" cy="4000501"/>
            <a:chOff x="6553200" y="1981202"/>
            <a:chExt cx="1890713" cy="2933701"/>
          </a:xfrm>
        </p:grpSpPr>
        <p:grpSp>
          <p:nvGrpSpPr>
            <p:cNvPr id="3" name="Group 1"/>
            <p:cNvGrpSpPr>
              <a:grpSpLocks/>
            </p:cNvGrpSpPr>
            <p:nvPr/>
          </p:nvGrpSpPr>
          <p:grpSpPr bwMode="auto">
            <a:xfrm>
              <a:off x="6553200" y="1981202"/>
              <a:ext cx="1828800" cy="2933701"/>
              <a:chOff x="8039" y="8915"/>
              <a:chExt cx="2225" cy="4621"/>
            </a:xfrm>
          </p:grpSpPr>
          <p:grpSp>
            <p:nvGrpSpPr>
              <p:cNvPr id="8" name="Group 3"/>
              <p:cNvGrpSpPr>
                <a:grpSpLocks/>
              </p:cNvGrpSpPr>
              <p:nvPr/>
            </p:nvGrpSpPr>
            <p:grpSpPr bwMode="auto">
              <a:xfrm>
                <a:off x="8039" y="8915"/>
                <a:ext cx="2191" cy="4621"/>
                <a:chOff x="8039" y="8915"/>
                <a:chExt cx="2191" cy="4621"/>
              </a:xfrm>
            </p:grpSpPr>
            <p:sp>
              <p:nvSpPr>
                <p:cNvPr id="10" name="AutoShape 6"/>
                <p:cNvSpPr>
                  <a:spLocks noChangeArrowheads="1"/>
                </p:cNvSpPr>
                <p:nvPr/>
              </p:nvSpPr>
              <p:spPr bwMode="auto">
                <a:xfrm>
                  <a:off x="9229" y="8915"/>
                  <a:ext cx="450" cy="3882"/>
                </a:xfrm>
                <a:prstGeom prst="flowChartPredefinedProcess">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AutoShape 5"/>
                <p:cNvSpPr>
                  <a:spLocks noChangeArrowheads="1"/>
                </p:cNvSpPr>
                <p:nvPr/>
              </p:nvSpPr>
              <p:spPr bwMode="auto">
                <a:xfrm rot="5400000">
                  <a:off x="8421" y="9178"/>
                  <a:ext cx="425" cy="1190"/>
                </a:xfrm>
                <a:prstGeom prst="flowChartPredefinedProcess">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AutoShape 4"/>
                <p:cNvSpPr>
                  <a:spLocks noChangeArrowheads="1"/>
                </p:cNvSpPr>
                <p:nvPr/>
              </p:nvSpPr>
              <p:spPr bwMode="auto">
                <a:xfrm rot="5400000">
                  <a:off x="8973" y="12279"/>
                  <a:ext cx="739" cy="1775"/>
                </a:xfrm>
                <a:prstGeom prst="flowChartPredefinedProcess">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9" name="Rectangle 2" descr="Dark downward diagonal"/>
              <p:cNvSpPr>
                <a:spLocks noChangeArrowheads="1"/>
              </p:cNvSpPr>
              <p:nvPr/>
            </p:nvSpPr>
            <p:spPr bwMode="auto">
              <a:xfrm>
                <a:off x="9713" y="8915"/>
                <a:ext cx="551" cy="3882"/>
              </a:xfrm>
              <a:prstGeom prst="rect">
                <a:avLst/>
              </a:prstGeom>
              <a:pattFill prst="dkDnDiag">
                <a:fgClr>
                  <a:srgbClr val="938953"/>
                </a:fgClr>
                <a:bgClr>
                  <a:srgbClr val="FFFFFF"/>
                </a:bgClr>
              </a:pattFill>
              <a:ln w="9525">
                <a:pattFill prst="pct5">
                  <a:fgClr>
                    <a:srgbClr val="938953"/>
                  </a:fgClr>
                  <a:bgClr>
                    <a:srgbClr val="FFFFFF"/>
                  </a:bgClr>
                </a:patt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Text Box 18"/>
            <p:cNvSpPr txBox="1">
              <a:spLocks noChangeArrowheads="1"/>
            </p:cNvSpPr>
            <p:nvPr/>
          </p:nvSpPr>
          <p:spPr bwMode="auto">
            <a:xfrm>
              <a:off x="6705600" y="2456181"/>
              <a:ext cx="584200" cy="301625"/>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Beam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9"/>
            <p:cNvSpPr txBox="1">
              <a:spLocks noChangeArrowheads="1"/>
            </p:cNvSpPr>
            <p:nvPr/>
          </p:nvSpPr>
          <p:spPr bwMode="auto">
            <a:xfrm>
              <a:off x="7924800" y="3048000"/>
              <a:ext cx="519113" cy="250825"/>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Soil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0"/>
            <p:cNvSpPr txBox="1">
              <a:spLocks noChangeArrowheads="1"/>
            </p:cNvSpPr>
            <p:nvPr/>
          </p:nvSpPr>
          <p:spPr bwMode="auto">
            <a:xfrm>
              <a:off x="7239000" y="4595814"/>
              <a:ext cx="906462" cy="319087"/>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Arial" pitchFamily="34" charset="0"/>
                  <a:cs typeface="Arial" pitchFamily="34" charset="0"/>
                </a:rPr>
                <a:t>Footing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1"/>
            <p:cNvSpPr txBox="1">
              <a:spLocks noChangeArrowheads="1"/>
            </p:cNvSpPr>
            <p:nvPr/>
          </p:nvSpPr>
          <p:spPr bwMode="auto">
            <a:xfrm>
              <a:off x="7543800" y="3355975"/>
              <a:ext cx="457200" cy="301625"/>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Wall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6" name="Group 25"/>
          <p:cNvGrpSpPr/>
          <p:nvPr/>
        </p:nvGrpSpPr>
        <p:grpSpPr>
          <a:xfrm>
            <a:off x="3962400" y="1485899"/>
            <a:ext cx="762000" cy="3467101"/>
            <a:chOff x="2286000" y="1258093"/>
            <a:chExt cx="762000" cy="3467101"/>
          </a:xfrm>
        </p:grpSpPr>
        <p:cxnSp>
          <p:nvCxnSpPr>
            <p:cNvPr id="14" name="Straight Connector 13"/>
            <p:cNvCxnSpPr/>
            <p:nvPr/>
          </p:nvCxnSpPr>
          <p:spPr>
            <a:xfrm rot="5400000">
              <a:off x="1142603" y="2972197"/>
              <a:ext cx="3048000" cy="794"/>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286000" y="4495800"/>
              <a:ext cx="762000" cy="1588"/>
            </a:xfrm>
            <a:prstGeom prst="line">
              <a:avLst/>
            </a:prstGeom>
          </p:spPr>
          <p:style>
            <a:lnRef idx="3">
              <a:schemeClr val="dk1"/>
            </a:lnRef>
            <a:fillRef idx="0">
              <a:schemeClr val="dk1"/>
            </a:fillRef>
            <a:effectRef idx="2">
              <a:schemeClr val="dk1"/>
            </a:effectRef>
            <a:fontRef idx="minor">
              <a:schemeClr val="tx1"/>
            </a:fontRef>
          </p:style>
        </p:cxnSp>
        <p:sp>
          <p:nvSpPr>
            <p:cNvPr id="17" name="Isosceles Triangle 16"/>
            <p:cNvSpPr/>
            <p:nvPr/>
          </p:nvSpPr>
          <p:spPr>
            <a:xfrm rot="5400000">
              <a:off x="2305050" y="1239043"/>
              <a:ext cx="342900" cy="381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3" name="Group 22"/>
            <p:cNvGrpSpPr/>
            <p:nvPr/>
          </p:nvGrpSpPr>
          <p:grpSpPr>
            <a:xfrm>
              <a:off x="2436812" y="4495800"/>
              <a:ext cx="458788" cy="229394"/>
              <a:chOff x="838200" y="1905000"/>
              <a:chExt cx="458788" cy="229394"/>
            </a:xfrm>
          </p:grpSpPr>
          <p:cxnSp>
            <p:nvCxnSpPr>
              <p:cNvPr id="19" name="Straight Connector 18"/>
              <p:cNvCxnSpPr/>
              <p:nvPr/>
            </p:nvCxnSpPr>
            <p:spPr>
              <a:xfrm rot="5400000">
                <a:off x="876300" y="2019300"/>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5400000">
                <a:off x="1029494" y="2018506"/>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a:off x="1181894" y="2018506"/>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724694" y="2018506"/>
                <a:ext cx="228600" cy="1588"/>
              </a:xfrm>
              <a:prstGeom prst="line">
                <a:avLst/>
              </a:prstGeom>
            </p:spPr>
            <p:style>
              <a:lnRef idx="1">
                <a:schemeClr val="dk1"/>
              </a:lnRef>
              <a:fillRef idx="0">
                <a:schemeClr val="dk1"/>
              </a:fillRef>
              <a:effectRef idx="0">
                <a:schemeClr val="dk1"/>
              </a:effectRef>
              <a:fontRef idx="minor">
                <a:schemeClr val="tx1"/>
              </a:fontRef>
            </p:style>
          </p:cxnSp>
        </p:grpSp>
      </p:grpSp>
      <p:sp>
        <p:nvSpPr>
          <p:cNvPr id="29" name="Right Triangle 28"/>
          <p:cNvSpPr/>
          <p:nvPr/>
        </p:nvSpPr>
        <p:spPr>
          <a:xfrm>
            <a:off x="4343400" y="1676400"/>
            <a:ext cx="838200" cy="2971800"/>
          </a:xfrm>
          <a:prstGeom prst="rtTriangl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676400" y="1485899"/>
            <a:ext cx="762000" cy="3467101"/>
            <a:chOff x="2286000" y="1258093"/>
            <a:chExt cx="762000" cy="3467101"/>
          </a:xfrm>
        </p:grpSpPr>
        <p:cxnSp>
          <p:nvCxnSpPr>
            <p:cNvPr id="31" name="Straight Connector 30"/>
            <p:cNvCxnSpPr/>
            <p:nvPr/>
          </p:nvCxnSpPr>
          <p:spPr>
            <a:xfrm rot="5400000">
              <a:off x="1142603" y="2972197"/>
              <a:ext cx="3048000" cy="794"/>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2286000" y="4495800"/>
              <a:ext cx="762000" cy="1588"/>
            </a:xfrm>
            <a:prstGeom prst="line">
              <a:avLst/>
            </a:prstGeom>
          </p:spPr>
          <p:style>
            <a:lnRef idx="3">
              <a:schemeClr val="dk1"/>
            </a:lnRef>
            <a:fillRef idx="0">
              <a:schemeClr val="dk1"/>
            </a:fillRef>
            <a:effectRef idx="2">
              <a:schemeClr val="dk1"/>
            </a:effectRef>
            <a:fontRef idx="minor">
              <a:schemeClr val="tx1"/>
            </a:fontRef>
          </p:style>
        </p:cxnSp>
        <p:sp>
          <p:nvSpPr>
            <p:cNvPr id="33" name="Isosceles Triangle 32"/>
            <p:cNvSpPr/>
            <p:nvPr/>
          </p:nvSpPr>
          <p:spPr>
            <a:xfrm rot="5400000">
              <a:off x="2305050" y="1239043"/>
              <a:ext cx="342900" cy="381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4" name="Group 33"/>
            <p:cNvGrpSpPr/>
            <p:nvPr/>
          </p:nvGrpSpPr>
          <p:grpSpPr>
            <a:xfrm>
              <a:off x="2436812" y="4495800"/>
              <a:ext cx="458788" cy="229394"/>
              <a:chOff x="838200" y="1905000"/>
              <a:chExt cx="458788" cy="229394"/>
            </a:xfrm>
          </p:grpSpPr>
          <p:cxnSp>
            <p:nvCxnSpPr>
              <p:cNvPr id="35" name="Straight Connector 34"/>
              <p:cNvCxnSpPr/>
              <p:nvPr/>
            </p:nvCxnSpPr>
            <p:spPr>
              <a:xfrm rot="5400000">
                <a:off x="876300" y="2019300"/>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5400000">
                <a:off x="1029494" y="2018506"/>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a:off x="1181894" y="2018506"/>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a:off x="724694" y="2018506"/>
                <a:ext cx="228600" cy="1588"/>
              </a:xfrm>
              <a:prstGeom prst="line">
                <a:avLst/>
              </a:prstGeom>
            </p:spPr>
            <p:style>
              <a:lnRef idx="1">
                <a:schemeClr val="dk1"/>
              </a:lnRef>
              <a:fillRef idx="0">
                <a:schemeClr val="dk1"/>
              </a:fillRef>
              <a:effectRef idx="0">
                <a:schemeClr val="dk1"/>
              </a:effectRef>
              <a:fontRef idx="minor">
                <a:schemeClr val="tx1"/>
              </a:fontRef>
            </p:style>
          </p:cxnSp>
        </p:grpSp>
      </p:grpSp>
      <p:sp>
        <p:nvSpPr>
          <p:cNvPr id="63" name="Freeform 62"/>
          <p:cNvSpPr/>
          <p:nvPr/>
        </p:nvSpPr>
        <p:spPr>
          <a:xfrm>
            <a:off x="1600200" y="1676400"/>
            <a:ext cx="1066800" cy="2978728"/>
          </a:xfrm>
          <a:custGeom>
            <a:avLst/>
            <a:gdLst>
              <a:gd name="connsiteX0" fmla="*/ 445655 w 1082964"/>
              <a:gd name="connsiteY0" fmla="*/ 0 h 2978728"/>
              <a:gd name="connsiteX1" fmla="*/ 279400 w 1082964"/>
              <a:gd name="connsiteY1" fmla="*/ 180110 h 2978728"/>
              <a:gd name="connsiteX2" fmla="*/ 140855 w 1082964"/>
              <a:gd name="connsiteY2" fmla="*/ 332510 h 2978728"/>
              <a:gd name="connsiteX3" fmla="*/ 30018 w 1082964"/>
              <a:gd name="connsiteY3" fmla="*/ 554182 h 2978728"/>
              <a:gd name="connsiteX4" fmla="*/ 2309 w 1082964"/>
              <a:gd name="connsiteY4" fmla="*/ 762000 h 2978728"/>
              <a:gd name="connsiteX5" fmla="*/ 43873 w 1082964"/>
              <a:gd name="connsiteY5" fmla="*/ 928255 h 2978728"/>
              <a:gd name="connsiteX6" fmla="*/ 182418 w 1082964"/>
              <a:gd name="connsiteY6" fmla="*/ 1149928 h 2978728"/>
              <a:gd name="connsiteX7" fmla="*/ 376382 w 1082964"/>
              <a:gd name="connsiteY7" fmla="*/ 1246910 h 2978728"/>
              <a:gd name="connsiteX8" fmla="*/ 681182 w 1082964"/>
              <a:gd name="connsiteY8" fmla="*/ 1357746 h 2978728"/>
              <a:gd name="connsiteX9" fmla="*/ 902855 w 1082964"/>
              <a:gd name="connsiteY9" fmla="*/ 1524000 h 2978728"/>
              <a:gd name="connsiteX10" fmla="*/ 1013691 w 1082964"/>
              <a:gd name="connsiteY10" fmla="*/ 1759528 h 2978728"/>
              <a:gd name="connsiteX11" fmla="*/ 1041400 w 1082964"/>
              <a:gd name="connsiteY11" fmla="*/ 2244437 h 2978728"/>
              <a:gd name="connsiteX12" fmla="*/ 764309 w 1082964"/>
              <a:gd name="connsiteY12" fmla="*/ 2743200 h 2978728"/>
              <a:gd name="connsiteX13" fmla="*/ 431800 w 1082964"/>
              <a:gd name="connsiteY13" fmla="*/ 2978728 h 297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2964" h="2978728">
                <a:moveTo>
                  <a:pt x="445655" y="0"/>
                </a:moveTo>
                <a:lnTo>
                  <a:pt x="279400" y="180110"/>
                </a:lnTo>
                <a:cubicBezTo>
                  <a:pt x="228600" y="235528"/>
                  <a:pt x="182419" y="270165"/>
                  <a:pt x="140855" y="332510"/>
                </a:cubicBezTo>
                <a:cubicBezTo>
                  <a:pt x="99291" y="394855"/>
                  <a:pt x="53109" y="482600"/>
                  <a:pt x="30018" y="554182"/>
                </a:cubicBezTo>
                <a:cubicBezTo>
                  <a:pt x="6927" y="625764"/>
                  <a:pt x="0" y="699655"/>
                  <a:pt x="2309" y="762000"/>
                </a:cubicBezTo>
                <a:cubicBezTo>
                  <a:pt x="4618" y="824345"/>
                  <a:pt x="13855" y="863600"/>
                  <a:pt x="43873" y="928255"/>
                </a:cubicBezTo>
                <a:cubicBezTo>
                  <a:pt x="73891" y="992910"/>
                  <a:pt x="127000" y="1096819"/>
                  <a:pt x="182418" y="1149928"/>
                </a:cubicBezTo>
                <a:cubicBezTo>
                  <a:pt x="237836" y="1203037"/>
                  <a:pt x="293255" y="1212274"/>
                  <a:pt x="376382" y="1246910"/>
                </a:cubicBezTo>
                <a:cubicBezTo>
                  <a:pt x="459509" y="1281546"/>
                  <a:pt x="593437" y="1311564"/>
                  <a:pt x="681182" y="1357746"/>
                </a:cubicBezTo>
                <a:cubicBezTo>
                  <a:pt x="768927" y="1403928"/>
                  <a:pt x="847437" y="1457036"/>
                  <a:pt x="902855" y="1524000"/>
                </a:cubicBezTo>
                <a:cubicBezTo>
                  <a:pt x="958273" y="1590964"/>
                  <a:pt x="990600" y="1639455"/>
                  <a:pt x="1013691" y="1759528"/>
                </a:cubicBezTo>
                <a:cubicBezTo>
                  <a:pt x="1036782" y="1879601"/>
                  <a:pt x="1082964" y="2080492"/>
                  <a:pt x="1041400" y="2244437"/>
                </a:cubicBezTo>
                <a:cubicBezTo>
                  <a:pt x="999836" y="2408382"/>
                  <a:pt x="865909" y="2620818"/>
                  <a:pt x="764309" y="2743200"/>
                </a:cubicBezTo>
                <a:cubicBezTo>
                  <a:pt x="662709" y="2865582"/>
                  <a:pt x="487218" y="2951019"/>
                  <a:pt x="431800" y="2978728"/>
                </a:cubicBezTo>
              </a:path>
            </a:pathLst>
          </a:custGeom>
          <a:solidFill>
            <a:schemeClr val="accent6">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94" name="Rectangle 2"/>
          <p:cNvSpPr>
            <a:spLocks noChangeArrowheads="1"/>
          </p:cNvSpPr>
          <p:nvPr/>
        </p:nvSpPr>
        <p:spPr bwMode="auto">
          <a:xfrm>
            <a:off x="3810000" y="4953000"/>
            <a:ext cx="28194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q = 4* 17 * 0.61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dirty="0" smtClean="0">
                <a:ln>
                  <a:noFill/>
                </a:ln>
                <a:solidFill>
                  <a:schemeClr val="accent3">
                    <a:lumMod val="75000"/>
                  </a:schemeClr>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 41.5 </a:t>
            </a:r>
            <a:r>
              <a:rPr kumimoji="0" lang="en-US" b="1" i="0" u="none" strike="noStrike" cap="none" normalizeH="0" baseline="0" dirty="0" err="1" smtClean="0">
                <a:ln>
                  <a:noFill/>
                </a:ln>
                <a:solidFill>
                  <a:schemeClr val="accent3">
                    <a:lumMod val="75000"/>
                  </a:schemeClr>
                </a:solidFill>
                <a:effectLst/>
                <a:latin typeface="Times New Roman" pitchFamily="18" charset="0"/>
                <a:ea typeface="Calibri" pitchFamily="34" charset="0"/>
                <a:cs typeface="Times New Roman" pitchFamily="18" charset="0"/>
              </a:rPr>
              <a:t>KN.m</a:t>
            </a:r>
            <a:endParaRPr kumimoji="0" lang="en-US" sz="1400" b="1"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Ka = 0.61</a:t>
            </a:r>
          </a:p>
          <a:p>
            <a:pPr eaLnBrk="0" fontAlgn="base" hangingPunct="0">
              <a:spcBef>
                <a:spcPct val="0"/>
              </a:spcBef>
              <a:spcAft>
                <a:spcPct val="0"/>
              </a:spcAft>
            </a:pPr>
            <a:r>
              <a:rPr lang="en-US" sz="2400" b="1" dirty="0" smtClean="0">
                <a:solidFill>
                  <a:schemeClr val="accent3">
                    <a:lumMod val="75000"/>
                  </a:schemeClr>
                </a:solidFill>
                <a:latin typeface="Times New Roman" pitchFamily="18" charset="0"/>
                <a:ea typeface="Calibri" pitchFamily="34" charset="0"/>
                <a:cs typeface="Times New Roman" pitchFamily="18" charset="0"/>
              </a:rPr>
              <a:t>γ</a:t>
            </a:r>
            <a:r>
              <a:rPr lang="en-US" b="1" dirty="0" smtClean="0">
                <a:solidFill>
                  <a:schemeClr val="accent3">
                    <a:lumMod val="75000"/>
                  </a:schemeClr>
                </a:solidFill>
                <a:latin typeface="Times New Roman" pitchFamily="18" charset="0"/>
                <a:ea typeface="Calibri" pitchFamily="34" charset="0"/>
                <a:cs typeface="Times New Roman" pitchFamily="18" charset="0"/>
              </a:rPr>
              <a:t>  = 17 KN\ m</a:t>
            </a:r>
            <a:r>
              <a:rPr lang="en-US" b="1" baseline="30000" dirty="0" smtClean="0">
                <a:solidFill>
                  <a:schemeClr val="accent3">
                    <a:lumMod val="75000"/>
                  </a:schemeClr>
                </a:solidFill>
                <a:latin typeface="Times New Roman" pitchFamily="18" charset="0"/>
                <a:ea typeface="Calibri" pitchFamily="34" charset="0"/>
                <a:cs typeface="Times New Roman" pitchFamily="18" charset="0"/>
              </a:rPr>
              <a:t>3</a:t>
            </a:r>
            <a:endParaRPr lang="en-US" b="1" dirty="0" smtClean="0">
              <a:solidFill>
                <a:schemeClr val="accent3">
                  <a:lumMod val="75000"/>
                </a:schemeClr>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59396" name="Rectangle 4"/>
          <p:cNvSpPr>
            <a:spLocks noChangeArrowheads="1"/>
          </p:cNvSpPr>
          <p:nvPr/>
        </p:nvSpPr>
        <p:spPr bwMode="auto">
          <a:xfrm>
            <a:off x="685800" y="4724400"/>
            <a:ext cx="3429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Moment = 41.5 * 4</a:t>
            </a:r>
            <a:r>
              <a:rPr kumimoji="0" lang="en-US" sz="2000" b="0"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2 </a:t>
            </a: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44.6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KN.m</a:t>
            </a:r>
            <a:r>
              <a:rPr kumimoji="0" lang="en-US" sz="1600" b="0" i="0" u="none" strike="noStrike" cap="none" normalizeH="0" baseline="0" dirty="0" smtClean="0">
                <a:ln>
                  <a:noFill/>
                </a:ln>
                <a:solidFill>
                  <a:srgbClr val="FF0000"/>
                </a:solidFill>
                <a:effectLst/>
                <a:latin typeface="Arial" pitchFamily="34" charset="0"/>
                <a:cs typeface="Arial" pitchFamily="34" charset="0"/>
              </a:rPr>
              <a:t>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67" name="TextBox 66"/>
          <p:cNvSpPr txBox="1"/>
          <p:nvPr/>
        </p:nvSpPr>
        <p:spPr>
          <a:xfrm>
            <a:off x="228600" y="2133600"/>
            <a:ext cx="1371600" cy="400110"/>
          </a:xfrm>
          <a:prstGeom prst="rect">
            <a:avLst/>
          </a:prstGeom>
          <a:solidFill>
            <a:srgbClr val="00B050"/>
          </a:solidFill>
        </p:spPr>
        <p:txBody>
          <a:bodyPr wrap="square" rtlCol="0">
            <a:spAutoFit/>
          </a:bodyPr>
          <a:lstStyle/>
          <a:p>
            <a:r>
              <a:rPr lang="en-US" sz="2000" b="1" dirty="0" smtClean="0"/>
              <a:t>Q *L </a:t>
            </a:r>
            <a:r>
              <a:rPr lang="en-US" sz="2000" b="1" baseline="30000" dirty="0" smtClean="0"/>
              <a:t>2</a:t>
            </a:r>
            <a:r>
              <a:rPr lang="en-US" sz="2000" b="1" dirty="0" smtClean="0"/>
              <a:t>/30</a:t>
            </a:r>
            <a:endParaRPr lang="en-US" sz="2000" b="1" dirty="0"/>
          </a:p>
        </p:txBody>
      </p:sp>
      <p:sp>
        <p:nvSpPr>
          <p:cNvPr id="68" name="TextBox 67"/>
          <p:cNvSpPr txBox="1"/>
          <p:nvPr/>
        </p:nvSpPr>
        <p:spPr>
          <a:xfrm>
            <a:off x="2667000" y="3581400"/>
            <a:ext cx="1371600" cy="400110"/>
          </a:xfrm>
          <a:prstGeom prst="rect">
            <a:avLst/>
          </a:prstGeom>
          <a:solidFill>
            <a:srgbClr val="00B050"/>
          </a:solidFill>
        </p:spPr>
        <p:txBody>
          <a:bodyPr wrap="square" rtlCol="0">
            <a:spAutoFit/>
          </a:bodyPr>
          <a:lstStyle/>
          <a:p>
            <a:r>
              <a:rPr lang="en-US" sz="2000" b="1" dirty="0" smtClean="0"/>
              <a:t>Q *L </a:t>
            </a:r>
            <a:r>
              <a:rPr lang="en-US" sz="2000" b="1" baseline="30000" dirty="0" smtClean="0"/>
              <a:t>2</a:t>
            </a:r>
            <a:r>
              <a:rPr lang="en-US" sz="2000" b="1" dirty="0" smtClean="0"/>
              <a:t>/15</a:t>
            </a:r>
            <a:endParaRPr lang="en-US" sz="20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87868"/>
            <a:ext cx="9153147" cy="369332"/>
          </a:xfrm>
          <a:prstGeom prst="rect">
            <a:avLst/>
          </a:prstGeom>
          <a:solidFill>
            <a:srgbClr val="FFCC6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The figure below shows an illustrative sketch and details of the wall existing in the projects.</a:t>
            </a:r>
            <a:endParaRPr kumimoji="0" lang="en-US" sz="2400" b="1" i="0" u="none" strike="noStrike" cap="none" normalizeH="0" baseline="0" dirty="0" smtClean="0">
              <a:ln>
                <a:noFill/>
              </a:ln>
              <a:solidFill>
                <a:srgbClr val="3333FF"/>
              </a:solidFill>
              <a:effectLst/>
              <a:latin typeface="Arial" pitchFamily="34" charset="0"/>
              <a:cs typeface="Arial" pitchFamily="34" charset="0"/>
            </a:endParaRPr>
          </a:p>
        </p:txBody>
      </p:sp>
      <p:pic>
        <p:nvPicPr>
          <p:cNvPr id="4" name="Picture 3"/>
          <p:cNvPicPr/>
          <p:nvPr/>
        </p:nvPicPr>
        <p:blipFill>
          <a:blip r:embed="rId2"/>
          <a:srcRect l="8507" t="6250" r="30035" b="29577"/>
          <a:stretch>
            <a:fillRect/>
          </a:stretch>
        </p:blipFill>
        <p:spPr bwMode="auto">
          <a:xfrm>
            <a:off x="0" y="457200"/>
            <a:ext cx="4191000" cy="6172200"/>
          </a:xfrm>
          <a:prstGeom prst="rect">
            <a:avLst/>
          </a:prstGeom>
          <a:noFill/>
          <a:ln w="9525">
            <a:noFill/>
            <a:miter lim="800000"/>
            <a:headEnd/>
            <a:tailEnd/>
          </a:ln>
        </p:spPr>
      </p:pic>
      <p:pic>
        <p:nvPicPr>
          <p:cNvPr id="3" name="Picture 2"/>
          <p:cNvPicPr/>
          <p:nvPr/>
        </p:nvPicPr>
        <p:blipFill>
          <a:blip r:embed="rId3"/>
          <a:srcRect l="31245" t="7657" r="13563" b="10648"/>
          <a:stretch>
            <a:fillRect/>
          </a:stretch>
        </p:blipFill>
        <p:spPr bwMode="auto">
          <a:xfrm>
            <a:off x="3886200" y="457200"/>
            <a:ext cx="5257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t="6250" b="10185"/>
          <a:stretch>
            <a:fillRect/>
          </a:stretch>
        </p:blipFill>
        <p:spPr bwMode="auto">
          <a:xfrm>
            <a:off x="381000" y="152400"/>
            <a:ext cx="8534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t="6018" r="80035" b="30324"/>
          <a:stretch>
            <a:fillRect/>
          </a:stretch>
        </p:blipFill>
        <p:spPr bwMode="auto">
          <a:xfrm>
            <a:off x="2590800" y="228599"/>
            <a:ext cx="3684624" cy="6477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lum contrast="10000"/>
          </a:blip>
          <a:srcRect/>
          <a:stretch>
            <a:fillRect/>
          </a:stretch>
        </p:blipFill>
        <p:spPr bwMode="auto">
          <a:xfrm>
            <a:off x="914400" y="2260600"/>
            <a:ext cx="7620000" cy="421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38" name="Oval 2"/>
          <p:cNvSpPr>
            <a:spLocks noChangeArrowheads="1"/>
          </p:cNvSpPr>
          <p:nvPr/>
        </p:nvSpPr>
        <p:spPr bwMode="auto">
          <a:xfrm>
            <a:off x="4419600" y="3200400"/>
            <a:ext cx="762000" cy="769937"/>
          </a:xfrm>
          <a:prstGeom prst="ellipse">
            <a:avLst/>
          </a:prstGeom>
          <a:noFill/>
          <a:ln w="38100">
            <a:solidFill>
              <a:srgbClr val="FF0000"/>
            </a:solidFill>
            <a:prstDash val="dashDot"/>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4" name="Rounded Rectangle 3"/>
          <p:cNvSpPr/>
          <p:nvPr/>
        </p:nvSpPr>
        <p:spPr>
          <a:xfrm>
            <a:off x="1828800" y="152400"/>
            <a:ext cx="51816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SITE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990600" y="1219200"/>
            <a:ext cx="7696200" cy="1292662"/>
          </a:xfrm>
          <a:prstGeom prst="rect">
            <a:avLst/>
          </a:prstGeom>
          <a:noFill/>
        </p:spPr>
        <p:txBody>
          <a:bodyPr wrap="square" rtlCol="0">
            <a:spAutoFit/>
          </a:bodyPr>
          <a:lstStyle/>
          <a:p>
            <a:pPr algn="just"/>
            <a:r>
              <a:rPr lang="en-US" b="1" dirty="0">
                <a:solidFill>
                  <a:schemeClr val="accent1">
                    <a:lumMod val="75000"/>
                  </a:schemeClr>
                </a:solidFill>
              </a:rPr>
              <a:t>The site </a:t>
            </a:r>
            <a:r>
              <a:rPr lang="en-US" b="1" dirty="0" smtClean="0">
                <a:solidFill>
                  <a:schemeClr val="accent1">
                    <a:lumMod val="75000"/>
                  </a:schemeClr>
                </a:solidFill>
              </a:rPr>
              <a:t>specifically </a:t>
            </a:r>
            <a:r>
              <a:rPr lang="en-US" b="1" dirty="0">
                <a:solidFill>
                  <a:schemeClr val="accent1">
                    <a:lumMod val="75000"/>
                  </a:schemeClr>
                </a:solidFill>
              </a:rPr>
              <a:t>in </a:t>
            </a:r>
            <a:r>
              <a:rPr lang="en-US" sz="2400" b="1" dirty="0" err="1">
                <a:solidFill>
                  <a:srgbClr val="FF0000"/>
                </a:solidFill>
              </a:rPr>
              <a:t>Kufur</a:t>
            </a:r>
            <a:r>
              <a:rPr lang="en-US" sz="2400" b="1" dirty="0">
                <a:solidFill>
                  <a:srgbClr val="FF0000"/>
                </a:solidFill>
              </a:rPr>
              <a:t> </a:t>
            </a:r>
            <a:r>
              <a:rPr lang="en-US" sz="2400" b="1" dirty="0" err="1">
                <a:solidFill>
                  <a:srgbClr val="FF0000"/>
                </a:solidFill>
              </a:rPr>
              <a:t>Rai</a:t>
            </a:r>
            <a:r>
              <a:rPr lang="en-US" b="1" dirty="0">
                <a:solidFill>
                  <a:schemeClr val="accent1">
                    <a:lumMod val="75000"/>
                  </a:schemeClr>
                </a:solidFill>
              </a:rPr>
              <a:t> town  where located in the south west of the </a:t>
            </a:r>
            <a:r>
              <a:rPr lang="en-US" b="1" dirty="0" err="1">
                <a:solidFill>
                  <a:schemeClr val="accent1">
                    <a:lumMod val="75000"/>
                  </a:schemeClr>
                </a:solidFill>
              </a:rPr>
              <a:t>jenin</a:t>
            </a:r>
            <a:r>
              <a:rPr lang="en-US" b="1" dirty="0">
                <a:solidFill>
                  <a:schemeClr val="accent1">
                    <a:lumMod val="75000"/>
                  </a:schemeClr>
                </a:solidFill>
              </a:rPr>
              <a:t> district, about 20 km from the center of </a:t>
            </a:r>
            <a:r>
              <a:rPr lang="en-US" b="1" dirty="0" smtClean="0">
                <a:solidFill>
                  <a:schemeClr val="accent1">
                    <a:lumMod val="75000"/>
                  </a:schemeClr>
                </a:solidFill>
              </a:rPr>
              <a:t>district, also </a:t>
            </a:r>
            <a:r>
              <a:rPr lang="en-US" b="1" dirty="0">
                <a:solidFill>
                  <a:schemeClr val="accent1">
                    <a:lumMod val="75000"/>
                  </a:schemeClr>
                </a:solidFill>
              </a:rPr>
              <a:t>in the middle distance between </a:t>
            </a:r>
            <a:r>
              <a:rPr lang="en-US" b="1" dirty="0" err="1">
                <a:solidFill>
                  <a:schemeClr val="accent1">
                    <a:lumMod val="75000"/>
                  </a:schemeClr>
                </a:solidFill>
              </a:rPr>
              <a:t>Talkarem</a:t>
            </a:r>
            <a:r>
              <a:rPr lang="en-US" b="1" dirty="0">
                <a:solidFill>
                  <a:schemeClr val="accent1">
                    <a:lumMod val="75000"/>
                  </a:schemeClr>
                </a:solidFill>
              </a:rPr>
              <a:t> and </a:t>
            </a:r>
            <a:r>
              <a:rPr lang="en-US" b="1" dirty="0" err="1">
                <a:solidFill>
                  <a:schemeClr val="accent1">
                    <a:lumMod val="75000"/>
                  </a:schemeClr>
                </a:solidFill>
              </a:rPr>
              <a:t>Jenin</a:t>
            </a:r>
            <a:r>
              <a:rPr lang="en-US" b="1" dirty="0">
                <a:solidFill>
                  <a:schemeClr val="accent1">
                    <a:lumMod val="75000"/>
                  </a:schemeClr>
                </a:solidFill>
              </a:rPr>
              <a:t>. See the figure below</a:t>
            </a:r>
          </a:p>
          <a:p>
            <a:pPr algn="just"/>
            <a:endParaRPr lang="en-US" b="1" dirty="0">
              <a:solidFill>
                <a:schemeClr val="accent1">
                  <a:lumMod val="75000"/>
                </a:schemeClr>
              </a:solidFill>
            </a:endParaRPr>
          </a:p>
        </p:txBody>
      </p:sp>
      <p:sp>
        <p:nvSpPr>
          <p:cNvPr id="9" name="Rounded Rectangle 8"/>
          <p:cNvSpPr/>
          <p:nvPr/>
        </p:nvSpPr>
        <p:spPr>
          <a:xfrm>
            <a:off x="5943600" y="4267200"/>
            <a:ext cx="2286000" cy="1981200"/>
          </a:xfrm>
          <a:prstGeom prst="roundRect">
            <a:avLst/>
          </a:prstGeom>
          <a:solidFill>
            <a:srgbClr val="FFC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9800" y="4419600"/>
            <a:ext cx="2209800" cy="523220"/>
          </a:xfrm>
          <a:prstGeom prst="rect">
            <a:avLst/>
          </a:prstGeom>
          <a:noFill/>
        </p:spPr>
        <p:txBody>
          <a:bodyPr wrap="square" rtlCol="0">
            <a:spAutoFit/>
          </a:bodyPr>
          <a:lstStyle/>
          <a:p>
            <a:r>
              <a:rPr lang="en-US" sz="1400" b="1" dirty="0" smtClean="0"/>
              <a:t>Area of section of land 5000 m2</a:t>
            </a:r>
          </a:p>
        </p:txBody>
      </p:sp>
      <p:sp>
        <p:nvSpPr>
          <p:cNvPr id="11" name="TextBox 10"/>
          <p:cNvSpPr txBox="1"/>
          <p:nvPr/>
        </p:nvSpPr>
        <p:spPr>
          <a:xfrm>
            <a:off x="6019800" y="4953000"/>
            <a:ext cx="2209800" cy="523220"/>
          </a:xfrm>
          <a:prstGeom prst="rect">
            <a:avLst/>
          </a:prstGeom>
          <a:noFill/>
        </p:spPr>
        <p:txBody>
          <a:bodyPr wrap="square" rtlCol="0">
            <a:spAutoFit/>
          </a:bodyPr>
          <a:lstStyle/>
          <a:p>
            <a:r>
              <a:rPr lang="en-US" sz="1400" b="1" dirty="0" smtClean="0"/>
              <a:t>School occupied more than 1000 m2</a:t>
            </a:r>
          </a:p>
        </p:txBody>
      </p:sp>
      <p:sp>
        <p:nvSpPr>
          <p:cNvPr id="12" name="TextBox 11"/>
          <p:cNvSpPr txBox="1"/>
          <p:nvPr/>
        </p:nvSpPr>
        <p:spPr>
          <a:xfrm>
            <a:off x="6019800" y="5562600"/>
            <a:ext cx="2209800" cy="523220"/>
          </a:xfrm>
          <a:prstGeom prst="rect">
            <a:avLst/>
          </a:prstGeom>
          <a:noFill/>
        </p:spPr>
        <p:txBody>
          <a:bodyPr wrap="square" rtlCol="0">
            <a:spAutoFit/>
          </a:bodyPr>
          <a:lstStyle/>
          <a:p>
            <a:r>
              <a:rPr lang="en-US" sz="1400" b="1" dirty="0" smtClean="0"/>
              <a:t>School building area  2046 m2.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00523(001).jpg"/>
          <p:cNvPicPr>
            <a:picLocks noChangeAspect="1"/>
          </p:cNvPicPr>
          <p:nvPr/>
        </p:nvPicPr>
        <p:blipFill>
          <a:blip r:embed="rId2">
            <a:lum bright="10000" contrast="40000"/>
          </a:blip>
          <a:srcRect l="5126" t="5553" r="2614" b="12438"/>
          <a:stretch>
            <a:fillRect/>
          </a:stretch>
        </p:blipFill>
        <p:spPr>
          <a:xfrm>
            <a:off x="685800" y="1066800"/>
            <a:ext cx="7772400" cy="5181600"/>
          </a:xfrm>
          <a:prstGeom prst="rect">
            <a:avLst/>
          </a:prstGeom>
        </p:spPr>
      </p:pic>
      <p:sp>
        <p:nvSpPr>
          <p:cNvPr id="3" name="Rounded Rectangle 2"/>
          <p:cNvSpPr/>
          <p:nvPr/>
        </p:nvSpPr>
        <p:spPr>
          <a:xfrm>
            <a:off x="1676400" y="228600"/>
            <a:ext cx="51816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Soil testing</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Oval 3"/>
          <p:cNvSpPr/>
          <p:nvPr/>
        </p:nvSpPr>
        <p:spPr>
          <a:xfrm>
            <a:off x="1981200" y="4953000"/>
            <a:ext cx="6096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Oval 4"/>
          <p:cNvSpPr/>
          <p:nvPr/>
        </p:nvSpPr>
        <p:spPr>
          <a:xfrm>
            <a:off x="1905000" y="2743200"/>
            <a:ext cx="6096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Oval 5"/>
          <p:cNvSpPr/>
          <p:nvPr/>
        </p:nvSpPr>
        <p:spPr>
          <a:xfrm>
            <a:off x="4572000" y="2743200"/>
            <a:ext cx="6096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Oval 6"/>
          <p:cNvSpPr/>
          <p:nvPr/>
        </p:nvSpPr>
        <p:spPr>
          <a:xfrm>
            <a:off x="6477000" y="3733800"/>
            <a:ext cx="609600" cy="533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p:cNvSpPr txBox="1"/>
          <p:nvPr/>
        </p:nvSpPr>
        <p:spPr>
          <a:xfrm>
            <a:off x="2133600" y="4953000"/>
            <a:ext cx="228600" cy="461665"/>
          </a:xfrm>
          <a:prstGeom prst="rect">
            <a:avLst/>
          </a:prstGeom>
          <a:noFill/>
        </p:spPr>
        <p:txBody>
          <a:bodyPr wrap="square" rtlCol="0">
            <a:spAutoFit/>
          </a:bodyPr>
          <a:lstStyle/>
          <a:p>
            <a:r>
              <a:rPr lang="en-US" sz="2400" dirty="0" smtClean="0">
                <a:solidFill>
                  <a:schemeClr val="bg1"/>
                </a:solidFill>
              </a:rPr>
              <a:t>1</a:t>
            </a:r>
            <a:endParaRPr lang="en-US" dirty="0">
              <a:solidFill>
                <a:schemeClr val="bg1"/>
              </a:solidFill>
            </a:endParaRPr>
          </a:p>
        </p:txBody>
      </p:sp>
      <p:sp>
        <p:nvSpPr>
          <p:cNvPr id="10" name="TextBox 9"/>
          <p:cNvSpPr txBox="1"/>
          <p:nvPr/>
        </p:nvSpPr>
        <p:spPr>
          <a:xfrm>
            <a:off x="6629400" y="3733800"/>
            <a:ext cx="228600" cy="461665"/>
          </a:xfrm>
          <a:prstGeom prst="rect">
            <a:avLst/>
          </a:prstGeom>
          <a:noFill/>
        </p:spPr>
        <p:txBody>
          <a:bodyPr wrap="square" rtlCol="0">
            <a:spAutoFit/>
          </a:bodyPr>
          <a:lstStyle/>
          <a:p>
            <a:r>
              <a:rPr lang="en-US" sz="2400" dirty="0">
                <a:solidFill>
                  <a:schemeClr val="bg1"/>
                </a:solidFill>
              </a:rPr>
              <a:t>2</a:t>
            </a:r>
            <a:endParaRPr lang="en-US" dirty="0">
              <a:solidFill>
                <a:schemeClr val="bg1"/>
              </a:solidFill>
            </a:endParaRPr>
          </a:p>
        </p:txBody>
      </p:sp>
      <p:sp>
        <p:nvSpPr>
          <p:cNvPr id="11" name="TextBox 10"/>
          <p:cNvSpPr txBox="1"/>
          <p:nvPr/>
        </p:nvSpPr>
        <p:spPr>
          <a:xfrm>
            <a:off x="4724400" y="2819400"/>
            <a:ext cx="228600" cy="461665"/>
          </a:xfrm>
          <a:prstGeom prst="rect">
            <a:avLst/>
          </a:prstGeom>
          <a:noFill/>
        </p:spPr>
        <p:txBody>
          <a:bodyPr wrap="square" rtlCol="0">
            <a:spAutoFit/>
          </a:bodyPr>
          <a:lstStyle/>
          <a:p>
            <a:r>
              <a:rPr lang="en-US" sz="2400" dirty="0" smtClean="0">
                <a:solidFill>
                  <a:schemeClr val="bg1"/>
                </a:solidFill>
              </a:rPr>
              <a:t>3</a:t>
            </a:r>
            <a:endParaRPr lang="en-US" dirty="0">
              <a:solidFill>
                <a:schemeClr val="bg1"/>
              </a:solidFill>
            </a:endParaRPr>
          </a:p>
        </p:txBody>
      </p:sp>
      <p:sp>
        <p:nvSpPr>
          <p:cNvPr id="12" name="TextBox 11"/>
          <p:cNvSpPr txBox="1"/>
          <p:nvPr/>
        </p:nvSpPr>
        <p:spPr>
          <a:xfrm>
            <a:off x="2057400" y="2814935"/>
            <a:ext cx="228600" cy="461665"/>
          </a:xfrm>
          <a:prstGeom prst="rect">
            <a:avLst/>
          </a:prstGeom>
          <a:noFill/>
        </p:spPr>
        <p:txBody>
          <a:bodyPr wrap="square" rtlCol="0">
            <a:spAutoFit/>
          </a:bodyPr>
          <a:lstStyle/>
          <a:p>
            <a:r>
              <a:rPr lang="en-US" sz="2400" dirty="0" smtClean="0">
                <a:solidFill>
                  <a:schemeClr val="bg1"/>
                </a:solidFill>
              </a:rPr>
              <a:t>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28800" y="381000"/>
            <a:ext cx="51816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Boreholes log</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Table 5"/>
          <p:cNvGraphicFramePr>
            <a:graphicFrameLocks noGrp="1"/>
          </p:cNvGraphicFramePr>
          <p:nvPr/>
        </p:nvGraphicFramePr>
        <p:xfrm>
          <a:off x="762000" y="1524000"/>
          <a:ext cx="7772399" cy="4419600"/>
        </p:xfrm>
        <a:graphic>
          <a:graphicData uri="http://schemas.openxmlformats.org/drawingml/2006/table">
            <a:tbl>
              <a:tblPr>
                <a:tableStyleId>{3C2FFA5D-87B4-456A-9821-1D502468CF0F}</a:tableStyleId>
              </a:tblPr>
              <a:tblGrid>
                <a:gridCol w="1266729"/>
                <a:gridCol w="2189408"/>
                <a:gridCol w="1094704"/>
                <a:gridCol w="1094704"/>
                <a:gridCol w="1094704"/>
                <a:gridCol w="1032150"/>
              </a:tblGrid>
              <a:tr h="401782">
                <a:tc rowSpan="2">
                  <a:txBody>
                    <a:bodyPr/>
                    <a:lstStyle/>
                    <a:p>
                      <a:pPr marL="0" marR="0" algn="ctr">
                        <a:lnSpc>
                          <a:spcPct val="115000"/>
                        </a:lnSpc>
                        <a:spcBef>
                          <a:spcPts val="0"/>
                        </a:spcBef>
                        <a:spcAft>
                          <a:spcPts val="0"/>
                        </a:spcAft>
                      </a:pPr>
                      <a:r>
                        <a:rPr lang="en-US" sz="1800" b="1" dirty="0"/>
                        <a:t>Layer</a:t>
                      </a:r>
                      <a:endParaRPr lang="en-US" sz="1400" b="1" dirty="0">
                        <a:latin typeface="Calibri"/>
                        <a:ea typeface="Calibri"/>
                        <a:cs typeface="Arial"/>
                      </a:endParaRPr>
                    </a:p>
                  </a:txBody>
                  <a:tcPr marL="68580" marR="68580" marT="0" marB="0" anchor="ctr"/>
                </a:tc>
                <a:tc rowSpan="2">
                  <a:txBody>
                    <a:bodyPr/>
                    <a:lstStyle/>
                    <a:p>
                      <a:pPr marL="0" marR="0" algn="ctr">
                        <a:lnSpc>
                          <a:spcPct val="115000"/>
                        </a:lnSpc>
                        <a:spcBef>
                          <a:spcPts val="0"/>
                        </a:spcBef>
                        <a:spcAft>
                          <a:spcPts val="0"/>
                        </a:spcAft>
                      </a:pPr>
                      <a:r>
                        <a:rPr lang="en-US" sz="1800" b="1"/>
                        <a:t>Type of soil</a:t>
                      </a:r>
                      <a:endParaRPr lang="en-US" sz="1400" b="1">
                        <a:latin typeface="Calibri"/>
                        <a:ea typeface="Calibri"/>
                        <a:cs typeface="Arial"/>
                      </a:endParaRPr>
                    </a:p>
                  </a:txBody>
                  <a:tcPr marL="68580" marR="68580" marT="0" marB="0" anchor="ctr"/>
                </a:tc>
                <a:tc gridSpan="4">
                  <a:txBody>
                    <a:bodyPr/>
                    <a:lstStyle/>
                    <a:p>
                      <a:pPr marL="0" marR="0" algn="ctr">
                        <a:lnSpc>
                          <a:spcPct val="115000"/>
                        </a:lnSpc>
                        <a:spcBef>
                          <a:spcPts val="0"/>
                        </a:spcBef>
                        <a:spcAft>
                          <a:spcPts val="0"/>
                        </a:spcAft>
                      </a:pPr>
                      <a:r>
                        <a:rPr lang="en-US" sz="1800" b="1"/>
                        <a:t>Depth (m)</a:t>
                      </a:r>
                      <a:endParaRPr lang="en-US" sz="1400" b="1">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0178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800" b="1"/>
                        <a:t>BH1</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BH2</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BH3</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BH4</a:t>
                      </a:r>
                      <a:endParaRPr lang="en-US" sz="1400" b="1" dirty="0">
                        <a:latin typeface="Calibri"/>
                        <a:ea typeface="Calibri"/>
                        <a:cs typeface="Arial"/>
                      </a:endParaRPr>
                    </a:p>
                  </a:txBody>
                  <a:tcPr marL="68580" marR="68580" marT="0" marB="0" anchor="ctr"/>
                </a:tc>
              </a:tr>
              <a:tr h="803564">
                <a:tc>
                  <a:txBody>
                    <a:bodyPr/>
                    <a:lstStyle/>
                    <a:p>
                      <a:pPr marL="0" marR="0" algn="ctr">
                        <a:lnSpc>
                          <a:spcPct val="115000"/>
                        </a:lnSpc>
                        <a:spcBef>
                          <a:spcPts val="0"/>
                        </a:spcBef>
                        <a:spcAft>
                          <a:spcPts val="0"/>
                        </a:spcAft>
                      </a:pPr>
                      <a:r>
                        <a:rPr lang="en-US" sz="1800" b="1"/>
                        <a:t>1</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Dry deposits of silt clay</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0-2</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0-1.5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0-3.5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0-3.5</a:t>
                      </a:r>
                      <a:endParaRPr lang="en-US" sz="1400" b="1">
                        <a:latin typeface="Calibri"/>
                        <a:ea typeface="Calibri"/>
                        <a:cs typeface="Arial"/>
                      </a:endParaRPr>
                    </a:p>
                  </a:txBody>
                  <a:tcPr marL="68580" marR="68580" marT="0" marB="0" anchor="ctr"/>
                </a:tc>
              </a:tr>
              <a:tr h="1205345">
                <a:tc>
                  <a:txBody>
                    <a:bodyPr/>
                    <a:lstStyle/>
                    <a:p>
                      <a:pPr marL="0" marR="0" algn="ctr">
                        <a:lnSpc>
                          <a:spcPct val="115000"/>
                        </a:lnSpc>
                        <a:spcBef>
                          <a:spcPts val="0"/>
                        </a:spcBef>
                        <a:spcAft>
                          <a:spcPts val="0"/>
                        </a:spcAft>
                      </a:pPr>
                      <a:r>
                        <a:rPr lang="en-US" sz="1800" b="1"/>
                        <a:t>2</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Soft and </a:t>
                      </a:r>
                      <a:r>
                        <a:rPr lang="en-US" sz="1800" b="1" u="sng"/>
                        <a:t>moist</a:t>
                      </a:r>
                      <a:r>
                        <a:rPr lang="en-US" sz="1800" b="1"/>
                        <a:t> formation of creamy marlstone formation</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2-4.5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1.5-4.5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3.5-6</a:t>
                      </a:r>
                      <a:endParaRPr lang="en-US" sz="1400" b="1"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3.5-6</a:t>
                      </a:r>
                      <a:endParaRPr lang="en-US" sz="1400" b="1" dirty="0">
                        <a:latin typeface="Calibri"/>
                        <a:ea typeface="Calibri"/>
                        <a:cs typeface="Arial"/>
                      </a:endParaRPr>
                    </a:p>
                  </a:txBody>
                  <a:tcPr marL="68580" marR="68580" marT="0" marB="0" anchor="ctr"/>
                </a:tc>
              </a:tr>
              <a:tr h="1205345">
                <a:tc>
                  <a:txBody>
                    <a:bodyPr/>
                    <a:lstStyle/>
                    <a:p>
                      <a:pPr marL="0" marR="0" algn="ctr">
                        <a:lnSpc>
                          <a:spcPct val="115000"/>
                        </a:lnSpc>
                        <a:spcBef>
                          <a:spcPts val="0"/>
                        </a:spcBef>
                        <a:spcAft>
                          <a:spcPts val="0"/>
                        </a:spcAft>
                      </a:pPr>
                      <a:r>
                        <a:rPr lang="en-US" sz="1800" b="1"/>
                        <a:t>3</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Dry, medium hard formation of creamy marlstone formation</a:t>
                      </a:r>
                      <a:endParaRPr lang="en-US" sz="1400" b="1"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4.5-10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4.5-10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a:t>
                      </a:r>
                      <a:endParaRPr lang="en-US" sz="1400" b="1">
                        <a:latin typeface="Calibri"/>
                        <a:ea typeface="Calibri"/>
                        <a:cs typeface="Arial"/>
                      </a:endParaRPr>
                    </a:p>
                  </a:txBody>
                  <a:tcPr marL="68580" marR="68580" marT="0" marB="0" anchor="ctr"/>
                </a:tc>
              </a:tr>
              <a:tr h="401782">
                <a:tc gridSpan="2">
                  <a:txBody>
                    <a:bodyPr/>
                    <a:lstStyle/>
                    <a:p>
                      <a:pPr marL="0" marR="0" algn="ctr">
                        <a:lnSpc>
                          <a:spcPct val="115000"/>
                        </a:lnSpc>
                        <a:spcBef>
                          <a:spcPts val="0"/>
                        </a:spcBef>
                        <a:spcAft>
                          <a:spcPts val="0"/>
                        </a:spcAft>
                      </a:pPr>
                      <a:r>
                        <a:rPr lang="en-US" sz="1800" b="1" dirty="0"/>
                        <a:t>End of boring</a:t>
                      </a:r>
                      <a:endParaRPr lang="en-US" sz="1400" b="1" dirty="0">
                        <a:latin typeface="Calibri"/>
                        <a:ea typeface="Calibri"/>
                        <a:cs typeface="Arial"/>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800" b="1"/>
                        <a:t>10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10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6</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6</a:t>
                      </a:r>
                      <a:endParaRPr lang="en-US" sz="1400" b="1" dirty="0">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1447801"/>
          <a:ext cx="7543800" cy="5105399"/>
        </p:xfrm>
        <a:graphic>
          <a:graphicData uri="http://schemas.openxmlformats.org/drawingml/2006/table">
            <a:tbl>
              <a:tblPr>
                <a:tableStyleId>{3C2FFA5D-87B4-456A-9821-1D502468CF0F}</a:tableStyleId>
              </a:tblPr>
              <a:tblGrid>
                <a:gridCol w="1257300"/>
                <a:gridCol w="1257300"/>
                <a:gridCol w="1257300"/>
                <a:gridCol w="1257300"/>
                <a:gridCol w="1257300"/>
                <a:gridCol w="1257300"/>
              </a:tblGrid>
              <a:tr h="1178169">
                <a:tc>
                  <a:txBody>
                    <a:bodyPr/>
                    <a:lstStyle/>
                    <a:p>
                      <a:pPr marL="0" marR="0" algn="ctr">
                        <a:lnSpc>
                          <a:spcPct val="115000"/>
                        </a:lnSpc>
                        <a:spcBef>
                          <a:spcPts val="0"/>
                        </a:spcBef>
                        <a:spcAft>
                          <a:spcPts val="0"/>
                        </a:spcAft>
                      </a:pPr>
                      <a:r>
                        <a:rPr lang="en-US" sz="1800" b="1" dirty="0"/>
                        <a:t>Borehole</a:t>
                      </a:r>
                      <a:endParaRPr lang="en-US" sz="1400" b="1" dirty="0"/>
                    </a:p>
                    <a:p>
                      <a:pPr marL="0" marR="0" algn="ctr">
                        <a:lnSpc>
                          <a:spcPct val="115000"/>
                        </a:lnSpc>
                        <a:spcBef>
                          <a:spcPts val="0"/>
                        </a:spcBef>
                        <a:spcAft>
                          <a:spcPts val="0"/>
                        </a:spcAft>
                      </a:pPr>
                      <a:r>
                        <a:rPr lang="en-US" sz="1800" b="1" dirty="0"/>
                        <a:t>No.</a:t>
                      </a:r>
                      <a:endParaRPr lang="en-US" sz="1400" b="1"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Depth</a:t>
                      </a:r>
                      <a:endParaRPr lang="en-US" sz="1400" b="1" dirty="0"/>
                    </a:p>
                    <a:p>
                      <a:pPr marL="0" marR="0" algn="ctr">
                        <a:lnSpc>
                          <a:spcPct val="115000"/>
                        </a:lnSpc>
                        <a:spcBef>
                          <a:spcPts val="0"/>
                        </a:spcBef>
                        <a:spcAft>
                          <a:spcPts val="0"/>
                        </a:spcAft>
                      </a:pPr>
                      <a:r>
                        <a:rPr lang="en-US" sz="1800" b="1" dirty="0"/>
                        <a:t>(m)</a:t>
                      </a:r>
                      <a:endParaRPr lang="en-US" sz="1400" b="1"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Moisture</a:t>
                      </a:r>
                      <a:endParaRPr lang="en-US" sz="1400" b="1"/>
                    </a:p>
                    <a:p>
                      <a:pPr marL="0" marR="0" algn="ctr">
                        <a:lnSpc>
                          <a:spcPct val="115000"/>
                        </a:lnSpc>
                        <a:spcBef>
                          <a:spcPts val="0"/>
                        </a:spcBef>
                        <a:spcAft>
                          <a:spcPts val="0"/>
                        </a:spcAft>
                      </a:pPr>
                      <a:r>
                        <a:rPr lang="en-US" sz="1800" b="1"/>
                        <a:t>Content (%)</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 passing sieve #200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Liquid limit (%)</a:t>
                      </a:r>
                      <a:endParaRPr lang="en-US" sz="1400" b="1"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Plasticity Index (PI)</a:t>
                      </a:r>
                      <a:endParaRPr lang="en-US" sz="1400" b="1">
                        <a:latin typeface="Calibri"/>
                        <a:ea typeface="Calibri"/>
                        <a:cs typeface="Arial"/>
                      </a:endParaRPr>
                    </a:p>
                  </a:txBody>
                  <a:tcPr marL="68580" marR="68580" marT="0" marB="0" anchor="ctr"/>
                </a:tc>
              </a:tr>
              <a:tr h="392723">
                <a:tc rowSpan="3">
                  <a:txBody>
                    <a:bodyPr/>
                    <a:lstStyle/>
                    <a:p>
                      <a:pPr marL="0" marR="0" algn="ctr">
                        <a:lnSpc>
                          <a:spcPct val="115000"/>
                        </a:lnSpc>
                        <a:spcBef>
                          <a:spcPts val="0"/>
                        </a:spcBef>
                        <a:spcAft>
                          <a:spcPts val="0"/>
                        </a:spcAft>
                      </a:pPr>
                      <a:r>
                        <a:rPr lang="en-US" sz="1800" b="1"/>
                        <a:t>1</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0-2</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5.8</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65.4</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49.9</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24.1</a:t>
                      </a:r>
                      <a:endParaRPr lang="en-US" sz="1400" b="1">
                        <a:latin typeface="Calibri"/>
                        <a:ea typeface="Calibri"/>
                        <a:cs typeface="Arial"/>
                      </a:endParaRPr>
                    </a:p>
                  </a:txBody>
                  <a:tcPr marL="68580" marR="68580" marT="0" marB="0" anchor="ctr"/>
                </a:tc>
              </a:tr>
              <a:tr h="392723">
                <a:tc vMerge="1">
                  <a:txBody>
                    <a:bodyPr/>
                    <a:lstStyle/>
                    <a:p>
                      <a:endParaRPr lang="en-US"/>
                    </a:p>
                  </a:txBody>
                  <a:tcPr/>
                </a:tc>
                <a:tc>
                  <a:txBody>
                    <a:bodyPr/>
                    <a:lstStyle/>
                    <a:p>
                      <a:pPr marL="0" marR="0" algn="ctr">
                        <a:lnSpc>
                          <a:spcPct val="115000"/>
                        </a:lnSpc>
                        <a:spcBef>
                          <a:spcPts val="0"/>
                        </a:spcBef>
                        <a:spcAft>
                          <a:spcPts val="0"/>
                        </a:spcAft>
                      </a:pPr>
                      <a:r>
                        <a:rPr lang="en-US" sz="1800" b="1"/>
                        <a:t>2-4.5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9.5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68.7</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51.2</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25.1</a:t>
                      </a:r>
                      <a:endParaRPr lang="en-US" sz="1400" b="1">
                        <a:latin typeface="Calibri"/>
                        <a:ea typeface="Calibri"/>
                        <a:cs typeface="Arial"/>
                      </a:endParaRPr>
                    </a:p>
                  </a:txBody>
                  <a:tcPr marL="68580" marR="68580" marT="0" marB="0" anchor="ctr"/>
                </a:tc>
              </a:tr>
              <a:tr h="392723">
                <a:tc vMerge="1">
                  <a:txBody>
                    <a:bodyPr/>
                    <a:lstStyle/>
                    <a:p>
                      <a:endParaRPr lang="en-US"/>
                    </a:p>
                  </a:txBody>
                  <a:tcPr/>
                </a:tc>
                <a:tc>
                  <a:txBody>
                    <a:bodyPr/>
                    <a:lstStyle/>
                    <a:p>
                      <a:pPr marL="0" marR="0" algn="ctr">
                        <a:lnSpc>
                          <a:spcPct val="115000"/>
                        </a:lnSpc>
                        <a:spcBef>
                          <a:spcPts val="0"/>
                        </a:spcBef>
                        <a:spcAft>
                          <a:spcPts val="0"/>
                        </a:spcAft>
                      </a:pPr>
                      <a:r>
                        <a:rPr lang="en-US" sz="1800" b="1"/>
                        <a:t>4.5-10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7.1</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38.4</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NP</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NP</a:t>
                      </a:r>
                      <a:endParaRPr lang="en-US" sz="1400" b="1">
                        <a:latin typeface="Calibri"/>
                        <a:ea typeface="Calibri"/>
                        <a:cs typeface="Arial"/>
                      </a:endParaRPr>
                    </a:p>
                  </a:txBody>
                  <a:tcPr marL="68580" marR="68580" marT="0" marB="0" anchor="ctr"/>
                </a:tc>
              </a:tr>
              <a:tr h="392723">
                <a:tc rowSpan="3">
                  <a:txBody>
                    <a:bodyPr/>
                    <a:lstStyle/>
                    <a:p>
                      <a:pPr marL="0" marR="0" algn="ctr">
                        <a:lnSpc>
                          <a:spcPct val="115000"/>
                        </a:lnSpc>
                        <a:spcBef>
                          <a:spcPts val="0"/>
                        </a:spcBef>
                        <a:spcAft>
                          <a:spcPts val="0"/>
                        </a:spcAft>
                      </a:pPr>
                      <a:r>
                        <a:rPr lang="en-US" sz="1800" b="1"/>
                        <a:t>2</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0-1.5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5.6</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66.8</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48.4</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22.4</a:t>
                      </a:r>
                      <a:endParaRPr lang="en-US" sz="1400" b="1">
                        <a:latin typeface="Calibri"/>
                        <a:ea typeface="Calibri"/>
                        <a:cs typeface="Arial"/>
                      </a:endParaRPr>
                    </a:p>
                  </a:txBody>
                  <a:tcPr marL="68580" marR="68580" marT="0" marB="0" anchor="ctr"/>
                </a:tc>
              </a:tr>
              <a:tr h="392723">
                <a:tc vMerge="1">
                  <a:txBody>
                    <a:bodyPr/>
                    <a:lstStyle/>
                    <a:p>
                      <a:endParaRPr lang="en-US"/>
                    </a:p>
                  </a:txBody>
                  <a:tcPr/>
                </a:tc>
                <a:tc>
                  <a:txBody>
                    <a:bodyPr/>
                    <a:lstStyle/>
                    <a:p>
                      <a:pPr marL="0" marR="0" algn="ctr">
                        <a:lnSpc>
                          <a:spcPct val="115000"/>
                        </a:lnSpc>
                        <a:spcBef>
                          <a:spcPts val="0"/>
                        </a:spcBef>
                        <a:spcAft>
                          <a:spcPts val="0"/>
                        </a:spcAft>
                      </a:pPr>
                      <a:r>
                        <a:rPr lang="en-US" sz="1800" b="1"/>
                        <a:t>1.5-4.5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21.3</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76.5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52.9</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26.4</a:t>
                      </a:r>
                      <a:endParaRPr lang="en-US" sz="1400" b="1">
                        <a:latin typeface="Calibri"/>
                        <a:ea typeface="Calibri"/>
                        <a:cs typeface="Arial"/>
                      </a:endParaRPr>
                    </a:p>
                  </a:txBody>
                  <a:tcPr marL="68580" marR="68580" marT="0" marB="0" anchor="ctr"/>
                </a:tc>
              </a:tr>
              <a:tr h="392723">
                <a:tc vMerge="1">
                  <a:txBody>
                    <a:bodyPr/>
                    <a:lstStyle/>
                    <a:p>
                      <a:endParaRPr lang="en-US"/>
                    </a:p>
                  </a:txBody>
                  <a:tcPr/>
                </a:tc>
                <a:tc>
                  <a:txBody>
                    <a:bodyPr/>
                    <a:lstStyle/>
                    <a:p>
                      <a:pPr marL="0" marR="0" algn="ctr">
                        <a:lnSpc>
                          <a:spcPct val="115000"/>
                        </a:lnSpc>
                        <a:spcBef>
                          <a:spcPts val="0"/>
                        </a:spcBef>
                        <a:spcAft>
                          <a:spcPts val="0"/>
                        </a:spcAft>
                      </a:pPr>
                      <a:r>
                        <a:rPr lang="en-US" sz="1800" b="1"/>
                        <a:t>4.5-10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8</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37.4</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NP</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NP</a:t>
                      </a:r>
                      <a:endParaRPr lang="en-US" sz="1400" b="1" dirty="0">
                        <a:latin typeface="Calibri"/>
                        <a:ea typeface="Calibri"/>
                        <a:cs typeface="Arial"/>
                      </a:endParaRPr>
                    </a:p>
                  </a:txBody>
                  <a:tcPr marL="68580" marR="68580" marT="0" marB="0" anchor="ctr"/>
                </a:tc>
              </a:tr>
              <a:tr h="392723">
                <a:tc rowSpan="2">
                  <a:txBody>
                    <a:bodyPr/>
                    <a:lstStyle/>
                    <a:p>
                      <a:pPr marL="0" marR="0" algn="ctr">
                        <a:lnSpc>
                          <a:spcPct val="115000"/>
                        </a:lnSpc>
                        <a:spcBef>
                          <a:spcPts val="0"/>
                        </a:spcBef>
                        <a:spcAft>
                          <a:spcPts val="0"/>
                        </a:spcAft>
                      </a:pPr>
                      <a:r>
                        <a:rPr lang="en-US" sz="1800" b="1"/>
                        <a:t>3</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0-3.5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5.4</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69.8</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48.8</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23.0</a:t>
                      </a:r>
                      <a:endParaRPr lang="en-US" sz="1400" b="1">
                        <a:latin typeface="Calibri"/>
                        <a:ea typeface="Calibri"/>
                        <a:cs typeface="Arial"/>
                      </a:endParaRPr>
                    </a:p>
                  </a:txBody>
                  <a:tcPr marL="68580" marR="68580" marT="0" marB="0" anchor="ctr"/>
                </a:tc>
              </a:tr>
              <a:tr h="392723">
                <a:tc vMerge="1">
                  <a:txBody>
                    <a:bodyPr/>
                    <a:lstStyle/>
                    <a:p>
                      <a:endParaRPr lang="en-US"/>
                    </a:p>
                  </a:txBody>
                  <a:tcPr/>
                </a:tc>
                <a:tc>
                  <a:txBody>
                    <a:bodyPr/>
                    <a:lstStyle/>
                    <a:p>
                      <a:pPr marL="0" marR="0" algn="ctr">
                        <a:lnSpc>
                          <a:spcPct val="115000"/>
                        </a:lnSpc>
                        <a:spcBef>
                          <a:spcPts val="0"/>
                        </a:spcBef>
                        <a:spcAft>
                          <a:spcPts val="0"/>
                        </a:spcAft>
                      </a:pPr>
                      <a:r>
                        <a:rPr lang="en-US" sz="1800" b="1"/>
                        <a:t>3.5-6</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6.3</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34.5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NP</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NP</a:t>
                      </a:r>
                      <a:endParaRPr lang="en-US" sz="1400" b="1">
                        <a:latin typeface="Calibri"/>
                        <a:ea typeface="Calibri"/>
                        <a:cs typeface="Arial"/>
                      </a:endParaRPr>
                    </a:p>
                  </a:txBody>
                  <a:tcPr marL="68580" marR="68580" marT="0" marB="0" anchor="ctr"/>
                </a:tc>
              </a:tr>
              <a:tr h="392723">
                <a:tc rowSpan="2">
                  <a:txBody>
                    <a:bodyPr/>
                    <a:lstStyle/>
                    <a:p>
                      <a:pPr marL="0" marR="0" algn="ctr">
                        <a:lnSpc>
                          <a:spcPct val="115000"/>
                        </a:lnSpc>
                        <a:spcBef>
                          <a:spcPts val="0"/>
                        </a:spcBef>
                        <a:spcAft>
                          <a:spcPts val="0"/>
                        </a:spcAft>
                      </a:pPr>
                      <a:r>
                        <a:rPr lang="en-US" sz="1800" b="1"/>
                        <a:t>4</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0-3.5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5.5</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72.3</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51.0</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23.4</a:t>
                      </a:r>
                      <a:endParaRPr lang="en-US" sz="1400" b="1">
                        <a:latin typeface="Calibri"/>
                        <a:ea typeface="Calibri"/>
                        <a:cs typeface="Arial"/>
                      </a:endParaRPr>
                    </a:p>
                  </a:txBody>
                  <a:tcPr marL="68580" marR="68580" marT="0" marB="0" anchor="ctr"/>
                </a:tc>
              </a:tr>
              <a:tr h="392723">
                <a:tc vMerge="1">
                  <a:txBody>
                    <a:bodyPr/>
                    <a:lstStyle/>
                    <a:p>
                      <a:endParaRPr lang="en-US"/>
                    </a:p>
                  </a:txBody>
                  <a:tcPr/>
                </a:tc>
                <a:tc>
                  <a:txBody>
                    <a:bodyPr/>
                    <a:lstStyle/>
                    <a:p>
                      <a:pPr marL="0" marR="0" algn="ctr">
                        <a:lnSpc>
                          <a:spcPct val="115000"/>
                        </a:lnSpc>
                        <a:spcBef>
                          <a:spcPts val="0"/>
                        </a:spcBef>
                        <a:spcAft>
                          <a:spcPts val="0"/>
                        </a:spcAft>
                      </a:pPr>
                      <a:r>
                        <a:rPr lang="en-US" sz="1800" b="1"/>
                        <a:t>3.5-6</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6.1</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35.1</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t>NP</a:t>
                      </a:r>
                      <a:endParaRPr lang="en-US" sz="1400" b="1">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t>NP</a:t>
                      </a:r>
                      <a:endParaRPr lang="en-US" sz="1400" b="1" dirty="0">
                        <a:latin typeface="Calibri"/>
                        <a:ea typeface="Calibri"/>
                        <a:cs typeface="Arial"/>
                      </a:endParaRPr>
                    </a:p>
                  </a:txBody>
                  <a:tcPr marL="68580" marR="68580" marT="0" marB="0" anchor="ctr"/>
                </a:tc>
              </a:tr>
            </a:tbl>
          </a:graphicData>
        </a:graphic>
      </p:graphicFrame>
      <p:sp>
        <p:nvSpPr>
          <p:cNvPr id="7" name="Rounded Rectangle 6"/>
          <p:cNvSpPr/>
          <p:nvPr/>
        </p:nvSpPr>
        <p:spPr>
          <a:xfrm>
            <a:off x="1828800" y="381000"/>
            <a:ext cx="51816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Results of testing</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76400" y="228600"/>
            <a:ext cx="57150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endPar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ctr"/>
            <a:r>
              <a:rPr kumimoji="0" lang="en-US" sz="3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Calibri" pitchFamily="34" charset="0"/>
                <a:cs typeface="Times New Roman" pitchFamily="18" charset="0"/>
              </a:rPr>
              <a:t>BEARING CAPACITY ANALYSIS</a:t>
            </a:r>
            <a:endParaRPr kumimoji="0" lang="en-US" sz="3600" b="0" i="0" u="none" strike="noStrike" cap="none" normalizeH="0" baseline="0" dirty="0" smtClean="0">
              <a:ln>
                <a:noFill/>
              </a:ln>
              <a:solidFill>
                <a:schemeClr val="tx1"/>
              </a:solidFill>
              <a:effectLst/>
              <a:latin typeface="+mj-lt"/>
              <a:cs typeface="Arial" pitchFamily="34" charset="0"/>
            </a:endParaRPr>
          </a:p>
          <a:p>
            <a:pPr algn="ct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a:off x="457200" y="1905000"/>
            <a:ext cx="8077200" cy="2492990"/>
          </a:xfrm>
          <a:prstGeom prst="rect">
            <a:avLst/>
          </a:prstGeom>
          <a:noFill/>
        </p:spPr>
        <p:txBody>
          <a:bodyPr wrap="square" rtlCol="0">
            <a:spAutoFit/>
          </a:bodyPr>
          <a:lstStyle/>
          <a:p>
            <a:pPr algn="just"/>
            <a:r>
              <a:rPr lang="en-US" sz="2000" dirty="0">
                <a:solidFill>
                  <a:srgbClr val="002060"/>
                </a:solidFill>
              </a:rPr>
              <a:t>Using the shear test parameters of cohesion and angle of internal friction and the soil density, the following well known </a:t>
            </a:r>
            <a:r>
              <a:rPr lang="en-US" sz="2400" b="1" dirty="0" err="1">
                <a:solidFill>
                  <a:srgbClr val="002060"/>
                </a:solidFill>
              </a:rPr>
              <a:t>Terzaghi</a:t>
            </a:r>
            <a:r>
              <a:rPr lang="en-US" sz="2400" b="1" dirty="0">
                <a:solidFill>
                  <a:srgbClr val="002060"/>
                </a:solidFill>
              </a:rPr>
              <a:t> </a:t>
            </a:r>
            <a:r>
              <a:rPr lang="en-US" sz="2000" dirty="0">
                <a:solidFill>
                  <a:srgbClr val="002060"/>
                </a:solidFill>
              </a:rPr>
              <a:t>equation with correction terms suggested by </a:t>
            </a:r>
            <a:r>
              <a:rPr lang="en-US" sz="2400" b="1" dirty="0" err="1">
                <a:solidFill>
                  <a:srgbClr val="002060"/>
                </a:solidFill>
              </a:rPr>
              <a:t>Schultze</a:t>
            </a:r>
            <a:r>
              <a:rPr lang="en-US" sz="2000" dirty="0">
                <a:solidFill>
                  <a:srgbClr val="002060"/>
                </a:solidFill>
              </a:rPr>
              <a:t> can be used to calculate the bearing capacity of rectangular foundation of any sides ratio B:L</a:t>
            </a:r>
          </a:p>
          <a:p>
            <a:pPr algn="just"/>
            <a:endParaRPr lang="en-US" sz="2400" b="1" dirty="0" smtClean="0">
              <a:solidFill>
                <a:srgbClr val="FF0000"/>
              </a:solidFill>
            </a:endParaRPr>
          </a:p>
          <a:p>
            <a:pPr algn="just"/>
            <a:r>
              <a:rPr lang="en-US" sz="2400" b="1" dirty="0" err="1" smtClean="0">
                <a:solidFill>
                  <a:srgbClr val="FF0000"/>
                </a:solidFill>
              </a:rPr>
              <a:t>qult</a:t>
            </a:r>
            <a:r>
              <a:rPr lang="en-US" sz="2400" b="1" dirty="0" smtClean="0">
                <a:solidFill>
                  <a:srgbClr val="FF0000"/>
                </a:solidFill>
              </a:rPr>
              <a:t> </a:t>
            </a:r>
            <a:r>
              <a:rPr lang="en-US" sz="2400" b="1" dirty="0">
                <a:solidFill>
                  <a:srgbClr val="FF0000"/>
                </a:solidFill>
              </a:rPr>
              <a:t>= (1+ 0.3 B/L) </a:t>
            </a:r>
            <a:r>
              <a:rPr lang="en-US" sz="2400" b="1" dirty="0" err="1">
                <a:solidFill>
                  <a:srgbClr val="FF0000"/>
                </a:solidFill>
              </a:rPr>
              <a:t>CNc</a:t>
            </a:r>
            <a:r>
              <a:rPr lang="en-US" sz="2400" b="1" dirty="0">
                <a:solidFill>
                  <a:srgbClr val="FF0000"/>
                </a:solidFill>
              </a:rPr>
              <a:t> + </a:t>
            </a:r>
            <a:r>
              <a:rPr lang="en-US" sz="2400" b="1" dirty="0">
                <a:solidFill>
                  <a:srgbClr val="FF0000"/>
                </a:solidFill>
                <a:sym typeface="Symbol"/>
              </a:rPr>
              <a:t></a:t>
            </a:r>
            <a:r>
              <a:rPr lang="en-US" sz="2400" b="1" dirty="0">
                <a:solidFill>
                  <a:srgbClr val="FF0000"/>
                </a:solidFill>
              </a:rPr>
              <a:t>o </a:t>
            </a:r>
            <a:r>
              <a:rPr lang="en-US" sz="2400" b="1" dirty="0" err="1">
                <a:solidFill>
                  <a:srgbClr val="FF0000"/>
                </a:solidFill>
              </a:rPr>
              <a:t>DNq</a:t>
            </a:r>
            <a:r>
              <a:rPr lang="en-US" sz="2400" b="1" dirty="0">
                <a:solidFill>
                  <a:srgbClr val="FF0000"/>
                </a:solidFill>
              </a:rPr>
              <a:t> + (1- 0.2 B/L) </a:t>
            </a:r>
            <a:r>
              <a:rPr lang="en-US" sz="2400" b="1" dirty="0" smtClean="0">
                <a:solidFill>
                  <a:srgbClr val="FF0000"/>
                </a:solidFill>
              </a:rPr>
              <a:t>(</a:t>
            </a:r>
            <a:r>
              <a:rPr lang="en-US" sz="2400" b="1" dirty="0" smtClean="0">
                <a:solidFill>
                  <a:srgbClr val="FF0000"/>
                </a:solidFill>
                <a:sym typeface="Symbol"/>
              </a:rPr>
              <a:t> </a:t>
            </a:r>
            <a:r>
              <a:rPr lang="en-US" sz="2400" b="1" dirty="0" smtClean="0">
                <a:solidFill>
                  <a:srgbClr val="FF0000"/>
                </a:solidFill>
              </a:rPr>
              <a:t>1B/2</a:t>
            </a:r>
            <a:r>
              <a:rPr lang="en-US" sz="2400" b="1" dirty="0">
                <a:solidFill>
                  <a:srgbClr val="FF0000"/>
                </a:solidFill>
              </a:rPr>
              <a:t>) N </a:t>
            </a:r>
            <a:endParaRPr lang="en-US" sz="2400" dirty="0">
              <a:solidFill>
                <a:srgbClr val="FF0000"/>
              </a:solidFill>
            </a:endParaRPr>
          </a:p>
          <a:p>
            <a:pPr algn="just"/>
            <a:endParaRPr lang="en-US" sz="2000" dirty="0">
              <a:solidFill>
                <a:srgbClr val="002060"/>
              </a:solidFill>
            </a:endParaRPr>
          </a:p>
        </p:txBody>
      </p:sp>
      <p:sp>
        <p:nvSpPr>
          <p:cNvPr id="12" name="TextBox 11"/>
          <p:cNvSpPr txBox="1"/>
          <p:nvPr/>
        </p:nvSpPr>
        <p:spPr>
          <a:xfrm>
            <a:off x="533400" y="4038600"/>
            <a:ext cx="8305800" cy="2677656"/>
          </a:xfrm>
          <a:prstGeom prst="rect">
            <a:avLst/>
          </a:prstGeom>
          <a:noFill/>
        </p:spPr>
        <p:txBody>
          <a:bodyPr wrap="square" rtlCol="0">
            <a:spAutoFit/>
          </a:bodyPr>
          <a:lstStyle/>
          <a:p>
            <a:pPr algn="justLow"/>
            <a:endParaRPr lang="en-US" sz="1400" b="1" dirty="0" smtClean="0"/>
          </a:p>
          <a:p>
            <a:pPr algn="justLow"/>
            <a:r>
              <a:rPr lang="en-US" sz="1400" b="1" dirty="0" smtClean="0"/>
              <a:t>where</a:t>
            </a:r>
            <a:r>
              <a:rPr lang="en-US" sz="1400" b="1" dirty="0"/>
              <a:t>:</a:t>
            </a:r>
          </a:p>
          <a:p>
            <a:pPr algn="justLow"/>
            <a:r>
              <a:rPr lang="en-US" sz="1400" b="1" dirty="0" smtClean="0">
                <a:solidFill>
                  <a:srgbClr val="002060"/>
                </a:solidFill>
                <a:sym typeface="Symbol"/>
              </a:rPr>
              <a:t> </a:t>
            </a:r>
            <a:r>
              <a:rPr lang="en-US" sz="1400" b="1" dirty="0" smtClean="0"/>
              <a:t>o </a:t>
            </a:r>
            <a:r>
              <a:rPr lang="en-US" sz="1400" b="1" dirty="0"/>
              <a:t>- Unit weight of soil above foundation level in KN/m³.</a:t>
            </a:r>
          </a:p>
          <a:p>
            <a:pPr algn="justLow"/>
            <a:r>
              <a:rPr lang="en-US" sz="1400" b="1" dirty="0" smtClean="0">
                <a:solidFill>
                  <a:srgbClr val="002060"/>
                </a:solidFill>
                <a:sym typeface="Symbol"/>
              </a:rPr>
              <a:t> </a:t>
            </a:r>
            <a:r>
              <a:rPr lang="en-US" sz="1400" b="1" dirty="0" smtClean="0"/>
              <a:t>1 - </a:t>
            </a:r>
            <a:r>
              <a:rPr lang="en-US" sz="1400" b="1" dirty="0"/>
              <a:t>Unit weight of soil below foundation level in KN/m³. </a:t>
            </a:r>
          </a:p>
          <a:p>
            <a:pPr algn="justLow"/>
            <a:r>
              <a:rPr lang="en-US" sz="1400" b="1" dirty="0"/>
              <a:t>C,Ø - Strength parameters of the soil below foundation level in KN/m² and degrees respectively.</a:t>
            </a:r>
          </a:p>
          <a:p>
            <a:pPr algn="justLow"/>
            <a:r>
              <a:rPr lang="en-US" sz="1400" b="1" dirty="0"/>
              <a:t>B </a:t>
            </a:r>
            <a:r>
              <a:rPr lang="en-US" sz="1400" b="1" dirty="0" smtClean="0"/>
              <a:t>- </a:t>
            </a:r>
            <a:r>
              <a:rPr lang="en-US" sz="1400" b="1" dirty="0"/>
              <a:t>Width of foundation in (m).</a:t>
            </a:r>
          </a:p>
          <a:p>
            <a:pPr algn="justLow"/>
            <a:r>
              <a:rPr lang="en-US" sz="1400" b="1" dirty="0"/>
              <a:t>L  </a:t>
            </a:r>
            <a:r>
              <a:rPr lang="en-US" sz="1400" b="1" dirty="0" smtClean="0"/>
              <a:t>- </a:t>
            </a:r>
            <a:r>
              <a:rPr lang="en-US" sz="1400" b="1" dirty="0"/>
              <a:t>Length of foundation in (m).</a:t>
            </a:r>
          </a:p>
          <a:p>
            <a:pPr algn="justLow"/>
            <a:r>
              <a:rPr lang="en-US" sz="1400" b="1" dirty="0" err="1"/>
              <a:t>Nc</a:t>
            </a:r>
            <a:r>
              <a:rPr lang="en-US" sz="1400" b="1" dirty="0"/>
              <a:t>, </a:t>
            </a:r>
            <a:r>
              <a:rPr lang="en-US" sz="1400" b="1" dirty="0" err="1"/>
              <a:t>Nq</a:t>
            </a:r>
            <a:r>
              <a:rPr lang="en-US" sz="1400" b="1" dirty="0"/>
              <a:t>, N - Bearing capacity coefficients dependent on the angle of internal friction </a:t>
            </a:r>
          </a:p>
          <a:p>
            <a:pPr algn="justLow"/>
            <a:r>
              <a:rPr lang="en-US" sz="1400" b="1" dirty="0"/>
              <a:t>         of the soil below foundation level (dimensionless).</a:t>
            </a:r>
          </a:p>
          <a:p>
            <a:pPr algn="justLow"/>
            <a:r>
              <a:rPr lang="en-US" sz="1400" b="1" dirty="0"/>
              <a:t>D </a:t>
            </a:r>
            <a:r>
              <a:rPr lang="en-US" sz="1400" b="1" dirty="0" smtClean="0"/>
              <a:t>- </a:t>
            </a:r>
            <a:r>
              <a:rPr lang="en-US" sz="1400" b="1" dirty="0"/>
              <a:t>Depth of foundation (m).</a:t>
            </a:r>
          </a:p>
          <a:p>
            <a:pPr algn="justLow"/>
            <a:r>
              <a:rPr lang="en-US" sz="1400" b="1" dirty="0"/>
              <a:t> </a:t>
            </a:r>
          </a:p>
          <a:p>
            <a:pPr algn="justLow"/>
            <a:endParaRPr lang="en-US" sz="1400" b="1" dirty="0"/>
          </a:p>
        </p:txBody>
      </p:sp>
      <p:sp>
        <p:nvSpPr>
          <p:cNvPr id="13" name="Rectangle 12"/>
          <p:cNvSpPr/>
          <p:nvPr/>
        </p:nvSpPr>
        <p:spPr>
          <a:xfrm>
            <a:off x="0" y="1295400"/>
            <a:ext cx="9144000" cy="461665"/>
          </a:xfrm>
          <a:prstGeom prst="rect">
            <a:avLst/>
          </a:prstGeom>
          <a:solidFill>
            <a:srgbClr val="FFFF00"/>
          </a:solidFill>
        </p:spPr>
        <p:txBody>
          <a:bodyPr wrap="square">
            <a:spAutoFit/>
          </a:bodyPr>
          <a:lstStyle/>
          <a:p>
            <a:pPr algn="ctr"/>
            <a:r>
              <a:rPr lang="en-US"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a:t>
            </a:r>
            <a:r>
              <a:rPr lang="en-U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UPPER SILTY CALY LAYER (the school building area):</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505</TotalTime>
  <Words>3574</Words>
  <Application>Microsoft Office PowerPoint</Application>
  <PresentationFormat>On-screen Show (4:3)</PresentationFormat>
  <Paragraphs>1051</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TURBO A.Ş.</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EHAB</dc:creator>
  <cp:lastModifiedBy>EHAB</cp:lastModifiedBy>
  <cp:revision>84</cp:revision>
  <dcterms:created xsi:type="dcterms:W3CDTF">2010-05-22T21:28:29Z</dcterms:created>
  <dcterms:modified xsi:type="dcterms:W3CDTF">2010-06-08T22:34:01Z</dcterms:modified>
</cp:coreProperties>
</file>