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92" r:id="rId1"/>
  </p:sldMasterIdLst>
  <p:notesMasterIdLst>
    <p:notesMasterId r:id="rId29"/>
  </p:notesMasterIdLst>
  <p:sldIdLst>
    <p:sldId id="256" r:id="rId2"/>
    <p:sldId id="260" r:id="rId3"/>
    <p:sldId id="277" r:id="rId4"/>
    <p:sldId id="278" r:id="rId5"/>
    <p:sldId id="310" r:id="rId6"/>
    <p:sldId id="279" r:id="rId7"/>
    <p:sldId id="311" r:id="rId8"/>
    <p:sldId id="312" r:id="rId9"/>
    <p:sldId id="270" r:id="rId10"/>
    <p:sldId id="271" r:id="rId11"/>
    <p:sldId id="325" r:id="rId12"/>
    <p:sldId id="315" r:id="rId13"/>
    <p:sldId id="314" r:id="rId14"/>
    <p:sldId id="313" r:id="rId15"/>
    <p:sldId id="324" r:id="rId16"/>
    <p:sldId id="326" r:id="rId17"/>
    <p:sldId id="327" r:id="rId18"/>
    <p:sldId id="328" r:id="rId19"/>
    <p:sldId id="316" r:id="rId20"/>
    <p:sldId id="317" r:id="rId21"/>
    <p:sldId id="318" r:id="rId22"/>
    <p:sldId id="319" r:id="rId23"/>
    <p:sldId id="320" r:id="rId24"/>
    <p:sldId id="321" r:id="rId25"/>
    <p:sldId id="322" r:id="rId26"/>
    <p:sldId id="323" r:id="rId27"/>
    <p:sldId id="275" r:id="rId28"/>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4380"/>
    <p:restoredTop sz="94660"/>
  </p:normalViewPr>
  <p:slideViewPr>
    <p:cSldViewPr>
      <p:cViewPr>
        <p:scale>
          <a:sx n="60" d="100"/>
          <a:sy n="60" d="100"/>
        </p:scale>
        <p:origin x="-1428"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5FF5D419-3764-4382-A043-E676AA7C36D5}" type="datetimeFigureOut">
              <a:rPr lang="ar-SA" smtClean="0"/>
              <a:pPr/>
              <a:t>15/07/1435</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73B898A2-EF48-49BD-A998-B93980E1B39E}" type="slidenum">
              <a:rPr lang="ar-SA" smtClean="0"/>
              <a:pPr/>
              <a:t>‹#›</a:t>
            </a:fld>
            <a:endParaRPr lang="ar-SA"/>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dirty="0"/>
          </a:p>
        </p:txBody>
      </p:sp>
      <p:sp>
        <p:nvSpPr>
          <p:cNvPr id="4" name="Slide Number Placeholder 3"/>
          <p:cNvSpPr>
            <a:spLocks noGrp="1"/>
          </p:cNvSpPr>
          <p:nvPr>
            <p:ph type="sldNum" sz="quarter" idx="10"/>
          </p:nvPr>
        </p:nvSpPr>
        <p:spPr/>
        <p:txBody>
          <a:bodyPr/>
          <a:lstStyle/>
          <a:p>
            <a:fld id="{73B898A2-EF48-49BD-A998-B93980E1B39E}" type="slidenum">
              <a:rPr lang="ar-SA" smtClean="0"/>
              <a:pPr/>
              <a:t>6</a:t>
            </a:fld>
            <a:endParaRPr lang="ar-S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bg>
      <p:bgRef idx="1002">
        <a:schemeClr val="bg2"/>
      </p:bgRef>
    </p:bg>
    <p:spTree>
      <p:nvGrpSpPr>
        <p:cNvPr id="1" name=""/>
        <p:cNvGrpSpPr/>
        <p:nvPr/>
      </p:nvGrpSpPr>
      <p:grpSpPr>
        <a:xfrm>
          <a:off x="0" y="0"/>
          <a:ext cx="0" cy="0"/>
          <a:chOff x="0" y="0"/>
          <a:chExt cx="0" cy="0"/>
        </a:xfrm>
      </p:grpSpPr>
      <p:sp>
        <p:nvSpPr>
          <p:cNvPr id="9" name="عنوان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17" name="عنوان فرعي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30" name="عنصر نائب للتاريخ 29"/>
          <p:cNvSpPr>
            <a:spLocks noGrp="1"/>
          </p:cNvSpPr>
          <p:nvPr>
            <p:ph type="dt" sz="half" idx="10"/>
          </p:nvPr>
        </p:nvSpPr>
        <p:spPr/>
        <p:txBody>
          <a:bodyPr/>
          <a:lstStyle/>
          <a:p>
            <a:fld id="{472EB1EE-4D56-4DFB-BDBC-9CD918F12AE4}" type="datetimeFigureOut">
              <a:rPr lang="ar-SA" smtClean="0"/>
              <a:pPr/>
              <a:t>15/07/1435</a:t>
            </a:fld>
            <a:endParaRPr lang="ar-SA"/>
          </a:p>
        </p:txBody>
      </p:sp>
      <p:sp>
        <p:nvSpPr>
          <p:cNvPr id="19" name="عنصر نائب للتذييل 18"/>
          <p:cNvSpPr>
            <a:spLocks noGrp="1"/>
          </p:cNvSpPr>
          <p:nvPr>
            <p:ph type="ftr" sz="quarter" idx="11"/>
          </p:nvPr>
        </p:nvSpPr>
        <p:spPr/>
        <p:txBody>
          <a:bodyPr/>
          <a:lstStyle/>
          <a:p>
            <a:endParaRPr lang="ar-SA"/>
          </a:p>
        </p:txBody>
      </p:sp>
      <p:sp>
        <p:nvSpPr>
          <p:cNvPr id="27" name="عنصر نائب لرقم الشريحة 26"/>
          <p:cNvSpPr>
            <a:spLocks noGrp="1"/>
          </p:cNvSpPr>
          <p:nvPr>
            <p:ph type="sldNum" sz="quarter" idx="12"/>
          </p:nvPr>
        </p:nvSpPr>
        <p:spPr/>
        <p:txBody>
          <a:bodyPr/>
          <a:lstStyle/>
          <a:p>
            <a:fld id="{5B0AD601-B144-48F3-A9EC-D00FF91F4C5D}" type="slidenum">
              <a:rPr lang="ar-SA" smtClean="0"/>
              <a:pPr/>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472EB1EE-4D56-4DFB-BDBC-9CD918F12AE4}" type="datetimeFigureOut">
              <a:rPr lang="ar-SA" smtClean="0"/>
              <a:pPr/>
              <a:t>15/07/1435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5B0AD601-B144-48F3-A9EC-D00FF91F4C5D}"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914401"/>
            <a:ext cx="2057400" cy="5211763"/>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914401"/>
            <a:ext cx="6019800" cy="5211763"/>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472EB1EE-4D56-4DFB-BDBC-9CD918F12AE4}" type="datetimeFigureOut">
              <a:rPr lang="ar-SA" smtClean="0"/>
              <a:pPr/>
              <a:t>15/07/1435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5B0AD601-B144-48F3-A9EC-D00FF91F4C5D}"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472EB1EE-4D56-4DFB-BDBC-9CD918F12AE4}" type="datetimeFigureOut">
              <a:rPr lang="ar-SA" smtClean="0"/>
              <a:pPr/>
              <a:t>15/07/1435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5B0AD601-B144-48F3-A9EC-D00FF91F4C5D}"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472EB1EE-4D56-4DFB-BDBC-9CD918F12AE4}" type="datetimeFigureOut">
              <a:rPr lang="ar-SA" smtClean="0"/>
              <a:pPr/>
              <a:t>15/07/1435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5B0AD601-B144-48F3-A9EC-D00FF91F4C5D}" type="slidenum">
              <a:rPr lang="ar-SA" smtClean="0"/>
              <a:pPr/>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1143000"/>
          </a:xfrm>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472EB1EE-4D56-4DFB-BDBC-9CD918F12AE4}" type="datetimeFigureOut">
              <a:rPr lang="ar-SA" smtClean="0"/>
              <a:pPr/>
              <a:t>15/07/1435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5B0AD601-B144-48F3-A9EC-D00FF91F4C5D}"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1143000"/>
          </a:xfrm>
        </p:spPr>
        <p:txBody>
          <a:bodyPr tIns="45720" anchor="b"/>
          <a:lstStyle>
            <a:lvl1pPr>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p>
            <a:fld id="{472EB1EE-4D56-4DFB-BDBC-9CD918F12AE4}" type="datetimeFigureOut">
              <a:rPr lang="ar-SA" smtClean="0"/>
              <a:pPr/>
              <a:t>15/07/1435</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5B0AD601-B144-48F3-A9EC-D00FF91F4C5D}"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472EB1EE-4D56-4DFB-BDBC-9CD918F12AE4}" type="datetimeFigureOut">
              <a:rPr lang="ar-SA" smtClean="0"/>
              <a:pPr/>
              <a:t>15/07/1435</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5B0AD601-B144-48F3-A9EC-D00FF91F4C5D}"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472EB1EE-4D56-4DFB-BDBC-9CD918F12AE4}" type="datetimeFigureOut">
              <a:rPr lang="ar-SA" smtClean="0"/>
              <a:pPr/>
              <a:t>15/07/1435</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5B0AD601-B144-48F3-A9EC-D00FF91F4C5D}"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472EB1EE-4D56-4DFB-BDBC-9CD918F12AE4}" type="datetimeFigureOut">
              <a:rPr lang="ar-SA" smtClean="0"/>
              <a:pPr/>
              <a:t>15/07/1435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5B0AD601-B144-48F3-A9EC-D00FF91F4C5D}"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مستطيل ذو زاوية واحدة مخدوشة ودائرية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مثلث قائم الزاوية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عنوان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ar-SA" smtClean="0"/>
              <a:t>انقر لتحرير نمط العنوان الرئيسي</a:t>
            </a:r>
            <a:endParaRPr kumimoji="0" lang="en-US"/>
          </a:p>
        </p:txBody>
      </p:sp>
      <p:sp>
        <p:nvSpPr>
          <p:cNvPr id="4" name="عنصر نائب للنص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472EB1EE-4D56-4DFB-BDBC-9CD918F12AE4}" type="datetimeFigureOut">
              <a:rPr lang="ar-SA" smtClean="0"/>
              <a:pPr/>
              <a:t>15/07/1435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a:xfrm>
            <a:off x="8077200" y="6356350"/>
            <a:ext cx="609600" cy="365125"/>
          </a:xfrm>
        </p:spPr>
        <p:txBody>
          <a:bodyPr/>
          <a:lstStyle/>
          <a:p>
            <a:fld id="{5B0AD601-B144-48F3-A9EC-D00FF91F4C5D}" type="slidenum">
              <a:rPr lang="ar-SA" smtClean="0"/>
              <a:pPr/>
              <a:t>‹#›</a:t>
            </a:fld>
            <a:endParaRPr lang="ar-SA"/>
          </a:p>
        </p:txBody>
      </p:sp>
      <p:sp>
        <p:nvSpPr>
          <p:cNvPr id="3" name="عنصر نائب للصورة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ar-SA" smtClean="0"/>
              <a:t>انقر فوق الرمز لإضافة صورة</a:t>
            </a:r>
            <a:endParaRPr kumimoji="0" lang="en-US" dirty="0"/>
          </a:p>
        </p:txBody>
      </p:sp>
      <p:sp>
        <p:nvSpPr>
          <p:cNvPr id="10" name="شكل حر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شكل حر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شكل حر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شكل حر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عنصر نائب للعنوان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ar-SA" smtClean="0"/>
              <a:t>انقر لتحرير نمط العنوان الرئيسي</a:t>
            </a:r>
            <a:endParaRPr kumimoji="0" lang="en-US"/>
          </a:p>
        </p:txBody>
      </p:sp>
      <p:sp>
        <p:nvSpPr>
          <p:cNvPr id="30" name="عنصر نائب للنص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عنصر نائب للتاريخ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72EB1EE-4D56-4DFB-BDBC-9CD918F12AE4}" type="datetimeFigureOut">
              <a:rPr lang="ar-SA" smtClean="0"/>
              <a:pPr/>
              <a:t>15/07/1435</a:t>
            </a:fld>
            <a:endParaRPr lang="ar-SA"/>
          </a:p>
        </p:txBody>
      </p:sp>
      <p:sp>
        <p:nvSpPr>
          <p:cNvPr id="22" name="عنصر نائب للتذييل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ar-SA"/>
          </a:p>
        </p:txBody>
      </p:sp>
      <p:sp>
        <p:nvSpPr>
          <p:cNvPr id="18" name="عنصر نائب لرقم الشريحة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B0AD601-B144-48F3-A9EC-D00FF91F4C5D}" type="slidenum">
              <a:rPr lang="ar-SA" smtClean="0"/>
              <a:pPr/>
              <a:t>‹#›</a:t>
            </a:fld>
            <a:endParaRPr lang="ar-SA"/>
          </a:p>
        </p:txBody>
      </p:sp>
      <p:grpSp>
        <p:nvGrpSpPr>
          <p:cNvPr id="2" name="مجموعة 1"/>
          <p:cNvGrpSpPr/>
          <p:nvPr/>
        </p:nvGrpSpPr>
        <p:grpSpPr>
          <a:xfrm>
            <a:off x="-19017" y="202408"/>
            <a:ext cx="9180548" cy="649224"/>
            <a:chOff x="-19045" y="216550"/>
            <a:chExt cx="9180548" cy="649224"/>
          </a:xfrm>
        </p:grpSpPr>
        <p:sp>
          <p:nvSpPr>
            <p:cNvPr id="12" name="شكل حر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شكل حر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3857620" y="3000372"/>
            <a:ext cx="4071966" cy="1000132"/>
          </a:xfrm>
        </p:spPr>
        <p:txBody>
          <a:bodyPr>
            <a:normAutofit/>
          </a:bodyPr>
          <a:lstStyle/>
          <a:p>
            <a:pPr algn="ctr"/>
            <a:r>
              <a:rPr lang="en-US" sz="2000" dirty="0" smtClean="0"/>
              <a:t>The Thermo Furnace:</a:t>
            </a:r>
          </a:p>
          <a:p>
            <a:pPr algn="ctr"/>
            <a:r>
              <a:rPr lang="en-US" sz="2000" dirty="0" smtClean="0"/>
              <a:t>Design, Build and Validation</a:t>
            </a:r>
          </a:p>
          <a:p>
            <a:endParaRPr lang="ar-SA" sz="2000" dirty="0"/>
          </a:p>
        </p:txBody>
      </p:sp>
      <p:pic>
        <p:nvPicPr>
          <p:cNvPr id="4" name="Picture 1"/>
          <p:cNvPicPr/>
          <p:nvPr/>
        </p:nvPicPr>
        <p:blipFill>
          <a:blip r:embed="rId2" cstate="print"/>
          <a:srcRect/>
          <a:stretch>
            <a:fillRect/>
          </a:stretch>
        </p:blipFill>
        <p:spPr bwMode="auto">
          <a:xfrm>
            <a:off x="0" y="0"/>
            <a:ext cx="3643306" cy="6858000"/>
          </a:xfrm>
          <a:prstGeom prst="rect">
            <a:avLst/>
          </a:prstGeom>
          <a:ln>
            <a:noFill/>
          </a:ln>
          <a:effectLst>
            <a:softEdge rad="112500"/>
          </a:effectLst>
        </p:spPr>
      </p:pic>
      <p:pic>
        <p:nvPicPr>
          <p:cNvPr id="5" name="Picture 1" descr="http://blog.amin.org/khaledmufleh1/files/2012/02/najah-logo.png"/>
          <p:cNvPicPr/>
          <p:nvPr/>
        </p:nvPicPr>
        <p:blipFill>
          <a:blip r:embed="rId3" cstate="print"/>
          <a:srcRect/>
          <a:stretch>
            <a:fillRect/>
          </a:stretch>
        </p:blipFill>
        <p:spPr bwMode="auto">
          <a:xfrm>
            <a:off x="5357818" y="214290"/>
            <a:ext cx="1143008" cy="1143008"/>
          </a:xfrm>
          <a:prstGeom prst="rect">
            <a:avLst/>
          </a:prstGeom>
          <a:ln>
            <a:noFill/>
          </a:ln>
          <a:effectLst>
            <a:outerShdw blurRad="292100" dist="139700" dir="2700000" algn="tl" rotWithShape="0">
              <a:srgbClr val="333333">
                <a:alpha val="65000"/>
              </a:srgbClr>
            </a:outerShdw>
          </a:effectLst>
        </p:spPr>
      </p:pic>
      <p:sp>
        <p:nvSpPr>
          <p:cNvPr id="31745" name="Rectangle 1"/>
          <p:cNvSpPr>
            <a:spLocks noChangeArrowheads="1"/>
          </p:cNvSpPr>
          <p:nvPr/>
        </p:nvSpPr>
        <p:spPr bwMode="auto">
          <a:xfrm>
            <a:off x="4357686" y="1428736"/>
            <a:ext cx="3143272"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An-</a:t>
            </a:r>
            <a:r>
              <a:rPr kumimoji="0" lang="en-GB"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Najah</a:t>
            </a:r>
            <a:r>
              <a:rPr kumimoji="0" lang="en-GB"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National University</a:t>
            </a:r>
            <a:endParaRPr kumimoji="0" lang="en-GB"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31746" name="Rectangle 2"/>
          <p:cNvSpPr>
            <a:spLocks noChangeArrowheads="1"/>
          </p:cNvSpPr>
          <p:nvPr/>
        </p:nvSpPr>
        <p:spPr bwMode="auto">
          <a:xfrm>
            <a:off x="4214810" y="2000240"/>
            <a:ext cx="3488455"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Mechanical Engineering Department </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4643438" y="4143380"/>
            <a:ext cx="2504468"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Supervisor: Dr. </a:t>
            </a:r>
            <a:r>
              <a:rPr kumimoji="0" lang="en-GB" sz="16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Iyad</a:t>
            </a:r>
            <a:r>
              <a:rPr kumimoji="0" lang="en-GB"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GB" sz="16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Assaf</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1748" name="Rectangle 4"/>
          <p:cNvSpPr>
            <a:spLocks noChangeArrowheads="1"/>
          </p:cNvSpPr>
          <p:nvPr/>
        </p:nvSpPr>
        <p:spPr bwMode="auto">
          <a:xfrm>
            <a:off x="4857752" y="2500306"/>
            <a:ext cx="2191113"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Graduation Project (2)</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1749" name="Rectangle 5"/>
          <p:cNvSpPr>
            <a:spLocks noChangeArrowheads="1"/>
          </p:cNvSpPr>
          <p:nvPr/>
        </p:nvSpPr>
        <p:spPr bwMode="auto">
          <a:xfrm>
            <a:off x="4714876" y="4643446"/>
            <a:ext cx="2360711" cy="175432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GB"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Prepared by:</a:t>
            </a:r>
            <a:endParaRPr kumimoji="0" lang="en-US"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ar-SA"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Ali </a:t>
            </a:r>
            <a:r>
              <a:rPr kumimoji="0" lang="en-GB"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Jaber</a:t>
            </a:r>
            <a:endParaRPr kumimoji="0" lang="en-US"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Mahmoud</a:t>
            </a:r>
            <a:r>
              <a:rPr kumimoji="0" lang="en-GB"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Abu </a:t>
            </a:r>
            <a:r>
              <a:rPr kumimoji="0" lang="en-GB"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Alrob</a:t>
            </a:r>
            <a:endParaRPr kumimoji="0" lang="en-US"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Obaid</a:t>
            </a:r>
            <a:r>
              <a:rPr kumimoji="0" lang="en-GB"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GB"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Atieh</a:t>
            </a:r>
            <a:endParaRPr kumimoji="0" lang="en-US"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Sanad</a:t>
            </a:r>
            <a:r>
              <a:rPr kumimoji="0" lang="en-GB"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GB"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Obaid</a:t>
            </a:r>
            <a:endParaRPr kumimoji="0" lang="en-GB"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1928802"/>
            <a:ext cx="9144000" cy="2571760"/>
          </a:xfrm>
        </p:spPr>
        <p:txBody>
          <a:bodyPr>
            <a:noAutofit/>
          </a:bodyPr>
          <a:lstStyle/>
          <a:p>
            <a:pPr algn="ctr"/>
            <a:r>
              <a:rPr lang="en-US" sz="7200" b="1" dirty="0" smtClean="0">
                <a:latin typeface="+mn-lt"/>
              </a:rPr>
              <a:t>Design &amp; calculation</a:t>
            </a:r>
            <a:r>
              <a:rPr lang="en-US" sz="7200" dirty="0" smtClean="0">
                <a:latin typeface="+mn-lt"/>
              </a:rPr>
              <a:t/>
            </a:r>
            <a:br>
              <a:rPr lang="en-US" sz="7200" dirty="0" smtClean="0">
                <a:latin typeface="+mn-lt"/>
              </a:rPr>
            </a:br>
            <a:endParaRPr lang="ar-SA" sz="7200" dirty="0">
              <a:latin typeface="+mn-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0034" y="1071546"/>
            <a:ext cx="6858048" cy="830997"/>
          </a:xfrm>
          <a:prstGeom prst="rect">
            <a:avLst/>
          </a:prstGeom>
        </p:spPr>
        <p:txBody>
          <a:bodyPr wrap="square">
            <a:spAutoFit/>
          </a:bodyPr>
          <a:lstStyle/>
          <a:p>
            <a:pPr lvl="0" algn="l" rtl="0" fontAlgn="base">
              <a:spcBef>
                <a:spcPct val="0"/>
              </a:spcBef>
              <a:spcAft>
                <a:spcPct val="0"/>
              </a:spcAft>
            </a:pPr>
            <a:r>
              <a:rPr lang="en-US" sz="2400" dirty="0" smtClean="0">
                <a:solidFill>
                  <a:prstClr val="black"/>
                </a:solidFill>
                <a:latin typeface="Times New Roman" pitchFamily="18" charset="0"/>
                <a:ea typeface="Times New Roman" pitchFamily="18" charset="0"/>
                <a:cs typeface="Times New Roman" pitchFamily="18" charset="0"/>
              </a:rPr>
              <a:t>Cp for aluminum = 0.91kj/</a:t>
            </a:r>
            <a:r>
              <a:rPr lang="en-US" sz="2400" dirty="0" err="1" smtClean="0">
                <a:solidFill>
                  <a:prstClr val="black"/>
                </a:solidFill>
                <a:latin typeface="Times New Roman" pitchFamily="18" charset="0"/>
                <a:ea typeface="Times New Roman" pitchFamily="18" charset="0"/>
                <a:cs typeface="Times New Roman" pitchFamily="18" charset="0"/>
              </a:rPr>
              <a:t>kg.k</a:t>
            </a:r>
            <a:endParaRPr lang="en-US" sz="2400" dirty="0" smtClean="0">
              <a:solidFill>
                <a:prstClr val="black"/>
              </a:solidFill>
              <a:latin typeface="Times New Roman" pitchFamily="18" charset="0"/>
              <a:ea typeface="Times New Roman" pitchFamily="18" charset="0"/>
              <a:cs typeface="Times New Roman" pitchFamily="18" charset="0"/>
            </a:endParaRPr>
          </a:p>
          <a:p>
            <a:pPr algn="l" rtl="0" fontAlgn="base">
              <a:spcBef>
                <a:spcPct val="0"/>
              </a:spcBef>
              <a:spcAft>
                <a:spcPct val="0"/>
              </a:spcAft>
            </a:pPr>
            <a:r>
              <a:rPr lang="en-US" sz="2400" dirty="0" smtClean="0">
                <a:solidFill>
                  <a:prstClr val="black"/>
                </a:solidFill>
                <a:latin typeface="Times New Roman" pitchFamily="18" charset="0"/>
                <a:ea typeface="Times New Roman" pitchFamily="18" charset="0"/>
                <a:cs typeface="Times New Roman" pitchFamily="18" charset="0"/>
              </a:rPr>
              <a:t>Cp for copper = 0.39 </a:t>
            </a:r>
            <a:r>
              <a:rPr lang="en-US" sz="2400" dirty="0" err="1" smtClean="0">
                <a:solidFill>
                  <a:prstClr val="black"/>
                </a:solidFill>
                <a:latin typeface="Times New Roman" pitchFamily="18" charset="0"/>
                <a:ea typeface="Times New Roman" pitchFamily="18" charset="0"/>
                <a:cs typeface="Times New Roman" pitchFamily="18" charset="0"/>
              </a:rPr>
              <a:t>kj</a:t>
            </a:r>
            <a:r>
              <a:rPr lang="en-US" sz="2400" dirty="0" smtClean="0">
                <a:solidFill>
                  <a:prstClr val="black"/>
                </a:solidFill>
                <a:latin typeface="Times New Roman" pitchFamily="18" charset="0"/>
                <a:ea typeface="Times New Roman" pitchFamily="18" charset="0"/>
                <a:cs typeface="Times New Roman" pitchFamily="18" charset="0"/>
              </a:rPr>
              <a:t>/</a:t>
            </a:r>
            <a:r>
              <a:rPr lang="en-US" sz="2400" dirty="0" err="1" smtClean="0">
                <a:solidFill>
                  <a:prstClr val="black"/>
                </a:solidFill>
                <a:latin typeface="Times New Roman" pitchFamily="18" charset="0"/>
                <a:ea typeface="Times New Roman" pitchFamily="18" charset="0"/>
                <a:cs typeface="Times New Roman" pitchFamily="18" charset="0"/>
              </a:rPr>
              <a:t>kg.k</a:t>
            </a:r>
            <a:r>
              <a:rPr lang="en-US" sz="2400" dirty="0" smtClean="0">
                <a:solidFill>
                  <a:prstClr val="black"/>
                </a:solidFill>
                <a:latin typeface="Times New Roman" pitchFamily="18" charset="0"/>
                <a:ea typeface="Times New Roman" pitchFamily="18" charset="0"/>
                <a:cs typeface="Times New Roman" pitchFamily="18" charset="0"/>
              </a:rPr>
              <a:t>  </a:t>
            </a:r>
          </a:p>
        </p:txBody>
      </p:sp>
      <p:sp>
        <p:nvSpPr>
          <p:cNvPr id="6" name="Rectangle 5"/>
          <p:cNvSpPr/>
          <p:nvPr/>
        </p:nvSpPr>
        <p:spPr>
          <a:xfrm>
            <a:off x="428596" y="2000240"/>
            <a:ext cx="4738798" cy="830997"/>
          </a:xfrm>
          <a:prstGeom prst="rect">
            <a:avLst/>
          </a:prstGeom>
        </p:spPr>
        <p:txBody>
          <a:bodyPr wrap="none">
            <a:spAutoFit/>
          </a:bodyPr>
          <a:lstStyle/>
          <a:p>
            <a:pPr lvl="0" algn="l" rtl="0" fontAlgn="base">
              <a:spcBef>
                <a:spcPct val="0"/>
              </a:spcBef>
              <a:spcAft>
                <a:spcPct val="0"/>
              </a:spcAft>
            </a:pPr>
            <a:r>
              <a:rPr lang="en-US" sz="2400" dirty="0" smtClean="0">
                <a:solidFill>
                  <a:prstClr val="black"/>
                </a:solidFill>
                <a:latin typeface="Times New Roman" pitchFamily="18" charset="0"/>
                <a:ea typeface="Times New Roman" pitchFamily="18" charset="0"/>
                <a:cs typeface="Times New Roman" pitchFamily="18" charset="0"/>
              </a:rPr>
              <a:t>The melting point for AL = 660 C`.</a:t>
            </a:r>
          </a:p>
          <a:p>
            <a:pPr lvl="0" algn="l" rtl="0" fontAlgn="base">
              <a:spcBef>
                <a:spcPct val="0"/>
              </a:spcBef>
              <a:spcAft>
                <a:spcPct val="0"/>
              </a:spcAft>
            </a:pPr>
            <a:r>
              <a:rPr lang="en-US" sz="2400" dirty="0" smtClean="0">
                <a:solidFill>
                  <a:prstClr val="black"/>
                </a:solidFill>
                <a:latin typeface="Times New Roman" pitchFamily="18" charset="0"/>
                <a:ea typeface="Times New Roman" pitchFamily="18" charset="0"/>
                <a:cs typeface="Times New Roman" pitchFamily="18" charset="0"/>
              </a:rPr>
              <a:t>The melting point for Cu = 1084 C `.</a:t>
            </a:r>
          </a:p>
        </p:txBody>
      </p:sp>
      <p:sp>
        <p:nvSpPr>
          <p:cNvPr id="7" name="Rectangle 6"/>
          <p:cNvSpPr/>
          <p:nvPr/>
        </p:nvSpPr>
        <p:spPr>
          <a:xfrm>
            <a:off x="285720" y="357166"/>
            <a:ext cx="8215370" cy="523220"/>
          </a:xfrm>
          <a:prstGeom prst="rect">
            <a:avLst/>
          </a:prstGeom>
        </p:spPr>
        <p:txBody>
          <a:bodyPr wrap="square">
            <a:spAutoFit/>
          </a:bodyPr>
          <a:lstStyle/>
          <a:p>
            <a:pPr lvl="0" algn="ctr" rtl="0" fontAlgn="base">
              <a:spcBef>
                <a:spcPct val="0"/>
              </a:spcBef>
              <a:spcAft>
                <a:spcPct val="0"/>
              </a:spcAft>
            </a:pPr>
            <a:r>
              <a:rPr lang="en-US" sz="2800" dirty="0" smtClean="0">
                <a:solidFill>
                  <a:prstClr val="black"/>
                </a:solidFill>
                <a:latin typeface="Times New Roman" pitchFamily="18" charset="0"/>
                <a:ea typeface="Times New Roman" pitchFamily="18" charset="0"/>
                <a:cs typeface="Times New Roman" pitchFamily="18" charset="0"/>
              </a:rPr>
              <a:t>The properties of melting metal and insulation material   </a:t>
            </a:r>
          </a:p>
        </p:txBody>
      </p:sp>
      <p:sp>
        <p:nvSpPr>
          <p:cNvPr id="8" name="Rectangle 7"/>
          <p:cNvSpPr/>
          <p:nvPr/>
        </p:nvSpPr>
        <p:spPr>
          <a:xfrm>
            <a:off x="357158" y="4929198"/>
            <a:ext cx="6072230" cy="1015663"/>
          </a:xfrm>
          <a:prstGeom prst="rect">
            <a:avLst/>
          </a:prstGeom>
        </p:spPr>
        <p:txBody>
          <a:bodyPr wrap="square">
            <a:spAutoFit/>
          </a:bodyPr>
          <a:lstStyle/>
          <a:p>
            <a:pPr algn="l" rtl="0"/>
            <a:r>
              <a:rPr lang="en-US" sz="2000" dirty="0" smtClean="0"/>
              <a:t>Firebrick &amp; Cement fire K =0.98 [W/</a:t>
            </a:r>
            <a:r>
              <a:rPr lang="en-US" sz="2000" dirty="0" err="1" smtClean="0"/>
              <a:t>m.K</a:t>
            </a:r>
            <a:r>
              <a:rPr lang="en-US" sz="2000" dirty="0" smtClean="0"/>
              <a:t>].</a:t>
            </a:r>
          </a:p>
          <a:p>
            <a:pPr algn="l"/>
            <a:r>
              <a:rPr lang="en-US" sz="2000" dirty="0" smtClean="0"/>
              <a:t>Rock wool K = 0.045 [w/</a:t>
            </a:r>
            <a:r>
              <a:rPr lang="en-US" sz="2000" dirty="0" err="1" smtClean="0"/>
              <a:t>m.K</a:t>
            </a:r>
            <a:r>
              <a:rPr lang="en-US" sz="2000" dirty="0" smtClean="0"/>
              <a:t>].</a:t>
            </a:r>
          </a:p>
          <a:p>
            <a:pPr algn="l"/>
            <a:r>
              <a:rPr lang="en-US" sz="2000" dirty="0" smtClean="0"/>
              <a:t>Steel K = 50 [W/</a:t>
            </a:r>
            <a:r>
              <a:rPr lang="en-US" sz="2000" dirty="0" err="1" smtClean="0"/>
              <a:t>m.K</a:t>
            </a:r>
            <a:r>
              <a:rPr lang="en-US" sz="2000" dirty="0" smtClean="0"/>
              <a:t>].</a:t>
            </a:r>
            <a:endParaRPr lang="en-US" sz="2000" dirty="0"/>
          </a:p>
        </p:txBody>
      </p:sp>
      <p:sp>
        <p:nvSpPr>
          <p:cNvPr id="10" name="Rectangle 9"/>
          <p:cNvSpPr/>
          <p:nvPr/>
        </p:nvSpPr>
        <p:spPr>
          <a:xfrm>
            <a:off x="428596" y="3000372"/>
            <a:ext cx="7429552" cy="923330"/>
          </a:xfrm>
          <a:prstGeom prst="rect">
            <a:avLst/>
          </a:prstGeom>
        </p:spPr>
        <p:txBody>
          <a:bodyPr wrap="square">
            <a:spAutoFit/>
          </a:bodyPr>
          <a:lstStyle/>
          <a:p>
            <a:pPr algn="l" rtl="0"/>
            <a:r>
              <a:rPr lang="en-US" dirty="0" smtClean="0"/>
              <a:t>The specific latent heat of fusion of a substance </a:t>
            </a:r>
            <a:r>
              <a:rPr lang="en-US" dirty="0" smtClean="0"/>
              <a:t>is:</a:t>
            </a:r>
          </a:p>
          <a:p>
            <a:pPr algn="l" rtl="0"/>
            <a:r>
              <a:rPr lang="en-US" dirty="0" smtClean="0"/>
              <a:t> </a:t>
            </a:r>
            <a:r>
              <a:rPr lang="en-US" dirty="0" smtClean="0"/>
              <a:t>the amount of heat required to convert unit mass of the solid into the liquid without a change in temperature.</a:t>
            </a:r>
            <a:endParaRPr lang="en-US" dirty="0"/>
          </a:p>
        </p:txBody>
      </p:sp>
      <p:graphicFrame>
        <p:nvGraphicFramePr>
          <p:cNvPr id="11" name="Table 10"/>
          <p:cNvGraphicFramePr>
            <a:graphicFrameLocks noGrp="1"/>
          </p:cNvGraphicFramePr>
          <p:nvPr/>
        </p:nvGraphicFramePr>
        <p:xfrm>
          <a:off x="785786" y="3929066"/>
          <a:ext cx="4152900" cy="312420"/>
        </p:xfrm>
        <a:graphic>
          <a:graphicData uri="http://schemas.openxmlformats.org/drawingml/2006/table">
            <a:tbl>
              <a:tblPr/>
              <a:tblGrid>
                <a:gridCol w="2076450"/>
                <a:gridCol w="2076450"/>
              </a:tblGrid>
              <a:tr h="0">
                <a:tc>
                  <a:txBody>
                    <a:bodyPr/>
                    <a:lstStyle/>
                    <a:p>
                      <a:pPr algn="ctr"/>
                      <a:r>
                        <a:rPr lang="en-US" dirty="0"/>
                        <a:t>Aluminum</a:t>
                      </a:r>
                    </a:p>
                  </a:txBody>
                  <a:tcPr marL="19050" marR="19050"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US" dirty="0" smtClean="0">
                          <a:latin typeface="Times New Roman" pitchFamily="18" charset="0"/>
                          <a:cs typeface="Times New Roman" pitchFamily="18" charset="0"/>
                        </a:rPr>
                        <a:t> 321</a:t>
                      </a:r>
                      <a:endParaRPr lang="en-US" dirty="0">
                        <a:latin typeface="Times New Roman" pitchFamily="18" charset="0"/>
                        <a:cs typeface="Times New Roman" pitchFamily="18" charset="0"/>
                      </a:endParaRPr>
                    </a:p>
                  </a:txBody>
                  <a:tcPr marL="19050" marR="19050"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r>
            </a:tbl>
          </a:graphicData>
        </a:graphic>
      </p:graphicFrame>
      <p:graphicFrame>
        <p:nvGraphicFramePr>
          <p:cNvPr id="12" name="Table 11"/>
          <p:cNvGraphicFramePr>
            <a:graphicFrameLocks noGrp="1"/>
          </p:cNvGraphicFramePr>
          <p:nvPr/>
        </p:nvGraphicFramePr>
        <p:xfrm>
          <a:off x="785786" y="4286256"/>
          <a:ext cx="4152900" cy="312420"/>
        </p:xfrm>
        <a:graphic>
          <a:graphicData uri="http://schemas.openxmlformats.org/drawingml/2006/table">
            <a:tbl>
              <a:tblPr/>
              <a:tblGrid>
                <a:gridCol w="2076450"/>
                <a:gridCol w="2076450"/>
              </a:tblGrid>
              <a:tr h="0">
                <a:tc>
                  <a:txBody>
                    <a:bodyPr/>
                    <a:lstStyle/>
                    <a:p>
                      <a:pPr algn="ctr"/>
                      <a:r>
                        <a:rPr lang="en-US" dirty="0"/>
                        <a:t>Copper</a:t>
                      </a:r>
                    </a:p>
                  </a:txBody>
                  <a:tcPr marL="19050" marR="19050"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a:r>
                        <a:rPr lang="en-US" dirty="0">
                          <a:latin typeface="Times New Roman" pitchFamily="18" charset="0"/>
                          <a:cs typeface="Times New Roman" pitchFamily="18" charset="0"/>
                        </a:rPr>
                        <a:t>176</a:t>
                      </a:r>
                    </a:p>
                  </a:txBody>
                  <a:tcPr marL="19050" marR="19050"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r>
            </a:tbl>
          </a:graphicData>
        </a:graphic>
      </p:graphicFrame>
      <p:graphicFrame>
        <p:nvGraphicFramePr>
          <p:cNvPr id="13" name="Table 12"/>
          <p:cNvGraphicFramePr>
            <a:graphicFrameLocks noGrp="1"/>
          </p:cNvGraphicFramePr>
          <p:nvPr/>
        </p:nvGraphicFramePr>
        <p:xfrm>
          <a:off x="4929190" y="3929066"/>
          <a:ext cx="723876" cy="312420"/>
        </p:xfrm>
        <a:graphic>
          <a:graphicData uri="http://schemas.openxmlformats.org/drawingml/2006/table">
            <a:tbl>
              <a:tblPr/>
              <a:tblGrid>
                <a:gridCol w="723876"/>
              </a:tblGrid>
              <a:tr h="0">
                <a:tc>
                  <a:txBody>
                    <a:bodyPr/>
                    <a:lstStyle/>
                    <a:p>
                      <a:r>
                        <a:rPr lang="en-US" i="1" dirty="0"/>
                        <a:t>(kJ/kg)</a:t>
                      </a:r>
                      <a:endParaRPr lang="en-US" dirty="0"/>
                    </a:p>
                  </a:txBody>
                  <a:tcPr marL="19050" marR="19050" marT="19050" marB="1905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tcPr>
                </a:tc>
              </a:tr>
            </a:tbl>
          </a:graphicData>
        </a:graphic>
      </p:graphicFrame>
      <p:sp>
        <p:nvSpPr>
          <p:cNvPr id="14337"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
            </a:r>
            <a:br>
              <a:rPr kumimoji="0" lang="en-US" sz="1800" b="0" i="0" u="none" strike="noStrike" cap="none" normalizeH="0" baseline="0" smtClean="0">
                <a:ln>
                  <a:noFill/>
                </a:ln>
                <a:solidFill>
                  <a:schemeClr val="tx1"/>
                </a:solidFill>
                <a:effectLst/>
                <a:latin typeface="Arial" charset="0"/>
                <a:cs typeface="Arial" charset="0"/>
              </a:rPr>
            </a:br>
            <a:endParaRPr kumimoji="0" lang="en-US" sz="1800" b="0" i="0" u="none" strike="noStrike" cap="none" normalizeH="0" baseline="0" smtClean="0">
              <a:ln>
                <a:noFill/>
              </a:ln>
              <a:solidFill>
                <a:schemeClr val="tx1"/>
              </a:solidFill>
              <a:effectLst/>
              <a:latin typeface="Arial" charset="0"/>
              <a:cs typeface="Arial" charset="0"/>
            </a:endParaRPr>
          </a:p>
        </p:txBody>
      </p:sp>
      <p:graphicFrame>
        <p:nvGraphicFramePr>
          <p:cNvPr id="14" name="Table 13"/>
          <p:cNvGraphicFramePr>
            <a:graphicFrameLocks noGrp="1"/>
          </p:cNvGraphicFramePr>
          <p:nvPr/>
        </p:nvGraphicFramePr>
        <p:xfrm>
          <a:off x="4929190" y="4286256"/>
          <a:ext cx="723876" cy="312420"/>
        </p:xfrm>
        <a:graphic>
          <a:graphicData uri="http://schemas.openxmlformats.org/drawingml/2006/table">
            <a:tbl>
              <a:tblPr/>
              <a:tblGrid>
                <a:gridCol w="723876"/>
              </a:tblGrid>
              <a:tr h="0">
                <a:tc>
                  <a:txBody>
                    <a:bodyPr/>
                    <a:lstStyle/>
                    <a:p>
                      <a:r>
                        <a:rPr lang="en-US" i="1" dirty="0"/>
                        <a:t>(kJ/kg)</a:t>
                      </a:r>
                      <a:endParaRPr lang="en-US" dirty="0"/>
                    </a:p>
                  </a:txBody>
                  <a:tcPr marL="19050" marR="19050" marT="19050" marB="1905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sp>
        <p:nvSpPr>
          <p:cNvPr id="71684" name="Rectangle 4"/>
          <p:cNvSpPr>
            <a:spLocks noChangeArrowheads="1"/>
          </p:cNvSpPr>
          <p:nvPr/>
        </p:nvSpPr>
        <p:spPr bwMode="auto">
          <a:xfrm>
            <a:off x="0" y="666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71687"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sp>
        <p:nvSpPr>
          <p:cNvPr id="71688" name="Rectangle 8"/>
          <p:cNvSpPr>
            <a:spLocks noChangeArrowheads="1"/>
          </p:cNvSpPr>
          <p:nvPr/>
        </p:nvSpPr>
        <p:spPr bwMode="auto">
          <a:xfrm>
            <a:off x="0" y="666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71690"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sp>
        <p:nvSpPr>
          <p:cNvPr id="71692"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sp>
        <p:nvSpPr>
          <p:cNvPr id="71693" name="Rectangle 13"/>
          <p:cNvSpPr>
            <a:spLocks noChangeArrowheads="1"/>
          </p:cNvSpPr>
          <p:nvPr/>
        </p:nvSpPr>
        <p:spPr bwMode="auto">
          <a:xfrm>
            <a:off x="0" y="666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18"/>
          <p:cNvSpPr/>
          <p:nvPr/>
        </p:nvSpPr>
        <p:spPr>
          <a:xfrm>
            <a:off x="2571736" y="3929066"/>
            <a:ext cx="5429288" cy="2246769"/>
          </a:xfrm>
          <a:prstGeom prst="rect">
            <a:avLst/>
          </a:prstGeom>
        </p:spPr>
        <p:txBody>
          <a:bodyPr wrap="square">
            <a:spAutoFit/>
          </a:bodyPr>
          <a:lstStyle/>
          <a:p>
            <a:pPr lvl="0" algn="l" rtl="0" fontAlgn="base">
              <a:spcBef>
                <a:spcPct val="0"/>
              </a:spcBef>
              <a:spcAft>
                <a:spcPct val="0"/>
              </a:spcAft>
            </a:pPr>
            <a:r>
              <a:rPr lang="en-US" sz="2800" dirty="0" smtClean="0">
                <a:solidFill>
                  <a:prstClr val="black"/>
                </a:solidFill>
                <a:latin typeface="Times New Roman" pitchFamily="18" charset="0"/>
                <a:cs typeface="Times New Roman" pitchFamily="18" charset="0"/>
              </a:rPr>
              <a:t>Q=</a:t>
            </a:r>
            <a:r>
              <a:rPr lang="en-US" sz="2800" dirty="0" err="1" smtClean="0">
                <a:solidFill>
                  <a:prstClr val="black"/>
                </a:solidFill>
                <a:latin typeface="Times New Roman" pitchFamily="18" charset="0"/>
                <a:cs typeface="Times New Roman" pitchFamily="18" charset="0"/>
              </a:rPr>
              <a:t>qs+ql</a:t>
            </a:r>
            <a:endParaRPr lang="en-US" sz="2800" dirty="0" smtClean="0">
              <a:solidFill>
                <a:prstClr val="black"/>
              </a:solidFill>
              <a:latin typeface="Times New Roman" pitchFamily="18" charset="0"/>
              <a:cs typeface="Times New Roman" pitchFamily="18" charset="0"/>
            </a:endParaRPr>
          </a:p>
          <a:p>
            <a:pPr algn="l" rtl="0" fontAlgn="base">
              <a:spcBef>
                <a:spcPct val="0"/>
              </a:spcBef>
              <a:spcAft>
                <a:spcPct val="0"/>
              </a:spcAft>
            </a:pPr>
            <a:r>
              <a:rPr lang="en-US" sz="2800" dirty="0" smtClean="0">
                <a:latin typeface="Times New Roman" pitchFamily="18" charset="0"/>
                <a:ea typeface="Times New Roman" pitchFamily="18" charset="0"/>
                <a:cs typeface="Times New Roman" pitchFamily="18" charset="0"/>
              </a:rPr>
              <a:t>= 985 kJ for 1 kg Al.</a:t>
            </a:r>
          </a:p>
          <a:p>
            <a:pPr algn="l" rtl="0" fontAlgn="base">
              <a:spcBef>
                <a:spcPct val="0"/>
              </a:spcBef>
              <a:spcAft>
                <a:spcPct val="0"/>
              </a:spcAft>
            </a:pPr>
            <a:endParaRPr lang="en-US" sz="2800" dirty="0" smtClean="0">
              <a:latin typeface="Times New Roman" pitchFamily="18" charset="0"/>
              <a:cs typeface="Times New Roman" pitchFamily="18" charset="0"/>
            </a:endParaRPr>
          </a:p>
          <a:p>
            <a:pPr algn="l" rtl="0" fontAlgn="base">
              <a:spcBef>
                <a:spcPct val="0"/>
              </a:spcBef>
              <a:spcAft>
                <a:spcPct val="0"/>
              </a:spcAft>
            </a:pPr>
            <a:r>
              <a:rPr lang="en-US" sz="2800" dirty="0" smtClean="0">
                <a:latin typeface="Times New Roman" pitchFamily="18" charset="0"/>
                <a:cs typeface="Times New Roman" pitchFamily="18" charset="0"/>
              </a:rPr>
              <a:t>= 0.7984 </a:t>
            </a:r>
            <a:r>
              <a:rPr lang="en-US" sz="2800" dirty="0" err="1" smtClean="0">
                <a:latin typeface="Times New Roman" pitchFamily="18" charset="0"/>
                <a:cs typeface="Times New Roman" pitchFamily="18" charset="0"/>
              </a:rPr>
              <a:t>kw</a:t>
            </a:r>
            <a:r>
              <a:rPr lang="en-US" sz="2800" dirty="0" smtClean="0">
                <a:latin typeface="Times New Roman" pitchFamily="18" charset="0"/>
                <a:cs typeface="Times New Roman" pitchFamily="18" charset="0"/>
              </a:rPr>
              <a:t> → 0.8 </a:t>
            </a:r>
            <a:r>
              <a:rPr lang="en-US" sz="2800" dirty="0" err="1" smtClean="0">
                <a:latin typeface="Times New Roman" pitchFamily="18" charset="0"/>
                <a:cs typeface="Times New Roman" pitchFamily="18" charset="0"/>
              </a:rPr>
              <a:t>kw</a:t>
            </a:r>
            <a:r>
              <a:rPr lang="en-US" sz="2800" dirty="0" smtClean="0">
                <a:latin typeface="Times New Roman" pitchFamily="18" charset="0"/>
                <a:cs typeface="Times New Roman" pitchFamily="18" charset="0"/>
              </a:rPr>
              <a:t>.</a:t>
            </a:r>
          </a:p>
          <a:p>
            <a:pPr lvl="0" algn="l" rtl="0" fontAlgn="base">
              <a:spcBef>
                <a:spcPct val="0"/>
              </a:spcBef>
              <a:spcAft>
                <a:spcPct val="0"/>
              </a:spcAft>
            </a:pPr>
            <a:endParaRPr lang="en-US" sz="2800" dirty="0" smtClean="0">
              <a:solidFill>
                <a:prstClr val="black"/>
              </a:solidFill>
              <a:latin typeface="Times New Roman" pitchFamily="18" charset="0"/>
              <a:cs typeface="Times New Roman" pitchFamily="18" charset="0"/>
            </a:endParaRPr>
          </a:p>
        </p:txBody>
      </p:sp>
      <p:sp>
        <p:nvSpPr>
          <p:cNvPr id="11" name="Rectangle 10"/>
          <p:cNvSpPr/>
          <p:nvPr/>
        </p:nvSpPr>
        <p:spPr>
          <a:xfrm>
            <a:off x="4714876" y="1571612"/>
            <a:ext cx="2357454" cy="1384995"/>
          </a:xfrm>
          <a:prstGeom prst="rect">
            <a:avLst/>
          </a:prstGeom>
        </p:spPr>
        <p:txBody>
          <a:bodyPr wrap="square">
            <a:spAutoFit/>
          </a:bodyPr>
          <a:lstStyle/>
          <a:p>
            <a:pPr lvl="0" algn="l" rtl="0" fontAlgn="base">
              <a:spcBef>
                <a:spcPct val="0"/>
              </a:spcBef>
              <a:spcAft>
                <a:spcPct val="0"/>
              </a:spcAft>
            </a:pPr>
            <a:r>
              <a:rPr lang="en-US" sz="2800" dirty="0" err="1" smtClean="0">
                <a:solidFill>
                  <a:prstClr val="black"/>
                </a:solidFill>
                <a:latin typeface="Times New Roman" pitchFamily="18" charset="0"/>
                <a:cs typeface="Times New Roman" pitchFamily="18" charset="0"/>
              </a:rPr>
              <a:t>Ql</a:t>
            </a:r>
            <a:r>
              <a:rPr lang="en-US" sz="2800" dirty="0" smtClean="0">
                <a:solidFill>
                  <a:prstClr val="black"/>
                </a:solidFill>
                <a:latin typeface="Times New Roman" pitchFamily="18" charset="0"/>
                <a:cs typeface="Times New Roman" pitchFamily="18" charset="0"/>
              </a:rPr>
              <a:t>=F*m</a:t>
            </a:r>
            <a:endParaRPr lang="en-US" sz="2800" dirty="0" smtClean="0">
              <a:solidFill>
                <a:prstClr val="black"/>
              </a:solidFill>
              <a:latin typeface="Times New Roman" pitchFamily="18" charset="0"/>
              <a:cs typeface="Times New Roman" pitchFamily="18" charset="0"/>
            </a:endParaRPr>
          </a:p>
          <a:p>
            <a:pPr lvl="0" algn="l" rtl="0" fontAlgn="base">
              <a:spcBef>
                <a:spcPct val="0"/>
              </a:spcBef>
              <a:spcAft>
                <a:spcPct val="0"/>
              </a:spcAft>
            </a:pPr>
            <a:r>
              <a:rPr lang="en-US" sz="2800" dirty="0" smtClean="0">
                <a:solidFill>
                  <a:prstClr val="black"/>
                </a:solidFill>
                <a:latin typeface="Times New Roman" pitchFamily="18" charset="0"/>
                <a:cs typeface="Times New Roman" pitchFamily="18" charset="0"/>
              </a:rPr>
              <a:t>=321*(1)</a:t>
            </a:r>
          </a:p>
          <a:p>
            <a:pPr lvl="0" algn="l" rtl="0" fontAlgn="base">
              <a:spcBef>
                <a:spcPct val="0"/>
              </a:spcBef>
              <a:spcAft>
                <a:spcPct val="0"/>
              </a:spcAft>
            </a:pPr>
            <a:r>
              <a:rPr lang="en-US" sz="2800" dirty="0" smtClean="0">
                <a:solidFill>
                  <a:prstClr val="black"/>
                </a:solidFill>
                <a:latin typeface="Times New Roman" pitchFamily="18" charset="0"/>
                <a:cs typeface="Times New Roman" pitchFamily="18" charset="0"/>
              </a:rPr>
              <a:t>=321 KJ</a:t>
            </a:r>
            <a:endParaRPr lang="ar-SA" sz="2800" dirty="0"/>
          </a:p>
        </p:txBody>
      </p:sp>
      <p:sp>
        <p:nvSpPr>
          <p:cNvPr id="12" name="Rectangle 11"/>
          <p:cNvSpPr/>
          <p:nvPr/>
        </p:nvSpPr>
        <p:spPr>
          <a:xfrm>
            <a:off x="1785918" y="571480"/>
            <a:ext cx="5968301" cy="523220"/>
          </a:xfrm>
          <a:prstGeom prst="rect">
            <a:avLst/>
          </a:prstGeom>
        </p:spPr>
        <p:txBody>
          <a:bodyPr wrap="none">
            <a:spAutoFit/>
          </a:bodyPr>
          <a:lstStyle/>
          <a:p>
            <a:pPr lvl="0" algn="l" rtl="0" fontAlgn="base">
              <a:spcBef>
                <a:spcPct val="0"/>
              </a:spcBef>
              <a:spcAft>
                <a:spcPct val="0"/>
              </a:spcAft>
            </a:pPr>
            <a:r>
              <a:rPr lang="en-US" sz="2800" dirty="0" smtClean="0">
                <a:solidFill>
                  <a:prstClr val="black"/>
                </a:solidFill>
                <a:latin typeface="Times New Roman" pitchFamily="18" charset="0"/>
                <a:ea typeface="Times New Roman" pitchFamily="18" charset="0"/>
                <a:cs typeface="Times New Roman" pitchFamily="18" charset="0"/>
              </a:rPr>
              <a:t>The total heat = sensible and latent heat:</a:t>
            </a:r>
          </a:p>
        </p:txBody>
      </p:sp>
      <p:sp>
        <p:nvSpPr>
          <p:cNvPr id="13" name="Rectangle 12"/>
          <p:cNvSpPr/>
          <p:nvPr/>
        </p:nvSpPr>
        <p:spPr>
          <a:xfrm>
            <a:off x="1142976" y="1571612"/>
            <a:ext cx="3143272" cy="1384995"/>
          </a:xfrm>
          <a:prstGeom prst="rect">
            <a:avLst/>
          </a:prstGeom>
        </p:spPr>
        <p:txBody>
          <a:bodyPr wrap="square">
            <a:spAutoFit/>
          </a:bodyPr>
          <a:lstStyle/>
          <a:p>
            <a:pPr lvl="0" algn="l" rtl="0" fontAlgn="base">
              <a:spcBef>
                <a:spcPct val="0"/>
              </a:spcBef>
              <a:spcAft>
                <a:spcPct val="0"/>
              </a:spcAft>
            </a:pPr>
            <a:r>
              <a:rPr lang="en-US" sz="2800" dirty="0" smtClean="0">
                <a:solidFill>
                  <a:prstClr val="black"/>
                </a:solidFill>
                <a:latin typeface="Times New Roman" pitchFamily="18" charset="0"/>
                <a:cs typeface="Times New Roman" pitchFamily="18" charset="0"/>
              </a:rPr>
              <a:t>Qs=m*cp*</a:t>
            </a:r>
            <a:r>
              <a:rPr lang="el-GR" sz="2800" dirty="0" smtClean="0">
                <a:solidFill>
                  <a:prstClr val="black"/>
                </a:solidFill>
                <a:latin typeface="Times New Roman" pitchFamily="18" charset="0"/>
                <a:cs typeface="Times New Roman" pitchFamily="18" charset="0"/>
              </a:rPr>
              <a:t>Δ</a:t>
            </a:r>
            <a:r>
              <a:rPr lang="en-US" sz="2800" dirty="0" smtClean="0">
                <a:solidFill>
                  <a:prstClr val="black"/>
                </a:solidFill>
                <a:latin typeface="Times New Roman" pitchFamily="18" charset="0"/>
                <a:cs typeface="Times New Roman" pitchFamily="18" charset="0"/>
              </a:rPr>
              <a:t>T</a:t>
            </a:r>
          </a:p>
          <a:p>
            <a:pPr lvl="0" algn="l" rtl="0" fontAlgn="base">
              <a:spcBef>
                <a:spcPct val="0"/>
              </a:spcBef>
              <a:spcAft>
                <a:spcPct val="0"/>
              </a:spcAft>
            </a:pPr>
            <a:r>
              <a:rPr lang="en-US" sz="2800" dirty="0" smtClean="0">
                <a:solidFill>
                  <a:prstClr val="black"/>
                </a:solidFill>
                <a:latin typeface="Times New Roman" pitchFamily="18" charset="0"/>
                <a:cs typeface="Times New Roman" pitchFamily="18" charset="0"/>
              </a:rPr>
              <a:t>=1*0.91*700</a:t>
            </a:r>
          </a:p>
          <a:p>
            <a:pPr lvl="0" algn="l" rtl="0" fontAlgn="base">
              <a:spcBef>
                <a:spcPct val="0"/>
              </a:spcBef>
              <a:spcAft>
                <a:spcPct val="0"/>
              </a:spcAft>
            </a:pPr>
            <a:r>
              <a:rPr lang="en-US" sz="2800" dirty="0" smtClean="0">
                <a:solidFill>
                  <a:prstClr val="black"/>
                </a:solidFill>
                <a:latin typeface="Times New Roman" pitchFamily="18" charset="0"/>
                <a:cs typeface="Times New Roman" pitchFamily="18" charset="0"/>
              </a:rPr>
              <a:t>=637 kJ</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Rectangle 4"/>
          <p:cNvSpPr>
            <a:spLocks noChangeArrowheads="1"/>
          </p:cNvSpPr>
          <p:nvPr/>
        </p:nvSpPr>
        <p:spPr bwMode="auto">
          <a:xfrm>
            <a:off x="214282" y="885750"/>
            <a:ext cx="8929718"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Using Fourier law for conduction heat transfer of cylinder, the equation is given by :</a:t>
            </a:r>
          </a:p>
        </p:txBody>
      </p:sp>
      <p:pic>
        <p:nvPicPr>
          <p:cNvPr id="69635" name="Picture 3"/>
          <p:cNvPicPr>
            <a:picLocks noChangeAspect="1" noChangeArrowheads="1"/>
          </p:cNvPicPr>
          <p:nvPr/>
        </p:nvPicPr>
        <p:blipFill>
          <a:blip r:embed="rId2">
            <a:clrChange>
              <a:clrFrom>
                <a:srgbClr val="FFFFFF"/>
              </a:clrFrom>
              <a:clrTo>
                <a:srgbClr val="FFFFFF">
                  <a:alpha val="0"/>
                </a:srgbClr>
              </a:clrTo>
            </a:clrChange>
          </a:blip>
          <a:srcRect l="38060" b="4545"/>
          <a:stretch>
            <a:fillRect/>
          </a:stretch>
        </p:blipFill>
        <p:spPr bwMode="auto">
          <a:xfrm>
            <a:off x="571472" y="1885881"/>
            <a:ext cx="2643206" cy="668771"/>
          </a:xfrm>
          <a:prstGeom prst="rect">
            <a:avLst/>
          </a:prstGeom>
          <a:noFill/>
        </p:spPr>
      </p:pic>
      <p:pic>
        <p:nvPicPr>
          <p:cNvPr id="7" name="صورة 9"/>
          <p:cNvPicPr/>
          <p:nvPr/>
        </p:nvPicPr>
        <p:blipFill>
          <a:blip r:embed="rId3" cstate="print"/>
          <a:srcRect/>
          <a:stretch>
            <a:fillRect/>
          </a:stretch>
        </p:blipFill>
        <p:spPr bwMode="auto">
          <a:xfrm>
            <a:off x="7086600" y="1600130"/>
            <a:ext cx="2057400" cy="2314575"/>
          </a:xfrm>
          <a:prstGeom prst="rect">
            <a:avLst/>
          </a:prstGeom>
          <a:noFill/>
          <a:ln w="9525">
            <a:noFill/>
            <a:miter lim="800000"/>
            <a:headEnd/>
            <a:tailEnd/>
          </a:ln>
        </p:spPr>
      </p:pic>
      <p:sp>
        <p:nvSpPr>
          <p:cNvPr id="6963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pic>
        <p:nvPicPr>
          <p:cNvPr id="69637" name="Picture 5"/>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85720" y="2814576"/>
            <a:ext cx="8251089" cy="857256"/>
          </a:xfrm>
          <a:prstGeom prst="rect">
            <a:avLst/>
          </a:prstGeom>
          <a:noFill/>
        </p:spPr>
      </p:pic>
      <p:sp>
        <p:nvSpPr>
          <p:cNvPr id="69641"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pic>
        <p:nvPicPr>
          <p:cNvPr id="69640" name="Picture 8"/>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357158" y="4171898"/>
            <a:ext cx="8369331" cy="642942"/>
          </a:xfrm>
          <a:prstGeom prst="rect">
            <a:avLst/>
          </a:prstGeom>
          <a:noFill/>
        </p:spPr>
      </p:pic>
      <p:sp>
        <p:nvSpPr>
          <p:cNvPr id="69642" name="Rectangle 10"/>
          <p:cNvSpPr>
            <a:spLocks noChangeArrowheads="1"/>
          </p:cNvSpPr>
          <p:nvPr/>
        </p:nvSpPr>
        <p:spPr bwMode="auto">
          <a:xfrm>
            <a:off x="-514350" y="1538234"/>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69644"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sp>
        <p:nvSpPr>
          <p:cNvPr id="69647"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sp>
        <p:nvSpPr>
          <p:cNvPr id="69648" name="Rectangle 16"/>
          <p:cNvSpPr>
            <a:spLocks noChangeArrowheads="1"/>
          </p:cNvSpPr>
          <p:nvPr/>
        </p:nvSpPr>
        <p:spPr bwMode="auto">
          <a:xfrm>
            <a:off x="0" y="1195334"/>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69650"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sp>
        <p:nvSpPr>
          <p:cNvPr id="69651" name="Rectangle 19"/>
          <p:cNvSpPr>
            <a:spLocks noChangeArrowheads="1"/>
          </p:cNvSpPr>
          <p:nvPr/>
        </p:nvSpPr>
        <p:spPr bwMode="auto">
          <a:xfrm>
            <a:off x="0" y="1195334"/>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69653" name="Rectangle 2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sp>
        <p:nvSpPr>
          <p:cNvPr id="69656" name="Rectangle 24"/>
          <p:cNvSpPr>
            <a:spLocks noChangeArrowheads="1"/>
          </p:cNvSpPr>
          <p:nvPr/>
        </p:nvSpPr>
        <p:spPr bwMode="auto">
          <a:xfrm>
            <a:off x="0" y="1366784"/>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69658"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sp>
        <p:nvSpPr>
          <p:cNvPr id="69659" name="Rectangle 27"/>
          <p:cNvSpPr>
            <a:spLocks noChangeArrowheads="1"/>
          </p:cNvSpPr>
          <p:nvPr/>
        </p:nvSpPr>
        <p:spPr bwMode="auto">
          <a:xfrm>
            <a:off x="785786" y="5529220"/>
            <a:ext cx="1772601"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Rt</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0.875 k/w.</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8596" y="1214422"/>
            <a:ext cx="8143932" cy="2677656"/>
          </a:xfrm>
          <a:prstGeom prst="rect">
            <a:avLst/>
          </a:prstGeom>
        </p:spPr>
        <p:txBody>
          <a:bodyPr wrap="square">
            <a:spAutoFit/>
          </a:bodyPr>
          <a:lstStyle/>
          <a:p>
            <a:pPr algn="l"/>
            <a:r>
              <a:rPr lang="en-US" sz="2800" dirty="0" smtClean="0"/>
              <a:t>the thicknesses of insulation material are:</a:t>
            </a:r>
          </a:p>
          <a:p>
            <a:pPr algn="l"/>
            <a:r>
              <a:rPr lang="en-US" sz="2800" dirty="0" smtClean="0"/>
              <a:t> </a:t>
            </a:r>
            <a:r>
              <a:rPr lang="en-US" sz="2800" dirty="0" err="1" smtClean="0"/>
              <a:t>r</a:t>
            </a:r>
            <a:r>
              <a:rPr lang="en-US" sz="2800" baseline="-25000" dirty="0" err="1" smtClean="0"/>
              <a:t>i</a:t>
            </a:r>
            <a:r>
              <a:rPr lang="en-US" sz="2800" baseline="-25000" dirty="0" smtClean="0"/>
              <a:t> = </a:t>
            </a:r>
            <a:r>
              <a:rPr lang="en-US" sz="2800" dirty="0" smtClean="0"/>
              <a:t>0.205 m, r</a:t>
            </a:r>
            <a:r>
              <a:rPr lang="en-US" sz="2800" baseline="-25000" dirty="0" smtClean="0"/>
              <a:t>2 </a:t>
            </a:r>
            <a:r>
              <a:rPr lang="en-US" sz="2800" dirty="0" smtClean="0"/>
              <a:t>= 0.22, r</a:t>
            </a:r>
            <a:r>
              <a:rPr lang="en-US" sz="2800" baseline="-25000" dirty="0" smtClean="0"/>
              <a:t>3</a:t>
            </a:r>
            <a:r>
              <a:rPr lang="en-US" sz="2800" dirty="0" smtClean="0"/>
              <a:t>= 0.295 m, r</a:t>
            </a:r>
            <a:r>
              <a:rPr lang="en-US" sz="2800" baseline="-25000" dirty="0" smtClean="0"/>
              <a:t>5</a:t>
            </a:r>
            <a:r>
              <a:rPr lang="en-US" sz="2800" dirty="0" smtClean="0"/>
              <a:t> =0.32m, </a:t>
            </a:r>
          </a:p>
          <a:p>
            <a:pPr algn="l"/>
            <a:r>
              <a:rPr lang="en-US" sz="2800" dirty="0" smtClean="0"/>
              <a:t>and r</a:t>
            </a:r>
            <a:r>
              <a:rPr lang="en-US" sz="2800" baseline="-25000" dirty="0" smtClean="0"/>
              <a:t>4</a:t>
            </a:r>
            <a:r>
              <a:rPr lang="en-US" sz="2800" dirty="0" smtClean="0"/>
              <a:t> = 0.317m.</a:t>
            </a:r>
          </a:p>
          <a:p>
            <a:pPr algn="l"/>
            <a:endParaRPr lang="en-US" sz="2800" dirty="0" smtClean="0"/>
          </a:p>
          <a:p>
            <a:pPr algn="l"/>
            <a:r>
              <a:rPr lang="en-US" sz="2800" dirty="0" smtClean="0"/>
              <a:t> From this calculation the thickness of rock wool is 0.022m. </a:t>
            </a:r>
            <a:endParaRPr lang="ar-SA" sz="2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571472" y="1643050"/>
            <a:ext cx="7204216" cy="230832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It’s </a:t>
            </a:r>
            <a:r>
              <a:rPr kumimoji="0" lang="en-US" sz="24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known the heating value for each</a:t>
            </a:r>
            <a:r>
              <a:rPr kumimoji="0" lang="en-US" sz="24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Heat value for Liquefied Petroleum gas = 46044 KJ/Kg</a:t>
            </a:r>
            <a:r>
              <a:rPr kumimoji="0" lang="en-US" sz="24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sz="240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Heat value for diesel = 44800 KJ/Kg.</a:t>
            </a:r>
            <a:endParaRPr kumimoji="0" lang="en-US" sz="240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 name="Rectangle 1"/>
          <p:cNvSpPr>
            <a:spLocks noChangeArrowheads="1"/>
          </p:cNvSpPr>
          <p:nvPr/>
        </p:nvSpPr>
        <p:spPr bwMode="auto">
          <a:xfrm>
            <a:off x="928662" y="1000108"/>
            <a:ext cx="5421741"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algn="l" rtl="0" fontAlgn="base">
              <a:spcBef>
                <a:spcPct val="0"/>
              </a:spcBef>
              <a:spcAft>
                <a:spcPct val="0"/>
              </a:spcAft>
            </a:pP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Why </a:t>
            </a:r>
            <a:r>
              <a:rPr lang="en-US" sz="2400" b="1" dirty="0" smtClean="0">
                <a:latin typeface="Times New Roman" pitchFamily="18" charset="0"/>
                <a:ea typeface="Times New Roman" pitchFamily="18" charset="0"/>
                <a:cs typeface="Times New Roman" pitchFamily="18" charset="0"/>
              </a:rPr>
              <a:t>Petroleum gas </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used in the</a:t>
            </a:r>
            <a:r>
              <a:rPr kumimoji="0" lang="en-US" sz="2400" b="1"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project</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1"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en-US" sz="3600"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857364"/>
            <a:ext cx="8786842" cy="369332"/>
          </a:xfrm>
          <a:prstGeom prst="rect">
            <a:avLst/>
          </a:prstGeom>
        </p:spPr>
        <p:txBody>
          <a:bodyPr wrap="square">
            <a:spAutoFit/>
          </a:bodyPr>
          <a:lstStyle/>
          <a:p>
            <a:r>
              <a:rPr lang="pt-BR" i="1" dirty="0" smtClean="0"/>
              <a:t>[C + H (fuel)] + [O2 + N2 (Air)] -&gt; (Combustion Process) -&gt; [CO2 + H2O + N2 (Heat)]</a:t>
            </a:r>
            <a:endParaRPr lang="en-US" dirty="0"/>
          </a:p>
        </p:txBody>
      </p:sp>
      <p:sp>
        <p:nvSpPr>
          <p:cNvPr id="5" name="Rectangle 4"/>
          <p:cNvSpPr/>
          <p:nvPr/>
        </p:nvSpPr>
        <p:spPr>
          <a:xfrm>
            <a:off x="642910" y="2643182"/>
            <a:ext cx="4572000" cy="369332"/>
          </a:xfrm>
          <a:prstGeom prst="rect">
            <a:avLst/>
          </a:prstGeom>
        </p:spPr>
        <p:txBody>
          <a:bodyPr>
            <a:spAutoFit/>
          </a:bodyPr>
          <a:lstStyle/>
          <a:p>
            <a:r>
              <a:rPr lang="pt-BR" dirty="0" smtClean="0"/>
              <a:t>CH4+</a:t>
            </a:r>
            <a:r>
              <a:rPr lang="pt-BR" dirty="0" smtClean="0">
                <a:latin typeface="Times New Roman" pitchFamily="18" charset="0"/>
                <a:cs typeface="Times New Roman" pitchFamily="18" charset="0"/>
              </a:rPr>
              <a:t> 2</a:t>
            </a:r>
            <a:r>
              <a:rPr lang="en-US" dirty="0" smtClean="0"/>
              <a:t>O</a:t>
            </a:r>
            <a:r>
              <a:rPr lang="pt-BR" dirty="0" smtClean="0"/>
              <a:t>2+ </a:t>
            </a:r>
            <a:r>
              <a:rPr lang="pt-BR" dirty="0" smtClean="0">
                <a:latin typeface="Times New Roman" pitchFamily="18" charset="0"/>
                <a:cs typeface="Times New Roman" pitchFamily="18" charset="0"/>
              </a:rPr>
              <a:t>7.52</a:t>
            </a:r>
            <a:r>
              <a:rPr lang="pt-BR" dirty="0" smtClean="0"/>
              <a:t>N2→CO2+ </a:t>
            </a:r>
            <a:r>
              <a:rPr lang="pt-BR" dirty="0" smtClean="0">
                <a:latin typeface="Times New Roman" pitchFamily="18" charset="0"/>
                <a:cs typeface="Times New Roman" pitchFamily="18" charset="0"/>
              </a:rPr>
              <a:t>2</a:t>
            </a:r>
            <a:r>
              <a:rPr lang="pt-BR" dirty="0" smtClean="0"/>
              <a:t>H2O + </a:t>
            </a:r>
            <a:r>
              <a:rPr lang="pt-BR" dirty="0" smtClean="0">
                <a:latin typeface="Times New Roman" pitchFamily="18" charset="0"/>
                <a:cs typeface="Times New Roman" pitchFamily="18" charset="0"/>
              </a:rPr>
              <a:t>7.52</a:t>
            </a:r>
            <a:r>
              <a:rPr lang="pt-BR" dirty="0" smtClean="0"/>
              <a:t>N2</a:t>
            </a:r>
            <a:endParaRPr lang="ar-SA" dirty="0"/>
          </a:p>
        </p:txBody>
      </p:sp>
      <p:sp>
        <p:nvSpPr>
          <p:cNvPr id="6" name="Rectangle 5"/>
          <p:cNvSpPr/>
          <p:nvPr/>
        </p:nvSpPr>
        <p:spPr>
          <a:xfrm>
            <a:off x="785786" y="857232"/>
            <a:ext cx="6286528" cy="461665"/>
          </a:xfrm>
          <a:prstGeom prst="rect">
            <a:avLst/>
          </a:prstGeom>
        </p:spPr>
        <p:txBody>
          <a:bodyPr wrap="square">
            <a:spAutoFit/>
          </a:bodyPr>
          <a:lstStyle/>
          <a:p>
            <a:pPr algn="l" rtl="0"/>
            <a:r>
              <a:rPr lang="en-US" sz="2400" dirty="0" smtClean="0"/>
              <a:t>Burning of methane mixture in air</a:t>
            </a:r>
            <a:endParaRPr lang="ar-SA" sz="2400" dirty="0"/>
          </a:p>
        </p:txBody>
      </p:sp>
      <p:sp>
        <p:nvSpPr>
          <p:cNvPr id="7" name="Rectangle 6"/>
          <p:cNvSpPr/>
          <p:nvPr/>
        </p:nvSpPr>
        <p:spPr>
          <a:xfrm>
            <a:off x="285720" y="4500570"/>
            <a:ext cx="6286544" cy="369332"/>
          </a:xfrm>
          <a:prstGeom prst="rect">
            <a:avLst/>
          </a:prstGeom>
        </p:spPr>
        <p:txBody>
          <a:bodyPr wrap="square">
            <a:spAutoFit/>
          </a:bodyPr>
          <a:lstStyle/>
          <a:p>
            <a:r>
              <a:rPr lang="pt-BR" i="1" dirty="0" smtClean="0"/>
              <a:t>CH</a:t>
            </a:r>
            <a:r>
              <a:rPr lang="pt-BR" i="1" baseline="-25000" dirty="0" smtClean="0"/>
              <a:t>4</a:t>
            </a:r>
            <a:r>
              <a:rPr lang="pt-BR" i="1" dirty="0" smtClean="0"/>
              <a:t> + 1.25 x 2(O</a:t>
            </a:r>
            <a:r>
              <a:rPr lang="pt-BR" i="1" baseline="-25000" dirty="0" smtClean="0"/>
              <a:t>2</a:t>
            </a:r>
            <a:r>
              <a:rPr lang="pt-BR" i="1" dirty="0" smtClean="0"/>
              <a:t> + 3.76 N</a:t>
            </a:r>
            <a:r>
              <a:rPr lang="pt-BR" i="1" baseline="-25000" dirty="0" smtClean="0"/>
              <a:t>2</a:t>
            </a:r>
            <a:r>
              <a:rPr lang="pt-BR" i="1" dirty="0" smtClean="0"/>
              <a:t>) -&gt; CO</a:t>
            </a:r>
            <a:r>
              <a:rPr lang="pt-BR" i="1" baseline="-25000" dirty="0" smtClean="0"/>
              <a:t>2</a:t>
            </a:r>
            <a:r>
              <a:rPr lang="pt-BR" i="1" dirty="0" smtClean="0"/>
              <a:t> + 2H</a:t>
            </a:r>
            <a:r>
              <a:rPr lang="pt-BR" i="1" baseline="-25000" dirty="0" smtClean="0"/>
              <a:t>2</a:t>
            </a:r>
            <a:r>
              <a:rPr lang="pt-BR" i="1" dirty="0" smtClean="0"/>
              <a:t>O + 0.5O</a:t>
            </a:r>
            <a:r>
              <a:rPr lang="pt-BR" i="1" baseline="-25000" dirty="0" smtClean="0"/>
              <a:t>2</a:t>
            </a:r>
            <a:r>
              <a:rPr lang="pt-BR" i="1" dirty="0" smtClean="0"/>
              <a:t> + 9.4N</a:t>
            </a:r>
            <a:r>
              <a:rPr lang="pt-BR" i="1" baseline="-25000" dirty="0" smtClean="0"/>
              <a:t>2</a:t>
            </a:r>
            <a:endParaRPr lang="ar-SA" dirty="0"/>
          </a:p>
        </p:txBody>
      </p:sp>
      <p:sp>
        <p:nvSpPr>
          <p:cNvPr id="8" name="Rectangle 7"/>
          <p:cNvSpPr/>
          <p:nvPr/>
        </p:nvSpPr>
        <p:spPr>
          <a:xfrm>
            <a:off x="214282" y="4071942"/>
            <a:ext cx="8358246" cy="369332"/>
          </a:xfrm>
          <a:prstGeom prst="rect">
            <a:avLst/>
          </a:prstGeom>
        </p:spPr>
        <p:txBody>
          <a:bodyPr wrap="square">
            <a:spAutoFit/>
          </a:bodyPr>
          <a:lstStyle/>
          <a:p>
            <a:r>
              <a:rPr lang="en-US" dirty="0" smtClean="0"/>
              <a:t>chemical equation for methane burned with 25% excess air can be expressed as</a:t>
            </a:r>
            <a:endParaRPr lang="ar-SA" dirty="0"/>
          </a:p>
        </p:txBody>
      </p:sp>
      <p:sp>
        <p:nvSpPr>
          <p:cNvPr id="9" name="Rectangle 8"/>
          <p:cNvSpPr/>
          <p:nvPr/>
        </p:nvSpPr>
        <p:spPr>
          <a:xfrm>
            <a:off x="857224" y="3143248"/>
            <a:ext cx="4572000" cy="646331"/>
          </a:xfrm>
          <a:prstGeom prst="rect">
            <a:avLst/>
          </a:prstGeom>
        </p:spPr>
        <p:txBody>
          <a:bodyPr>
            <a:spAutoFit/>
          </a:bodyPr>
          <a:lstStyle/>
          <a:p>
            <a:pPr algn="l"/>
            <a:r>
              <a:rPr lang="en-US" dirty="0" smtClean="0">
                <a:latin typeface="Times New Roman" pitchFamily="18" charset="0"/>
                <a:cs typeface="Times New Roman" pitchFamily="18" charset="0"/>
              </a:rPr>
              <a:t>Molar A/F = 2*4.76/1 = 9.52 </a:t>
            </a:r>
          </a:p>
          <a:p>
            <a:pPr algn="l"/>
            <a:r>
              <a:rPr lang="en-US" dirty="0" smtClean="0">
                <a:latin typeface="Times New Roman" pitchFamily="18" charset="0"/>
                <a:cs typeface="Times New Roman" pitchFamily="18" charset="0"/>
              </a:rPr>
              <a:t>Mass A/F = 2*4.76*28.97/16 = 17.24 </a:t>
            </a:r>
            <a:endParaRPr lang="en-US" dirty="0">
              <a:latin typeface="Times New Roman" pitchFamily="18" charset="0"/>
              <a:cs typeface="Times New Roman" pitchFamily="18" charset="0"/>
            </a:endParaRPr>
          </a:p>
        </p:txBody>
      </p:sp>
      <p:pic>
        <p:nvPicPr>
          <p:cNvPr id="39938" name="Picture 2"/>
          <p:cNvPicPr>
            <a:picLocks noChangeAspect="1" noChangeArrowheads="1"/>
          </p:cNvPicPr>
          <p:nvPr/>
        </p:nvPicPr>
        <p:blipFill>
          <a:blip r:embed="rId2"/>
          <a:srcRect/>
          <a:stretch>
            <a:fillRect/>
          </a:stretch>
        </p:blipFill>
        <p:spPr bwMode="auto">
          <a:xfrm>
            <a:off x="1714480" y="5000636"/>
            <a:ext cx="4655376" cy="1214446"/>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85786" y="857232"/>
            <a:ext cx="6286528" cy="461665"/>
          </a:xfrm>
          <a:prstGeom prst="rect">
            <a:avLst/>
          </a:prstGeom>
        </p:spPr>
        <p:txBody>
          <a:bodyPr wrap="square">
            <a:spAutoFit/>
          </a:bodyPr>
          <a:lstStyle/>
          <a:p>
            <a:pPr algn="l" rtl="0"/>
            <a:r>
              <a:rPr lang="en-US" sz="2400" dirty="0" smtClean="0"/>
              <a:t>Thermocouple </a:t>
            </a:r>
            <a:endParaRPr lang="ar-SA" sz="2400" dirty="0"/>
          </a:p>
        </p:txBody>
      </p:sp>
      <p:sp>
        <p:nvSpPr>
          <p:cNvPr id="5" name="Rectangle 4"/>
          <p:cNvSpPr/>
          <p:nvPr/>
        </p:nvSpPr>
        <p:spPr>
          <a:xfrm>
            <a:off x="285720" y="1787902"/>
            <a:ext cx="4357718" cy="1569660"/>
          </a:xfrm>
          <a:prstGeom prst="rect">
            <a:avLst/>
          </a:prstGeom>
        </p:spPr>
        <p:txBody>
          <a:bodyPr wrap="square">
            <a:spAutoFit/>
          </a:bodyPr>
          <a:lstStyle/>
          <a:p>
            <a:pPr algn="l" rtl="0"/>
            <a:r>
              <a:rPr lang="en-US" sz="2400" dirty="0" smtClean="0"/>
              <a:t>The type of thermocouple used to measure the amount of temperature  inside the furnace TYPE [J] </a:t>
            </a:r>
            <a:endParaRPr lang="ar-SA" sz="2400" dirty="0"/>
          </a:p>
        </p:txBody>
      </p:sp>
      <p:sp>
        <p:nvSpPr>
          <p:cNvPr id="6" name="Rectangle 5"/>
          <p:cNvSpPr/>
          <p:nvPr/>
        </p:nvSpPr>
        <p:spPr>
          <a:xfrm>
            <a:off x="428596" y="4071942"/>
            <a:ext cx="3857652" cy="1938992"/>
          </a:xfrm>
          <a:prstGeom prst="rect">
            <a:avLst/>
          </a:prstGeom>
        </p:spPr>
        <p:txBody>
          <a:bodyPr wrap="square">
            <a:spAutoFit/>
          </a:bodyPr>
          <a:lstStyle/>
          <a:p>
            <a:pPr algn="l" rtl="0"/>
            <a:r>
              <a:rPr lang="en-US" sz="2400" dirty="0" smtClean="0"/>
              <a:t>The thermo couple used with voltmeter to measure the temperature  from relationship between temp. and mV.</a:t>
            </a:r>
            <a:endParaRPr lang="ar-SA" sz="2400" dirty="0"/>
          </a:p>
        </p:txBody>
      </p:sp>
      <p:pic>
        <p:nvPicPr>
          <p:cNvPr id="40962" name="Picture 2"/>
          <p:cNvPicPr>
            <a:picLocks noChangeAspect="1" noChangeArrowheads="1"/>
          </p:cNvPicPr>
          <p:nvPr/>
        </p:nvPicPr>
        <p:blipFill>
          <a:blip r:embed="rId2"/>
          <a:srcRect l="18750" t="11458" r="23242" b="12500"/>
          <a:stretch>
            <a:fillRect/>
          </a:stretch>
        </p:blipFill>
        <p:spPr bwMode="auto">
          <a:xfrm>
            <a:off x="4929190" y="2214554"/>
            <a:ext cx="3487741" cy="2571768"/>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ntermediate_temperature_thermocouples_reference_functions.svg.png"/>
          <p:cNvPicPr>
            <a:picLocks noChangeAspect="1"/>
          </p:cNvPicPr>
          <p:nvPr/>
        </p:nvPicPr>
        <p:blipFill>
          <a:blip r:embed="rId2"/>
          <a:stretch>
            <a:fillRect/>
          </a:stretch>
        </p:blipFill>
        <p:spPr>
          <a:xfrm>
            <a:off x="785786" y="357166"/>
            <a:ext cx="6215106" cy="6215106"/>
          </a:xfrm>
          <a:prstGeom prst="rect">
            <a:avLst/>
          </a:prstGeom>
        </p:spPr>
      </p:pic>
      <p:cxnSp>
        <p:nvCxnSpPr>
          <p:cNvPr id="5" name="Elbow Connector 4"/>
          <p:cNvCxnSpPr/>
          <p:nvPr/>
        </p:nvCxnSpPr>
        <p:spPr>
          <a:xfrm flipV="1">
            <a:off x="1857356" y="2786058"/>
            <a:ext cx="2357454" cy="274"/>
          </a:xfrm>
          <a:prstGeom prst="bentConnector3">
            <a:avLst>
              <a:gd name="adj1" fmla="val 50000"/>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6" name="Straight Connector 5"/>
          <p:cNvCxnSpPr/>
          <p:nvPr/>
        </p:nvCxnSpPr>
        <p:spPr>
          <a:xfrm rot="5400000" flipH="1" flipV="1">
            <a:off x="2643571" y="4214421"/>
            <a:ext cx="3000396" cy="794"/>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37610"/>
            <a:ext cx="9144000" cy="1672253"/>
          </a:xfrm>
          <a:prstGeom prst="rect">
            <a:avLst/>
          </a:prstGeom>
        </p:spPr>
        <p:txBody>
          <a:bodyPr wrap="square">
            <a:spAutoFit/>
          </a:bodyPr>
          <a:lstStyle/>
          <a:p>
            <a:pPr algn="ctr"/>
            <a:r>
              <a:rPr lang="en-US" sz="4400" baseline="-25000" dirty="0" smtClean="0">
                <a:solidFill>
                  <a:prstClr val="black"/>
                </a:solidFill>
              </a:rPr>
              <a:t>Procedure</a:t>
            </a:r>
          </a:p>
          <a:p>
            <a:pPr algn="ctr"/>
            <a:endParaRPr lang="en-US" sz="4400" baseline="-25000" dirty="0" smtClean="0">
              <a:solidFill>
                <a:prstClr val="black"/>
              </a:solidFill>
            </a:endParaRPr>
          </a:p>
          <a:p>
            <a:pPr algn="ctr"/>
            <a:endParaRPr lang="ar-SA" sz="4400" dirty="0"/>
          </a:p>
        </p:txBody>
      </p:sp>
      <p:sp>
        <p:nvSpPr>
          <p:cNvPr id="72705" name="Rectangle 1"/>
          <p:cNvSpPr>
            <a:spLocks noChangeArrowheads="1"/>
          </p:cNvSpPr>
          <p:nvPr/>
        </p:nvSpPr>
        <p:spPr bwMode="auto">
          <a:xfrm>
            <a:off x="0" y="857232"/>
            <a:ext cx="91440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First step</a:t>
            </a:r>
            <a:r>
              <a:rPr kumimoji="0" lang="en-US"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During this step, the outer structure frames such as the furnace base, supports wheels and the refractory outside wall which are made of steel . The refractory outside wall is fixed with the frame supports by bearings so that it can be rotates form the vertical position to approximately 180</a:t>
            </a:r>
            <a:r>
              <a:rPr kumimoji="0" lang="en-US" sz="20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o</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to allow pouring the melting metal in the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tundish</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from the furnace door that located at the top of the refractory. The base and the supports are assembled by welding.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صورة 4"/>
          <p:cNvPicPr/>
          <p:nvPr/>
        </p:nvPicPr>
        <p:blipFill>
          <a:blip r:embed="rId2" cstate="print"/>
          <a:srcRect b="13875"/>
          <a:stretch>
            <a:fillRect/>
          </a:stretch>
        </p:blipFill>
        <p:spPr bwMode="auto">
          <a:xfrm>
            <a:off x="-32" y="3857628"/>
            <a:ext cx="9144000" cy="2714644"/>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latin typeface="+mn-lt"/>
              </a:rPr>
              <a:t>Objective: </a:t>
            </a:r>
            <a:endParaRPr lang="ar-SA" dirty="0">
              <a:latin typeface="+mn-lt"/>
            </a:endParaRPr>
          </a:p>
        </p:txBody>
      </p:sp>
      <p:sp>
        <p:nvSpPr>
          <p:cNvPr id="3" name="عنصر نائب للمحتوى 2"/>
          <p:cNvSpPr>
            <a:spLocks noGrp="1"/>
          </p:cNvSpPr>
          <p:nvPr>
            <p:ph idx="1"/>
          </p:nvPr>
        </p:nvSpPr>
        <p:spPr/>
        <p:txBody>
          <a:bodyPr/>
          <a:lstStyle/>
          <a:p>
            <a:endParaRPr lang="ar-SA" dirty="0" smtClean="0"/>
          </a:p>
          <a:p>
            <a:pPr algn="l" rtl="0"/>
            <a:r>
              <a:rPr lang="en-US" dirty="0" smtClean="0"/>
              <a:t>To design and fabricate frame for the gas furnace .</a:t>
            </a:r>
          </a:p>
          <a:p>
            <a:pPr algn="l" rtl="0"/>
            <a:r>
              <a:rPr lang="en-US" dirty="0" smtClean="0"/>
              <a:t>Use the best insulating materials . </a:t>
            </a:r>
          </a:p>
          <a:p>
            <a:pPr algn="l" rtl="0"/>
            <a:r>
              <a:rPr lang="en-US" dirty="0" smtClean="0"/>
              <a:t>Use the best refractory materials . </a:t>
            </a:r>
          </a:p>
          <a:p>
            <a:pPr algn="l" rtl="0"/>
            <a:r>
              <a:rPr lang="en-US" dirty="0" smtClean="0"/>
              <a:t>Use burning system of the gas furnace to melt aluminum and copper  . </a:t>
            </a:r>
          </a:p>
          <a:p>
            <a:endParaRPr lang="ar-SA"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1"/>
          <p:cNvSpPr>
            <a:spLocks noChangeArrowheads="1"/>
          </p:cNvSpPr>
          <p:nvPr/>
        </p:nvSpPr>
        <p:spPr bwMode="auto">
          <a:xfrm>
            <a:off x="0" y="1000108"/>
            <a:ext cx="91440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Second step:</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In</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this step a hole was made in the refractory outside wall of furnace opposite to the casting process for installing the burner, which will be the source of heat for melting the metal . In addition, the furnace door fixed at the top of the furnace so that the door can rotates 90</a:t>
            </a:r>
            <a:r>
              <a:rPr kumimoji="0" lang="en-US" sz="24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o</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صورة 5"/>
          <p:cNvPicPr/>
          <p:nvPr/>
        </p:nvPicPr>
        <p:blipFill>
          <a:blip r:embed="rId2" cstate="print"/>
          <a:srcRect t="3165" r="54055" b="11392"/>
          <a:stretch>
            <a:fillRect/>
          </a:stretch>
        </p:blipFill>
        <p:spPr bwMode="auto">
          <a:xfrm>
            <a:off x="2643174" y="3429000"/>
            <a:ext cx="4286280" cy="3000396"/>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1"/>
          <p:cNvSpPr>
            <a:spLocks noChangeArrowheads="1"/>
          </p:cNvSpPr>
          <p:nvPr/>
        </p:nvSpPr>
        <p:spPr bwMode="auto">
          <a:xfrm>
            <a:off x="0" y="1000108"/>
            <a:ext cx="9144000" cy="23698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Third Step:</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After assembled the supports with the furnace base and open the hole burner hole the refractory outside wall was assembled with the frame using a rotator Sticky structure of furnace by adding  bearing joint that mounted on the rack for allowing the furnace for rotation during the casting process .</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صورة 5"/>
          <p:cNvPicPr/>
          <p:nvPr/>
        </p:nvPicPr>
        <p:blipFill>
          <a:blip r:embed="rId2" cstate="print"/>
          <a:srcRect l="44702" b="11392"/>
          <a:stretch>
            <a:fillRect/>
          </a:stretch>
        </p:blipFill>
        <p:spPr bwMode="auto">
          <a:xfrm>
            <a:off x="2071670" y="3786190"/>
            <a:ext cx="4572032" cy="2643206"/>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1"/>
          <p:cNvSpPr>
            <a:spLocks noChangeArrowheads="1"/>
          </p:cNvSpPr>
          <p:nvPr/>
        </p:nvSpPr>
        <p:spPr bwMode="auto">
          <a:xfrm>
            <a:off x="0" y="1142984"/>
            <a:ext cx="9144000"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Fourth step:</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After assembled the structure of furnace, the isolated stages such as the rock wool and the fiber brick are added inside the refractory inside room. The main objective of using these types of insulation to reduce heat losses as possible during casting process. During this step the rock wool is placed first on the floor of furnace and on the inside walls of furnace .</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صورة 7"/>
          <p:cNvPicPr/>
          <p:nvPr/>
        </p:nvPicPr>
        <p:blipFill>
          <a:blip r:embed="rId2" cstate="print"/>
          <a:srcRect t="9615" b="11538"/>
          <a:stretch>
            <a:fillRect/>
          </a:stretch>
        </p:blipFill>
        <p:spPr bwMode="auto">
          <a:xfrm>
            <a:off x="2714612" y="3500438"/>
            <a:ext cx="4000528" cy="2928958"/>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sp>
        <p:nvSpPr>
          <p:cNvPr id="76804" name="Rectangle 4"/>
          <p:cNvSpPr>
            <a:spLocks noChangeArrowheads="1"/>
          </p:cNvSpPr>
          <p:nvPr/>
        </p:nvSpPr>
        <p:spPr bwMode="auto">
          <a:xfrm>
            <a:off x="0" y="457200"/>
            <a:ext cx="914400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Fifth step</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firebricks was added in the bottom of furnace and on the inside wall in an appropriate manner, and it is installed to maintain the desired shape- circular shape-. After that the firebricks were cohesion together using fire cement. This type of fire cement (clay) is also used to fill the gaps between the firebricks. In addition, metal rods are used to keep the fire bricks in their positions during this processes and they are removed after the clay was dried . After that, a layer of clay was added to the firebrick inside surface as a plaster to form an extra layer of insulation and to maintain the of the firebrick in cohesion.</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 name="صورة 8"/>
          <p:cNvPicPr/>
          <p:nvPr/>
        </p:nvPicPr>
        <p:blipFill>
          <a:blip r:embed="rId2" cstate="print"/>
          <a:srcRect b="7257"/>
          <a:stretch>
            <a:fillRect/>
          </a:stretch>
        </p:blipFill>
        <p:spPr bwMode="auto">
          <a:xfrm>
            <a:off x="714348" y="3429000"/>
            <a:ext cx="8072494" cy="3286148"/>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1"/>
          <p:cNvSpPr>
            <a:spLocks noChangeArrowheads="1"/>
          </p:cNvSpPr>
          <p:nvPr/>
        </p:nvSpPr>
        <p:spPr bwMode="auto">
          <a:xfrm>
            <a:off x="0" y="571480"/>
            <a:ext cx="914400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Sixth step:</a:t>
            </a:r>
            <a:endPar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During this step, the furnace door was manufacturing. This include the door joints for allowing the door to open and close. In addition, the door handles were welded to the door cover for easy use . Moreover, supportive was welded to connect the cover door with the top surface of the furnace in order to open the door to approximately 90</a:t>
            </a:r>
            <a:r>
              <a:rPr kumimoji="0" lang="en-US" sz="20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o</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To keep the door cover closing during the melting metal (operation process), a stabilizers were added so that one end is fixed with the door cover and the other end was fixed with the furnace wall to keep the door cover closing</a:t>
            </a:r>
            <a:r>
              <a:rPr kumimoji="0" lang="en-US" sz="1100" b="0" i="0" u="none" strike="noStrike" cap="none" normalizeH="0" baseline="0" dirty="0" smtClean="0">
                <a:ln>
                  <a:noFill/>
                </a:ln>
                <a:solidFill>
                  <a:schemeClr val="tx1"/>
                </a:solidFill>
                <a:effectLst/>
                <a:latin typeface="Arial" pitchFamily="34" charset="0"/>
                <a:cs typeface="Arial" pitchFamily="34" charset="0"/>
              </a:rPr>
              <a:t> </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صورة 11"/>
          <p:cNvPicPr/>
          <p:nvPr/>
        </p:nvPicPr>
        <p:blipFill>
          <a:blip r:embed="rId2" cstate="print"/>
          <a:srcRect/>
          <a:stretch>
            <a:fillRect/>
          </a:stretch>
        </p:blipFill>
        <p:spPr bwMode="auto">
          <a:xfrm>
            <a:off x="1785918" y="3357562"/>
            <a:ext cx="5572132" cy="3110492"/>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1"/>
          <p:cNvSpPr>
            <a:spLocks noChangeArrowheads="1"/>
          </p:cNvSpPr>
          <p:nvPr/>
        </p:nvSpPr>
        <p:spPr bwMode="auto">
          <a:xfrm>
            <a:off x="0" y="1214422"/>
            <a:ext cx="914400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Seventh step:</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gate channel was built up during this stage for pouring the melting metal from the crucible into the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tundish</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The gate channel be isolated by firebrick and clay . The gate was located at the top of the refractory structure. </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Picture 4"/>
          <p:cNvPicPr/>
          <p:nvPr/>
        </p:nvPicPr>
        <p:blipFill>
          <a:blip r:embed="rId2" cstate="print"/>
          <a:srcRect b="10949"/>
          <a:stretch>
            <a:fillRect/>
          </a:stretch>
        </p:blipFill>
        <p:spPr bwMode="auto">
          <a:xfrm>
            <a:off x="1281131" y="2928934"/>
            <a:ext cx="6434141" cy="3643338"/>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720" y="857232"/>
            <a:ext cx="8643998" cy="5632311"/>
          </a:xfrm>
          <a:prstGeom prst="rect">
            <a:avLst/>
          </a:prstGeom>
        </p:spPr>
        <p:txBody>
          <a:bodyPr wrap="square">
            <a:spAutoFit/>
          </a:bodyPr>
          <a:lstStyle/>
          <a:p>
            <a:pPr algn="l"/>
            <a:r>
              <a:rPr lang="en-US" b="1" dirty="0" smtClean="0">
                <a:latin typeface="Times New Roman" pitchFamily="18" charset="0"/>
                <a:cs typeface="Times New Roman" pitchFamily="18" charset="0"/>
              </a:rPr>
              <a:t>Conclusion and recommendation</a:t>
            </a:r>
          </a:p>
          <a:p>
            <a:pPr algn="l"/>
            <a:endParaRPr lang="en-US" b="1" dirty="0" smtClean="0">
              <a:latin typeface="Times New Roman" pitchFamily="18" charset="0"/>
              <a:cs typeface="Times New Roman" pitchFamily="18" charset="0"/>
            </a:endParaRPr>
          </a:p>
          <a:p>
            <a:pPr algn="l"/>
            <a:r>
              <a:rPr lang="en-US" b="1" dirty="0" smtClean="0">
                <a:latin typeface="Times New Roman" pitchFamily="18" charset="0"/>
                <a:cs typeface="Times New Roman" pitchFamily="18" charset="0"/>
              </a:rPr>
              <a:t>The recommendation points is : </a:t>
            </a:r>
          </a:p>
          <a:p>
            <a:pPr algn="l"/>
            <a:endParaRPr lang="en-US" b="1" dirty="0" smtClean="0">
              <a:latin typeface="Times New Roman" pitchFamily="18" charset="0"/>
              <a:cs typeface="Times New Roman" pitchFamily="18" charset="0"/>
            </a:endParaRPr>
          </a:p>
          <a:p>
            <a:pPr lvl="0" algn="l" rtl="0"/>
            <a:r>
              <a:rPr lang="en-US" dirty="0" smtClean="0"/>
              <a:t>1-Add motor to facilitate rotation of the furnace structure to carry out the casting.</a:t>
            </a:r>
          </a:p>
          <a:p>
            <a:pPr lvl="0" algn="l" rtl="0"/>
            <a:endParaRPr lang="en-US" dirty="0" smtClean="0"/>
          </a:p>
          <a:p>
            <a:pPr lvl="0" algn="l"/>
            <a:r>
              <a:rPr lang="en-US" dirty="0" smtClean="0"/>
              <a:t>2-Production line can be designed for complete casting process, such as solidification </a:t>
            </a:r>
            <a:endParaRPr lang="ar-SA" dirty="0" smtClean="0"/>
          </a:p>
          <a:p>
            <a:pPr lvl="0" algn="l"/>
            <a:r>
              <a:rPr lang="en-US" dirty="0" smtClean="0"/>
              <a:t>stage, cutting process metal working and shaping. </a:t>
            </a:r>
          </a:p>
          <a:p>
            <a:pPr lvl="0" algn="l"/>
            <a:r>
              <a:rPr lang="en-US" dirty="0" smtClean="0"/>
              <a:t> </a:t>
            </a:r>
          </a:p>
          <a:p>
            <a:pPr lvl="0" algn="l"/>
            <a:r>
              <a:rPr lang="en-US" dirty="0" smtClean="0"/>
              <a:t>3-Automated control casting process can be design.</a:t>
            </a:r>
          </a:p>
          <a:p>
            <a:pPr lvl="0" algn="l"/>
            <a:endParaRPr lang="en-US" dirty="0" smtClean="0"/>
          </a:p>
          <a:p>
            <a:pPr lvl="0" algn="l"/>
            <a:r>
              <a:rPr lang="ar-SA" b="1" dirty="0" smtClean="0"/>
              <a:t> </a:t>
            </a:r>
            <a:r>
              <a:rPr lang="en-US" b="1" dirty="0" smtClean="0"/>
              <a:t>The conclusion points is:</a:t>
            </a:r>
          </a:p>
          <a:p>
            <a:pPr lvl="0" algn="l"/>
            <a:r>
              <a:rPr lang="en-US" b="1" dirty="0" smtClean="0"/>
              <a:t>1-Furnace capable of melting two types of metals </a:t>
            </a:r>
          </a:p>
          <a:p>
            <a:pPr lvl="0" algn="l"/>
            <a:r>
              <a:rPr lang="en-US" b="1" dirty="0" smtClean="0"/>
              <a:t>2- After we turn on the furnace the temperature inside is 1100 and did not heat up the outer surface of the furnace and this shows the effectiveness of the insulating material </a:t>
            </a:r>
          </a:p>
          <a:p>
            <a:pPr lvl="0" algn="l"/>
            <a:endParaRPr lang="ar-SA" b="1" dirty="0" smtClean="0"/>
          </a:p>
          <a:p>
            <a:pPr lvl="0" algn="l"/>
            <a:r>
              <a:rPr lang="en-US" b="1" dirty="0" smtClean="0"/>
              <a:t>3- Can melt large amounts inside the furnace up to 40 kg</a:t>
            </a:r>
          </a:p>
          <a:p>
            <a:pPr algn="l"/>
            <a:endParaRPr lang="en-US" b="1" dirty="0" smtClean="0">
              <a:latin typeface="Times New Roman" pitchFamily="18" charset="0"/>
              <a:cs typeface="Times New Roman" pitchFamily="18" charset="0"/>
            </a:endParaRPr>
          </a:p>
          <a:p>
            <a:pPr algn="l"/>
            <a:endParaRPr lang="ar-SA"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00034" y="1500174"/>
            <a:ext cx="8229600" cy="1285884"/>
          </a:xfrm>
        </p:spPr>
        <p:txBody>
          <a:bodyPr>
            <a:normAutofit fontScale="90000"/>
          </a:bodyPr>
          <a:lstStyle/>
          <a:p>
            <a:pPr rtl="0"/>
            <a:r>
              <a:rPr lang="en-US" sz="6600" dirty="0" smtClean="0">
                <a:latin typeface="+mn-lt"/>
              </a:rPr>
              <a:t>THANK YOU... .</a:t>
            </a:r>
            <a:br>
              <a:rPr lang="en-US" sz="6600" dirty="0" smtClean="0">
                <a:latin typeface="+mn-lt"/>
              </a:rPr>
            </a:br>
            <a:endParaRPr lang="ar-SA" sz="6600" dirty="0">
              <a:latin typeface="+mn-lt"/>
            </a:endParaRPr>
          </a:p>
        </p:txBody>
      </p:sp>
      <p:sp>
        <p:nvSpPr>
          <p:cNvPr id="4" name="عنوان 1"/>
          <p:cNvSpPr txBox="1">
            <a:spLocks/>
          </p:cNvSpPr>
          <p:nvPr/>
        </p:nvSpPr>
        <p:spPr>
          <a:xfrm>
            <a:off x="1785918" y="2714620"/>
            <a:ext cx="6443682" cy="1366846"/>
          </a:xfrm>
          <a:prstGeom prst="rect">
            <a:avLst/>
          </a:prstGeom>
        </p:spPr>
        <p:txBody>
          <a:bodyPr vert="horz" lIns="0" rIns="0" bIns="0" anchor="b">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6600" b="0" i="0" u="none" strike="noStrike" kern="1200" cap="none" spc="0" normalizeH="0" baseline="0" noProof="0" dirty="0" smtClean="0">
                <a:ln>
                  <a:noFill/>
                </a:ln>
                <a:solidFill>
                  <a:schemeClr val="tx2"/>
                </a:solidFill>
                <a:effectLst/>
                <a:uLnTx/>
                <a:uFillTx/>
                <a:latin typeface="+mn-lt"/>
                <a:ea typeface="+mj-ea"/>
                <a:cs typeface="+mj-cs"/>
              </a:rPr>
              <a:t>Any Question ? </a:t>
            </a:r>
            <a:endParaRPr kumimoji="0" lang="ar-SA" sz="6600" b="0" i="0" u="none" strike="noStrike" kern="1200" cap="none" spc="0" normalizeH="0" baseline="0" noProof="0" dirty="0">
              <a:ln>
                <a:noFill/>
              </a:ln>
              <a:solidFill>
                <a:schemeClr val="tx2"/>
              </a:solidFill>
              <a:effectLst/>
              <a:uLnTx/>
              <a:uFillTx/>
              <a:latin typeface="+mn-lt"/>
              <a:ea typeface="+mj-ea"/>
              <a:cs typeface="+mj-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a:spLocks noGrp="1"/>
          </p:cNvSpPr>
          <p:nvPr>
            <p:ph type="title"/>
          </p:nvPr>
        </p:nvSpPr>
        <p:spPr>
          <a:xfrm>
            <a:off x="0" y="2500306"/>
            <a:ext cx="9144000" cy="1143000"/>
          </a:xfrm>
        </p:spPr>
        <p:txBody>
          <a:bodyPr>
            <a:normAutofit/>
          </a:bodyPr>
          <a:lstStyle/>
          <a:p>
            <a:pPr algn="ctr"/>
            <a:r>
              <a:rPr lang="en-US" sz="6600" b="1" dirty="0" smtClean="0"/>
              <a:t>Component of </a:t>
            </a:r>
            <a:r>
              <a:rPr lang="en-US" sz="6600" dirty="0" smtClean="0"/>
              <a:t>furnace </a:t>
            </a:r>
            <a:endParaRPr lang="ar-SA" sz="6600" dirty="0">
              <a:latin typeface="+mn-l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85786" y="1000108"/>
            <a:ext cx="6357950" cy="6186309"/>
          </a:xfrm>
          <a:prstGeom prst="rect">
            <a:avLst/>
          </a:prstGeom>
        </p:spPr>
        <p:txBody>
          <a:bodyPr wrap="square">
            <a:spAutoFit/>
          </a:bodyPr>
          <a:lstStyle/>
          <a:p>
            <a:pPr lvl="0" algn="l" rtl="0"/>
            <a:r>
              <a:rPr lang="en-US" dirty="0" smtClean="0"/>
              <a:t>Basement of furnace </a:t>
            </a:r>
          </a:p>
          <a:p>
            <a:pPr lvl="0" algn="l" rtl="0"/>
            <a:r>
              <a:rPr lang="en-US" dirty="0" smtClean="0"/>
              <a:t>Steel [80*40*2.2]mm</a:t>
            </a:r>
          </a:p>
          <a:p>
            <a:pPr lvl="0" algn="l" rtl="0"/>
            <a:r>
              <a:rPr lang="en-US" dirty="0" smtClean="0"/>
              <a:t>Wheels [4 wheels with stopper ]</a:t>
            </a:r>
          </a:p>
          <a:p>
            <a:pPr lvl="0" algn="l" rtl="0"/>
            <a:endParaRPr lang="en-US" dirty="0" smtClean="0"/>
          </a:p>
          <a:p>
            <a:pPr algn="l" rtl="0"/>
            <a:r>
              <a:rPr lang="en-US" dirty="0" smtClean="0"/>
              <a:t>Body of furnace:</a:t>
            </a:r>
          </a:p>
          <a:p>
            <a:pPr lvl="0" algn="l" rtl="0"/>
            <a:r>
              <a:rPr lang="en-US" dirty="0" smtClean="0"/>
              <a:t>Consist of  steel with thickness 3mm</a:t>
            </a:r>
          </a:p>
          <a:p>
            <a:pPr lvl="0" algn="l" rtl="0"/>
            <a:endParaRPr lang="en-US" dirty="0" smtClean="0"/>
          </a:p>
          <a:p>
            <a:pPr lvl="0" algn="l" rtl="0"/>
            <a:r>
              <a:rPr lang="en-US" dirty="0" smtClean="0"/>
              <a:t>Door of furnace:</a:t>
            </a:r>
          </a:p>
          <a:p>
            <a:pPr lvl="0" algn="l" rtl="0"/>
            <a:endParaRPr lang="en-US" dirty="0" smtClean="0"/>
          </a:p>
          <a:p>
            <a:pPr lvl="0" algn="l" rtl="0"/>
            <a:r>
              <a:rPr lang="en-US" dirty="0" smtClean="0"/>
              <a:t>Supportive </a:t>
            </a:r>
          </a:p>
          <a:p>
            <a:pPr lvl="0" algn="l" rtl="0"/>
            <a:r>
              <a:rPr lang="en-US" dirty="0" smtClean="0"/>
              <a:t>Bearing </a:t>
            </a:r>
          </a:p>
          <a:p>
            <a:pPr lvl="0" algn="l" rtl="0"/>
            <a:r>
              <a:rPr lang="en-US" dirty="0" smtClean="0"/>
              <a:t>Dampers</a:t>
            </a:r>
          </a:p>
          <a:p>
            <a:pPr lvl="0" algn="l" rtl="0"/>
            <a:r>
              <a:rPr lang="en-US" dirty="0" smtClean="0"/>
              <a:t>Jacks [for easily moving the door]</a:t>
            </a:r>
          </a:p>
          <a:p>
            <a:pPr lvl="0" algn="l" rtl="0"/>
            <a:endParaRPr lang="en-US" dirty="0" smtClean="0"/>
          </a:p>
          <a:p>
            <a:pPr lvl="0" algn="l" rtl="0"/>
            <a:r>
              <a:rPr lang="en-US" dirty="0" smtClean="0"/>
              <a:t>Handles for doors and casting process </a:t>
            </a:r>
          </a:p>
          <a:p>
            <a:pPr algn="l" rtl="0"/>
            <a:endParaRPr lang="en-US" dirty="0" smtClean="0"/>
          </a:p>
          <a:p>
            <a:pPr lvl="0" algn="l" rtl="0"/>
            <a:endParaRPr lang="en-US" dirty="0" smtClean="0"/>
          </a:p>
          <a:p>
            <a:pPr lvl="0" algn="l" rtl="0"/>
            <a:endParaRPr lang="en-US" dirty="0" smtClean="0"/>
          </a:p>
          <a:p>
            <a:pPr lvl="0" algn="l" rtl="0"/>
            <a:endParaRPr lang="en-US" dirty="0" smtClean="0"/>
          </a:p>
          <a:p>
            <a:pPr lvl="0" algn="l" rtl="0"/>
            <a:endParaRPr lang="en-US" dirty="0" smtClean="0"/>
          </a:p>
          <a:p>
            <a:pPr lvl="0" algn="l" rtl="0"/>
            <a:endParaRPr lang="en-US" dirty="0" smtClean="0"/>
          </a:p>
          <a:p>
            <a:pPr lvl="0" algn="l" rtl="0"/>
            <a:endParaRPr lang="en-US" dirty="0"/>
          </a:p>
        </p:txBody>
      </p:sp>
      <p:sp>
        <p:nvSpPr>
          <p:cNvPr id="10" name="Rectangle 9"/>
          <p:cNvSpPr/>
          <p:nvPr/>
        </p:nvSpPr>
        <p:spPr>
          <a:xfrm>
            <a:off x="3071802" y="214290"/>
            <a:ext cx="2599558" cy="369332"/>
          </a:xfrm>
          <a:prstGeom prst="rect">
            <a:avLst/>
          </a:prstGeom>
        </p:spPr>
        <p:txBody>
          <a:bodyPr wrap="none">
            <a:spAutoFit/>
          </a:bodyPr>
          <a:lstStyle/>
          <a:p>
            <a:r>
              <a:rPr lang="en-US" b="1" dirty="0" smtClean="0"/>
              <a:t>Component of </a:t>
            </a:r>
            <a:r>
              <a:rPr lang="en-US" dirty="0" smtClean="0"/>
              <a:t>furnace </a:t>
            </a:r>
            <a:endParaRPr lang="ar-SA"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14348" y="357166"/>
            <a:ext cx="6858048" cy="3693319"/>
          </a:xfrm>
          <a:prstGeom prst="rect">
            <a:avLst/>
          </a:prstGeom>
        </p:spPr>
        <p:txBody>
          <a:bodyPr wrap="square">
            <a:spAutoFit/>
          </a:bodyPr>
          <a:lstStyle/>
          <a:p>
            <a:pPr lvl="0" algn="l" rtl="0"/>
            <a:r>
              <a:rPr lang="en-US" dirty="0" smtClean="0"/>
              <a:t>Inner shell </a:t>
            </a:r>
          </a:p>
          <a:p>
            <a:pPr lvl="0" algn="l" rtl="0"/>
            <a:r>
              <a:rPr lang="en-US" dirty="0" smtClean="0"/>
              <a:t>Consist of cement fire , fire brick , rock wall and crucible </a:t>
            </a:r>
          </a:p>
          <a:p>
            <a:pPr lvl="0" algn="l" rtl="0"/>
            <a:endParaRPr lang="en-US" dirty="0" smtClean="0"/>
          </a:p>
          <a:p>
            <a:pPr lvl="0" algn="l" rtl="0"/>
            <a:r>
              <a:rPr lang="en-US" dirty="0" smtClean="0"/>
              <a:t>Gate channel for casting </a:t>
            </a:r>
          </a:p>
          <a:p>
            <a:pPr lvl="0" algn="l" rtl="0"/>
            <a:endParaRPr lang="en-US" dirty="0" smtClean="0"/>
          </a:p>
          <a:p>
            <a:pPr lvl="0" algn="l" rtl="0"/>
            <a:r>
              <a:rPr lang="en-US" dirty="0" smtClean="0"/>
              <a:t>Chimney </a:t>
            </a:r>
          </a:p>
          <a:p>
            <a:pPr lvl="0" algn="l" rtl="0"/>
            <a:r>
              <a:rPr lang="en-US" dirty="0" smtClean="0"/>
              <a:t>Burner gap </a:t>
            </a:r>
          </a:p>
          <a:p>
            <a:pPr lvl="0" algn="l" rtl="0"/>
            <a:r>
              <a:rPr lang="en-US" dirty="0" smtClean="0"/>
              <a:t>Insulation material between door and body</a:t>
            </a:r>
          </a:p>
          <a:p>
            <a:pPr lvl="0" algn="l" rtl="0"/>
            <a:endParaRPr lang="en-US" dirty="0" smtClean="0"/>
          </a:p>
          <a:p>
            <a:pPr lvl="0" algn="l" rtl="0"/>
            <a:endParaRPr lang="en-US" dirty="0" smtClean="0"/>
          </a:p>
          <a:p>
            <a:pPr lvl="0" algn="l" rtl="0"/>
            <a:endParaRPr lang="en-US" dirty="0" smtClean="0"/>
          </a:p>
          <a:p>
            <a:pPr lvl="0" algn="l" rtl="0"/>
            <a:endParaRPr lang="en-US" dirty="0" smtClean="0"/>
          </a:p>
          <a:p>
            <a:pPr lvl="0" algn="l" rtl="0"/>
            <a:endParaRPr lang="en-US"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5720" y="571480"/>
            <a:ext cx="6929454" cy="5632311"/>
          </a:xfrm>
          <a:prstGeom prst="rect">
            <a:avLst/>
          </a:prstGeom>
        </p:spPr>
        <p:txBody>
          <a:bodyPr wrap="square">
            <a:spAutoFit/>
          </a:bodyPr>
          <a:lstStyle/>
          <a:p>
            <a:pPr algn="ctr" rtl="0"/>
            <a:r>
              <a:rPr lang="en-US" dirty="0" smtClean="0"/>
              <a:t>Material required for insulation</a:t>
            </a:r>
          </a:p>
          <a:p>
            <a:pPr algn="ctr" rtl="0"/>
            <a:endParaRPr lang="en-US" dirty="0" smtClean="0"/>
          </a:p>
          <a:p>
            <a:pPr algn="l" rtl="0"/>
            <a:r>
              <a:rPr lang="en-US" dirty="0" smtClean="0"/>
              <a:t>Fire brick:</a:t>
            </a:r>
          </a:p>
          <a:p>
            <a:pPr algn="l" rtl="0"/>
            <a:endParaRPr lang="en-US" dirty="0" smtClean="0"/>
          </a:p>
          <a:p>
            <a:pPr algn="l" rtl="0"/>
            <a:r>
              <a:rPr lang="en-US" dirty="0" smtClean="0"/>
              <a:t>The dimension of a firebrick is (230*110*75) mm.</a:t>
            </a:r>
          </a:p>
          <a:p>
            <a:pPr algn="l" rtl="0"/>
            <a:r>
              <a:rPr lang="en-US" dirty="0" smtClean="0"/>
              <a:t>Thermal conductivity [K= 0.98 W/</a:t>
            </a:r>
            <a:r>
              <a:rPr lang="en-US" dirty="0" err="1" smtClean="0"/>
              <a:t>m.K</a:t>
            </a:r>
            <a:r>
              <a:rPr lang="en-US" dirty="0" smtClean="0"/>
              <a:t> ]</a:t>
            </a:r>
          </a:p>
          <a:p>
            <a:pPr algn="l" rtl="0"/>
            <a:endParaRPr lang="en-US" dirty="0" smtClean="0"/>
          </a:p>
          <a:p>
            <a:pPr algn="l" rtl="0"/>
            <a:endParaRPr lang="en-US" dirty="0" smtClean="0"/>
          </a:p>
          <a:p>
            <a:pPr algn="l" rtl="0"/>
            <a:endParaRPr lang="en-US" dirty="0" smtClean="0"/>
          </a:p>
          <a:p>
            <a:pPr algn="l" rtl="0"/>
            <a:endParaRPr lang="en-US" dirty="0" smtClean="0"/>
          </a:p>
          <a:p>
            <a:pPr algn="l" rtl="0"/>
            <a:endParaRPr lang="en-US" dirty="0" smtClean="0"/>
          </a:p>
          <a:p>
            <a:pPr algn="l" rtl="0"/>
            <a:endParaRPr lang="en-US" dirty="0" smtClean="0"/>
          </a:p>
          <a:p>
            <a:pPr algn="l" rtl="0"/>
            <a:endParaRPr lang="en-US" dirty="0" smtClean="0"/>
          </a:p>
          <a:p>
            <a:pPr algn="l" rtl="0"/>
            <a:endParaRPr lang="en-US" dirty="0" smtClean="0"/>
          </a:p>
          <a:p>
            <a:pPr algn="l" rtl="0"/>
            <a:endParaRPr lang="en-US" dirty="0" smtClean="0"/>
          </a:p>
          <a:p>
            <a:pPr algn="l" rtl="0"/>
            <a:endParaRPr lang="en-US" dirty="0" smtClean="0"/>
          </a:p>
          <a:p>
            <a:pPr algn="l" rtl="0"/>
            <a:endParaRPr lang="en-US" dirty="0" smtClean="0"/>
          </a:p>
          <a:p>
            <a:pPr algn="l" rtl="0"/>
            <a:endParaRPr lang="en-US" dirty="0" smtClean="0"/>
          </a:p>
          <a:p>
            <a:pPr algn="l" rtl="0"/>
            <a:endParaRPr lang="en-US" dirty="0" smtClean="0"/>
          </a:p>
          <a:p>
            <a:pPr algn="l" rtl="0"/>
            <a:endParaRPr lang="en-US" dirty="0" smtClean="0"/>
          </a:p>
        </p:txBody>
      </p:sp>
      <p:graphicFrame>
        <p:nvGraphicFramePr>
          <p:cNvPr id="6" name="Table 5"/>
          <p:cNvGraphicFramePr>
            <a:graphicFrameLocks noGrp="1"/>
          </p:cNvGraphicFramePr>
          <p:nvPr/>
        </p:nvGraphicFramePr>
        <p:xfrm>
          <a:off x="1142976" y="2571744"/>
          <a:ext cx="6500858" cy="1785950"/>
        </p:xfrm>
        <a:graphic>
          <a:graphicData uri="http://schemas.openxmlformats.org/drawingml/2006/table">
            <a:tbl>
              <a:tblPr/>
              <a:tblGrid>
                <a:gridCol w="1685181"/>
                <a:gridCol w="1059354"/>
                <a:gridCol w="1348825"/>
                <a:gridCol w="1348144"/>
                <a:gridCol w="1059354"/>
              </a:tblGrid>
              <a:tr h="510270">
                <a:tc>
                  <a:txBody>
                    <a:bodyPr/>
                    <a:lstStyle/>
                    <a:p>
                      <a:pPr algn="ctr">
                        <a:lnSpc>
                          <a:spcPct val="115000"/>
                        </a:lnSpc>
                        <a:spcAft>
                          <a:spcPts val="0"/>
                        </a:spcAft>
                      </a:pPr>
                      <a:r>
                        <a:rPr lang="en-US" sz="1200" dirty="0">
                          <a:solidFill>
                            <a:srgbClr val="000000"/>
                          </a:solidFill>
                          <a:latin typeface="Times New Roman"/>
                          <a:ea typeface="Calibri"/>
                          <a:cs typeface="Arial"/>
                        </a:rPr>
                        <a:t>Brick type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lnSpc>
                          <a:spcPct val="115000"/>
                        </a:lnSpc>
                        <a:spcAft>
                          <a:spcPts val="0"/>
                        </a:spcAft>
                      </a:pPr>
                      <a:r>
                        <a:rPr lang="en-US" sz="1200">
                          <a:solidFill>
                            <a:srgbClr val="000000"/>
                          </a:solidFill>
                          <a:latin typeface="Times New Roman"/>
                          <a:ea typeface="Calibri"/>
                          <a:cs typeface="Arial"/>
                        </a:rPr>
                        <a:t>Percentage SiO</a:t>
                      </a:r>
                      <a:r>
                        <a:rPr lang="en-US" sz="1200" baseline="-25000">
                          <a:solidFill>
                            <a:srgbClr val="000000"/>
                          </a:solidFill>
                          <a:latin typeface="Times New Roman"/>
                          <a:ea typeface="Calibri"/>
                          <a:cs typeface="Arial"/>
                        </a:rPr>
                        <a:t>2</a:t>
                      </a:r>
                      <a:endParaRPr lang="en-US" sz="1200">
                        <a:solidFill>
                          <a:srgbClr val="000000"/>
                        </a:solidFill>
                        <a:latin typeface="Times New Roman"/>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lnSpc>
                          <a:spcPct val="115000"/>
                        </a:lnSpc>
                        <a:spcAft>
                          <a:spcPts val="0"/>
                        </a:spcAft>
                      </a:pPr>
                      <a:r>
                        <a:rPr lang="en-US" sz="1200" dirty="0">
                          <a:solidFill>
                            <a:srgbClr val="000000"/>
                          </a:solidFill>
                          <a:latin typeface="Times New Roman"/>
                          <a:ea typeface="Calibri"/>
                          <a:cs typeface="Arial"/>
                        </a:rPr>
                        <a:t>Percentage Al</a:t>
                      </a:r>
                      <a:r>
                        <a:rPr lang="en-US" sz="1200" baseline="-25000" dirty="0">
                          <a:solidFill>
                            <a:srgbClr val="000000"/>
                          </a:solidFill>
                          <a:latin typeface="Times New Roman"/>
                          <a:ea typeface="Calibri"/>
                          <a:cs typeface="Arial"/>
                        </a:rPr>
                        <a:t>2</a:t>
                      </a:r>
                      <a:r>
                        <a:rPr lang="en-US" sz="1200" dirty="0">
                          <a:solidFill>
                            <a:srgbClr val="000000"/>
                          </a:solidFill>
                          <a:latin typeface="Times New Roman"/>
                          <a:ea typeface="Calibri"/>
                          <a:cs typeface="Arial"/>
                        </a:rPr>
                        <a:t>O</a:t>
                      </a:r>
                      <a:r>
                        <a:rPr lang="en-US" sz="1200" baseline="-25000" dirty="0">
                          <a:solidFill>
                            <a:srgbClr val="000000"/>
                          </a:solidFill>
                          <a:latin typeface="Times New Roman"/>
                          <a:ea typeface="Calibri"/>
                          <a:cs typeface="Arial"/>
                        </a:rPr>
                        <a:t>3</a:t>
                      </a:r>
                      <a:endParaRPr lang="en-US" sz="1200" dirty="0">
                        <a:solidFill>
                          <a:srgbClr val="000000"/>
                        </a:solidFill>
                        <a:latin typeface="Times New Roman"/>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lnSpc>
                          <a:spcPct val="115000"/>
                        </a:lnSpc>
                        <a:spcAft>
                          <a:spcPts val="0"/>
                        </a:spcAft>
                      </a:pPr>
                      <a:r>
                        <a:rPr lang="en-US" sz="1200">
                          <a:solidFill>
                            <a:srgbClr val="000000"/>
                          </a:solidFill>
                          <a:latin typeface="Times New Roman"/>
                          <a:ea typeface="Calibri"/>
                          <a:cs typeface="Arial"/>
                        </a:rPr>
                        <a:t>Percentage other constituents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lnSpc>
                          <a:spcPct val="115000"/>
                        </a:lnSpc>
                        <a:spcAft>
                          <a:spcPts val="0"/>
                        </a:spcAft>
                      </a:pPr>
                      <a:r>
                        <a:rPr lang="en-US" sz="1200" dirty="0">
                          <a:solidFill>
                            <a:srgbClr val="000000"/>
                          </a:solidFill>
                          <a:latin typeface="Times New Roman"/>
                          <a:ea typeface="Calibri"/>
                          <a:cs typeface="Arial"/>
                        </a:rPr>
                        <a:t>melting point PCE </a:t>
                      </a:r>
                      <a:r>
                        <a:rPr lang="en-US" sz="1200" baseline="30000" dirty="0" err="1">
                          <a:solidFill>
                            <a:srgbClr val="000000"/>
                          </a:solidFill>
                          <a:latin typeface="Times New Roman"/>
                          <a:ea typeface="Calibri"/>
                          <a:cs typeface="Arial"/>
                        </a:rPr>
                        <a:t>o</a:t>
                      </a:r>
                      <a:r>
                        <a:rPr lang="en-US" sz="1200" dirty="0" err="1">
                          <a:solidFill>
                            <a:srgbClr val="000000"/>
                          </a:solidFill>
                          <a:latin typeface="Times New Roman"/>
                          <a:ea typeface="Calibri"/>
                          <a:cs typeface="Arial"/>
                        </a:rPr>
                        <a:t>C</a:t>
                      </a:r>
                      <a:endParaRPr lang="en-US" sz="1200" dirty="0">
                        <a:solidFill>
                          <a:srgbClr val="000000"/>
                        </a:solidFill>
                        <a:latin typeface="Times New Roman"/>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255136">
                <a:tc>
                  <a:txBody>
                    <a:bodyPr/>
                    <a:lstStyle/>
                    <a:p>
                      <a:pPr>
                        <a:lnSpc>
                          <a:spcPct val="115000"/>
                        </a:lnSpc>
                        <a:spcAft>
                          <a:spcPts val="0"/>
                        </a:spcAft>
                      </a:pPr>
                      <a:r>
                        <a:rPr lang="en-US" sz="1200">
                          <a:solidFill>
                            <a:srgbClr val="000000"/>
                          </a:solidFill>
                          <a:latin typeface="Times New Roman"/>
                          <a:ea typeface="Calibri"/>
                          <a:cs typeface="Arial"/>
                        </a:rPr>
                        <a:t>Super Duty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lnSpc>
                          <a:spcPct val="115000"/>
                        </a:lnSpc>
                        <a:spcAft>
                          <a:spcPts val="0"/>
                        </a:spcAft>
                      </a:pPr>
                      <a:r>
                        <a:rPr lang="en-US" sz="1200">
                          <a:solidFill>
                            <a:srgbClr val="000000"/>
                          </a:solidFill>
                          <a:latin typeface="Times New Roman"/>
                          <a:ea typeface="Calibri"/>
                          <a:cs typeface="Arial"/>
                        </a:rPr>
                        <a:t>49-53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latin typeface="Times New Roman"/>
                          <a:ea typeface="Calibri"/>
                          <a:cs typeface="Arial"/>
                        </a:rPr>
                        <a:t>40-44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latin typeface="Times New Roman"/>
                          <a:ea typeface="Calibri"/>
                          <a:cs typeface="Arial"/>
                        </a:rPr>
                        <a:t>5-7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latin typeface="Times New Roman"/>
                          <a:ea typeface="Calibri"/>
                          <a:cs typeface="Arial"/>
                        </a:rPr>
                        <a:t>1745-1760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5136">
                <a:tc>
                  <a:txBody>
                    <a:bodyPr/>
                    <a:lstStyle/>
                    <a:p>
                      <a:pPr>
                        <a:lnSpc>
                          <a:spcPct val="115000"/>
                        </a:lnSpc>
                        <a:spcAft>
                          <a:spcPts val="0"/>
                        </a:spcAft>
                      </a:pPr>
                      <a:r>
                        <a:rPr lang="en-US" sz="1200">
                          <a:solidFill>
                            <a:srgbClr val="000000"/>
                          </a:solidFill>
                          <a:latin typeface="Times New Roman"/>
                          <a:ea typeface="Calibri"/>
                          <a:cs typeface="Arial"/>
                        </a:rPr>
                        <a:t>High Duty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lnSpc>
                          <a:spcPct val="115000"/>
                        </a:lnSpc>
                        <a:spcAft>
                          <a:spcPts val="0"/>
                        </a:spcAft>
                      </a:pPr>
                      <a:r>
                        <a:rPr lang="en-US" sz="1200">
                          <a:solidFill>
                            <a:srgbClr val="000000"/>
                          </a:solidFill>
                          <a:latin typeface="Times New Roman"/>
                          <a:ea typeface="Calibri"/>
                          <a:cs typeface="Arial"/>
                        </a:rPr>
                        <a:t>50-80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en-US" sz="1200">
                          <a:solidFill>
                            <a:srgbClr val="000000"/>
                          </a:solidFill>
                          <a:latin typeface="Times New Roman"/>
                          <a:ea typeface="Calibri"/>
                          <a:cs typeface="Arial"/>
                        </a:rPr>
                        <a:t>35-40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en-US" sz="1200">
                          <a:solidFill>
                            <a:srgbClr val="000000"/>
                          </a:solidFill>
                          <a:latin typeface="Times New Roman"/>
                          <a:ea typeface="Calibri"/>
                          <a:cs typeface="Arial"/>
                        </a:rPr>
                        <a:t>5-9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en-US" sz="1200">
                          <a:solidFill>
                            <a:srgbClr val="000000"/>
                          </a:solidFill>
                          <a:latin typeface="Times New Roman"/>
                          <a:ea typeface="Calibri"/>
                          <a:cs typeface="Arial"/>
                        </a:rPr>
                        <a:t>1690-1745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255136">
                <a:tc>
                  <a:txBody>
                    <a:bodyPr/>
                    <a:lstStyle/>
                    <a:p>
                      <a:pPr>
                        <a:lnSpc>
                          <a:spcPct val="115000"/>
                        </a:lnSpc>
                        <a:spcAft>
                          <a:spcPts val="0"/>
                        </a:spcAft>
                      </a:pPr>
                      <a:r>
                        <a:rPr lang="en-US" sz="1200">
                          <a:solidFill>
                            <a:srgbClr val="000000"/>
                          </a:solidFill>
                          <a:latin typeface="Times New Roman"/>
                          <a:ea typeface="Calibri"/>
                          <a:cs typeface="Arial"/>
                        </a:rPr>
                        <a:t>Intermediate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lnSpc>
                          <a:spcPct val="115000"/>
                        </a:lnSpc>
                        <a:spcAft>
                          <a:spcPts val="0"/>
                        </a:spcAft>
                      </a:pPr>
                      <a:r>
                        <a:rPr lang="en-US" sz="1200">
                          <a:solidFill>
                            <a:srgbClr val="000000"/>
                          </a:solidFill>
                          <a:latin typeface="Times New Roman"/>
                          <a:ea typeface="Calibri"/>
                          <a:cs typeface="Arial"/>
                        </a:rPr>
                        <a:t>60-70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latin typeface="Times New Roman"/>
                          <a:ea typeface="Calibri"/>
                          <a:cs typeface="Arial"/>
                        </a:rPr>
                        <a:t>26-36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latin typeface="Times New Roman"/>
                          <a:ea typeface="Calibri"/>
                          <a:cs typeface="Arial"/>
                        </a:rPr>
                        <a:t>5-9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latin typeface="Times New Roman"/>
                          <a:ea typeface="Calibri"/>
                          <a:cs typeface="Arial"/>
                        </a:rPr>
                        <a:t>1640-1680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5136">
                <a:tc>
                  <a:txBody>
                    <a:bodyPr/>
                    <a:lstStyle/>
                    <a:p>
                      <a:pPr>
                        <a:lnSpc>
                          <a:spcPct val="115000"/>
                        </a:lnSpc>
                        <a:spcAft>
                          <a:spcPts val="0"/>
                        </a:spcAft>
                      </a:pPr>
                      <a:r>
                        <a:rPr lang="en-US" sz="1200">
                          <a:solidFill>
                            <a:srgbClr val="000000"/>
                          </a:solidFill>
                          <a:latin typeface="Times New Roman"/>
                          <a:ea typeface="Calibri"/>
                          <a:cs typeface="Arial"/>
                        </a:rPr>
                        <a:t>High Duty (Siliceous)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lnSpc>
                          <a:spcPct val="115000"/>
                        </a:lnSpc>
                        <a:spcAft>
                          <a:spcPts val="0"/>
                        </a:spcAft>
                      </a:pPr>
                      <a:r>
                        <a:rPr lang="en-US" sz="1200">
                          <a:solidFill>
                            <a:srgbClr val="000000"/>
                          </a:solidFill>
                          <a:latin typeface="Times New Roman"/>
                          <a:ea typeface="Calibri"/>
                          <a:cs typeface="Arial"/>
                        </a:rPr>
                        <a:t>65-80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latin typeface="Times New Roman"/>
                          <a:ea typeface="Calibri"/>
                          <a:cs typeface="Arial"/>
                        </a:rPr>
                        <a:t>18-30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latin typeface="Times New Roman"/>
                          <a:ea typeface="Calibri"/>
                          <a:cs typeface="Arial"/>
                        </a:rPr>
                        <a:t>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latin typeface="Times New Roman"/>
                          <a:ea typeface="Calibri"/>
                          <a:cs typeface="Arial"/>
                        </a:rPr>
                        <a:t>1620-1680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5136">
                <a:tc>
                  <a:txBody>
                    <a:bodyPr/>
                    <a:lstStyle/>
                    <a:p>
                      <a:pPr>
                        <a:lnSpc>
                          <a:spcPct val="115000"/>
                        </a:lnSpc>
                        <a:spcAft>
                          <a:spcPts val="0"/>
                        </a:spcAft>
                      </a:pPr>
                      <a:r>
                        <a:rPr lang="en-US" sz="1200">
                          <a:solidFill>
                            <a:srgbClr val="000000"/>
                          </a:solidFill>
                          <a:latin typeface="Times New Roman"/>
                          <a:ea typeface="Calibri"/>
                          <a:cs typeface="Arial"/>
                        </a:rPr>
                        <a:t>Low Duty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lnSpc>
                          <a:spcPct val="115000"/>
                        </a:lnSpc>
                        <a:spcAft>
                          <a:spcPts val="0"/>
                        </a:spcAft>
                      </a:pPr>
                      <a:r>
                        <a:rPr lang="en-US" sz="1200">
                          <a:solidFill>
                            <a:srgbClr val="000000"/>
                          </a:solidFill>
                          <a:latin typeface="Times New Roman"/>
                          <a:ea typeface="Calibri"/>
                          <a:cs typeface="Arial"/>
                        </a:rPr>
                        <a:t>60-70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latin typeface="Times New Roman"/>
                          <a:ea typeface="Calibri"/>
                          <a:cs typeface="Arial"/>
                        </a:rPr>
                        <a:t>23-33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latin typeface="Times New Roman"/>
                          <a:ea typeface="Calibri"/>
                          <a:cs typeface="Arial"/>
                        </a:rPr>
                        <a:t>6-10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a:solidFill>
                            <a:srgbClr val="000000"/>
                          </a:solidFill>
                          <a:latin typeface="Times New Roman"/>
                          <a:ea typeface="Calibri"/>
                          <a:cs typeface="Arial"/>
                        </a:rPr>
                        <a:t>1520-1595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7" name="صورة 8"/>
          <p:cNvPicPr/>
          <p:nvPr/>
        </p:nvPicPr>
        <p:blipFill>
          <a:blip r:embed="rId3" cstate="print"/>
          <a:srcRect l="35577" t="47984" r="34375" b="9677"/>
          <a:stretch>
            <a:fillRect/>
          </a:stretch>
        </p:blipFill>
        <p:spPr bwMode="auto">
          <a:xfrm>
            <a:off x="4714876" y="4500570"/>
            <a:ext cx="2071702" cy="2000264"/>
          </a:xfrm>
          <a:prstGeom prst="rect">
            <a:avLst/>
          </a:prstGeom>
          <a:noFill/>
          <a:ln w="9525">
            <a:noFill/>
            <a:miter lim="800000"/>
            <a:headEnd/>
            <a:tailEnd/>
          </a:ln>
        </p:spPr>
      </p:pic>
      <p:pic>
        <p:nvPicPr>
          <p:cNvPr id="8" name="صورة 8"/>
          <p:cNvPicPr/>
          <p:nvPr/>
        </p:nvPicPr>
        <p:blipFill>
          <a:blip r:embed="rId3" cstate="print"/>
          <a:srcRect l="65625" t="5645" r="9134" b="52016"/>
          <a:stretch>
            <a:fillRect/>
          </a:stretch>
        </p:blipFill>
        <p:spPr bwMode="auto">
          <a:xfrm>
            <a:off x="1928794" y="4429132"/>
            <a:ext cx="2214578" cy="2071702"/>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57224" y="785794"/>
            <a:ext cx="6929454" cy="3970318"/>
          </a:xfrm>
          <a:prstGeom prst="rect">
            <a:avLst/>
          </a:prstGeom>
        </p:spPr>
        <p:txBody>
          <a:bodyPr wrap="square">
            <a:spAutoFit/>
          </a:bodyPr>
          <a:lstStyle/>
          <a:p>
            <a:pPr algn="ctr" rtl="0"/>
            <a:r>
              <a:rPr lang="en-US" dirty="0" smtClean="0"/>
              <a:t>Material required for insulation</a:t>
            </a:r>
          </a:p>
          <a:p>
            <a:pPr algn="ctr" rtl="0"/>
            <a:endParaRPr lang="en-US" dirty="0" smtClean="0"/>
          </a:p>
          <a:p>
            <a:pPr algn="l" rtl="0"/>
            <a:r>
              <a:rPr lang="en-US" dirty="0" smtClean="0"/>
              <a:t>Cement fire:</a:t>
            </a:r>
          </a:p>
          <a:p>
            <a:pPr algn="l" rtl="0"/>
            <a:endParaRPr lang="en-US" dirty="0" smtClean="0"/>
          </a:p>
          <a:p>
            <a:pPr algn="l" rtl="0"/>
            <a:r>
              <a:rPr lang="en-US" dirty="0" smtClean="0"/>
              <a:t>The Thermal conductivity [K= 0.98 W/</a:t>
            </a:r>
            <a:r>
              <a:rPr lang="en-US" dirty="0" err="1" smtClean="0"/>
              <a:t>m.K</a:t>
            </a:r>
            <a:r>
              <a:rPr lang="en-US" dirty="0" smtClean="0"/>
              <a:t> ] it is have the same properties of  fire brick.</a:t>
            </a:r>
          </a:p>
          <a:p>
            <a:pPr algn="l" rtl="0"/>
            <a:r>
              <a:rPr lang="en-US" dirty="0" smtClean="0"/>
              <a:t>  </a:t>
            </a:r>
          </a:p>
          <a:p>
            <a:pPr algn="l" rtl="0"/>
            <a:r>
              <a:rPr lang="en-US" dirty="0" smtClean="0"/>
              <a:t>The type of it is [DURER, </a:t>
            </a:r>
            <a:r>
              <a:rPr lang="en-US" dirty="0" err="1" smtClean="0"/>
              <a:t>monolithics</a:t>
            </a:r>
            <a:r>
              <a:rPr lang="en-US" dirty="0" smtClean="0"/>
              <a:t> (GUNDUR 750)]</a:t>
            </a:r>
          </a:p>
          <a:p>
            <a:pPr algn="l" rtl="0"/>
            <a:endParaRPr lang="en-US" dirty="0" smtClean="0"/>
          </a:p>
          <a:p>
            <a:pPr algn="l" rtl="0"/>
            <a:r>
              <a:rPr lang="en-US" dirty="0" smtClean="0"/>
              <a:t> the thickness of cement fire is 15mm</a:t>
            </a:r>
          </a:p>
          <a:p>
            <a:pPr algn="l" rtl="0"/>
            <a:endParaRPr lang="en-US" dirty="0" smtClean="0"/>
          </a:p>
          <a:p>
            <a:pPr algn="l" rtl="0"/>
            <a:endParaRPr lang="en-US" dirty="0" smtClean="0"/>
          </a:p>
          <a:p>
            <a:pPr algn="l" rtl="0"/>
            <a:endParaRPr lang="en-US" dirty="0" smtClean="0"/>
          </a:p>
          <a:p>
            <a:pPr algn="l" rtl="0"/>
            <a:endParaRPr lang="en-US" dirty="0" smtClean="0"/>
          </a:p>
        </p:txBody>
      </p:sp>
      <p:pic>
        <p:nvPicPr>
          <p:cNvPr id="5" name="Picture 4" descr="20140402_121405.jpg"/>
          <p:cNvPicPr>
            <a:picLocks noChangeAspect="1"/>
          </p:cNvPicPr>
          <p:nvPr/>
        </p:nvPicPr>
        <p:blipFill>
          <a:blip r:embed="rId2" cstate="print"/>
          <a:stretch>
            <a:fillRect/>
          </a:stretch>
        </p:blipFill>
        <p:spPr>
          <a:xfrm>
            <a:off x="976287" y="3857628"/>
            <a:ext cx="3524243" cy="2643182"/>
          </a:xfrm>
          <a:prstGeom prst="rect">
            <a:avLst/>
          </a:prstGeom>
        </p:spPr>
      </p:pic>
      <p:pic>
        <p:nvPicPr>
          <p:cNvPr id="67586" name="Picture 2" descr="C:\Users\Administrator\Desktop\Ali‫‬\20140409_140227.jpg"/>
          <p:cNvPicPr>
            <a:picLocks noChangeAspect="1" noChangeArrowheads="1"/>
          </p:cNvPicPr>
          <p:nvPr/>
        </p:nvPicPr>
        <p:blipFill>
          <a:blip r:embed="rId3" cstate="print"/>
          <a:srcRect/>
          <a:stretch>
            <a:fillRect/>
          </a:stretch>
        </p:blipFill>
        <p:spPr bwMode="auto">
          <a:xfrm>
            <a:off x="4762501" y="3857628"/>
            <a:ext cx="3524275" cy="2643206"/>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57224" y="785794"/>
            <a:ext cx="6929454" cy="2585323"/>
          </a:xfrm>
          <a:prstGeom prst="rect">
            <a:avLst/>
          </a:prstGeom>
        </p:spPr>
        <p:txBody>
          <a:bodyPr wrap="square">
            <a:spAutoFit/>
          </a:bodyPr>
          <a:lstStyle/>
          <a:p>
            <a:pPr algn="ctr" rtl="0"/>
            <a:r>
              <a:rPr lang="en-US" dirty="0" smtClean="0"/>
              <a:t>Material required for insulation</a:t>
            </a:r>
          </a:p>
          <a:p>
            <a:pPr algn="ctr" rtl="0"/>
            <a:endParaRPr lang="en-US" dirty="0" smtClean="0"/>
          </a:p>
          <a:p>
            <a:pPr algn="l" rtl="0"/>
            <a:r>
              <a:rPr lang="en-US" dirty="0" smtClean="0"/>
              <a:t>Rock wool :</a:t>
            </a:r>
          </a:p>
          <a:p>
            <a:pPr algn="l" rtl="0"/>
            <a:endParaRPr lang="en-US" dirty="0" smtClean="0"/>
          </a:p>
          <a:p>
            <a:pPr algn="l" rtl="0"/>
            <a:r>
              <a:rPr lang="en-US" dirty="0" smtClean="0"/>
              <a:t>The Thermal conductivity [K= 0.045 W/</a:t>
            </a:r>
            <a:r>
              <a:rPr lang="en-US" dirty="0" err="1" smtClean="0"/>
              <a:t>m.K</a:t>
            </a:r>
            <a:r>
              <a:rPr lang="en-US" dirty="0" smtClean="0"/>
              <a:t> ].</a:t>
            </a:r>
          </a:p>
          <a:p>
            <a:pPr algn="l" rtl="0"/>
            <a:r>
              <a:rPr lang="en-US" dirty="0" smtClean="0"/>
              <a:t>  </a:t>
            </a:r>
          </a:p>
          <a:p>
            <a:pPr algn="l" rtl="0"/>
            <a:endParaRPr lang="en-US" dirty="0" smtClean="0"/>
          </a:p>
          <a:p>
            <a:pPr algn="l" rtl="0"/>
            <a:r>
              <a:rPr lang="en-US" dirty="0" smtClean="0"/>
              <a:t> the thickness of Rock wool is 20mm</a:t>
            </a:r>
          </a:p>
          <a:p>
            <a:pPr algn="l" rtl="0"/>
            <a:endParaRPr lang="en-US" dirty="0" smtClean="0"/>
          </a:p>
        </p:txBody>
      </p:sp>
      <p:pic>
        <p:nvPicPr>
          <p:cNvPr id="68610" name="Picture 2" descr="C:\Users\Administrator\Desktop\Ali‫‬\20140408_135645.jpg"/>
          <p:cNvPicPr>
            <a:picLocks noChangeAspect="1" noChangeArrowheads="1"/>
          </p:cNvPicPr>
          <p:nvPr/>
        </p:nvPicPr>
        <p:blipFill>
          <a:blip r:embed="rId2" cstate="print"/>
          <a:srcRect/>
          <a:stretch>
            <a:fillRect/>
          </a:stretch>
        </p:blipFill>
        <p:spPr bwMode="auto">
          <a:xfrm>
            <a:off x="714348" y="3643314"/>
            <a:ext cx="3762369" cy="2821777"/>
          </a:xfrm>
          <a:prstGeom prst="rect">
            <a:avLst/>
          </a:prstGeom>
          <a:noFill/>
        </p:spPr>
      </p:pic>
      <p:pic>
        <p:nvPicPr>
          <p:cNvPr id="68611" name="Picture 3" descr="C:\Users\Administrator\Desktop\Ali‫‬\20140409_133116.jpg"/>
          <p:cNvPicPr>
            <a:picLocks noChangeAspect="1" noChangeArrowheads="1"/>
          </p:cNvPicPr>
          <p:nvPr/>
        </p:nvPicPr>
        <p:blipFill>
          <a:blip r:embed="rId3" cstate="print"/>
          <a:srcRect/>
          <a:stretch>
            <a:fillRect/>
          </a:stretch>
        </p:blipFill>
        <p:spPr bwMode="auto">
          <a:xfrm>
            <a:off x="4929189" y="3714752"/>
            <a:ext cx="3663043" cy="2747282"/>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r>
              <a:rPr lang="en-US" sz="4000" b="1" dirty="0" smtClean="0">
                <a:latin typeface="+mn-lt"/>
              </a:rPr>
              <a:t>Basic performance requirements of the furnace structure:</a:t>
            </a:r>
            <a:endParaRPr lang="ar-SA" sz="4000" dirty="0">
              <a:latin typeface="+mn-lt"/>
            </a:endParaRPr>
          </a:p>
        </p:txBody>
      </p:sp>
      <p:pic>
        <p:nvPicPr>
          <p:cNvPr id="6146" name="Picture 2"/>
          <p:cNvPicPr>
            <a:picLocks noChangeAspect="1" noChangeArrowheads="1"/>
          </p:cNvPicPr>
          <p:nvPr/>
        </p:nvPicPr>
        <p:blipFill>
          <a:blip r:embed="rId2"/>
          <a:srcRect/>
          <a:stretch>
            <a:fillRect/>
          </a:stretch>
        </p:blipFill>
        <p:spPr bwMode="auto">
          <a:xfrm>
            <a:off x="1071538" y="1928802"/>
            <a:ext cx="6929486" cy="2813253"/>
          </a:xfrm>
          <a:prstGeom prst="rect">
            <a:avLst/>
          </a:prstGeom>
          <a:noFill/>
          <a:ln w="9525">
            <a:noFill/>
            <a:miter lim="800000"/>
            <a:headEnd/>
            <a:tailEnd/>
          </a:ln>
          <a:effectLst/>
        </p:spPr>
      </p:pic>
      <p:sp>
        <p:nvSpPr>
          <p:cNvPr id="5" name="مستطيل 4"/>
          <p:cNvSpPr/>
          <p:nvPr/>
        </p:nvSpPr>
        <p:spPr>
          <a:xfrm>
            <a:off x="642910" y="4929198"/>
            <a:ext cx="8072494" cy="1015663"/>
          </a:xfrm>
          <a:prstGeom prst="rect">
            <a:avLst/>
          </a:prstGeom>
        </p:spPr>
        <p:txBody>
          <a:bodyPr wrap="square">
            <a:spAutoFit/>
          </a:bodyPr>
          <a:lstStyle/>
          <a:p>
            <a:pPr algn="l" rtl="0"/>
            <a:r>
              <a:rPr lang="en-US" sz="2000" dirty="0"/>
              <a:t>In its simplest form a furnace consists of a casing with a heat source, usually a flame to provide the process energy. Where flames are employed the heating may be direct using radiation from the flame. </a:t>
            </a:r>
            <a:endParaRPr lang="ar-SA" sz="20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تدفق">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734</TotalTime>
  <Words>1383</Words>
  <Application>Microsoft Office PowerPoint</Application>
  <PresentationFormat>On-screen Show (4:3)</PresentationFormat>
  <Paragraphs>207</Paragraphs>
  <Slides>27</Slides>
  <Notes>1</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تدفق</vt:lpstr>
      <vt:lpstr>Slide 1</vt:lpstr>
      <vt:lpstr>Objective: </vt:lpstr>
      <vt:lpstr>Component of furnace </vt:lpstr>
      <vt:lpstr>Slide 4</vt:lpstr>
      <vt:lpstr>Slide 5</vt:lpstr>
      <vt:lpstr>Slide 6</vt:lpstr>
      <vt:lpstr>Slide 7</vt:lpstr>
      <vt:lpstr>Slide 8</vt:lpstr>
      <vt:lpstr>Basic performance requirements of the furnace structure:</vt:lpstr>
      <vt:lpstr>Design &amp; calculation </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THANK YOU... .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lenovo</dc:creator>
  <cp:lastModifiedBy>mahmmoud0</cp:lastModifiedBy>
  <cp:revision>82</cp:revision>
  <dcterms:created xsi:type="dcterms:W3CDTF">2013-12-18T15:28:45Z</dcterms:created>
  <dcterms:modified xsi:type="dcterms:W3CDTF">2014-05-14T07:07:18Z</dcterms:modified>
</cp:coreProperties>
</file>