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12/26/2012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12/26/2012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12/26/2012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12/26/2012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12/26/2012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12/26/2012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12/26/2012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ircuitstoday.com/wp-content/uploads/2011/01/h-bridge-motor-driver.p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38000" r="56000" b="26000"/>
          </a:stretch>
        </a:blipFill>
        <a:effectLst/>
      </p:bgPr>
    </p:bg>
    <p:spTree>
      <p:nvGrpSpPr>
        <p:cNvPr id="1" name=""/>
        <p:cNvGrpSpPr/>
        <p:nvPr/>
      </p:nvGrpSpPr>
      <p:grpSpPr>
        <a:xfrm>
          <a:off x="0" y="0"/>
          <a:ext cx="0" cy="0"/>
          <a:chOff x="0" y="0"/>
          <a:chExt cx="0" cy="0"/>
        </a:xfrm>
      </p:grpSpPr>
      <p:pic>
        <p:nvPicPr>
          <p:cNvPr id="1026" name="Picture 2" descr="E:\university\Motto-250x258.png"/>
          <p:cNvPicPr>
            <a:picLocks noChangeAspect="1" noChangeArrowheads="1"/>
          </p:cNvPicPr>
          <p:nvPr/>
        </p:nvPicPr>
        <p:blipFill>
          <a:blip r:embed="rId3" cstate="print"/>
          <a:srcRect/>
          <a:stretch>
            <a:fillRect/>
          </a:stretch>
        </p:blipFill>
        <p:spPr bwMode="auto">
          <a:xfrm>
            <a:off x="3505200" y="0"/>
            <a:ext cx="1828800" cy="1676400"/>
          </a:xfrm>
          <a:prstGeom prst="rect">
            <a:avLst/>
          </a:prstGeom>
          <a:noFill/>
        </p:spPr>
      </p:pic>
      <p:sp>
        <p:nvSpPr>
          <p:cNvPr id="5" name="TextBox 4"/>
          <p:cNvSpPr txBox="1"/>
          <p:nvPr/>
        </p:nvSpPr>
        <p:spPr>
          <a:xfrm>
            <a:off x="1066800" y="1447800"/>
            <a:ext cx="7162800" cy="2985433"/>
          </a:xfrm>
          <a:prstGeom prst="rect">
            <a:avLst/>
          </a:prstGeom>
          <a:noFill/>
        </p:spPr>
        <p:txBody>
          <a:bodyPr wrap="square" rtlCol="0">
            <a:spAutoFit/>
          </a:bodyPr>
          <a:lstStyle/>
          <a:p>
            <a:pPr algn="ctr"/>
            <a:endParaRPr lang="en-US" dirty="0" smtClean="0"/>
          </a:p>
          <a:p>
            <a:pPr algn="ctr"/>
            <a:r>
              <a:rPr lang="en-US" sz="2800" b="1" dirty="0" smtClean="0">
                <a:latin typeface="Times New Roman" pitchFamily="18" charset="0"/>
                <a:cs typeface="Times New Roman" pitchFamily="18" charset="0"/>
              </a:rPr>
              <a:t>An-</a:t>
            </a:r>
            <a:r>
              <a:rPr lang="en-US" sz="2800" b="1" dirty="0" err="1" smtClean="0">
                <a:latin typeface="Times New Roman" pitchFamily="18" charset="0"/>
                <a:cs typeface="Times New Roman" pitchFamily="18" charset="0"/>
              </a:rPr>
              <a:t>Najah</a:t>
            </a:r>
            <a:r>
              <a:rPr lang="en-US" sz="2800" b="1" dirty="0" smtClean="0">
                <a:latin typeface="Times New Roman" pitchFamily="18" charset="0"/>
                <a:cs typeface="Times New Roman" pitchFamily="18" charset="0"/>
              </a:rPr>
              <a:t> National </a:t>
            </a:r>
            <a:r>
              <a:rPr lang="en-US" sz="2800" b="1" dirty="0" smtClean="0">
                <a:latin typeface="Times New Roman" pitchFamily="18" charset="0"/>
                <a:cs typeface="Times New Roman" pitchFamily="18" charset="0"/>
              </a:rPr>
              <a:t>University</a:t>
            </a:r>
          </a:p>
          <a:p>
            <a:pPr algn="ctr"/>
            <a:r>
              <a:rPr lang="en-US" sz="2800" b="1" dirty="0" err="1" smtClean="0">
                <a:latin typeface="Times New Roman" pitchFamily="18" charset="0"/>
                <a:cs typeface="Times New Roman" pitchFamily="18" charset="0"/>
              </a:rPr>
              <a:t>Mechatronics</a:t>
            </a:r>
            <a:r>
              <a:rPr lang="en-US" sz="2800" b="1" dirty="0" smtClean="0">
                <a:latin typeface="Times New Roman" pitchFamily="18" charset="0"/>
                <a:cs typeface="Times New Roman" pitchFamily="18" charset="0"/>
              </a:rPr>
              <a:t> Engineering Department</a:t>
            </a:r>
          </a:p>
          <a:p>
            <a:pPr algn="ctr"/>
            <a:r>
              <a:rPr lang="en-US" sz="2800" b="1" dirty="0" smtClean="0">
                <a:latin typeface="Times New Roman" pitchFamily="18" charset="0"/>
                <a:cs typeface="Times New Roman" pitchFamily="18" charset="0"/>
              </a:rPr>
              <a:t>Electric Wheel Chair</a:t>
            </a:r>
          </a:p>
          <a:p>
            <a:pPr algn="ctr"/>
            <a:endParaRPr lang="en-US" sz="3200" b="1" dirty="0" smtClean="0">
              <a:latin typeface="Times New Roman" pitchFamily="18" charset="0"/>
              <a:cs typeface="Times New Roman" pitchFamily="18" charset="0"/>
            </a:endParaRPr>
          </a:p>
          <a:p>
            <a:pPr algn="ctr"/>
            <a:endParaRPr lang="en-US" dirty="0" smtClean="0"/>
          </a:p>
          <a:p>
            <a:pPr algn="ctr"/>
            <a:endParaRPr lang="en-US" dirty="0" smtClean="0"/>
          </a:p>
          <a:p>
            <a:pPr algn="ctr"/>
            <a:endParaRPr lang="en-US" dirty="0"/>
          </a:p>
        </p:txBody>
      </p:sp>
      <p:sp>
        <p:nvSpPr>
          <p:cNvPr id="9" name="TextBox 8"/>
          <p:cNvSpPr txBox="1"/>
          <p:nvPr/>
        </p:nvSpPr>
        <p:spPr>
          <a:xfrm>
            <a:off x="3733800" y="3657600"/>
            <a:ext cx="4419600" cy="1477328"/>
          </a:xfrm>
          <a:prstGeom prst="rect">
            <a:avLst/>
          </a:prstGeom>
          <a:noFill/>
        </p:spPr>
        <p:txBody>
          <a:bodyPr wrap="square" rtlCol="0">
            <a:spAutoFit/>
          </a:bodyPr>
          <a:lstStyle/>
          <a:p>
            <a:r>
              <a:rPr lang="en-US" b="1" dirty="0" smtClean="0">
                <a:latin typeface="Times New Roman" pitchFamily="18" charset="0"/>
                <a:cs typeface="Times New Roman" pitchFamily="18" charset="0"/>
              </a:rPr>
              <a:t>Prepared by: </a:t>
            </a:r>
          </a:p>
          <a:p>
            <a:r>
              <a:rPr lang="en-US" b="1" dirty="0" err="1" smtClean="0">
                <a:latin typeface="Times New Roman" pitchFamily="18" charset="0"/>
                <a:cs typeface="Times New Roman" pitchFamily="18" charset="0"/>
              </a:rPr>
              <a:t>Bassam</a:t>
            </a:r>
            <a:r>
              <a:rPr lang="en-US" b="1" dirty="0" smtClean="0">
                <a:latin typeface="Times New Roman" pitchFamily="18" charset="0"/>
                <a:cs typeface="Times New Roman" pitchFamily="18" charset="0"/>
              </a:rPr>
              <a:t> .H. </a:t>
            </a:r>
            <a:r>
              <a:rPr lang="en-US" b="1" dirty="0" err="1" smtClean="0">
                <a:latin typeface="Times New Roman" pitchFamily="18" charset="0"/>
                <a:cs typeface="Times New Roman" pitchFamily="18" charset="0"/>
              </a:rPr>
              <a:t>Subuh</a:t>
            </a:r>
            <a:endParaRPr lang="en-US" b="1" dirty="0" smtClean="0">
              <a:latin typeface="Times New Roman" pitchFamily="18" charset="0"/>
              <a:cs typeface="Times New Roman" pitchFamily="18" charset="0"/>
            </a:endParaRPr>
          </a:p>
          <a:p>
            <a:r>
              <a:rPr lang="en-US" b="1" dirty="0" err="1" smtClean="0">
                <a:latin typeface="Times New Roman" pitchFamily="18" charset="0"/>
                <a:cs typeface="Times New Roman" pitchFamily="18" charset="0"/>
              </a:rPr>
              <a:t>Hamdan</a:t>
            </a:r>
            <a:r>
              <a:rPr lang="en-US" b="1" dirty="0" smtClean="0">
                <a:latin typeface="Times New Roman" pitchFamily="18" charset="0"/>
                <a:cs typeface="Times New Roman" pitchFamily="18" charset="0"/>
              </a:rPr>
              <a:t> .R. </a:t>
            </a:r>
            <a:r>
              <a:rPr lang="en-US" b="1" dirty="0" err="1" smtClean="0">
                <a:latin typeface="Times New Roman" pitchFamily="18" charset="0"/>
                <a:cs typeface="Times New Roman" pitchFamily="18" charset="0"/>
              </a:rPr>
              <a:t>Shehadeh</a:t>
            </a:r>
            <a:endParaRPr lang="en-US" b="1" dirty="0" smtClean="0">
              <a:latin typeface="Times New Roman" pitchFamily="18" charset="0"/>
              <a:cs typeface="Times New Roman" pitchFamily="18" charset="0"/>
            </a:endParaRPr>
          </a:p>
          <a:p>
            <a:r>
              <a:rPr lang="en-US" b="1" dirty="0" err="1" smtClean="0">
                <a:latin typeface="Times New Roman" pitchFamily="18" charset="0"/>
                <a:cs typeface="Times New Roman" pitchFamily="18" charset="0"/>
              </a:rPr>
              <a:t>Karim</a:t>
            </a:r>
            <a:r>
              <a:rPr lang="en-US" b="1" dirty="0" smtClean="0">
                <a:latin typeface="Times New Roman" pitchFamily="18" charset="0"/>
                <a:cs typeface="Times New Roman" pitchFamily="18" charset="0"/>
              </a:rPr>
              <a:t> .M. </a:t>
            </a:r>
            <a:r>
              <a:rPr lang="en-US" b="1" dirty="0" err="1" smtClean="0">
                <a:latin typeface="Times New Roman" pitchFamily="18" charset="0"/>
                <a:cs typeface="Times New Roman" pitchFamily="18" charset="0"/>
              </a:rPr>
              <a:t>Yasein</a:t>
            </a:r>
            <a:endParaRPr lang="en-US"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Mohammad .R. </a:t>
            </a:r>
            <a:r>
              <a:rPr lang="en-US" b="1" dirty="0" err="1" smtClean="0">
                <a:latin typeface="Times New Roman" pitchFamily="18" charset="0"/>
                <a:cs typeface="Times New Roman" pitchFamily="18" charset="0"/>
              </a:rPr>
              <a:t>B</a:t>
            </a:r>
            <a:r>
              <a:rPr lang="en-US" b="1" dirty="0" err="1" smtClean="0">
                <a:latin typeface="Times New Roman" pitchFamily="18" charset="0"/>
                <a:cs typeface="Times New Roman" pitchFamily="18" charset="0"/>
              </a:rPr>
              <a:t>eleh</a:t>
            </a:r>
            <a:endParaRPr lang="en-US" b="1" dirty="0">
              <a:latin typeface="Times New Roman" pitchFamily="18" charset="0"/>
              <a:cs typeface="Times New Roman" pitchFamily="18" charset="0"/>
            </a:endParaRPr>
          </a:p>
        </p:txBody>
      </p:sp>
      <p:sp>
        <p:nvSpPr>
          <p:cNvPr id="10" name="TextBox 9"/>
          <p:cNvSpPr txBox="1"/>
          <p:nvPr/>
        </p:nvSpPr>
        <p:spPr>
          <a:xfrm>
            <a:off x="5029200" y="6019800"/>
            <a:ext cx="3886200" cy="923330"/>
          </a:xfrm>
          <a:prstGeom prst="rect">
            <a:avLst/>
          </a:prstGeom>
          <a:noFill/>
        </p:spPr>
        <p:txBody>
          <a:bodyPr wrap="square" rtlCol="0">
            <a:spAutoFit/>
          </a:bodyPr>
          <a:lstStyle/>
          <a:p>
            <a:r>
              <a:rPr lang="en-US" b="1" dirty="0" smtClean="0"/>
              <a:t>Supervisor: </a:t>
            </a:r>
          </a:p>
          <a:p>
            <a:r>
              <a:rPr lang="en-US" b="1" dirty="0" smtClean="0"/>
              <a:t>Dr. Aladdin </a:t>
            </a:r>
            <a:r>
              <a:rPr lang="en-US" b="1" dirty="0" err="1" smtClean="0"/>
              <a:t>Salah</a:t>
            </a:r>
            <a:r>
              <a:rPr lang="en-US" b="1" dirty="0" smtClean="0"/>
              <a:t> </a:t>
            </a:r>
            <a:r>
              <a:rPr lang="en-US" b="1" dirty="0" err="1" smtClean="0"/>
              <a:t>M</a:t>
            </a:r>
            <a:r>
              <a:rPr lang="en-US" b="1" dirty="0" err="1" smtClean="0"/>
              <a:t>asri</a:t>
            </a:r>
            <a:r>
              <a:rPr lang="en-US" b="1" dirty="0" smtClean="0"/>
              <a:t> </a:t>
            </a:r>
          </a:p>
          <a:p>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229600" cy="1295399"/>
          </a:xfrm>
        </p:spPr>
        <p:txBody>
          <a:bodyPr>
            <a:normAutofit/>
          </a:bodyPr>
          <a:lstStyle/>
          <a:p>
            <a:pPr>
              <a:buNone/>
            </a:pPr>
            <a:r>
              <a:rPr lang="en-US" sz="2400" b="1"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Battery</a:t>
            </a:r>
            <a:endParaRPr lang="en-US" sz="2400" b="1" dirty="0" smtClean="0">
              <a:latin typeface="Times New Roman" pitchFamily="18" charset="0"/>
              <a:cs typeface="Times New Roman" pitchFamily="18" charset="0"/>
            </a:endParaRPr>
          </a:p>
          <a:p>
            <a:pPr>
              <a:buNone/>
            </a:pPr>
            <a:endParaRPr lang="en-US" sz="2400" b="1" dirty="0" smtClean="0">
              <a:latin typeface="Times New Roman" pitchFamily="18" charset="0"/>
              <a:cs typeface="Times New Roman" pitchFamily="18" charset="0"/>
            </a:endParaRPr>
          </a:p>
          <a:p>
            <a:pPr>
              <a:buNone/>
            </a:pPr>
            <a:endParaRPr lang="en-US" sz="2400" b="1" dirty="0" smtClean="0">
              <a:latin typeface="Times New Roman" pitchFamily="18" charset="0"/>
              <a:cs typeface="Times New Roman" pitchFamily="18" charset="0"/>
            </a:endParaRPr>
          </a:p>
          <a:p>
            <a:pPr>
              <a:buNone/>
            </a:pPr>
            <a:endParaRPr lang="en-US" sz="2400" b="1" dirty="0">
              <a:latin typeface="Times New Roman" pitchFamily="18" charset="0"/>
              <a:cs typeface="Times New Roman" pitchFamily="18" charset="0"/>
            </a:endParaRPr>
          </a:p>
        </p:txBody>
      </p:sp>
      <p:sp>
        <p:nvSpPr>
          <p:cNvPr id="3" name="Title 2"/>
          <p:cNvSpPr>
            <a:spLocks noGrp="1"/>
          </p:cNvSpPr>
          <p:nvPr>
            <p:ph type="title"/>
          </p:nvPr>
        </p:nvSpPr>
        <p:spPr>
          <a:xfrm>
            <a:off x="304800" y="228600"/>
            <a:ext cx="8229600" cy="1143000"/>
          </a:xfrm>
        </p:spPr>
        <p:txBody>
          <a:bodyPr/>
          <a:lstStyle/>
          <a:p>
            <a:r>
              <a:rPr lang="en-US" dirty="0" smtClean="0">
                <a:latin typeface="Times New Roman" pitchFamily="18" charset="0"/>
                <a:cs typeface="Times New Roman" pitchFamily="18" charset="0"/>
              </a:rPr>
              <a:t>Electrical part</a:t>
            </a:r>
            <a:endParaRPr lang="en-US" dirty="0"/>
          </a:p>
        </p:txBody>
      </p:sp>
      <p:sp>
        <p:nvSpPr>
          <p:cNvPr id="4" name="TextBox 3"/>
          <p:cNvSpPr txBox="1"/>
          <p:nvPr/>
        </p:nvSpPr>
        <p:spPr>
          <a:xfrm>
            <a:off x="457200" y="1752600"/>
            <a:ext cx="5867400" cy="2123658"/>
          </a:xfrm>
          <a:prstGeom prst="rect">
            <a:avLst/>
          </a:prstGeom>
          <a:noFill/>
        </p:spPr>
        <p:txBody>
          <a:bodyPr wrap="square" rtlCol="0">
            <a:spAutoFit/>
          </a:bodyPr>
          <a:lstStyle/>
          <a:p>
            <a:pPr>
              <a:buFont typeface="Wingdings" pitchFamily="2" charset="2"/>
              <a:buChar char="q"/>
            </a:pPr>
            <a:r>
              <a:rPr lang="en-US" sz="2400" dirty="0" smtClean="0"/>
              <a:t> </a:t>
            </a:r>
            <a:r>
              <a:rPr lang="en-US" sz="2800" b="1"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2×26Ah) 12v dry </a:t>
            </a:r>
            <a:r>
              <a:rPr lang="en-US" sz="2800" b="1" dirty="0" smtClean="0">
                <a:latin typeface="Times New Roman" pitchFamily="18" charset="0"/>
                <a:cs typeface="Times New Roman" pitchFamily="18" charset="0"/>
              </a:rPr>
              <a:t>battery</a:t>
            </a:r>
          </a:p>
          <a:p>
            <a:pPr>
              <a:buFont typeface="Wingdings" pitchFamily="2" charset="2"/>
              <a:buChar char="q"/>
            </a:pPr>
            <a:r>
              <a:rPr lang="en-US" sz="2800" b="1" dirty="0" smtClean="0">
                <a:latin typeface="Times New Roman" pitchFamily="18" charset="0"/>
                <a:cs typeface="Times New Roman" pitchFamily="18" charset="0"/>
              </a:rPr>
              <a:t> Rechargeable</a:t>
            </a:r>
          </a:p>
          <a:p>
            <a:pPr>
              <a:buFont typeface="Wingdings" pitchFamily="2" charset="2"/>
              <a:buChar char="q"/>
            </a:pPr>
            <a:r>
              <a:rPr lang="en-US"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Safe operation</a:t>
            </a:r>
          </a:p>
          <a:p>
            <a:pPr>
              <a:buFont typeface="Wingdings" pitchFamily="2" charset="2"/>
              <a:buChar char="q"/>
            </a:pPr>
            <a:r>
              <a:rPr lang="en-US"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Long life cycle</a:t>
            </a:r>
          </a:p>
          <a:p>
            <a:endParaRPr lang="en-US" sz="2000" b="1" dirty="0" smtClean="0">
              <a:latin typeface="Times New Roman" pitchFamily="18" charset="0"/>
              <a:cs typeface="Times New Roman" pitchFamily="18" charset="0"/>
            </a:endParaRPr>
          </a:p>
        </p:txBody>
      </p:sp>
      <p:pic>
        <p:nvPicPr>
          <p:cNvPr id="5" name="Content Placeholder 4" descr="1268292550_37299967_5-Dry-Batteries-12VDC-7AH-9AH-12AH-18AH-38AH-100AH-Punjab-1268292550.jpg"/>
          <p:cNvPicPr>
            <a:picLocks noChangeAspect="1"/>
          </p:cNvPicPr>
          <p:nvPr/>
        </p:nvPicPr>
        <p:blipFill>
          <a:blip r:embed="rId2" cstate="print"/>
          <a:stretch>
            <a:fillRect/>
          </a:stretch>
        </p:blipFill>
        <p:spPr>
          <a:xfrm>
            <a:off x="5334000" y="2470150"/>
            <a:ext cx="3581400" cy="35179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229600" cy="1143000"/>
          </a:xfrm>
        </p:spPr>
        <p:txBody>
          <a:bodyPr/>
          <a:lstStyle/>
          <a:p>
            <a:r>
              <a:rPr lang="en-US" dirty="0" smtClean="0">
                <a:latin typeface="Times New Roman" pitchFamily="18" charset="0"/>
                <a:cs typeface="Times New Roman" pitchFamily="18" charset="0"/>
              </a:rPr>
              <a:t>Electrical part</a:t>
            </a:r>
            <a:endParaRPr lang="en-US" dirty="0"/>
          </a:p>
        </p:txBody>
      </p:sp>
      <p:sp>
        <p:nvSpPr>
          <p:cNvPr id="4" name="TextBox 3"/>
          <p:cNvSpPr txBox="1"/>
          <p:nvPr/>
        </p:nvSpPr>
        <p:spPr>
          <a:xfrm>
            <a:off x="381000" y="1219200"/>
            <a:ext cx="7010400" cy="7602081"/>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H </a:t>
            </a:r>
            <a:r>
              <a:rPr lang="en-US" sz="3200" b="1" dirty="0" smtClean="0">
                <a:latin typeface="Times New Roman" pitchFamily="18" charset="0"/>
                <a:cs typeface="Times New Roman" pitchFamily="18" charset="0"/>
              </a:rPr>
              <a:t>Bridge</a:t>
            </a:r>
          </a:p>
          <a:p>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We will use H-Bridge </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to control the speed and direction of the motor. </a:t>
            </a:r>
            <a:endParaRPr lang="en-US" sz="2400" b="1" dirty="0" smtClean="0">
              <a:latin typeface="Times New Roman" pitchFamily="18" charset="0"/>
              <a:cs typeface="Times New Roman" pitchFamily="18" charset="0"/>
            </a:endParaRPr>
          </a:p>
          <a:p>
            <a:endParaRPr lang="en-US" sz="2400" dirty="0" smtClean="0"/>
          </a:p>
          <a:p>
            <a:endParaRPr lang="en-US" sz="2400" dirty="0" smtClean="0"/>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5" name="Picture 4" descr="http://www.circuitstoday.com/wp-content/uploads/2011/01/h-bridge-motor-driver.png">
            <a:hlinkClick r:id="rId2"/>
          </p:cNvPr>
          <p:cNvPicPr/>
          <p:nvPr/>
        </p:nvPicPr>
        <p:blipFill>
          <a:blip r:embed="rId3" cstate="print"/>
          <a:srcRect/>
          <a:stretch>
            <a:fillRect/>
          </a:stretch>
        </p:blipFill>
        <p:spPr bwMode="auto">
          <a:xfrm>
            <a:off x="4648200" y="2895600"/>
            <a:ext cx="421005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8229600" cy="4525963"/>
          </a:xfrm>
        </p:spPr>
        <p:txBody>
          <a:bodyPr>
            <a:normAutofit/>
          </a:bodyPr>
          <a:lstStyle/>
          <a:p>
            <a:pPr>
              <a:buNone/>
            </a:pPr>
            <a:r>
              <a:rPr lang="en-US"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PWM is a commonly used technique for controlling power to inertial electrical devices, made practical by modern electronic power switches</a:t>
            </a:r>
            <a:r>
              <a:rPr lang="en-US" sz="2000" b="1" dirty="0" smtClean="0">
                <a:latin typeface="Times New Roman" pitchFamily="18" charset="0"/>
                <a:cs typeface="Times New Roman" pitchFamily="18" charset="0"/>
              </a:rPr>
              <a:t>.</a:t>
            </a:r>
          </a:p>
          <a:p>
            <a:endParaRPr lang="en-US" sz="2000" b="1" dirty="0">
              <a:latin typeface="Times New Roman" pitchFamily="18" charset="0"/>
              <a:cs typeface="Times New Roman" pitchFamily="18" charset="0"/>
            </a:endParaRPr>
          </a:p>
        </p:txBody>
      </p:sp>
      <p:sp>
        <p:nvSpPr>
          <p:cNvPr id="3" name="Title 2"/>
          <p:cNvSpPr>
            <a:spLocks noGrp="1"/>
          </p:cNvSpPr>
          <p:nvPr>
            <p:ph type="title"/>
          </p:nvPr>
        </p:nvSpPr>
        <p:spPr/>
        <p:txBody>
          <a:bodyPr>
            <a:noAutofit/>
          </a:bodyPr>
          <a:lstStyle/>
          <a:p>
            <a:r>
              <a:rPr lang="en-US" dirty="0" smtClean="0">
                <a:latin typeface="Times New Roman" pitchFamily="18" charset="0"/>
                <a:cs typeface="Times New Roman" pitchFamily="18" charset="0"/>
              </a:rPr>
              <a:t>Electrical part</a:t>
            </a:r>
            <a:endParaRPr lang="en-US" dirty="0"/>
          </a:p>
        </p:txBody>
      </p:sp>
      <p:pic>
        <p:nvPicPr>
          <p:cNvPr id="4" name="Picture 3" descr="f.jpg"/>
          <p:cNvPicPr/>
          <p:nvPr/>
        </p:nvPicPr>
        <p:blipFill>
          <a:blip r:embed="rId2" cstate="print"/>
          <a:srcRect/>
          <a:stretch>
            <a:fillRect/>
          </a:stretch>
        </p:blipFill>
        <p:spPr bwMode="auto">
          <a:xfrm>
            <a:off x="4267200" y="3200400"/>
            <a:ext cx="4876800" cy="3657600"/>
          </a:xfrm>
          <a:prstGeom prst="rect">
            <a:avLst/>
          </a:prstGeom>
          <a:noFill/>
          <a:ln w="9525">
            <a:noFill/>
            <a:miter lim="800000"/>
            <a:headEnd/>
            <a:tailEnd/>
          </a:ln>
        </p:spPr>
      </p:pic>
      <p:pic>
        <p:nvPicPr>
          <p:cNvPr id="21506" name="Picture 2" descr="C:\Users\Dell\Desktop\erty.png"/>
          <p:cNvPicPr>
            <a:picLocks noChangeAspect="1" noChangeArrowheads="1"/>
          </p:cNvPicPr>
          <p:nvPr/>
        </p:nvPicPr>
        <p:blipFill>
          <a:blip r:embed="rId3" cstate="print"/>
          <a:srcRect/>
          <a:stretch>
            <a:fillRect/>
          </a:stretch>
        </p:blipFill>
        <p:spPr bwMode="auto">
          <a:xfrm>
            <a:off x="685800" y="3200400"/>
            <a:ext cx="3657600" cy="1676400"/>
          </a:xfrm>
          <a:prstGeom prst="rect">
            <a:avLst/>
          </a:prstGeom>
          <a:noFill/>
        </p:spPr>
      </p:pic>
      <p:sp>
        <p:nvSpPr>
          <p:cNvPr id="6" name="TextBox 5"/>
          <p:cNvSpPr txBox="1"/>
          <p:nvPr/>
        </p:nvSpPr>
        <p:spPr>
          <a:xfrm>
            <a:off x="457200" y="1219200"/>
            <a:ext cx="5192319"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Pulse </a:t>
            </a:r>
            <a:r>
              <a:rPr lang="en-US" sz="2800" b="1" dirty="0" smtClean="0">
                <a:latin typeface="Times New Roman" pitchFamily="18" charset="0"/>
                <a:cs typeface="Times New Roman" pitchFamily="18" charset="0"/>
              </a:rPr>
              <a:t>Width Modulation (PWM)</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imes New Roman" pitchFamily="18" charset="0"/>
                <a:cs typeface="Times New Roman" pitchFamily="18" charset="0"/>
              </a:rPr>
              <a:t>Features</a:t>
            </a:r>
            <a:r>
              <a:rPr lang="en-US" dirty="0" smtClean="0"/>
              <a:t> </a:t>
            </a:r>
            <a:endParaRPr lang="en-US" dirty="0"/>
          </a:p>
        </p:txBody>
      </p:sp>
      <p:sp>
        <p:nvSpPr>
          <p:cNvPr id="4" name="TextBox 3"/>
          <p:cNvSpPr txBox="1"/>
          <p:nvPr/>
        </p:nvSpPr>
        <p:spPr>
          <a:xfrm>
            <a:off x="457200" y="1828800"/>
            <a:ext cx="5439694" cy="4154984"/>
          </a:xfrm>
          <a:prstGeom prst="rect">
            <a:avLst/>
          </a:prstGeom>
          <a:noFill/>
        </p:spPr>
        <p:txBody>
          <a:bodyPr wrap="none" rtlCol="0">
            <a:spAutoFit/>
          </a:bodyPr>
          <a:lstStyle/>
          <a:p>
            <a:pPr>
              <a:buFont typeface="Wingdings" pitchFamily="2" charset="2"/>
              <a:buChar char="q"/>
            </a:pPr>
            <a:r>
              <a:rPr lang="en-US" sz="2000" b="1" dirty="0" smtClean="0">
                <a:latin typeface="Times New Roman" pitchFamily="18" charset="0"/>
                <a:cs typeface="Times New Roman" pitchFamily="18" charset="0"/>
              </a:rPr>
              <a:t> The </a:t>
            </a:r>
            <a:r>
              <a:rPr lang="en-US" sz="2000" b="1" dirty="0" smtClean="0">
                <a:latin typeface="Times New Roman" pitchFamily="18" charset="0"/>
                <a:cs typeface="Times New Roman" pitchFamily="18" charset="0"/>
              </a:rPr>
              <a:t>position of the joystick is calculated </a:t>
            </a:r>
            <a:r>
              <a:rPr lang="en-US" sz="2000" b="1" dirty="0" smtClean="0">
                <a:latin typeface="Times New Roman" pitchFamily="18" charset="0"/>
                <a:cs typeface="Times New Roman" pitchFamily="18" charset="0"/>
              </a:rPr>
              <a:t>from</a:t>
            </a:r>
          </a:p>
          <a:p>
            <a:r>
              <a:rPr lang="en-US"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the two potentiometers in the joystick</a:t>
            </a:r>
            <a:r>
              <a:rPr lang="en-US" sz="2000" b="1" dirty="0" smtClean="0">
                <a:latin typeface="Times New Roman" pitchFamily="18" charset="0"/>
                <a:cs typeface="Times New Roman" pitchFamily="18" charset="0"/>
              </a:rPr>
              <a:t>.</a:t>
            </a:r>
          </a:p>
          <a:p>
            <a:endParaRPr lang="en-US" sz="2000" b="1" dirty="0" smtClean="0">
              <a:latin typeface="Times New Roman" pitchFamily="18" charset="0"/>
              <a:cs typeface="Times New Roman" pitchFamily="18" charset="0"/>
            </a:endParaRPr>
          </a:p>
          <a:p>
            <a:pPr>
              <a:buFont typeface="Wingdings" pitchFamily="2" charset="2"/>
              <a:buChar char="q"/>
            </a:pPr>
            <a:r>
              <a:rPr lang="en-US" sz="2000" b="1" dirty="0" smtClean="0">
                <a:latin typeface="Times New Roman" pitchFamily="18" charset="0"/>
                <a:cs typeface="Times New Roman" pitchFamily="18" charset="0"/>
              </a:rPr>
              <a:t> The joystick can move in two </a:t>
            </a:r>
            <a:r>
              <a:rPr lang="en-US" sz="2000" b="1" dirty="0" smtClean="0">
                <a:latin typeface="Times New Roman" pitchFamily="18" charset="0"/>
                <a:cs typeface="Times New Roman" pitchFamily="18" charset="0"/>
              </a:rPr>
              <a:t>dimensions</a:t>
            </a:r>
          </a:p>
          <a:p>
            <a:r>
              <a:rPr lang="en-US"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which typically would represent any </a:t>
            </a:r>
            <a:r>
              <a:rPr lang="en-US" sz="2000" b="1" dirty="0" smtClean="0">
                <a:latin typeface="Times New Roman" pitchFamily="18" charset="0"/>
                <a:cs typeface="Times New Roman" pitchFamily="18" charset="0"/>
              </a:rPr>
              <a:t>two</a:t>
            </a:r>
          </a:p>
          <a:p>
            <a:r>
              <a:rPr lang="en-US"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dimensional quantity (X and Y ).</a:t>
            </a:r>
            <a:r>
              <a:rPr lang="en-US" sz="2000" dirty="0" smtClean="0"/>
              <a:t> </a:t>
            </a:r>
            <a:endParaRPr lang="en-US" sz="2000" dirty="0" smtClean="0"/>
          </a:p>
          <a:p>
            <a:endParaRPr lang="en-US" sz="2000" dirty="0" smtClean="0"/>
          </a:p>
          <a:p>
            <a:pPr>
              <a:buFont typeface="Wingdings" pitchFamily="2" charset="2"/>
              <a:buChar char="q"/>
            </a:pPr>
            <a:r>
              <a:rPr lang="en-US" sz="2000" dirty="0" smtClean="0"/>
              <a:t> </a:t>
            </a:r>
            <a:r>
              <a:rPr lang="en-US" sz="2000" b="1" dirty="0" smtClean="0">
                <a:latin typeface="Times New Roman" pitchFamily="18" charset="0"/>
                <a:cs typeface="Times New Roman" pitchFamily="18" charset="0"/>
              </a:rPr>
              <a:t>To read the potentiometers </a:t>
            </a:r>
            <a:r>
              <a:rPr lang="en-US" sz="2000" b="1" dirty="0" smtClean="0">
                <a:latin typeface="Times New Roman" pitchFamily="18" charset="0"/>
                <a:cs typeface="Times New Roman" pitchFamily="18" charset="0"/>
              </a:rPr>
              <a:t>we</a:t>
            </a:r>
          </a:p>
          <a:p>
            <a:r>
              <a:rPr lang="en-US"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use the </a:t>
            </a:r>
            <a:r>
              <a:rPr lang="en-US" sz="2000" b="1" dirty="0" smtClean="0">
                <a:latin typeface="Times New Roman" pitchFamily="18" charset="0"/>
                <a:cs typeface="Times New Roman" pitchFamily="18" charset="0"/>
              </a:rPr>
              <a:t>analog Read() </a:t>
            </a:r>
            <a:r>
              <a:rPr lang="en-US" sz="2000" b="1" dirty="0" smtClean="0">
                <a:latin typeface="Times New Roman" pitchFamily="18" charset="0"/>
                <a:cs typeface="Times New Roman" pitchFamily="18" charset="0"/>
              </a:rPr>
              <a:t>function(ADC).</a:t>
            </a:r>
          </a:p>
          <a:p>
            <a:endParaRPr lang="en-US" sz="2400" dirty="0" smtClean="0"/>
          </a:p>
          <a:p>
            <a:pPr>
              <a:buFont typeface="Wingdings" pitchFamily="2" charset="2"/>
              <a:buChar char="q"/>
            </a:pPr>
            <a:endParaRPr lang="en-US" sz="2400" b="1" dirty="0" smtClean="0">
              <a:latin typeface="Times New Roman" pitchFamily="18" charset="0"/>
              <a:cs typeface="Times New Roman" pitchFamily="18" charset="0"/>
            </a:endParaRPr>
          </a:p>
          <a:p>
            <a:r>
              <a:rPr lang="en-US" dirty="0" smtClean="0"/>
              <a:t> </a:t>
            </a:r>
            <a:endParaRPr lang="en-US" dirty="0" smtClean="0"/>
          </a:p>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6324600" y="1600200"/>
            <a:ext cx="2667000" cy="300037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7239000" y="4953000"/>
            <a:ext cx="1600200" cy="1485900"/>
          </a:xfrm>
          <a:prstGeom prst="rect">
            <a:avLst/>
          </a:prstGeom>
          <a:noFill/>
          <a:ln w="9525">
            <a:noFill/>
            <a:miter lim="800000"/>
            <a:headEnd/>
            <a:tailEnd/>
          </a:ln>
        </p:spPr>
      </p:pic>
      <p:sp>
        <p:nvSpPr>
          <p:cNvPr id="8" name="TextBox 7"/>
          <p:cNvSpPr txBox="1"/>
          <p:nvPr/>
        </p:nvSpPr>
        <p:spPr>
          <a:xfrm>
            <a:off x="533400" y="1143000"/>
            <a:ext cx="1441420"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Joystick</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imes New Roman" pitchFamily="18" charset="0"/>
                <a:cs typeface="Times New Roman" pitchFamily="18" charset="0"/>
              </a:rPr>
              <a:t>Features</a:t>
            </a:r>
            <a:endParaRPr lang="en-US" dirty="0"/>
          </a:p>
        </p:txBody>
      </p:sp>
      <p:sp>
        <p:nvSpPr>
          <p:cNvPr id="4" name="TextBox 3"/>
          <p:cNvSpPr txBox="1"/>
          <p:nvPr/>
        </p:nvSpPr>
        <p:spPr>
          <a:xfrm>
            <a:off x="457200" y="1143000"/>
            <a:ext cx="2825453" cy="523220"/>
          </a:xfrm>
          <a:prstGeom prst="rect">
            <a:avLst/>
          </a:prstGeom>
          <a:noFill/>
        </p:spPr>
        <p:txBody>
          <a:bodyPr wrap="none" rtlCol="0">
            <a:spAutoFit/>
          </a:bodyPr>
          <a:lstStyle/>
          <a:p>
            <a:r>
              <a:rPr lang="en-US" sz="2800" b="1" dirty="0" smtClean="0">
                <a:latin typeface="Times New Roman" pitchFamily="18" charset="0"/>
                <a:cs typeface="Times New Roman" pitchFamily="18" charset="0"/>
              </a:rPr>
              <a:t>Voice recognition</a:t>
            </a:r>
            <a:endParaRPr lang="en-US" sz="2800" b="1" dirty="0">
              <a:latin typeface="Times New Roman" pitchFamily="18" charset="0"/>
              <a:cs typeface="Times New Roman" pitchFamily="18" charset="0"/>
            </a:endParaRPr>
          </a:p>
        </p:txBody>
      </p:sp>
      <p:sp>
        <p:nvSpPr>
          <p:cNvPr id="5" name="TextBox 4"/>
          <p:cNvSpPr txBox="1"/>
          <p:nvPr/>
        </p:nvSpPr>
        <p:spPr>
          <a:xfrm>
            <a:off x="533400" y="1828800"/>
            <a:ext cx="6781800" cy="4708981"/>
          </a:xfrm>
          <a:prstGeom prst="rect">
            <a:avLst/>
          </a:prstGeom>
          <a:noFill/>
        </p:spPr>
        <p:txBody>
          <a:bodyPr wrap="square" rtlCol="0">
            <a:spAutoFit/>
          </a:bodyPr>
          <a:lstStyle/>
          <a:p>
            <a:r>
              <a:rPr lang="en-US" sz="2400" dirty="0" smtClean="0">
                <a:latin typeface="Times New Roman" pitchFamily="18" charset="0"/>
                <a:cs typeface="Times New Roman" pitchFamily="18" charset="0"/>
              </a:rPr>
              <a:t>In </a:t>
            </a:r>
            <a:r>
              <a:rPr lang="en-US" sz="2400" dirty="0" smtClean="0">
                <a:latin typeface="Times New Roman" pitchFamily="18" charset="0"/>
                <a:cs typeface="Times New Roman" pitchFamily="18" charset="0"/>
              </a:rPr>
              <a:t>our project we will rely on the voice in the process of controlling the electric chair, since the users of this electric chair are disabled with four parties, so we will use voice recognition technology so that we can achieve this process.</a:t>
            </a:r>
            <a:r>
              <a:rPr lang="en-US" sz="2400" dirty="0" smtClean="0">
                <a:latin typeface="Times New Roman" pitchFamily="18" charset="0"/>
                <a:cs typeface="Times New Roman" pitchFamily="18" charset="0"/>
              </a:rPr>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22530" name="Picture 2" descr="C:\Users\Dell\Desktop\voice-recognition.jpg"/>
          <p:cNvPicPr>
            <a:picLocks noChangeAspect="1" noChangeArrowheads="1"/>
          </p:cNvPicPr>
          <p:nvPr/>
        </p:nvPicPr>
        <p:blipFill>
          <a:blip r:embed="rId2" cstate="print"/>
          <a:srcRect/>
          <a:stretch>
            <a:fillRect/>
          </a:stretch>
        </p:blipFill>
        <p:spPr bwMode="auto">
          <a:xfrm>
            <a:off x="5257800" y="3733800"/>
            <a:ext cx="3048000" cy="2286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838200"/>
            <a:ext cx="8229600" cy="1143000"/>
          </a:xfrm>
        </p:spPr>
        <p:txBody>
          <a:bodyPr/>
          <a:lstStyle/>
          <a:p>
            <a:r>
              <a:rPr lang="en-US" dirty="0" smtClean="0">
                <a:latin typeface="Times New Roman" pitchFamily="18" charset="0"/>
                <a:cs typeface="Times New Roman" pitchFamily="18" charset="0"/>
              </a:rPr>
              <a:t>Any Questions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2590800" y="1752600"/>
            <a:ext cx="477202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half"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lstStyle/>
          <a:p>
            <a:pPr>
              <a:buFont typeface="Wingdings" pitchFamily="2" charset="2"/>
              <a:buChar char="q"/>
            </a:pPr>
            <a:r>
              <a:rPr lang="en-US" sz="4000" b="1" dirty="0" smtClean="0">
                <a:latin typeface="Times New Roman" pitchFamily="18" charset="0"/>
                <a:cs typeface="Times New Roman" pitchFamily="18" charset="0"/>
              </a:rPr>
              <a:t> Introduction</a:t>
            </a:r>
          </a:p>
          <a:p>
            <a:pPr>
              <a:buFont typeface="Wingdings" pitchFamily="2" charset="2"/>
              <a:buChar char="q"/>
            </a:pPr>
            <a:r>
              <a:rPr lang="en-US" sz="4000" b="1" dirty="0" smtClean="0">
                <a:solidFill>
                  <a:schemeClr val="tx2"/>
                </a:solidFill>
                <a:latin typeface="Times New Roman" pitchFamily="18" charset="0"/>
                <a:cs typeface="Times New Roman" pitchFamily="18" charset="0"/>
              </a:rPr>
              <a:t> </a:t>
            </a:r>
            <a:r>
              <a:rPr lang="en-US" sz="4000" b="1" dirty="0" smtClean="0">
                <a:latin typeface="Times New Roman" pitchFamily="18" charset="0"/>
                <a:cs typeface="Times New Roman" pitchFamily="18" charset="0"/>
              </a:rPr>
              <a:t>Problem</a:t>
            </a:r>
          </a:p>
          <a:p>
            <a:pPr>
              <a:buFont typeface="Wingdings" pitchFamily="2" charset="2"/>
              <a:buChar char="q"/>
            </a:pPr>
            <a:r>
              <a:rPr lang="en-US" sz="4000" b="1" dirty="0" smtClean="0">
                <a:latin typeface="Times New Roman" pitchFamily="18" charset="0"/>
                <a:cs typeface="Times New Roman" pitchFamily="18" charset="0"/>
              </a:rPr>
              <a:t> </a:t>
            </a:r>
            <a:r>
              <a:rPr lang="en-US" sz="4000" b="1" dirty="0" smtClean="0">
                <a:latin typeface="Times New Roman" pitchFamily="18" charset="0"/>
                <a:cs typeface="Times New Roman" pitchFamily="18" charset="0"/>
              </a:rPr>
              <a:t>Design</a:t>
            </a:r>
          </a:p>
          <a:p>
            <a:pPr>
              <a:buFont typeface="Wingdings" pitchFamily="2" charset="2"/>
              <a:buChar char="q"/>
            </a:pPr>
            <a:r>
              <a:rPr lang="en-US" sz="4000" b="1" dirty="0" smtClean="0">
                <a:latin typeface="Times New Roman" pitchFamily="18" charset="0"/>
                <a:cs typeface="Times New Roman" pitchFamily="18" charset="0"/>
              </a:rPr>
              <a:t> Electrical part</a:t>
            </a:r>
            <a:r>
              <a:rPr lang="en-US" sz="4000" b="1" dirty="0" smtClean="0">
                <a:latin typeface="Times New Roman" pitchFamily="18" charset="0"/>
                <a:cs typeface="Times New Roman" pitchFamily="18" charset="0"/>
              </a:rPr>
              <a:t> </a:t>
            </a:r>
          </a:p>
          <a:p>
            <a:pPr>
              <a:buFont typeface="Wingdings" pitchFamily="2" charset="2"/>
              <a:buChar char="q"/>
            </a:pPr>
            <a:r>
              <a:rPr lang="en-US" sz="4000" b="1" dirty="0" smtClean="0">
                <a:latin typeface="Times New Roman" pitchFamily="18" charset="0"/>
                <a:cs typeface="Times New Roman" pitchFamily="18" charset="0"/>
              </a:rPr>
              <a:t> </a:t>
            </a:r>
            <a:r>
              <a:rPr lang="en-US" sz="4000" b="1" dirty="0" smtClean="0">
                <a:latin typeface="Times New Roman" pitchFamily="18" charset="0"/>
                <a:cs typeface="Times New Roman" pitchFamily="18" charset="0"/>
              </a:rPr>
              <a:t>Features</a:t>
            </a:r>
            <a:r>
              <a:rPr lang="en-US" sz="4000" b="1" dirty="0" smtClean="0">
                <a:latin typeface="Times New Roman" pitchFamily="18" charset="0"/>
                <a:cs typeface="Times New Roman" pitchFamily="18" charset="0"/>
              </a:rPr>
              <a:t> </a:t>
            </a:r>
            <a:endParaRPr lang="en-US" sz="4000" b="1" dirty="0" smtClean="0">
              <a:latin typeface="Times New Roman" pitchFamily="18" charset="0"/>
              <a:cs typeface="Times New Roman" pitchFamily="18" charset="0"/>
            </a:endParaRPr>
          </a:p>
          <a:p>
            <a:endParaRPr lang="en-US" dirty="0">
              <a:solidFill>
                <a:schemeClr val="tx1">
                  <a:lumMod val="65000"/>
                  <a:lumOff val="35000"/>
                </a:schemeClr>
              </a:solidFill>
            </a:endParaRPr>
          </a:p>
        </p:txBody>
      </p:sp>
      <p:sp>
        <p:nvSpPr>
          <p:cNvPr id="2" name="Title 1"/>
          <p:cNvSpPr>
            <a:spLocks noGrp="1"/>
          </p:cNvSpPr>
          <p:nvPr>
            <p:ph type="title"/>
          </p:nvPr>
        </p:nvSpPr>
        <p:spPr/>
        <p:txBody>
          <a:bodyPr>
            <a:normAutofit/>
          </a:bodyPr>
          <a:lstStyle/>
          <a:p>
            <a:r>
              <a:rPr lang="en-US" sz="4400" dirty="0" smtClean="0">
                <a:latin typeface="Times New Roman" pitchFamily="18" charset="0"/>
                <a:cs typeface="Times New Roman" pitchFamily="18" charset="0"/>
              </a:rPr>
              <a:t>Contents</a:t>
            </a:r>
            <a:endParaRPr lang="en-US"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8763000" cy="4690872"/>
          </a:xfrm>
        </p:spPr>
        <p:txBody>
          <a:bodyPr>
            <a:normAutofit/>
          </a:bodyPr>
          <a:lstStyle/>
          <a:p>
            <a:pPr algn="justLow">
              <a:buNone/>
            </a:pPr>
            <a:r>
              <a:rPr lang="en-US" dirty="0" smtClean="0"/>
              <a:t>                                                                                                              </a:t>
            </a:r>
            <a:r>
              <a:rPr lang="en-US" dirty="0" smtClean="0">
                <a:latin typeface="Times New Roman" pitchFamily="18" charset="0"/>
                <a:cs typeface="Times New Roman" pitchFamily="18" charset="0"/>
              </a:rPr>
              <a:t> </a:t>
            </a:r>
          </a:p>
          <a:p>
            <a:endParaRPr lang="en-US" dirty="0"/>
          </a:p>
        </p:txBody>
      </p:sp>
      <p:sp>
        <p:nvSpPr>
          <p:cNvPr id="3" name="Title 2"/>
          <p:cNvSpPr>
            <a:spLocks noGrp="1"/>
          </p:cNvSpPr>
          <p:nvPr>
            <p:ph type="title"/>
          </p:nvPr>
        </p:nvSpPr>
        <p:spPr/>
        <p:txBody>
          <a:bodyPr>
            <a:normAutofit fontScale="90000"/>
          </a:bodyPr>
          <a:lstStyle/>
          <a:p>
            <a:r>
              <a:rPr lang="en-US" sz="5300" dirty="0" smtClean="0"/>
              <a:t>Introduction</a:t>
            </a:r>
            <a:r>
              <a:rPr lang="en-US" dirty="0" smtClean="0"/>
              <a:t/>
            </a:r>
            <a:br>
              <a:rPr lang="en-US" dirty="0" smtClean="0"/>
            </a:br>
            <a:endParaRPr lang="en-US" dirty="0"/>
          </a:p>
        </p:txBody>
      </p:sp>
      <p:pic>
        <p:nvPicPr>
          <p:cNvPr id="2052" name="Picture 4" descr="C:\Users\Dell\Desktop\images.jpg"/>
          <p:cNvPicPr>
            <a:picLocks noChangeAspect="1" noChangeArrowheads="1"/>
          </p:cNvPicPr>
          <p:nvPr/>
        </p:nvPicPr>
        <p:blipFill>
          <a:blip r:embed="rId2" cstate="print"/>
          <a:srcRect/>
          <a:stretch>
            <a:fillRect/>
          </a:stretch>
        </p:blipFill>
        <p:spPr bwMode="auto">
          <a:xfrm>
            <a:off x="4191000" y="3581400"/>
            <a:ext cx="4587239" cy="2837542"/>
          </a:xfrm>
          <a:prstGeom prst="rect">
            <a:avLst/>
          </a:prstGeom>
          <a:noFill/>
        </p:spPr>
      </p:pic>
      <p:sp>
        <p:nvSpPr>
          <p:cNvPr id="7" name="TextBox 6"/>
          <p:cNvSpPr txBox="1"/>
          <p:nvPr/>
        </p:nvSpPr>
        <p:spPr>
          <a:xfrm>
            <a:off x="0" y="1066800"/>
            <a:ext cx="8686800" cy="255454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In this project we design  and build an electrical wheel chair trying to help  the  special needs  segment and provide them electric chairs  which are highly performance with  low price compared with those in the local market.</a:t>
            </a:r>
          </a:p>
          <a:p>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5486400" y="3839369"/>
            <a:ext cx="3657600" cy="3018631"/>
          </a:xfrm>
          <a:prstGeom prst="rect">
            <a:avLst/>
          </a:prstGeom>
          <a:noFill/>
          <a:ln w="9525">
            <a:noFill/>
            <a:miter lim="800000"/>
            <a:headEnd/>
            <a:tailEnd/>
          </a:ln>
        </p:spPr>
      </p:pic>
      <p:sp>
        <p:nvSpPr>
          <p:cNvPr id="6" name="TextBox 5"/>
          <p:cNvSpPr txBox="1"/>
          <p:nvPr/>
        </p:nvSpPr>
        <p:spPr>
          <a:xfrm>
            <a:off x="152400" y="609600"/>
            <a:ext cx="8686800" cy="5262979"/>
          </a:xfrm>
          <a:prstGeom prst="rect">
            <a:avLst/>
          </a:prstGeom>
          <a:noFill/>
        </p:spPr>
        <p:txBody>
          <a:bodyPr wrap="square" rtlCol="0">
            <a:spAutoFit/>
          </a:bodyPr>
          <a:lstStyle/>
          <a:p>
            <a:pPr>
              <a:buFont typeface="Arial" pitchFamily="34" charset="0"/>
              <a:buChar char="•"/>
            </a:pPr>
            <a:r>
              <a:rPr lang="en-US" sz="2800" b="1" dirty="0" smtClean="0">
                <a:latin typeface="Times New Roman" pitchFamily="18" charset="0"/>
                <a:cs typeface="Times New Roman" pitchFamily="18" charset="0"/>
              </a:rPr>
              <a:t> A people with special needs is (3-4)% of the total population.</a:t>
            </a:r>
          </a:p>
          <a:p>
            <a:endParaRPr lang="en-US" sz="2800" b="1" dirty="0" smtClean="0">
              <a:latin typeface="Times New Roman" pitchFamily="18" charset="0"/>
              <a:cs typeface="Times New Roman" pitchFamily="18" charset="0"/>
            </a:endParaRPr>
          </a:p>
          <a:p>
            <a:pPr>
              <a:buFont typeface="Arial" pitchFamily="34" charset="0"/>
              <a:buChar char="•"/>
            </a:pPr>
            <a:r>
              <a:rPr lang="en-US" sz="2800" b="1" dirty="0" smtClean="0">
                <a:latin typeface="Times New Roman" pitchFamily="18" charset="0"/>
                <a:cs typeface="Times New Roman" pitchFamily="18" charset="0"/>
              </a:rPr>
              <a:t> And the latest statistics for the disabled have proved that these is in Palestine, the highest proportion disability in the middle east but in the world by population</a:t>
            </a:r>
          </a:p>
          <a:p>
            <a:endParaRPr lang="en-US" sz="2800" b="1" dirty="0" smtClean="0">
              <a:latin typeface="Times New Roman" pitchFamily="18" charset="0"/>
              <a:cs typeface="Times New Roman" pitchFamily="18" charset="0"/>
            </a:endParaRPr>
          </a:p>
          <a:p>
            <a:pPr>
              <a:buFont typeface="Arial" pitchFamily="34" charset="0"/>
              <a:buChar char="•"/>
            </a:pPr>
            <a:r>
              <a:rPr lang="en-US"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and the reason for the high </a:t>
            </a:r>
          </a:p>
          <a:p>
            <a:r>
              <a:rPr lang="en-US" sz="2800" b="1" dirty="0" smtClean="0">
                <a:latin typeface="Times New Roman" pitchFamily="18" charset="0"/>
                <a:cs typeface="Times New Roman" pitchFamily="18" charset="0"/>
              </a:rPr>
              <a:t>number of disabled people is </a:t>
            </a:r>
          </a:p>
          <a:p>
            <a:r>
              <a:rPr lang="en-US" sz="2800" b="1" dirty="0" smtClean="0">
                <a:latin typeface="Times New Roman" pitchFamily="18" charset="0"/>
                <a:cs typeface="Times New Roman" pitchFamily="18" charset="0"/>
              </a:rPr>
              <a:t>the occupation that use violence  </a:t>
            </a:r>
          </a:p>
          <a:p>
            <a:r>
              <a:rPr lang="en-US" sz="2800" b="1" dirty="0" smtClean="0">
                <a:latin typeface="Times New Roman" pitchFamily="18" charset="0"/>
                <a:cs typeface="Times New Roman" pitchFamily="18" charset="0"/>
              </a:rPr>
              <a:t>against civilians. </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Problem </a:t>
            </a:r>
            <a:endParaRPr lang="en-US" dirty="0"/>
          </a:p>
        </p:txBody>
      </p:sp>
      <p:sp>
        <p:nvSpPr>
          <p:cNvPr id="5" name="TextBox 4"/>
          <p:cNvSpPr txBox="1"/>
          <p:nvPr/>
        </p:nvSpPr>
        <p:spPr>
          <a:xfrm>
            <a:off x="228600" y="1219200"/>
            <a:ext cx="5638800" cy="2246769"/>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The main problem that we intend to solve in our project is to help the disabled to move from place to place without the need to receive help from others</a:t>
            </a:r>
          </a:p>
        </p:txBody>
      </p:sp>
      <p:sp>
        <p:nvSpPr>
          <p:cNvPr id="6" name="TextBox 5"/>
          <p:cNvSpPr txBox="1"/>
          <p:nvPr/>
        </p:nvSpPr>
        <p:spPr>
          <a:xfrm>
            <a:off x="228600" y="3657600"/>
            <a:ext cx="6019800" cy="1815882"/>
          </a:xfrm>
          <a:prstGeom prst="rect">
            <a:avLst/>
          </a:prstGeom>
          <a:noFill/>
        </p:spPr>
        <p:txBody>
          <a:bodyPr wrap="square" rtlCol="0">
            <a:spAutoFit/>
          </a:bodyPr>
          <a:lstStyle/>
          <a:p>
            <a:r>
              <a:rPr lang="en-US" sz="2800" b="1" smtClean="0">
                <a:latin typeface="Times New Roman" pitchFamily="18" charset="0"/>
                <a:cs typeface="Times New Roman" pitchFamily="18" charset="0"/>
              </a:rPr>
              <a:t>In </a:t>
            </a:r>
            <a:r>
              <a:rPr lang="en-US" sz="2800" b="1" dirty="0" smtClean="0">
                <a:latin typeface="Times New Roman" pitchFamily="18" charset="0"/>
                <a:cs typeface="Times New Roman" pitchFamily="18" charset="0"/>
              </a:rPr>
              <a:t>order to solve this problem we decided to improve the </a:t>
            </a:r>
            <a:r>
              <a:rPr lang="en-US" sz="2800" b="1" smtClean="0">
                <a:latin typeface="Times New Roman" pitchFamily="18" charset="0"/>
                <a:cs typeface="Times New Roman" pitchFamily="18" charset="0"/>
              </a:rPr>
              <a:t>manual wheel chair by Adding </a:t>
            </a:r>
            <a:r>
              <a:rPr lang="en-US" sz="2800" b="1" dirty="0" smtClean="0">
                <a:latin typeface="Times New Roman" pitchFamily="18" charset="0"/>
                <a:cs typeface="Times New Roman" pitchFamily="18" charset="0"/>
              </a:rPr>
              <a:t>motors , joyst</a:t>
            </a:r>
            <a:r>
              <a:rPr lang="en-US" sz="2800" b="1" smtClean="0">
                <a:latin typeface="Times New Roman" pitchFamily="18" charset="0"/>
                <a:cs typeface="Times New Roman" pitchFamily="18" charset="0"/>
              </a:rPr>
              <a:t>ick and voice recognition.   </a:t>
            </a:r>
            <a:endParaRPr lang="en-US" sz="2800"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229600" cy="1143000"/>
          </a:xfrm>
        </p:spPr>
        <p:txBody>
          <a:bodyPr/>
          <a:lstStyle/>
          <a:p>
            <a:r>
              <a:rPr lang="en-US" dirty="0" smtClean="0">
                <a:latin typeface="Times New Roman" pitchFamily="18" charset="0"/>
                <a:cs typeface="Times New Roman" pitchFamily="18" charset="0"/>
              </a:rPr>
              <a:t>Design</a:t>
            </a:r>
            <a:r>
              <a:rPr lang="en-US" dirty="0" smtClean="0"/>
              <a:t> </a:t>
            </a:r>
            <a:endParaRPr lang="en-US" dirty="0"/>
          </a:p>
        </p:txBody>
      </p:sp>
      <p:pic>
        <p:nvPicPr>
          <p:cNvPr id="3074" name="Picture 2" descr="C:\Users\Dell\Desktop\New folder (3)\54232851.jpg"/>
          <p:cNvPicPr>
            <a:picLocks noGrp="1" noChangeAspect="1" noChangeArrowheads="1"/>
          </p:cNvPicPr>
          <p:nvPr>
            <p:ph idx="1"/>
          </p:nvPr>
        </p:nvPicPr>
        <p:blipFill>
          <a:blip r:embed="rId2" cstate="print"/>
          <a:srcRect/>
          <a:stretch>
            <a:fillRect/>
          </a:stretch>
        </p:blipFill>
        <p:spPr bwMode="auto">
          <a:xfrm>
            <a:off x="4572000" y="1600200"/>
            <a:ext cx="4315301" cy="3319462"/>
          </a:xfrm>
          <a:prstGeom prst="rect">
            <a:avLst/>
          </a:prstGeom>
          <a:noFill/>
        </p:spPr>
      </p:pic>
      <p:sp>
        <p:nvSpPr>
          <p:cNvPr id="5" name="TextBox 4"/>
          <p:cNvSpPr txBox="1"/>
          <p:nvPr/>
        </p:nvSpPr>
        <p:spPr>
          <a:xfrm>
            <a:off x="0" y="838200"/>
            <a:ext cx="5202130" cy="5262979"/>
          </a:xfrm>
          <a:prstGeom prst="rect">
            <a:avLst/>
          </a:prstGeom>
          <a:noFill/>
        </p:spPr>
        <p:txBody>
          <a:bodyPr wrap="none" rtlCol="0">
            <a:spAutoFit/>
          </a:bodyPr>
          <a:lstStyle/>
          <a:p>
            <a:r>
              <a:rPr lang="en-US" sz="2400" b="1" dirty="0" smtClean="0">
                <a:latin typeface="Times New Roman" pitchFamily="18" charset="0"/>
                <a:cs typeface="Times New Roman" pitchFamily="18" charset="0"/>
              </a:rPr>
              <a:t>As shown in figure the project consist:</a:t>
            </a:r>
          </a:p>
          <a:p>
            <a:endParaRPr lang="en-US" sz="2400" b="1" dirty="0" smtClean="0">
              <a:latin typeface="Times New Roman" pitchFamily="18" charset="0"/>
              <a:cs typeface="Times New Roman" pitchFamily="18" charset="0"/>
            </a:endParaRPr>
          </a:p>
          <a:p>
            <a:pPr>
              <a:buFont typeface="Arial" pitchFamily="34" charset="0"/>
              <a:buChar char="•"/>
            </a:pPr>
            <a:r>
              <a:rPr lang="en-US" sz="2400" b="1" dirty="0" smtClean="0">
                <a:latin typeface="Times New Roman" pitchFamily="18" charset="0"/>
                <a:cs typeface="Times New Roman" pitchFamily="18" charset="0"/>
              </a:rPr>
              <a:t>Two  DC motors.</a:t>
            </a:r>
          </a:p>
          <a:p>
            <a:endParaRPr lang="en-US" sz="2400" b="1" dirty="0" smtClean="0">
              <a:latin typeface="Times New Roman" pitchFamily="18" charset="0"/>
              <a:cs typeface="Times New Roman" pitchFamily="18" charset="0"/>
            </a:endParaRPr>
          </a:p>
          <a:p>
            <a:pPr>
              <a:buFont typeface="Arial" pitchFamily="34" charset="0"/>
              <a:buChar char="•"/>
            </a:pPr>
            <a:r>
              <a:rPr lang="en-US" sz="2400" b="1" dirty="0" smtClean="0">
                <a:latin typeface="Times New Roman" pitchFamily="18" charset="0"/>
                <a:cs typeface="Times New Roman" pitchFamily="18" charset="0"/>
              </a:rPr>
              <a:t>Four wheels.</a:t>
            </a:r>
          </a:p>
          <a:p>
            <a:endParaRPr lang="en-US" sz="2400" b="1" dirty="0" smtClean="0">
              <a:latin typeface="Times New Roman" pitchFamily="18" charset="0"/>
              <a:cs typeface="Times New Roman" pitchFamily="18" charset="0"/>
            </a:endParaRPr>
          </a:p>
          <a:p>
            <a:pPr>
              <a:buFont typeface="Arial" pitchFamily="34" charset="0"/>
              <a:buChar char="•"/>
            </a:pPr>
            <a:r>
              <a:rPr lang="en-US" sz="2400" b="1" dirty="0" smtClean="0">
                <a:latin typeface="Times New Roman" pitchFamily="18" charset="0"/>
                <a:cs typeface="Times New Roman" pitchFamily="18" charset="0"/>
              </a:rPr>
              <a:t>Simple structure chair.</a:t>
            </a:r>
          </a:p>
          <a:p>
            <a:endParaRPr lang="en-US" sz="2400" b="1" dirty="0" smtClean="0">
              <a:latin typeface="Times New Roman" pitchFamily="18" charset="0"/>
              <a:cs typeface="Times New Roman" pitchFamily="18" charset="0"/>
            </a:endParaRPr>
          </a:p>
          <a:p>
            <a:pPr>
              <a:buFont typeface="Arial" pitchFamily="34" charset="0"/>
              <a:buChar char="•"/>
            </a:pPr>
            <a:r>
              <a:rPr lang="en-US" sz="2400" b="1" dirty="0" smtClean="0">
                <a:latin typeface="Times New Roman" pitchFamily="18" charset="0"/>
                <a:cs typeface="Times New Roman" pitchFamily="18" charset="0"/>
              </a:rPr>
              <a:t>Battery.</a:t>
            </a:r>
          </a:p>
          <a:p>
            <a:endParaRPr lang="en-US" sz="2400" b="1" dirty="0" smtClean="0">
              <a:latin typeface="Times New Roman" pitchFamily="18" charset="0"/>
              <a:cs typeface="Times New Roman" pitchFamily="18" charset="0"/>
            </a:endParaRPr>
          </a:p>
          <a:p>
            <a:pPr>
              <a:buFont typeface="Arial" pitchFamily="34" charset="0"/>
              <a:buChar char="•"/>
            </a:pPr>
            <a:r>
              <a:rPr lang="en-US" sz="2400" b="1" dirty="0" smtClean="0">
                <a:latin typeface="Times New Roman" pitchFamily="18" charset="0"/>
                <a:cs typeface="Times New Roman" pitchFamily="18" charset="0"/>
              </a:rPr>
              <a:t>Microcontroller  circuits.</a:t>
            </a:r>
          </a:p>
          <a:p>
            <a:endParaRPr lang="en-US" sz="2400" b="1" dirty="0" smtClean="0">
              <a:latin typeface="Times New Roman" pitchFamily="18" charset="0"/>
              <a:cs typeface="Times New Roman" pitchFamily="18" charset="0"/>
            </a:endParaRPr>
          </a:p>
          <a:p>
            <a:pPr>
              <a:buFont typeface="Arial" pitchFamily="34" charset="0"/>
              <a:buChar char="•"/>
            </a:pPr>
            <a:r>
              <a:rPr lang="en-US" sz="2400" b="1" dirty="0" smtClean="0">
                <a:latin typeface="Times New Roman" pitchFamily="18" charset="0"/>
                <a:cs typeface="Times New Roman" pitchFamily="18" charset="0"/>
              </a:rPr>
              <a:t>Control unit(  push buttons, joystick,</a:t>
            </a:r>
          </a:p>
          <a:p>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  voice recognition …….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229600" cy="4876800"/>
          </a:xfrm>
        </p:spPr>
        <p:txBody>
          <a:bodyPr>
            <a:noAutofit/>
          </a:bodyPr>
          <a:lstStyle/>
          <a:p>
            <a:pPr lvl="0"/>
            <a:r>
              <a:rPr lang="en-GB" sz="2000" b="1" dirty="0" smtClean="0">
                <a:latin typeface="Times New Roman" pitchFamily="18" charset="0"/>
                <a:cs typeface="Times New Roman" pitchFamily="18" charset="0"/>
              </a:rPr>
              <a:t>Weight Capacity:  165 Lbs. , 75 kg</a:t>
            </a:r>
            <a:endParaRPr lang="en-US" sz="2000" b="1" dirty="0" smtClean="0">
              <a:latin typeface="Times New Roman" pitchFamily="18" charset="0"/>
              <a:cs typeface="Times New Roman" pitchFamily="18" charset="0"/>
            </a:endParaRPr>
          </a:p>
          <a:p>
            <a:pPr lvl="0"/>
            <a:r>
              <a:rPr lang="en-GB" sz="2000" b="1" dirty="0" smtClean="0">
                <a:latin typeface="Times New Roman" pitchFamily="18" charset="0"/>
                <a:cs typeface="Times New Roman" pitchFamily="18" charset="0"/>
              </a:rPr>
              <a:t>Maximum Speed: flat surface 6 MPH, 9.5 </a:t>
            </a:r>
            <a:r>
              <a:rPr lang="en-GB" sz="2000" b="1" dirty="0" err="1" smtClean="0">
                <a:latin typeface="Times New Roman" pitchFamily="18" charset="0"/>
                <a:cs typeface="Times New Roman" pitchFamily="18" charset="0"/>
              </a:rPr>
              <a:t>kmh</a:t>
            </a:r>
            <a:r>
              <a:rPr lang="en-GB" sz="2000" b="1" dirty="0" smtClean="0">
                <a:latin typeface="Times New Roman" pitchFamily="18" charset="0"/>
                <a:cs typeface="Times New Roman" pitchFamily="18" charset="0"/>
              </a:rPr>
              <a:t>, : incline </a:t>
            </a:r>
            <a:r>
              <a:rPr lang="en-GB" sz="2000" b="1" dirty="0" err="1" smtClean="0">
                <a:latin typeface="Times New Roman" pitchFamily="18" charset="0"/>
                <a:cs typeface="Times New Roman" pitchFamily="18" charset="0"/>
              </a:rPr>
              <a:t>sufrace</a:t>
            </a:r>
            <a:r>
              <a:rPr lang="en-GB" sz="2000" b="1" dirty="0" smtClean="0">
                <a:latin typeface="Times New Roman" pitchFamily="18" charset="0"/>
                <a:cs typeface="Times New Roman" pitchFamily="18" charset="0"/>
              </a:rPr>
              <a:t> 4 MPH, 6.4 </a:t>
            </a:r>
            <a:r>
              <a:rPr lang="en-GB" sz="2000" b="1" dirty="0" err="1" smtClean="0">
                <a:latin typeface="Times New Roman" pitchFamily="18" charset="0"/>
                <a:cs typeface="Times New Roman" pitchFamily="18" charset="0"/>
              </a:rPr>
              <a:t>kmh</a:t>
            </a:r>
            <a:endParaRPr lang="en-US" sz="2000" b="1" dirty="0" smtClean="0">
              <a:latin typeface="Times New Roman" pitchFamily="18" charset="0"/>
              <a:cs typeface="Times New Roman" pitchFamily="18" charset="0"/>
            </a:endParaRPr>
          </a:p>
          <a:p>
            <a:pPr lvl="0"/>
            <a:r>
              <a:rPr lang="en-GB" sz="2000" b="1" dirty="0" smtClean="0">
                <a:latin typeface="Times New Roman" pitchFamily="18" charset="0"/>
                <a:cs typeface="Times New Roman" pitchFamily="18" charset="0"/>
              </a:rPr>
              <a:t>Turning Radius:  33'' , 83.8 cm</a:t>
            </a:r>
            <a:endParaRPr lang="en-US" sz="2000" b="1" dirty="0" smtClean="0">
              <a:latin typeface="Times New Roman" pitchFamily="18" charset="0"/>
              <a:cs typeface="Times New Roman" pitchFamily="18" charset="0"/>
            </a:endParaRPr>
          </a:p>
          <a:p>
            <a:pPr lvl="0"/>
            <a:r>
              <a:rPr lang="en-GB" sz="2000" b="1" dirty="0" smtClean="0">
                <a:latin typeface="Times New Roman" pitchFamily="18" charset="0"/>
                <a:cs typeface="Times New Roman" pitchFamily="18" charset="0"/>
              </a:rPr>
              <a:t>Ground Clearance:  4.5" , 11.4 cm</a:t>
            </a:r>
            <a:endParaRPr lang="en-US" sz="2000" b="1" dirty="0" smtClean="0">
              <a:latin typeface="Times New Roman" pitchFamily="18" charset="0"/>
              <a:cs typeface="Times New Roman" pitchFamily="18" charset="0"/>
            </a:endParaRPr>
          </a:p>
          <a:p>
            <a:pPr lvl="0"/>
            <a:r>
              <a:rPr lang="en-GB" sz="2000" b="1" dirty="0" smtClean="0">
                <a:latin typeface="Times New Roman" pitchFamily="18" charset="0"/>
                <a:cs typeface="Times New Roman" pitchFamily="18" charset="0"/>
              </a:rPr>
              <a:t>Range of Travel:  25 miles per charge , 40.25 km</a:t>
            </a:r>
            <a:endParaRPr lang="en-US" sz="2000" b="1" dirty="0" smtClean="0">
              <a:latin typeface="Times New Roman" pitchFamily="18" charset="0"/>
              <a:cs typeface="Times New Roman" pitchFamily="18" charset="0"/>
            </a:endParaRPr>
          </a:p>
          <a:p>
            <a:pPr lvl="0"/>
            <a:r>
              <a:rPr lang="en-GB" sz="2000" b="1" dirty="0" smtClean="0">
                <a:latin typeface="Times New Roman" pitchFamily="18" charset="0"/>
                <a:cs typeface="Times New Roman" pitchFamily="18" charset="0"/>
              </a:rPr>
              <a:t>seat Width 18", 20" / 45.7 cm , 50.8 cm </a:t>
            </a:r>
            <a:endParaRPr lang="en-US" sz="2000" b="1" dirty="0" smtClean="0">
              <a:latin typeface="Times New Roman" pitchFamily="18" charset="0"/>
              <a:cs typeface="Times New Roman" pitchFamily="18" charset="0"/>
            </a:endParaRPr>
          </a:p>
          <a:p>
            <a:pPr lvl="0"/>
            <a:r>
              <a:rPr lang="en-GB" sz="2000" b="1" dirty="0" smtClean="0">
                <a:latin typeface="Times New Roman" pitchFamily="18" charset="0"/>
                <a:cs typeface="Times New Roman" pitchFamily="18" charset="0"/>
              </a:rPr>
              <a:t>Seat Length  16’’ / 40.6</a:t>
            </a:r>
            <a:endParaRPr lang="en-US" sz="2000" b="1" dirty="0" smtClean="0">
              <a:latin typeface="Times New Roman" pitchFamily="18" charset="0"/>
              <a:cs typeface="Times New Roman" pitchFamily="18" charset="0"/>
            </a:endParaRPr>
          </a:p>
          <a:p>
            <a:pPr lvl="0"/>
            <a:r>
              <a:rPr lang="en-GB" sz="2000" b="1" dirty="0" smtClean="0">
                <a:latin typeface="Times New Roman" pitchFamily="18" charset="0"/>
                <a:cs typeface="Times New Roman" pitchFamily="18" charset="0"/>
              </a:rPr>
              <a:t>Seat Depths : 16" , 40.6 cm</a:t>
            </a:r>
            <a:endParaRPr lang="en-US" sz="2000" b="1" dirty="0" smtClean="0">
              <a:latin typeface="Times New Roman" pitchFamily="18" charset="0"/>
              <a:cs typeface="Times New Roman" pitchFamily="18" charset="0"/>
            </a:endParaRPr>
          </a:p>
          <a:p>
            <a:pPr lvl="0"/>
            <a:r>
              <a:rPr lang="en-GB" sz="2000" b="1" dirty="0" smtClean="0">
                <a:latin typeface="Times New Roman" pitchFamily="18" charset="0"/>
                <a:cs typeface="Times New Roman" pitchFamily="18" charset="0"/>
              </a:rPr>
              <a:t>Seat-to-Floor Height 19.5" / 49.5</a:t>
            </a:r>
            <a:endParaRPr lang="en-US" sz="2000" b="1" dirty="0" smtClean="0">
              <a:latin typeface="Times New Roman" pitchFamily="18" charset="0"/>
              <a:cs typeface="Times New Roman" pitchFamily="18" charset="0"/>
            </a:endParaRPr>
          </a:p>
          <a:p>
            <a:pPr lvl="0"/>
            <a:r>
              <a:rPr lang="en-GB" sz="2000" b="1" dirty="0" smtClean="0">
                <a:latin typeface="Times New Roman" pitchFamily="18" charset="0"/>
                <a:cs typeface="Times New Roman" pitchFamily="18" charset="0"/>
              </a:rPr>
              <a:t>Backrest Height  17.5’’ / 44.5 </a:t>
            </a:r>
            <a:endParaRPr lang="en-US" sz="2000" b="1" dirty="0" smtClean="0">
              <a:latin typeface="Times New Roman" pitchFamily="18" charset="0"/>
              <a:cs typeface="Times New Roman" pitchFamily="18" charset="0"/>
            </a:endParaRPr>
          </a:p>
          <a:p>
            <a:pPr lvl="0"/>
            <a:r>
              <a:rPr lang="en-GB" sz="2000" b="1" dirty="0" smtClean="0">
                <a:latin typeface="Times New Roman" pitchFamily="18" charset="0"/>
                <a:cs typeface="Times New Roman" pitchFamily="18" charset="0"/>
              </a:rPr>
              <a:t>Overall Length: 41" , 104.1 cm</a:t>
            </a:r>
            <a:endParaRPr lang="en-US" sz="2000" b="1" dirty="0" smtClean="0">
              <a:latin typeface="Times New Roman" pitchFamily="18" charset="0"/>
              <a:cs typeface="Times New Roman" pitchFamily="18" charset="0"/>
            </a:endParaRPr>
          </a:p>
          <a:p>
            <a:pPr lvl="0"/>
            <a:r>
              <a:rPr lang="en-GB" sz="2000" b="1" dirty="0" smtClean="0">
                <a:latin typeface="Times New Roman" pitchFamily="18" charset="0"/>
                <a:cs typeface="Times New Roman" pitchFamily="18" charset="0"/>
              </a:rPr>
              <a:t>Overall Width:  23.5" to 27.5" , 59.7 cm to 69.9 cm</a:t>
            </a:r>
            <a:endParaRPr lang="en-US" sz="2000" b="1" dirty="0" smtClean="0">
              <a:latin typeface="Times New Roman" pitchFamily="18" charset="0"/>
              <a:cs typeface="Times New Roman" pitchFamily="18" charset="0"/>
            </a:endParaRPr>
          </a:p>
          <a:p>
            <a:pPr lvl="0"/>
            <a:r>
              <a:rPr lang="en-GB" sz="2000" b="1" dirty="0" smtClean="0">
                <a:latin typeface="Times New Roman" pitchFamily="18" charset="0"/>
                <a:cs typeface="Times New Roman" pitchFamily="18" charset="0"/>
              </a:rPr>
              <a:t>Overall height : 36.5 , 93 cm</a:t>
            </a:r>
            <a:endParaRPr lang="en-US" sz="2000" b="1" dirty="0" smtClean="0">
              <a:latin typeface="Times New Roman" pitchFamily="18" charset="0"/>
              <a:cs typeface="Times New Roman" pitchFamily="18" charset="0"/>
            </a:endParaRPr>
          </a:p>
          <a:p>
            <a:pPr lvl="0"/>
            <a:r>
              <a:rPr lang="en-GB" sz="2000" b="1" dirty="0" smtClean="0">
                <a:latin typeface="Times New Roman" pitchFamily="18" charset="0"/>
                <a:cs typeface="Times New Roman" pitchFamily="18" charset="0"/>
              </a:rPr>
              <a:t>Wheels: 12.5' ,  31.8 cm" Drive /8' ,  20.3 cm" Caster</a:t>
            </a:r>
            <a:endParaRPr lang="en-US" sz="2000" b="1" dirty="0" smtClean="0">
              <a:latin typeface="Times New Roman" pitchFamily="18" charset="0"/>
              <a:cs typeface="Times New Roman" pitchFamily="18" charset="0"/>
            </a:endParaRPr>
          </a:p>
          <a:p>
            <a:pPr lvl="0"/>
            <a:r>
              <a:rPr lang="en-GB" sz="2000" b="1" dirty="0" smtClean="0">
                <a:latin typeface="Times New Roman" pitchFamily="18" charset="0"/>
                <a:cs typeface="Times New Roman" pitchFamily="18" charset="0"/>
              </a:rPr>
              <a:t>Heaviest Piece:  100 Lbs ,45 kg</a:t>
            </a:r>
            <a:endParaRPr lang="en-US" sz="2000" b="1" dirty="0" smtClean="0">
              <a:latin typeface="Times New Roman" pitchFamily="18" charset="0"/>
              <a:cs typeface="Times New Roman" pitchFamily="18" charset="0"/>
            </a:endParaRPr>
          </a:p>
          <a:p>
            <a:endParaRPr lang="en-US" sz="1000" dirty="0"/>
          </a:p>
        </p:txBody>
      </p:sp>
      <p:sp>
        <p:nvSpPr>
          <p:cNvPr id="3" name="Title 2"/>
          <p:cNvSpPr>
            <a:spLocks noGrp="1"/>
          </p:cNvSpPr>
          <p:nvPr>
            <p:ph type="title"/>
          </p:nvPr>
        </p:nvSpPr>
        <p:spPr>
          <a:xfrm>
            <a:off x="457200" y="0"/>
            <a:ext cx="8229600" cy="1143000"/>
          </a:xfrm>
        </p:spPr>
        <p:txBody>
          <a:bodyPr>
            <a:normAutofit/>
          </a:bodyPr>
          <a:lstStyle/>
          <a:p>
            <a:r>
              <a:rPr lang="en-US" sz="2400" dirty="0" smtClean="0">
                <a:latin typeface="Times New Roman" pitchFamily="18" charset="0"/>
                <a:cs typeface="Times New Roman" pitchFamily="18" charset="0"/>
              </a:rPr>
              <a:t>Design specifications</a:t>
            </a:r>
            <a:endParaRPr lang="en-US" sz="2400" dirty="0">
              <a:latin typeface="Times New Roman" pitchFamily="18" charset="0"/>
              <a:cs typeface="Times New Roman" pitchFamily="18" charset="0"/>
            </a:endParaRPr>
          </a:p>
        </p:txBody>
      </p:sp>
      <p:pic>
        <p:nvPicPr>
          <p:cNvPr id="4098" name="Picture 2" descr="C:\Users\Dell\Desktop\104910X-power_10.jpg"/>
          <p:cNvPicPr>
            <a:picLocks noChangeAspect="1" noChangeArrowheads="1"/>
          </p:cNvPicPr>
          <p:nvPr/>
        </p:nvPicPr>
        <p:blipFill>
          <a:blip r:embed="rId2" cstate="print"/>
          <a:srcRect/>
          <a:stretch>
            <a:fillRect/>
          </a:stretch>
        </p:blipFill>
        <p:spPr bwMode="auto">
          <a:xfrm>
            <a:off x="5715000" y="1981200"/>
            <a:ext cx="3429000" cy="2971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29600" cy="1143000"/>
          </a:xfrm>
        </p:spPr>
        <p:txBody>
          <a:bodyPr/>
          <a:lstStyle/>
          <a:p>
            <a:r>
              <a:rPr lang="en-US" dirty="0" smtClean="0"/>
              <a:t> </a:t>
            </a:r>
            <a:r>
              <a:rPr lang="en-US" dirty="0" smtClean="0">
                <a:latin typeface="Times New Roman" pitchFamily="18" charset="0"/>
                <a:cs typeface="Times New Roman" pitchFamily="18" charset="0"/>
              </a:rPr>
              <a:t>Design </a:t>
            </a:r>
            <a:r>
              <a:rPr lang="en-US" dirty="0" smtClean="0">
                <a:latin typeface="Times New Roman" pitchFamily="18" charset="0"/>
                <a:cs typeface="Times New Roman" pitchFamily="18" charset="0"/>
              </a:rPr>
              <a:t>of the chair</a:t>
            </a:r>
            <a:endParaRPr lang="en-US" dirty="0">
              <a:latin typeface="Times New Roman" pitchFamily="18" charset="0"/>
              <a:cs typeface="Times New Roman" pitchFamily="18" charset="0"/>
            </a:endParaRPr>
          </a:p>
        </p:txBody>
      </p:sp>
      <p:pic>
        <p:nvPicPr>
          <p:cNvPr id="4" name="Content Placeholder 3" descr="C:\Users\Dell\Desktop\Untitledj.png"/>
          <p:cNvPicPr>
            <a:picLocks noGrp="1"/>
          </p:cNvPicPr>
          <p:nvPr>
            <p:ph idx="1"/>
          </p:nvPr>
        </p:nvPicPr>
        <p:blipFill>
          <a:blip r:embed="rId2" cstate="print"/>
          <a:srcRect/>
          <a:stretch>
            <a:fillRect/>
          </a:stretch>
        </p:blipFill>
        <p:spPr bwMode="auto">
          <a:xfrm>
            <a:off x="5943600" y="1219200"/>
            <a:ext cx="2703966" cy="2024062"/>
          </a:xfrm>
          <a:prstGeom prst="rect">
            <a:avLst/>
          </a:prstGeom>
          <a:noFill/>
          <a:ln w="9525">
            <a:noFill/>
            <a:miter lim="800000"/>
            <a:headEnd/>
            <a:tailEnd/>
          </a:ln>
        </p:spPr>
      </p:pic>
      <p:pic>
        <p:nvPicPr>
          <p:cNvPr id="5" name="Picture 4" descr="C:\Users\Dell\Desktop\Untitled.png"/>
          <p:cNvPicPr/>
          <p:nvPr/>
        </p:nvPicPr>
        <p:blipFill>
          <a:blip r:embed="rId3" cstate="print"/>
          <a:srcRect/>
          <a:stretch>
            <a:fillRect/>
          </a:stretch>
        </p:blipFill>
        <p:spPr bwMode="auto">
          <a:xfrm>
            <a:off x="4343400" y="3657600"/>
            <a:ext cx="4591050" cy="2659145"/>
          </a:xfrm>
          <a:prstGeom prst="rect">
            <a:avLst/>
          </a:prstGeom>
          <a:noFill/>
          <a:ln w="9525">
            <a:noFill/>
            <a:miter lim="800000"/>
            <a:headEnd/>
            <a:tailEnd/>
          </a:ln>
        </p:spPr>
      </p:pic>
      <p:sp>
        <p:nvSpPr>
          <p:cNvPr id="10" name="TextBox 9"/>
          <p:cNvSpPr txBox="1"/>
          <p:nvPr/>
        </p:nvSpPr>
        <p:spPr>
          <a:xfrm>
            <a:off x="228600" y="1143000"/>
            <a:ext cx="5029200" cy="2308324"/>
          </a:xfrm>
          <a:prstGeom prst="rect">
            <a:avLst/>
          </a:prstGeom>
          <a:noFill/>
        </p:spPr>
        <p:txBody>
          <a:bodyPr wrap="square" rtlCol="0">
            <a:spAutoFit/>
          </a:bodyPr>
          <a:lstStyle/>
          <a:p>
            <a:r>
              <a:rPr lang="en-US" dirty="0" smtClean="0">
                <a:latin typeface="Times New Roman" pitchFamily="18" charset="0"/>
                <a:cs typeface="Times New Roman" pitchFamily="18" charset="0"/>
              </a:rPr>
              <a:t>Ay=130N    by=345N   </a:t>
            </a:r>
            <a:r>
              <a:rPr lang="en-US" dirty="0" smtClean="0">
                <a:latin typeface="Times New Roman" pitchFamily="18" charset="0"/>
                <a:cs typeface="Times New Roman" pitchFamily="18" charset="0"/>
              </a:rPr>
              <a:t>CY=75N</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We will take a factor of safety (n) =</a:t>
            </a:r>
            <a:r>
              <a:rPr lang="en-US" dirty="0" smtClean="0">
                <a:latin typeface="Times New Roman" pitchFamily="18" charset="0"/>
                <a:cs typeface="Times New Roman" pitchFamily="18" charset="0"/>
              </a:rPr>
              <a:t>2</a:t>
            </a:r>
          </a:p>
          <a:p>
            <a:endParaRPr lang="en-US" dirty="0" smtClean="0"/>
          </a:p>
          <a:p>
            <a:endParaRPr lang="en-US" dirty="0" smtClean="0"/>
          </a:p>
          <a:p>
            <a:endParaRPr lang="en-US" dirty="0" smtClean="0"/>
          </a:p>
          <a:p>
            <a:r>
              <a:rPr lang="en-US" dirty="0" smtClean="0"/>
              <a:t> </a:t>
            </a:r>
            <a:endParaRPr lang="en-US" dirty="0" smtClean="0"/>
          </a:p>
          <a:p>
            <a:endParaRPr lang="en-US" dirty="0"/>
          </a:p>
        </p:txBody>
      </p:sp>
      <p:pic>
        <p:nvPicPr>
          <p:cNvPr id="5126" name="Picture 6" descr="C:\Users\Dell\Desktop\sdfsd.png"/>
          <p:cNvPicPr>
            <a:picLocks noChangeAspect="1" noChangeArrowheads="1"/>
          </p:cNvPicPr>
          <p:nvPr/>
        </p:nvPicPr>
        <p:blipFill>
          <a:blip r:embed="rId4" cstate="print"/>
          <a:srcRect/>
          <a:stretch>
            <a:fillRect/>
          </a:stretch>
        </p:blipFill>
        <p:spPr bwMode="auto">
          <a:xfrm>
            <a:off x="0" y="2057400"/>
            <a:ext cx="3581400" cy="3810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229600" cy="1143000"/>
          </a:xfrm>
        </p:spPr>
        <p:txBody>
          <a:bodyPr/>
          <a:lstStyle/>
          <a:p>
            <a:r>
              <a:rPr lang="en-US" dirty="0" smtClean="0">
                <a:latin typeface="Times New Roman" pitchFamily="18" charset="0"/>
                <a:cs typeface="Times New Roman" pitchFamily="18" charset="0"/>
              </a:rPr>
              <a:t>Electrical part</a:t>
            </a:r>
            <a:endParaRPr lang="en-US" dirty="0">
              <a:latin typeface="Times New Roman" pitchFamily="18" charset="0"/>
              <a:cs typeface="Times New Roman" pitchFamily="18" charset="0"/>
            </a:endParaRPr>
          </a:p>
        </p:txBody>
      </p:sp>
      <p:sp>
        <p:nvSpPr>
          <p:cNvPr id="4" name="TextBox 3"/>
          <p:cNvSpPr txBox="1"/>
          <p:nvPr/>
        </p:nvSpPr>
        <p:spPr>
          <a:xfrm>
            <a:off x="228600" y="1143000"/>
            <a:ext cx="6400800" cy="9140964"/>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Motor </a:t>
            </a:r>
            <a:r>
              <a:rPr lang="en-US" sz="2400" b="1" dirty="0" smtClean="0">
                <a:latin typeface="Times New Roman" pitchFamily="18" charset="0"/>
                <a:cs typeface="Times New Roman" pitchFamily="18" charset="0"/>
              </a:rPr>
              <a:t>selection</a:t>
            </a:r>
          </a:p>
          <a:p>
            <a:endParaRPr lang="en-US" sz="2400" b="1" dirty="0" smtClean="0">
              <a:latin typeface="Times New Roman" pitchFamily="18" charset="0"/>
              <a:cs typeface="Times New Roman" pitchFamily="18" charset="0"/>
            </a:endParaRPr>
          </a:p>
          <a:p>
            <a:pPr>
              <a:buFont typeface="Wingdings" pitchFamily="2" charset="2"/>
              <a:buChar char="q"/>
            </a:pPr>
            <a:r>
              <a:rPr lang="en-GB" sz="2000" b="1" dirty="0" smtClean="0">
                <a:latin typeface="Times New Roman" pitchFamily="18" charset="0"/>
                <a:cs typeface="Times New Roman" pitchFamily="18" charset="0"/>
              </a:rPr>
              <a:t> Electrical </a:t>
            </a:r>
            <a:r>
              <a:rPr lang="en-GB" sz="2000" b="1" dirty="0" smtClean="0">
                <a:latin typeface="Times New Roman" pitchFamily="18" charset="0"/>
                <a:cs typeface="Times New Roman" pitchFamily="18" charset="0"/>
              </a:rPr>
              <a:t>motors are DC permanent magnet motors</a:t>
            </a:r>
            <a:r>
              <a:rPr lang="en-GB" sz="2000" dirty="0" smtClean="0"/>
              <a:t>.</a:t>
            </a:r>
          </a:p>
          <a:p>
            <a:pPr>
              <a:buFont typeface="Wingdings" pitchFamily="2" charset="2"/>
              <a:buChar char="q"/>
            </a:pPr>
            <a:r>
              <a:rPr lang="en-GB" sz="2000" b="1" dirty="0" smtClean="0">
                <a:latin typeface="Times New Roman" pitchFamily="18" charset="0"/>
                <a:cs typeface="Times New Roman" pitchFamily="18" charset="0"/>
              </a:rPr>
              <a:t> </a:t>
            </a:r>
            <a:r>
              <a:rPr lang="en-GB" sz="2000" b="1" dirty="0" smtClean="0">
                <a:latin typeface="Times New Roman" pitchFamily="18" charset="0"/>
                <a:cs typeface="Times New Roman" pitchFamily="18" charset="0"/>
              </a:rPr>
              <a:t>High </a:t>
            </a:r>
            <a:r>
              <a:rPr lang="en-GB" sz="2000" b="1" dirty="0" smtClean="0">
                <a:latin typeface="Times New Roman" pitchFamily="18" charset="0"/>
                <a:cs typeface="Times New Roman" pitchFamily="18" charset="0"/>
              </a:rPr>
              <a:t>degree of efficiency (up to 88%) and by low </a:t>
            </a:r>
            <a:r>
              <a:rPr lang="en-GB" sz="2000" b="1" dirty="0" smtClean="0">
                <a:latin typeface="Times New Roman" pitchFamily="18" charset="0"/>
                <a:cs typeface="Times New Roman" pitchFamily="18" charset="0"/>
              </a:rPr>
              <a:t> operating </a:t>
            </a:r>
            <a:r>
              <a:rPr lang="en-GB" sz="2000" b="1" dirty="0" smtClean="0">
                <a:latin typeface="Times New Roman" pitchFamily="18" charset="0"/>
                <a:cs typeface="Times New Roman" pitchFamily="18" charset="0"/>
              </a:rPr>
              <a:t>noise (45dB</a:t>
            </a:r>
            <a:r>
              <a:rPr lang="en-GB" sz="2000" dirty="0" smtClean="0"/>
              <a:t>)</a:t>
            </a:r>
          </a:p>
          <a:p>
            <a:pPr>
              <a:buFont typeface="Wingdings" pitchFamily="2" charset="2"/>
              <a:buChar char="q"/>
            </a:pPr>
            <a:r>
              <a:rPr lang="en-US" sz="2000" b="1" dirty="0" smtClean="0">
                <a:latin typeface="Times New Roman" pitchFamily="18" charset="0"/>
                <a:cs typeface="Times New Roman" pitchFamily="18" charset="0"/>
              </a:rPr>
              <a:t> </a:t>
            </a:r>
            <a:r>
              <a:rPr lang="en-GB" sz="2000" b="1" dirty="0" smtClean="0">
                <a:latin typeface="Times New Roman" pitchFamily="18" charset="0"/>
                <a:cs typeface="Times New Roman" pitchFamily="18" charset="0"/>
              </a:rPr>
              <a:t>Motors can be run for a short time up to four times their rated torque.</a:t>
            </a:r>
          </a:p>
          <a:p>
            <a:endParaRPr lang="en-GB" sz="2000" b="1" dirty="0" smtClean="0">
              <a:latin typeface="Times New Roman" pitchFamily="18" charset="0"/>
              <a:cs typeface="Times New Roman" pitchFamily="18" charset="0"/>
            </a:endParaRPr>
          </a:p>
          <a:p>
            <a:endParaRPr lang="en-GB" sz="2000" b="1" dirty="0" smtClean="0">
              <a:latin typeface="Times New Roman" pitchFamily="18" charset="0"/>
              <a:cs typeface="Times New Roman" pitchFamily="18" charset="0"/>
            </a:endParaRPr>
          </a:p>
          <a:p>
            <a:endParaRPr lang="en-GB" sz="2000" b="1" dirty="0" smtClean="0">
              <a:latin typeface="Times New Roman" pitchFamily="18" charset="0"/>
              <a:cs typeface="Times New Roman" pitchFamily="18" charset="0"/>
            </a:endParaRPr>
          </a:p>
          <a:p>
            <a:pPr lvl="0">
              <a:buFont typeface="Wingdings" pitchFamily="2" charset="2"/>
              <a:buChar char="§"/>
            </a:pPr>
            <a:r>
              <a:rPr lang="en-GB" sz="2000" b="1" dirty="0" smtClean="0">
                <a:latin typeface="Times New Roman" pitchFamily="18" charset="0"/>
                <a:cs typeface="Times New Roman" pitchFamily="18" charset="0"/>
              </a:rPr>
              <a:t> </a:t>
            </a:r>
            <a:r>
              <a:rPr lang="en-GB" sz="2000" b="1" dirty="0" smtClean="0">
                <a:latin typeface="Times New Roman" pitchFamily="18" charset="0"/>
                <a:cs typeface="Times New Roman" pitchFamily="18" charset="0"/>
              </a:rPr>
              <a:t>Rated </a:t>
            </a:r>
            <a:r>
              <a:rPr lang="en-GB" sz="2000" b="1" dirty="0" smtClean="0">
                <a:latin typeface="Times New Roman" pitchFamily="18" charset="0"/>
                <a:cs typeface="Times New Roman" pitchFamily="18" charset="0"/>
              </a:rPr>
              <a:t>power from 350 Watt to 550 Watt  </a:t>
            </a:r>
            <a:endParaRPr lang="en-GB" sz="2000" b="1" dirty="0" smtClean="0">
              <a:latin typeface="Times New Roman" pitchFamily="18" charset="0"/>
              <a:cs typeface="Times New Roman" pitchFamily="18" charset="0"/>
            </a:endParaRPr>
          </a:p>
          <a:p>
            <a:pPr>
              <a:buFont typeface="Wingdings" pitchFamily="2" charset="2"/>
              <a:buChar char="§"/>
            </a:pPr>
            <a:r>
              <a:rPr lang="en-GB" sz="2000" b="1" dirty="0" smtClean="0">
                <a:latin typeface="Times New Roman" pitchFamily="18" charset="0"/>
                <a:cs typeface="Times New Roman" pitchFamily="18" charset="0"/>
              </a:rPr>
              <a:t> </a:t>
            </a:r>
            <a:r>
              <a:rPr lang="en-GB" sz="2000" b="1" dirty="0" smtClean="0">
                <a:latin typeface="Times New Roman" pitchFamily="18" charset="0"/>
                <a:cs typeface="Times New Roman" pitchFamily="18" charset="0"/>
              </a:rPr>
              <a:t>rated speed from 1500 to </a:t>
            </a:r>
            <a:r>
              <a:rPr lang="en-GB" sz="2000" b="1" dirty="0" smtClean="0">
                <a:latin typeface="Times New Roman" pitchFamily="18" charset="0"/>
                <a:cs typeface="Times New Roman" pitchFamily="18" charset="0"/>
              </a:rPr>
              <a:t>4000 rpm(revolutions/minute</a:t>
            </a:r>
            <a:r>
              <a:rPr lang="en-GB" sz="2000" b="1" dirty="0" smtClean="0">
                <a:latin typeface="Times New Roman" pitchFamily="18" charset="0"/>
                <a:cs typeface="Times New Roman" pitchFamily="18" charset="0"/>
              </a:rPr>
              <a:t>)</a:t>
            </a:r>
            <a:endParaRPr lang="en-US" sz="2000" b="1" dirty="0" smtClean="0">
              <a:latin typeface="Times New Roman" pitchFamily="18" charset="0"/>
              <a:cs typeface="Times New Roman" pitchFamily="18" charset="0"/>
            </a:endParaRPr>
          </a:p>
          <a:p>
            <a:pPr>
              <a:buFont typeface="Wingdings" pitchFamily="2" charset="2"/>
              <a:buChar char="§"/>
            </a:pPr>
            <a:r>
              <a:rPr lang="en-GB" sz="2000" b="1" dirty="0" smtClean="0">
                <a:latin typeface="Times New Roman" pitchFamily="18" charset="0"/>
                <a:cs typeface="Times New Roman" pitchFamily="18" charset="0"/>
              </a:rPr>
              <a:t> Operating voltage 24V.</a:t>
            </a:r>
            <a:endParaRPr lang="en-US" sz="2000" b="1" dirty="0" smtClean="0">
              <a:latin typeface="Times New Roman" pitchFamily="18" charset="0"/>
              <a:cs typeface="Times New Roman" pitchFamily="18" charset="0"/>
            </a:endParaRPr>
          </a:p>
          <a:p>
            <a:pPr>
              <a:buFont typeface="Wingdings" pitchFamily="2" charset="2"/>
              <a:buChar char="§"/>
            </a:pPr>
            <a:r>
              <a:rPr lang="en-US" sz="2000" b="1" dirty="0" smtClean="0">
                <a:latin typeface="Times New Roman" pitchFamily="18" charset="0"/>
                <a:cs typeface="Times New Roman" pitchFamily="18" charset="0"/>
              </a:rPr>
              <a:t> </a:t>
            </a:r>
            <a:r>
              <a:rPr lang="en-GB" sz="2000" b="1" dirty="0" smtClean="0">
                <a:latin typeface="Times New Roman" pitchFamily="18" charset="0"/>
                <a:cs typeface="Times New Roman" pitchFamily="18" charset="0"/>
              </a:rPr>
              <a:t>2 poles.</a:t>
            </a:r>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rot="16200000">
            <a:off x="5926668" y="2074334"/>
            <a:ext cx="3581401" cy="23283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332</TotalTime>
  <Words>528</Words>
  <Application>Microsoft Office PowerPoint</Application>
  <PresentationFormat>On-screen Show (4:3)</PresentationFormat>
  <Paragraphs>153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Slide 1</vt:lpstr>
      <vt:lpstr>Contents</vt:lpstr>
      <vt:lpstr>Introduction </vt:lpstr>
      <vt:lpstr>Slide 4</vt:lpstr>
      <vt:lpstr>Problem </vt:lpstr>
      <vt:lpstr>Design </vt:lpstr>
      <vt:lpstr>Design specifications</vt:lpstr>
      <vt:lpstr> Design of the chair</vt:lpstr>
      <vt:lpstr>Electrical part</vt:lpstr>
      <vt:lpstr>Electrical part</vt:lpstr>
      <vt:lpstr>Electrical part</vt:lpstr>
      <vt:lpstr>Electrical part</vt:lpstr>
      <vt:lpstr>Features </vt:lpstr>
      <vt:lpstr>Features</vt:lpstr>
      <vt:lpstr>Any Questions?</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45</cp:revision>
  <dcterms:created xsi:type="dcterms:W3CDTF">2006-08-16T00:00:00Z</dcterms:created>
  <dcterms:modified xsi:type="dcterms:W3CDTF">2012-12-26T23:03:12Z</dcterms:modified>
</cp:coreProperties>
</file>