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5" r:id="rId3"/>
    <p:sldId id="263" r:id="rId4"/>
    <p:sldId id="282" r:id="rId5"/>
    <p:sldId id="259" r:id="rId6"/>
    <p:sldId id="267" r:id="rId7"/>
    <p:sldId id="266" r:id="rId8"/>
    <p:sldId id="268" r:id="rId9"/>
    <p:sldId id="283" r:id="rId10"/>
    <p:sldId id="269" r:id="rId11"/>
    <p:sldId id="285" r:id="rId12"/>
    <p:sldId id="284" r:id="rId13"/>
    <p:sldId id="271" r:id="rId14"/>
    <p:sldId id="272" r:id="rId15"/>
    <p:sldId id="280" r:id="rId16"/>
    <p:sldId id="281" r:id="rId17"/>
    <p:sldId id="295" r:id="rId18"/>
    <p:sldId id="291" r:id="rId19"/>
    <p:sldId id="296" r:id="rId20"/>
    <p:sldId id="292" r:id="rId21"/>
    <p:sldId id="293" r:id="rId22"/>
    <p:sldId id="294" r:id="rId23"/>
    <p:sldId id="273" r:id="rId24"/>
    <p:sldId id="277" r:id="rId25"/>
    <p:sldId id="289" r:id="rId26"/>
    <p:sldId id="274" r:id="rId27"/>
    <p:sldId id="278" r:id="rId28"/>
    <p:sldId id="290" r:id="rId29"/>
  </p:sldIdLst>
  <p:sldSz cx="9144000" cy="5143500" type="screen16x9"/>
  <p:notesSz cx="9144000" cy="6858000"/>
  <p:custShowLst>
    <p:custShow name="Custom Show 1" id="0">
      <p:sldLst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EB913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6058C-75E7-42EB-A56B-606B58BB4845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7EA088-FB6A-4CC5-8722-0C3441CFE3A1}">
      <dgm:prSet phldrT="[Text]" custT="1"/>
      <dgm:spPr/>
      <dgm:t>
        <a:bodyPr/>
        <a:lstStyle/>
        <a:p>
          <a:r>
            <a:rPr lang="en-US" sz="3600" dirty="0" smtClean="0"/>
            <a:t>SWOT</a:t>
          </a:r>
          <a:r>
            <a:rPr lang="en-US" sz="2800" dirty="0" smtClean="0"/>
            <a:t> Analysis</a:t>
          </a:r>
          <a:endParaRPr lang="en-US" sz="2800" dirty="0"/>
        </a:p>
      </dgm:t>
    </dgm:pt>
    <dgm:pt modelId="{947F7D3A-EA1C-4829-AE60-BAFF8CCE95F1}" type="parTrans" cxnId="{805B2D95-4575-44D6-9AF6-6B9580C4B361}">
      <dgm:prSet/>
      <dgm:spPr/>
      <dgm:t>
        <a:bodyPr/>
        <a:lstStyle/>
        <a:p>
          <a:endParaRPr lang="en-US"/>
        </a:p>
      </dgm:t>
    </dgm:pt>
    <dgm:pt modelId="{A684B598-3715-4204-907F-D33F86380443}" type="sibTrans" cxnId="{805B2D95-4575-44D6-9AF6-6B9580C4B361}">
      <dgm:prSet/>
      <dgm:spPr/>
      <dgm:t>
        <a:bodyPr/>
        <a:lstStyle/>
        <a:p>
          <a:endParaRPr lang="en-US"/>
        </a:p>
      </dgm:t>
    </dgm:pt>
    <dgm:pt modelId="{663C0CFD-6BD1-47CD-A8D7-DF424DC3CD9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2800" dirty="0" smtClean="0">
            <a:solidFill>
              <a:schemeClr val="tx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  <a:p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Strengths</a:t>
          </a:r>
          <a:r>
            <a:rPr lang="en-US" sz="2800" dirty="0" smtClean="0">
              <a:latin typeface="Aharoni" pitchFamily="2" charset="-79"/>
              <a:cs typeface="Aharoni" pitchFamily="2" charset="-79"/>
            </a:rPr>
            <a:t> </a:t>
          </a:r>
          <a:endParaRPr lang="en-US" sz="2400" dirty="0" smtClean="0">
            <a:latin typeface="Aharoni" pitchFamily="2" charset="-79"/>
            <a:cs typeface="Aharoni" pitchFamily="2" charset="-79"/>
          </a:endParaRPr>
        </a:p>
        <a:p>
          <a:r>
            <a:rPr lang="en-US" sz="2400" dirty="0" smtClean="0">
              <a:latin typeface="Tw Cen MT" pitchFamily="34" charset="0"/>
              <a:cs typeface="Andalus" pitchFamily="18" charset="-78"/>
            </a:rPr>
            <a:t>Modular Design</a:t>
          </a:r>
          <a:br>
            <a:rPr lang="en-US" sz="2400" dirty="0" smtClean="0">
              <a:latin typeface="Tw Cen MT" pitchFamily="34" charset="0"/>
              <a:cs typeface="Andalus" pitchFamily="18" charset="-78"/>
            </a:rPr>
          </a:br>
          <a:r>
            <a:rPr lang="en-US" sz="2400" dirty="0" smtClean="0">
              <a:latin typeface="Tw Cen MT" pitchFamily="34" charset="0"/>
              <a:cs typeface="Andalus" pitchFamily="18" charset="-78"/>
            </a:rPr>
            <a:t>Cost Effective</a:t>
          </a:r>
          <a:br>
            <a:rPr lang="en-US" sz="2400" dirty="0" smtClean="0">
              <a:latin typeface="Tw Cen MT" pitchFamily="34" charset="0"/>
              <a:cs typeface="Andalus" pitchFamily="18" charset="-78"/>
            </a:rPr>
          </a:br>
          <a:r>
            <a:rPr lang="en-US" sz="2400" dirty="0" smtClean="0">
              <a:latin typeface="Tw Cen MT" pitchFamily="34" charset="0"/>
              <a:cs typeface="Andalus" pitchFamily="18" charset="-78"/>
            </a:rPr>
            <a:t>User Comfort</a:t>
          </a:r>
          <a:r>
            <a:rPr lang="en-US" sz="2400" dirty="0" smtClean="0">
              <a:latin typeface="Tw Cen MT" pitchFamily="34" charset="0"/>
            </a:rPr>
            <a:t> </a:t>
          </a:r>
          <a:endParaRPr lang="en-US" sz="2400" dirty="0"/>
        </a:p>
      </dgm:t>
    </dgm:pt>
    <dgm:pt modelId="{BD8AFB16-99EC-4537-A2BF-7E77EB1BC6D8}" type="parTrans" cxnId="{50E64A88-1AB3-4ECE-B977-5340D10E6172}">
      <dgm:prSet/>
      <dgm:spPr/>
      <dgm:t>
        <a:bodyPr/>
        <a:lstStyle/>
        <a:p>
          <a:endParaRPr lang="en-US"/>
        </a:p>
      </dgm:t>
    </dgm:pt>
    <dgm:pt modelId="{678EBA76-CD35-4B6F-8083-FF093C15C02C}" type="sibTrans" cxnId="{50E64A88-1AB3-4ECE-B977-5340D10E6172}">
      <dgm:prSet/>
      <dgm:spPr/>
      <dgm:t>
        <a:bodyPr/>
        <a:lstStyle/>
        <a:p>
          <a:endParaRPr lang="en-US"/>
        </a:p>
      </dgm:t>
    </dgm:pt>
    <dgm:pt modelId="{F430B3D3-9AF0-489A-A044-8B04924862A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Weaknesses</a:t>
          </a:r>
        </a:p>
        <a:p>
          <a:r>
            <a:rPr lang="en-US" sz="2800" dirty="0" smtClean="0">
              <a:latin typeface="Tw Cen MT" pitchFamily="34" charset="0"/>
              <a:cs typeface="Andalus" pitchFamily="18" charset="-78"/>
            </a:rPr>
            <a:t>Additional shoe weight</a:t>
          </a:r>
          <a:r>
            <a:rPr lang="en-US" sz="2800" dirty="0" smtClean="0">
              <a:latin typeface="Tw Cen MT" pitchFamily="34" charset="0"/>
            </a:rPr>
            <a:t> </a:t>
          </a:r>
          <a:endParaRPr lang="en-US" sz="2800" dirty="0"/>
        </a:p>
      </dgm:t>
    </dgm:pt>
    <dgm:pt modelId="{E680E3BC-12E6-43FA-B50A-42CE29866757}" type="parTrans" cxnId="{CBD05FFE-5F2A-4BAA-B3CD-6BA85D474536}">
      <dgm:prSet/>
      <dgm:spPr/>
      <dgm:t>
        <a:bodyPr/>
        <a:lstStyle/>
        <a:p>
          <a:endParaRPr lang="en-US"/>
        </a:p>
      </dgm:t>
    </dgm:pt>
    <dgm:pt modelId="{A6759AD2-5D88-4DD4-BA4F-BEDE69A28128}" type="sibTrans" cxnId="{CBD05FFE-5F2A-4BAA-B3CD-6BA85D474536}">
      <dgm:prSet/>
      <dgm:spPr/>
      <dgm:t>
        <a:bodyPr/>
        <a:lstStyle/>
        <a:p>
          <a:endParaRPr lang="en-US"/>
        </a:p>
      </dgm:t>
    </dgm:pt>
    <dgm:pt modelId="{6234B869-B79B-4BD6-8959-FA0F0F9C51D2}">
      <dgm:prSet phldrT="[Text]" custT="1"/>
      <dgm:spPr>
        <a:solidFill>
          <a:srgbClr val="92D050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en-US" sz="32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Threats</a:t>
          </a:r>
        </a:p>
        <a:p>
          <a:r>
            <a:rPr lang="en-US" sz="2000" dirty="0" smtClean="0">
              <a:latin typeface="Tw Cen MT" pitchFamily="34" charset="0"/>
              <a:cs typeface="Andalus" pitchFamily="18" charset="-78"/>
            </a:rPr>
            <a:t>Nike’s electronic shoes</a:t>
          </a:r>
          <a:br>
            <a:rPr lang="en-US" sz="2000" dirty="0" smtClean="0">
              <a:latin typeface="Tw Cen MT" pitchFamily="34" charset="0"/>
              <a:cs typeface="Andalus" pitchFamily="18" charset="-78"/>
            </a:rPr>
          </a:br>
          <a:r>
            <a:rPr lang="en-US" sz="3200" dirty="0" smtClean="0">
              <a:latin typeface="Tw Cen MT" pitchFamily="34" charset="0"/>
              <a:cs typeface="Andalus" pitchFamily="18" charset="-78"/>
            </a:rPr>
            <a:t/>
          </a:r>
          <a:br>
            <a:rPr lang="en-US" sz="3200" dirty="0" smtClean="0">
              <a:latin typeface="Tw Cen MT" pitchFamily="34" charset="0"/>
              <a:cs typeface="Andalus" pitchFamily="18" charset="-78"/>
            </a:rPr>
          </a:br>
          <a:r>
            <a:rPr lang="en-US" sz="3200" dirty="0" smtClean="0">
              <a:latin typeface="Tw Cen MT" pitchFamily="34" charset="0"/>
              <a:cs typeface="Andalus" pitchFamily="18" charset="-78"/>
            </a:rPr>
            <a:t/>
          </a:r>
          <a:br>
            <a:rPr lang="en-US" sz="3200" dirty="0" smtClean="0">
              <a:latin typeface="Tw Cen MT" pitchFamily="34" charset="0"/>
              <a:cs typeface="Andalus" pitchFamily="18" charset="-78"/>
            </a:rPr>
          </a:br>
          <a:endParaRPr lang="en-US" sz="3200" dirty="0"/>
        </a:p>
      </dgm:t>
    </dgm:pt>
    <dgm:pt modelId="{450008FD-A02E-4693-8B83-6D84E2754322}" type="parTrans" cxnId="{CBFBF721-F1C3-4D89-A256-F5904650C84C}">
      <dgm:prSet/>
      <dgm:spPr/>
      <dgm:t>
        <a:bodyPr/>
        <a:lstStyle/>
        <a:p>
          <a:endParaRPr lang="en-US"/>
        </a:p>
      </dgm:t>
    </dgm:pt>
    <dgm:pt modelId="{7DADB4A0-E89D-4CE4-8B52-DB789790C30F}" type="sibTrans" cxnId="{CBFBF721-F1C3-4D89-A256-F5904650C84C}">
      <dgm:prSet/>
      <dgm:spPr/>
      <dgm:t>
        <a:bodyPr/>
        <a:lstStyle/>
        <a:p>
          <a:endParaRPr lang="en-US"/>
        </a:p>
      </dgm:t>
    </dgm:pt>
    <dgm:pt modelId="{A61D8DE0-B635-4DEB-8644-4777D070100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         </a:t>
          </a:r>
          <a:r>
            <a: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Opportunities</a:t>
          </a:r>
          <a:endParaRPr lang="en-US" sz="2400" dirty="0" smtClean="0">
            <a:solidFill>
              <a:schemeClr val="tx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  <a:p>
          <a:pPr algn="ctr"/>
          <a:r>
            <a:rPr lang="en-US" sz="1800" dirty="0" smtClean="0">
              <a:latin typeface="Tw Cen MT" pitchFamily="34" charset="0"/>
              <a:cs typeface="Andalus" pitchFamily="18" charset="-78"/>
            </a:rPr>
            <a:t>      Navigation Accessory</a:t>
          </a:r>
        </a:p>
        <a:p>
          <a:pPr algn="ctr"/>
          <a:r>
            <a:rPr lang="en-US" sz="1800" dirty="0" smtClean="0">
              <a:latin typeface="Tw Cen MT" pitchFamily="34" charset="0"/>
              <a:cs typeface="Andalus" pitchFamily="18" charset="-78"/>
            </a:rPr>
            <a:t>Athletics</a:t>
          </a:r>
        </a:p>
        <a:p>
          <a:pPr algn="ctr"/>
          <a:r>
            <a:rPr lang="en-US" sz="1800" dirty="0" smtClean="0">
              <a:latin typeface="Tw Cen MT" pitchFamily="34" charset="0"/>
              <a:cs typeface="Andalus" pitchFamily="18" charset="-78"/>
            </a:rPr>
            <a:t>Virtual Reality</a:t>
          </a:r>
        </a:p>
        <a:p>
          <a:pPr algn="ctr"/>
          <a:r>
            <a:rPr lang="en-US" sz="1800" dirty="0" smtClean="0">
              <a:latin typeface="Tw Cen MT" pitchFamily="34" charset="0"/>
              <a:cs typeface="Andalus" pitchFamily="18" charset="-78"/>
            </a:rPr>
            <a:t>Application Development Platform</a:t>
          </a:r>
          <a:br>
            <a:rPr lang="en-US" sz="1800" dirty="0" smtClean="0">
              <a:latin typeface="Tw Cen MT" pitchFamily="34" charset="0"/>
              <a:cs typeface="Andalus" pitchFamily="18" charset="-78"/>
            </a:rPr>
          </a:br>
          <a:r>
            <a:rPr lang="en-US" sz="1800" dirty="0" smtClean="0">
              <a:latin typeface="Tw Cen MT" pitchFamily="34" charset="0"/>
              <a:cs typeface="Andalus" pitchFamily="18" charset="-78"/>
            </a:rPr>
            <a:t/>
          </a:r>
          <a:br>
            <a:rPr lang="en-US" sz="1800" dirty="0" smtClean="0">
              <a:latin typeface="Tw Cen MT" pitchFamily="34" charset="0"/>
              <a:cs typeface="Andalus" pitchFamily="18" charset="-78"/>
            </a:rPr>
          </a:br>
          <a:endParaRPr lang="en-US" sz="1800" dirty="0"/>
        </a:p>
      </dgm:t>
    </dgm:pt>
    <dgm:pt modelId="{D6E329D5-06C8-420B-B30A-D3955189953D}" type="parTrans" cxnId="{6CAB3102-4F7E-4CFB-8B17-C5F7D1934DCE}">
      <dgm:prSet/>
      <dgm:spPr/>
      <dgm:t>
        <a:bodyPr/>
        <a:lstStyle/>
        <a:p>
          <a:endParaRPr lang="en-US"/>
        </a:p>
      </dgm:t>
    </dgm:pt>
    <dgm:pt modelId="{FDDA34B6-9EC6-4BC8-B79D-44F6F6875133}" type="sibTrans" cxnId="{6CAB3102-4F7E-4CFB-8B17-C5F7D1934DCE}">
      <dgm:prSet/>
      <dgm:spPr/>
      <dgm:t>
        <a:bodyPr/>
        <a:lstStyle/>
        <a:p>
          <a:endParaRPr lang="en-US"/>
        </a:p>
      </dgm:t>
    </dgm:pt>
    <dgm:pt modelId="{DBAFAD97-FA3B-40FF-8EA7-3D27DEC1DF34}">
      <dgm:prSet/>
      <dgm:spPr/>
      <dgm:t>
        <a:bodyPr/>
        <a:lstStyle/>
        <a:p>
          <a:endParaRPr lang="en-US"/>
        </a:p>
      </dgm:t>
    </dgm:pt>
    <dgm:pt modelId="{57F3D2A0-2A88-40F6-BF74-8B6EFD2EE2F7}" type="parTrans" cxnId="{A1E4A1BA-FC3A-41D5-B911-224D81F5B1DC}">
      <dgm:prSet/>
      <dgm:spPr/>
      <dgm:t>
        <a:bodyPr/>
        <a:lstStyle/>
        <a:p>
          <a:endParaRPr lang="en-US"/>
        </a:p>
      </dgm:t>
    </dgm:pt>
    <dgm:pt modelId="{77D92F7F-653E-45A6-9E92-FE4A87D64EF1}" type="sibTrans" cxnId="{A1E4A1BA-FC3A-41D5-B911-224D81F5B1DC}">
      <dgm:prSet/>
      <dgm:spPr/>
      <dgm:t>
        <a:bodyPr/>
        <a:lstStyle/>
        <a:p>
          <a:endParaRPr lang="en-US"/>
        </a:p>
      </dgm:t>
    </dgm:pt>
    <dgm:pt modelId="{0B56F709-225C-42C8-8079-46E0D0A0FED6}">
      <dgm:prSet/>
      <dgm:spPr/>
      <dgm:t>
        <a:bodyPr/>
        <a:lstStyle/>
        <a:p>
          <a:endParaRPr lang="en-US"/>
        </a:p>
      </dgm:t>
    </dgm:pt>
    <dgm:pt modelId="{1360736F-40A8-484B-B60C-3B44AC919AB4}" type="parTrans" cxnId="{941B539E-FFB5-4518-83D3-BF71C4704B1C}">
      <dgm:prSet/>
      <dgm:spPr/>
      <dgm:t>
        <a:bodyPr/>
        <a:lstStyle/>
        <a:p>
          <a:endParaRPr lang="en-US"/>
        </a:p>
      </dgm:t>
    </dgm:pt>
    <dgm:pt modelId="{14D98443-AF73-4B09-989B-D9237EF1AC00}" type="sibTrans" cxnId="{941B539E-FFB5-4518-83D3-BF71C4704B1C}">
      <dgm:prSet/>
      <dgm:spPr/>
      <dgm:t>
        <a:bodyPr/>
        <a:lstStyle/>
        <a:p>
          <a:endParaRPr lang="en-US"/>
        </a:p>
      </dgm:t>
    </dgm:pt>
    <dgm:pt modelId="{90BC9C9E-7C34-4F3C-A2B3-941151CAEE30}" type="pres">
      <dgm:prSet presAssocID="{9B06058C-75E7-42EB-A56B-606B58BB484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90B40-5B19-417A-8FF7-26903A0FCCB3}" type="pres">
      <dgm:prSet presAssocID="{9B06058C-75E7-42EB-A56B-606B58BB4845}" presName="matrix" presStyleCnt="0"/>
      <dgm:spPr/>
    </dgm:pt>
    <dgm:pt modelId="{423BDAB2-99DC-42D5-AE9C-286E50D3A656}" type="pres">
      <dgm:prSet presAssocID="{9B06058C-75E7-42EB-A56B-606B58BB4845}" presName="tile1" presStyleLbl="node1" presStyleIdx="0" presStyleCnt="4" custLinFactNeighborX="-2247"/>
      <dgm:spPr/>
      <dgm:t>
        <a:bodyPr/>
        <a:lstStyle/>
        <a:p>
          <a:endParaRPr lang="en-US"/>
        </a:p>
      </dgm:t>
    </dgm:pt>
    <dgm:pt modelId="{26170273-5535-4E18-A7B9-1EA9A908F269}" type="pres">
      <dgm:prSet presAssocID="{9B06058C-75E7-42EB-A56B-606B58BB484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7095A-3D23-497D-8D7A-277C640AD885}" type="pres">
      <dgm:prSet presAssocID="{9B06058C-75E7-42EB-A56B-606B58BB4845}" presName="tile2" presStyleLbl="node1" presStyleIdx="1" presStyleCnt="4" custLinFactNeighborX="10112" custLinFactNeighborY="-1176"/>
      <dgm:spPr/>
      <dgm:t>
        <a:bodyPr/>
        <a:lstStyle/>
        <a:p>
          <a:endParaRPr lang="en-US"/>
        </a:p>
      </dgm:t>
    </dgm:pt>
    <dgm:pt modelId="{3158A3E8-0960-4A36-A6B0-10C9EE20EF44}" type="pres">
      <dgm:prSet presAssocID="{9B06058C-75E7-42EB-A56B-606B58BB484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30FDE-3379-459E-A515-836BE9F506FE}" type="pres">
      <dgm:prSet presAssocID="{9B06058C-75E7-42EB-A56B-606B58BB4845}" presName="tile3" presStyleLbl="node1" presStyleIdx="2" presStyleCnt="4"/>
      <dgm:spPr/>
      <dgm:t>
        <a:bodyPr/>
        <a:lstStyle/>
        <a:p>
          <a:endParaRPr lang="en-US"/>
        </a:p>
      </dgm:t>
    </dgm:pt>
    <dgm:pt modelId="{2FDF5743-38DD-44C4-ACFB-6568BF4F73E9}" type="pres">
      <dgm:prSet presAssocID="{9B06058C-75E7-42EB-A56B-606B58BB484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CD47-EFCE-42DB-B09E-E16A031A39B8}" type="pres">
      <dgm:prSet presAssocID="{9B06058C-75E7-42EB-A56B-606B58BB4845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3E611493-16B7-438B-ABA9-17392DB19DB1}" type="pres">
      <dgm:prSet presAssocID="{9B06058C-75E7-42EB-A56B-606B58BB484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21DAF-BF3B-4AA5-990C-D23289B1A465}" type="pres">
      <dgm:prSet presAssocID="{9B06058C-75E7-42EB-A56B-606B58BB484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45D1EB9-50B5-49A9-B2C0-314D5DF6B6A4}" type="presOf" srcId="{F430B3D3-9AF0-489A-A044-8B04924862A7}" destId="{7657095A-3D23-497D-8D7A-277C640AD885}" srcOrd="0" destOrd="0" presId="urn:microsoft.com/office/officeart/2005/8/layout/matrix1"/>
    <dgm:cxn modelId="{6CAB3102-4F7E-4CFB-8B17-C5F7D1934DCE}" srcId="{297EA088-FB6A-4CC5-8722-0C3441CFE3A1}" destId="{A61D8DE0-B635-4DEB-8644-4777D0701003}" srcOrd="3" destOrd="0" parTransId="{D6E329D5-06C8-420B-B30A-D3955189953D}" sibTransId="{FDDA34B6-9EC6-4BC8-B79D-44F6F6875133}"/>
    <dgm:cxn modelId="{5EE052AE-DD67-40F2-BA2B-8A8DA53C2C79}" type="presOf" srcId="{F430B3D3-9AF0-489A-A044-8B04924862A7}" destId="{3158A3E8-0960-4A36-A6B0-10C9EE20EF44}" srcOrd="1" destOrd="0" presId="urn:microsoft.com/office/officeart/2005/8/layout/matrix1"/>
    <dgm:cxn modelId="{180160F8-1FAA-47B0-9855-A63423925954}" type="presOf" srcId="{A61D8DE0-B635-4DEB-8644-4777D0701003}" destId="{2C74CD47-EFCE-42DB-B09E-E16A031A39B8}" srcOrd="0" destOrd="0" presId="urn:microsoft.com/office/officeart/2005/8/layout/matrix1"/>
    <dgm:cxn modelId="{CBFBF721-F1C3-4D89-A256-F5904650C84C}" srcId="{297EA088-FB6A-4CC5-8722-0C3441CFE3A1}" destId="{6234B869-B79B-4BD6-8959-FA0F0F9C51D2}" srcOrd="2" destOrd="0" parTransId="{450008FD-A02E-4693-8B83-6D84E2754322}" sibTransId="{7DADB4A0-E89D-4CE4-8B52-DB789790C30F}"/>
    <dgm:cxn modelId="{272177C3-BCAA-4E19-9549-2F27FF3D1970}" type="presOf" srcId="{A61D8DE0-B635-4DEB-8644-4777D0701003}" destId="{3E611493-16B7-438B-ABA9-17392DB19DB1}" srcOrd="1" destOrd="0" presId="urn:microsoft.com/office/officeart/2005/8/layout/matrix1"/>
    <dgm:cxn modelId="{805B2D95-4575-44D6-9AF6-6B9580C4B361}" srcId="{9B06058C-75E7-42EB-A56B-606B58BB4845}" destId="{297EA088-FB6A-4CC5-8722-0C3441CFE3A1}" srcOrd="0" destOrd="0" parTransId="{947F7D3A-EA1C-4829-AE60-BAFF8CCE95F1}" sibTransId="{A684B598-3715-4204-907F-D33F86380443}"/>
    <dgm:cxn modelId="{2F65417A-1BF5-40D0-8F58-AF2F7D66D793}" type="presOf" srcId="{6234B869-B79B-4BD6-8959-FA0F0F9C51D2}" destId="{2FDF5743-38DD-44C4-ACFB-6568BF4F73E9}" srcOrd="1" destOrd="0" presId="urn:microsoft.com/office/officeart/2005/8/layout/matrix1"/>
    <dgm:cxn modelId="{50E64A88-1AB3-4ECE-B977-5340D10E6172}" srcId="{297EA088-FB6A-4CC5-8722-0C3441CFE3A1}" destId="{663C0CFD-6BD1-47CD-A8D7-DF424DC3CD9F}" srcOrd="0" destOrd="0" parTransId="{BD8AFB16-99EC-4537-A2BF-7E77EB1BC6D8}" sibTransId="{678EBA76-CD35-4B6F-8083-FF093C15C02C}"/>
    <dgm:cxn modelId="{807A1C5D-D4DD-4529-A417-D7A26D65B7A7}" type="presOf" srcId="{663C0CFD-6BD1-47CD-A8D7-DF424DC3CD9F}" destId="{26170273-5535-4E18-A7B9-1EA9A908F269}" srcOrd="1" destOrd="0" presId="urn:microsoft.com/office/officeart/2005/8/layout/matrix1"/>
    <dgm:cxn modelId="{C94847D8-38DC-408D-9238-AB5563B1571F}" type="presOf" srcId="{6234B869-B79B-4BD6-8959-FA0F0F9C51D2}" destId="{AB330FDE-3379-459E-A515-836BE9F506FE}" srcOrd="0" destOrd="0" presId="urn:microsoft.com/office/officeart/2005/8/layout/matrix1"/>
    <dgm:cxn modelId="{941B539E-FFB5-4518-83D3-BF71C4704B1C}" srcId="{297EA088-FB6A-4CC5-8722-0C3441CFE3A1}" destId="{0B56F709-225C-42C8-8079-46E0D0A0FED6}" srcOrd="4" destOrd="0" parTransId="{1360736F-40A8-484B-B60C-3B44AC919AB4}" sibTransId="{14D98443-AF73-4B09-989B-D9237EF1AC00}"/>
    <dgm:cxn modelId="{A1E4A1BA-FC3A-41D5-B911-224D81F5B1DC}" srcId="{297EA088-FB6A-4CC5-8722-0C3441CFE3A1}" destId="{DBAFAD97-FA3B-40FF-8EA7-3D27DEC1DF34}" srcOrd="5" destOrd="0" parTransId="{57F3D2A0-2A88-40F6-BF74-8B6EFD2EE2F7}" sibTransId="{77D92F7F-653E-45A6-9E92-FE4A87D64EF1}"/>
    <dgm:cxn modelId="{CBD05FFE-5F2A-4BAA-B3CD-6BA85D474536}" srcId="{297EA088-FB6A-4CC5-8722-0C3441CFE3A1}" destId="{F430B3D3-9AF0-489A-A044-8B04924862A7}" srcOrd="1" destOrd="0" parTransId="{E680E3BC-12E6-43FA-B50A-42CE29866757}" sibTransId="{A6759AD2-5D88-4DD4-BA4F-BEDE69A28128}"/>
    <dgm:cxn modelId="{C97E54BF-7C9E-4655-9C85-E7BBE47D6E8B}" type="presOf" srcId="{663C0CFD-6BD1-47CD-A8D7-DF424DC3CD9F}" destId="{423BDAB2-99DC-42D5-AE9C-286E50D3A656}" srcOrd="0" destOrd="0" presId="urn:microsoft.com/office/officeart/2005/8/layout/matrix1"/>
    <dgm:cxn modelId="{DA5D9E90-C554-4531-99C8-CEE5161AD98B}" type="presOf" srcId="{297EA088-FB6A-4CC5-8722-0C3441CFE3A1}" destId="{7C521DAF-BF3B-4AA5-990C-D23289B1A465}" srcOrd="0" destOrd="0" presId="urn:microsoft.com/office/officeart/2005/8/layout/matrix1"/>
    <dgm:cxn modelId="{A23A279A-DE59-4B9D-8342-F51C79701B3F}" type="presOf" srcId="{9B06058C-75E7-42EB-A56B-606B58BB4845}" destId="{90BC9C9E-7C34-4F3C-A2B3-941151CAEE30}" srcOrd="0" destOrd="0" presId="urn:microsoft.com/office/officeart/2005/8/layout/matrix1"/>
    <dgm:cxn modelId="{AAE7E7CB-6EA3-461F-B1D6-28F169EB2A05}" type="presParOf" srcId="{90BC9C9E-7C34-4F3C-A2B3-941151CAEE30}" destId="{5EF90B40-5B19-417A-8FF7-26903A0FCCB3}" srcOrd="0" destOrd="0" presId="urn:microsoft.com/office/officeart/2005/8/layout/matrix1"/>
    <dgm:cxn modelId="{2D1F5773-9403-4033-A9F5-F5B91D3F448C}" type="presParOf" srcId="{5EF90B40-5B19-417A-8FF7-26903A0FCCB3}" destId="{423BDAB2-99DC-42D5-AE9C-286E50D3A656}" srcOrd="0" destOrd="0" presId="urn:microsoft.com/office/officeart/2005/8/layout/matrix1"/>
    <dgm:cxn modelId="{DDF9CDD7-3236-4B25-9783-0F3AD7FA6098}" type="presParOf" srcId="{5EF90B40-5B19-417A-8FF7-26903A0FCCB3}" destId="{26170273-5535-4E18-A7B9-1EA9A908F269}" srcOrd="1" destOrd="0" presId="urn:microsoft.com/office/officeart/2005/8/layout/matrix1"/>
    <dgm:cxn modelId="{946ACBF3-8851-4462-9439-377A6CA975A7}" type="presParOf" srcId="{5EF90B40-5B19-417A-8FF7-26903A0FCCB3}" destId="{7657095A-3D23-497D-8D7A-277C640AD885}" srcOrd="2" destOrd="0" presId="urn:microsoft.com/office/officeart/2005/8/layout/matrix1"/>
    <dgm:cxn modelId="{0FB81BC1-8106-47D9-97F8-305E2E3E8886}" type="presParOf" srcId="{5EF90B40-5B19-417A-8FF7-26903A0FCCB3}" destId="{3158A3E8-0960-4A36-A6B0-10C9EE20EF44}" srcOrd="3" destOrd="0" presId="urn:microsoft.com/office/officeart/2005/8/layout/matrix1"/>
    <dgm:cxn modelId="{7EAE6A5C-2788-41F7-854A-91F8FE385073}" type="presParOf" srcId="{5EF90B40-5B19-417A-8FF7-26903A0FCCB3}" destId="{AB330FDE-3379-459E-A515-836BE9F506FE}" srcOrd="4" destOrd="0" presId="urn:microsoft.com/office/officeart/2005/8/layout/matrix1"/>
    <dgm:cxn modelId="{F79E2024-E8A1-40FB-B063-640524C1D355}" type="presParOf" srcId="{5EF90B40-5B19-417A-8FF7-26903A0FCCB3}" destId="{2FDF5743-38DD-44C4-ACFB-6568BF4F73E9}" srcOrd="5" destOrd="0" presId="urn:microsoft.com/office/officeart/2005/8/layout/matrix1"/>
    <dgm:cxn modelId="{D6EC31A8-A663-4542-94DD-E86CA5348C7A}" type="presParOf" srcId="{5EF90B40-5B19-417A-8FF7-26903A0FCCB3}" destId="{2C74CD47-EFCE-42DB-B09E-E16A031A39B8}" srcOrd="6" destOrd="0" presId="urn:microsoft.com/office/officeart/2005/8/layout/matrix1"/>
    <dgm:cxn modelId="{1CA28918-97CE-4FA5-8293-D3FF73BC1C8F}" type="presParOf" srcId="{5EF90B40-5B19-417A-8FF7-26903A0FCCB3}" destId="{3E611493-16B7-438B-ABA9-17392DB19DB1}" srcOrd="7" destOrd="0" presId="urn:microsoft.com/office/officeart/2005/8/layout/matrix1"/>
    <dgm:cxn modelId="{E7940360-C116-4A28-93E2-A0C5649F6D9E}" type="presParOf" srcId="{90BC9C9E-7C34-4F3C-A2B3-941151CAEE30}" destId="{7C521DAF-BF3B-4AA5-990C-D23289B1A4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BDAB2-99DC-42D5-AE9C-286E50D3A656}">
      <dsp:nvSpPr>
        <dsp:cNvPr id="0" name=""/>
        <dsp:cNvSpPr/>
      </dsp:nvSpPr>
      <dsp:spPr>
        <a:xfrm rot="16200000">
          <a:off x="762000" y="-762000"/>
          <a:ext cx="2247900" cy="377190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Strengths</a:t>
          </a:r>
          <a:r>
            <a:rPr lang="en-US" sz="2800" kern="1200" dirty="0" smtClean="0">
              <a:latin typeface="Aharoni" pitchFamily="2" charset="-79"/>
              <a:cs typeface="Aharoni" pitchFamily="2" charset="-79"/>
            </a:rPr>
            <a:t> </a:t>
          </a:r>
          <a:endParaRPr lang="en-US" sz="2400" kern="1200" dirty="0" smtClean="0">
            <a:latin typeface="Aharoni" pitchFamily="2" charset="-79"/>
            <a:cs typeface="Aharoni" pitchFamily="2" charset="-79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w Cen MT" pitchFamily="34" charset="0"/>
              <a:cs typeface="Andalus" pitchFamily="18" charset="-78"/>
            </a:rPr>
            <a:t>Modular Design</a:t>
          </a:r>
          <a:br>
            <a:rPr lang="en-US" sz="2400" kern="1200" dirty="0" smtClean="0">
              <a:latin typeface="Tw Cen MT" pitchFamily="34" charset="0"/>
              <a:cs typeface="Andalus" pitchFamily="18" charset="-78"/>
            </a:rPr>
          </a:br>
          <a:r>
            <a:rPr lang="en-US" sz="2400" kern="1200" dirty="0" smtClean="0">
              <a:latin typeface="Tw Cen MT" pitchFamily="34" charset="0"/>
              <a:cs typeface="Andalus" pitchFamily="18" charset="-78"/>
            </a:rPr>
            <a:t>Cost Effective</a:t>
          </a:r>
          <a:br>
            <a:rPr lang="en-US" sz="2400" kern="1200" dirty="0" smtClean="0">
              <a:latin typeface="Tw Cen MT" pitchFamily="34" charset="0"/>
              <a:cs typeface="Andalus" pitchFamily="18" charset="-78"/>
            </a:rPr>
          </a:br>
          <a:r>
            <a:rPr lang="en-US" sz="2400" kern="1200" dirty="0" smtClean="0">
              <a:latin typeface="Tw Cen MT" pitchFamily="34" charset="0"/>
              <a:cs typeface="Andalus" pitchFamily="18" charset="-78"/>
            </a:rPr>
            <a:t>User Comfort</a:t>
          </a:r>
          <a:r>
            <a:rPr lang="en-US" sz="2400" kern="1200" dirty="0" smtClean="0">
              <a:latin typeface="Tw Cen MT" pitchFamily="34" charset="0"/>
            </a:rPr>
            <a:t> </a:t>
          </a:r>
          <a:endParaRPr lang="en-US" sz="2400" kern="1200" dirty="0"/>
        </a:p>
      </dsp:txBody>
      <dsp:txXfrm rot="16200000">
        <a:off x="1042987" y="-1042987"/>
        <a:ext cx="1685925" cy="3771900"/>
      </dsp:txXfrm>
    </dsp:sp>
    <dsp:sp modelId="{7657095A-3D23-497D-8D7A-277C640AD885}">
      <dsp:nvSpPr>
        <dsp:cNvPr id="0" name=""/>
        <dsp:cNvSpPr/>
      </dsp:nvSpPr>
      <dsp:spPr>
        <a:xfrm>
          <a:off x="3771900" y="0"/>
          <a:ext cx="3771900" cy="22479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Weaknesses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itchFamily="34" charset="0"/>
              <a:cs typeface="Andalus" pitchFamily="18" charset="-78"/>
            </a:rPr>
            <a:t>Additional shoe weight</a:t>
          </a:r>
          <a:r>
            <a:rPr lang="en-US" sz="2800" kern="1200" dirty="0" smtClean="0">
              <a:latin typeface="Tw Cen MT" pitchFamily="34" charset="0"/>
            </a:rPr>
            <a:t> </a:t>
          </a:r>
          <a:endParaRPr lang="en-US" sz="2800" kern="1200" dirty="0"/>
        </a:p>
      </dsp:txBody>
      <dsp:txXfrm>
        <a:off x="3771900" y="0"/>
        <a:ext cx="3771900" cy="1685925"/>
      </dsp:txXfrm>
    </dsp:sp>
    <dsp:sp modelId="{AB330FDE-3379-459E-A515-836BE9F506FE}">
      <dsp:nvSpPr>
        <dsp:cNvPr id="0" name=""/>
        <dsp:cNvSpPr/>
      </dsp:nvSpPr>
      <dsp:spPr>
        <a:xfrm rot="10800000">
          <a:off x="0" y="2247900"/>
          <a:ext cx="3771900" cy="2247900"/>
        </a:xfrm>
        <a:prstGeom prst="round1Rect">
          <a:avLst/>
        </a:prstGeom>
        <a:solidFill>
          <a:srgbClr val="92D050"/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Threats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w Cen MT" pitchFamily="34" charset="0"/>
              <a:cs typeface="Andalus" pitchFamily="18" charset="-78"/>
            </a:rPr>
            <a:t>Nike’s electronic shoes</a:t>
          </a:r>
          <a:br>
            <a:rPr lang="en-US" sz="2000" kern="1200" dirty="0" smtClean="0">
              <a:latin typeface="Tw Cen MT" pitchFamily="34" charset="0"/>
              <a:cs typeface="Andalus" pitchFamily="18" charset="-78"/>
            </a:rPr>
          </a:br>
          <a:r>
            <a:rPr lang="en-US" sz="3200" kern="1200" dirty="0" smtClean="0">
              <a:latin typeface="Tw Cen MT" pitchFamily="34" charset="0"/>
              <a:cs typeface="Andalus" pitchFamily="18" charset="-78"/>
            </a:rPr>
            <a:t/>
          </a:r>
          <a:br>
            <a:rPr lang="en-US" sz="3200" kern="1200" dirty="0" smtClean="0">
              <a:latin typeface="Tw Cen MT" pitchFamily="34" charset="0"/>
              <a:cs typeface="Andalus" pitchFamily="18" charset="-78"/>
            </a:rPr>
          </a:br>
          <a:r>
            <a:rPr lang="en-US" sz="3200" kern="1200" dirty="0" smtClean="0">
              <a:latin typeface="Tw Cen MT" pitchFamily="34" charset="0"/>
              <a:cs typeface="Andalus" pitchFamily="18" charset="-78"/>
            </a:rPr>
            <a:t/>
          </a:r>
          <a:br>
            <a:rPr lang="en-US" sz="3200" kern="1200" dirty="0" smtClean="0">
              <a:latin typeface="Tw Cen MT" pitchFamily="34" charset="0"/>
              <a:cs typeface="Andalus" pitchFamily="18" charset="-78"/>
            </a:rPr>
          </a:br>
          <a:endParaRPr lang="en-US" sz="3200" kern="1200" dirty="0"/>
        </a:p>
      </dsp:txBody>
      <dsp:txXfrm rot="10800000">
        <a:off x="0" y="2809875"/>
        <a:ext cx="3771900" cy="1685925"/>
      </dsp:txXfrm>
    </dsp:sp>
    <dsp:sp modelId="{2C74CD47-EFCE-42DB-B09E-E16A031A39B8}">
      <dsp:nvSpPr>
        <dsp:cNvPr id="0" name=""/>
        <dsp:cNvSpPr/>
      </dsp:nvSpPr>
      <dsp:spPr>
        <a:xfrm rot="5400000">
          <a:off x="4533900" y="1485900"/>
          <a:ext cx="2247900" cy="377190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         </a:t>
          </a:r>
          <a:r>
            <a:rPr lang="en-US" sz="2800" kern="12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rPr>
            <a:t>Opportunities</a:t>
          </a:r>
          <a:endParaRPr lang="en-US" sz="2400" kern="1200" dirty="0" smtClean="0">
            <a:solidFill>
              <a:schemeClr val="tx2">
                <a:lumMod val="75000"/>
              </a:schemeClr>
            </a:solidFill>
            <a:latin typeface="Aharoni" pitchFamily="2" charset="-79"/>
            <a:cs typeface="Aharoni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  <a:cs typeface="Andalus" pitchFamily="18" charset="-78"/>
            </a:rPr>
            <a:t>      Navigation Accessory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  <a:cs typeface="Andalus" pitchFamily="18" charset="-78"/>
            </a:rPr>
            <a:t>Athletics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  <a:cs typeface="Andalus" pitchFamily="18" charset="-78"/>
            </a:rPr>
            <a:t>Virtual Reality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w Cen MT" pitchFamily="34" charset="0"/>
              <a:cs typeface="Andalus" pitchFamily="18" charset="-78"/>
            </a:rPr>
            <a:t>Application Development Platform</a:t>
          </a:r>
          <a:br>
            <a:rPr lang="en-US" sz="1800" kern="1200" dirty="0" smtClean="0">
              <a:latin typeface="Tw Cen MT" pitchFamily="34" charset="0"/>
              <a:cs typeface="Andalus" pitchFamily="18" charset="-78"/>
            </a:rPr>
          </a:br>
          <a:r>
            <a:rPr lang="en-US" sz="1800" kern="1200" dirty="0" smtClean="0">
              <a:latin typeface="Tw Cen MT" pitchFamily="34" charset="0"/>
              <a:cs typeface="Andalus" pitchFamily="18" charset="-78"/>
            </a:rPr>
            <a:t/>
          </a:r>
          <a:br>
            <a:rPr lang="en-US" sz="1800" kern="1200" dirty="0" smtClean="0">
              <a:latin typeface="Tw Cen MT" pitchFamily="34" charset="0"/>
              <a:cs typeface="Andalus" pitchFamily="18" charset="-78"/>
            </a:rPr>
          </a:br>
          <a:endParaRPr lang="en-US" sz="1800" kern="1200" dirty="0"/>
        </a:p>
      </dsp:txBody>
      <dsp:txXfrm rot="5400000">
        <a:off x="4814887" y="1766887"/>
        <a:ext cx="1685925" cy="3771900"/>
      </dsp:txXfrm>
    </dsp:sp>
    <dsp:sp modelId="{7C521DAF-BF3B-4AA5-990C-D23289B1A465}">
      <dsp:nvSpPr>
        <dsp:cNvPr id="0" name=""/>
        <dsp:cNvSpPr/>
      </dsp:nvSpPr>
      <dsp:spPr>
        <a:xfrm>
          <a:off x="2640330" y="1685925"/>
          <a:ext cx="2263140" cy="112395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SWOT</a:t>
          </a:r>
          <a:r>
            <a:rPr lang="en-US" sz="2800" kern="1200" dirty="0" smtClean="0"/>
            <a:t> Analysis</a:t>
          </a:r>
          <a:endParaRPr lang="en-US" sz="2800" kern="1200" dirty="0"/>
        </a:p>
      </dsp:txBody>
      <dsp:txXfrm>
        <a:off x="2640330" y="1685925"/>
        <a:ext cx="2263140" cy="1123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CA295-999D-44A1-A874-C80F5407EEC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697A-33B4-42BF-AC42-BC1009017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697A-33B4-42BF-AC42-BC1009017E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697A-33B4-42BF-AC42-BC1009017E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867400" cy="14287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Smart Shoe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73355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Seminar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2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Imprint MT Shadow" pitchFamily="82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01508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Submitted To: 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Ra’ed Jaber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95995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Prepared by: 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Sa’ed Qariab</a:t>
            </a:r>
            <a:b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                 Mos’ab Naffa’a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-190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Vibration Motors Layout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Picture 7" descr="shoe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38150"/>
            <a:ext cx="434340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143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Pressure Sensing Unit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7" name="Picture 6" descr="fsr-model-402.jpg"/>
          <p:cNvPicPr>
            <a:picLocks noChangeAspect="1"/>
          </p:cNvPicPr>
          <p:nvPr/>
        </p:nvPicPr>
        <p:blipFill>
          <a:blip r:embed="rId2" cstate="print"/>
          <a:srcRect t="25000" b="27083"/>
          <a:stretch>
            <a:fillRect/>
          </a:stretch>
        </p:blipFill>
        <p:spPr>
          <a:xfrm rot="5400000">
            <a:off x="190500" y="1771650"/>
            <a:ext cx="3276600" cy="19812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71800" y="1200150"/>
            <a:ext cx="5943600" cy="2133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5V input power supply.</a:t>
            </a: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Microcontroller measures analog input (0 –1023) voltage across Force Sensitive Resistor.</a:t>
            </a: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FSR is to measure foot pressure distribution for the arches and heels.</a:t>
            </a:r>
          </a:p>
          <a:p>
            <a:pPr>
              <a:buNone/>
            </a:pPr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4476750"/>
            <a:ext cx="2362200" cy="304800"/>
            <a:chOff x="6367313" y="1943101"/>
            <a:chExt cx="1481301" cy="895394"/>
          </a:xfrm>
        </p:grpSpPr>
        <p:sp>
          <p:nvSpPr>
            <p:cNvPr id="10" name="Rounded Rectangle 9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Pressure Sensor(FSR)</a:t>
              </a:r>
              <a:endParaRPr lang="en-US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1333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Pressure Sensing Unit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8" name="Picture 7" descr="fsr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71550"/>
            <a:ext cx="2057400" cy="36576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343150"/>
            <a:ext cx="548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33400" y="4705350"/>
            <a:ext cx="2209800" cy="304800"/>
            <a:chOff x="6367313" y="1943101"/>
            <a:chExt cx="1481301" cy="895394"/>
          </a:xfrm>
        </p:grpSpPr>
        <p:sp>
          <p:nvSpPr>
            <p:cNvPr id="11" name="Rounded Rectangle 10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FSR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 Circuit Diagram</a:t>
              </a:r>
              <a:endParaRPr lang="en-US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4705350"/>
            <a:ext cx="2362200" cy="304800"/>
            <a:chOff x="6367313" y="1943101"/>
            <a:chExt cx="1481301" cy="895394"/>
          </a:xfrm>
        </p:grpSpPr>
        <p:sp>
          <p:nvSpPr>
            <p:cNvPr id="14" name="Rounded Rectangle 13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FSR Layout</a:t>
              </a:r>
              <a:endParaRPr lang="en-US" kern="1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71600" y="363855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1600" y="272415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27K</a:t>
            </a:r>
            <a:r>
              <a:rPr lang="el-G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Ω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Andalus" pitchFamily="18" charset="-78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819400" y="1123950"/>
            <a:ext cx="6019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High Series Resistance: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for reducing current draw and to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provide a voltage sweep from 0V to 5Vacross the FSR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7150"/>
            <a:ext cx="8305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Power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Unit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&amp; Charging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Cable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09750"/>
            <a:ext cx="1532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19600" y="1809750"/>
            <a:ext cx="4419600" cy="2819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5V input power supply to the charger is provided by a USB cable through a two-pin charging socket.</a:t>
            </a:r>
            <a:b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</a:b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/>
            </a:r>
            <a:b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</a:b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4324350"/>
            <a:ext cx="1600200" cy="228600"/>
            <a:chOff x="6367313" y="1943101"/>
            <a:chExt cx="1481301" cy="895394"/>
          </a:xfrm>
        </p:grpSpPr>
        <p:sp>
          <p:nvSpPr>
            <p:cNvPr id="9" name="Rounded Rectangle 8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Andalus" pitchFamily="18" charset="-78"/>
                  <a:cs typeface="Andalus" pitchFamily="18" charset="-78"/>
                </a:rPr>
                <a:t>Charging Cable</a:t>
              </a:r>
              <a:endParaRPr lang="en-US" sz="1600" kern="1200" dirty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09750"/>
            <a:ext cx="1676400" cy="240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514600" y="4324350"/>
            <a:ext cx="1905000" cy="304800"/>
            <a:chOff x="6367313" y="1943101"/>
            <a:chExt cx="1481301" cy="895394"/>
          </a:xfrm>
        </p:grpSpPr>
        <p:sp>
          <p:nvSpPr>
            <p:cNvPr id="13" name="Rounded Rectangle 12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6411023" y="1943101"/>
              <a:ext cx="1393881" cy="180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/>
              <a:endParaRPr lang="en-US" sz="1600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  <a:p>
              <a:pPr algn="ctr"/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Andalus" pitchFamily="18" charset="-78"/>
                  <a:cs typeface="Andalus" pitchFamily="18" charset="-78"/>
                </a:rPr>
                <a:t>3.7V LiPO Battery</a:t>
              </a:r>
              <a:endParaRPr lang="en-US" sz="1600" kern="1200" dirty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2095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Power Budget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1981200" y="1187623"/>
            <a:ext cx="1883782" cy="545927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14400" y="1733550"/>
            <a:ext cx="1066800" cy="381000"/>
            <a:chOff x="6367313" y="1943101"/>
            <a:chExt cx="1481301" cy="895394"/>
          </a:xfrm>
        </p:grpSpPr>
        <p:sp>
          <p:nvSpPr>
            <p:cNvPr id="15" name="Rounded Rectangle 14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160 mW </a:t>
              </a:r>
              <a:endParaRPr lang="en-US" kern="1200" dirty="0"/>
            </a:p>
          </p:txBody>
        </p:sp>
      </p:grp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5298025" y="1187623"/>
            <a:ext cx="1940975" cy="545927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239000" y="1733550"/>
            <a:ext cx="1066800" cy="381000"/>
            <a:chOff x="6367313" y="1943101"/>
            <a:chExt cx="1481301" cy="895394"/>
          </a:xfrm>
        </p:grpSpPr>
        <p:sp>
          <p:nvSpPr>
            <p:cNvPr id="21" name="Rounded Rectangle 20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0 mW </a:t>
              </a:r>
              <a:endParaRPr lang="en-US" kern="1200" dirty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648200" y="1504950"/>
            <a:ext cx="0" cy="1143000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371600" y="2647950"/>
            <a:ext cx="7086600" cy="2133600"/>
            <a:chOff x="6367313" y="1943101"/>
            <a:chExt cx="1481301" cy="895394"/>
          </a:xfrm>
        </p:grpSpPr>
        <p:sp>
          <p:nvSpPr>
            <p:cNvPr id="36" name="Rounded Rectangle 35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/>
              </a:r>
              <a:b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/>
              </a:r>
              <a:b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1) Assuming the motor vibrates for (3-5) second every 20 seconds.</a:t>
              </a:r>
              <a:b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</a:b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2) For 1 minute it will vibrate 3 times for 15 sec.</a:t>
              </a:r>
              <a:b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</a:b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3)For 1 hour 900 vib*h</a:t>
              </a:r>
              <a:b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</a:b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4)power for the VM :</a:t>
              </a:r>
              <a:b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</a:b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P=160/(60*60)=0.04 mW/h </a:t>
              </a:r>
              <a:b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</a:b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Average power consumption =900 * 0.04= 36 mW </a:t>
              </a:r>
            </a:p>
            <a:p>
              <a:r>
                <a:rPr lang="en-US" dirty="0" smtClean="0"/>
                <a:t>	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endParaRPr lang="en-US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29007" y="819150"/>
            <a:ext cx="1504993" cy="736945"/>
            <a:chOff x="704798" y="4076691"/>
            <a:chExt cx="1504993" cy="736945"/>
          </a:xfrm>
        </p:grpSpPr>
        <p:sp>
          <p:nvSpPr>
            <p:cNvPr id="8" name="Rounded Rectangle 7"/>
            <p:cNvSpPr/>
            <p:nvPr/>
          </p:nvSpPr>
          <p:spPr>
            <a:xfrm>
              <a:off x="704798" y="4076691"/>
              <a:ext cx="1504993" cy="7369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40773" y="4112666"/>
              <a:ext cx="1433043" cy="664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Vibration 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Motor </a:t>
              </a:r>
              <a:endParaRPr lang="en-US" sz="1800" kern="1200" dirty="0"/>
            </a:p>
          </p:txBody>
        </p:sp>
      </p:grpSp>
      <p:sp>
        <p:nvSpPr>
          <p:cNvPr id="42" name="TextBox 41"/>
          <p:cNvSpPr txBox="1"/>
          <p:nvPr/>
        </p:nvSpPr>
        <p:spPr>
          <a:xfrm rot="20670492">
            <a:off x="1998100" y="1132545"/>
            <a:ext cx="17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When Running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 rot="955039">
            <a:off x="5437614" y="1126535"/>
            <a:ext cx="17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When Sopped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0" y="150495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Average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Power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Consumption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20955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Power Budget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47800" y="1733550"/>
            <a:ext cx="0" cy="99060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85800" y="1123950"/>
            <a:ext cx="1524000" cy="618590"/>
            <a:chOff x="3535492" y="2543727"/>
            <a:chExt cx="1571296" cy="618590"/>
          </a:xfrm>
        </p:grpSpPr>
        <p:sp>
          <p:nvSpPr>
            <p:cNvPr id="8" name="Rounded Rectangle 7"/>
            <p:cNvSpPr/>
            <p:nvPr/>
          </p:nvSpPr>
          <p:spPr>
            <a:xfrm>
              <a:off x="3535492" y="2543727"/>
              <a:ext cx="1571296" cy="6185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565689" y="2573924"/>
              <a:ext cx="1510902" cy="558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Arduino 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Pro Mini</a:t>
              </a:r>
              <a:endParaRPr lang="en-US" sz="18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2800350"/>
            <a:ext cx="2133600" cy="990600"/>
            <a:chOff x="6367313" y="1943101"/>
            <a:chExt cx="1481301" cy="895394"/>
          </a:xfrm>
        </p:grpSpPr>
        <p:sp>
          <p:nvSpPr>
            <p:cNvPr id="20" name="Rounded Rectangle 19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endParaRPr lang="en-US" sz="17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  <a:cs typeface="Andalus" pitchFamily="18" charset="-78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 5mW when on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Average Power </a:t>
              </a:r>
              <a:b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</a:b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  Consumption : 5mW </a:t>
              </a:r>
            </a:p>
            <a:p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	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0800" y="2800350"/>
            <a:ext cx="2971800" cy="1371600"/>
            <a:chOff x="6367313" y="1943101"/>
            <a:chExt cx="1481301" cy="895394"/>
          </a:xfrm>
        </p:grpSpPr>
        <p:sp>
          <p:nvSpPr>
            <p:cNvPr id="26" name="Rounded Rectangle 25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/>
              </a:r>
              <a:b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</a:br>
              <a:endParaRPr lang="en-US" sz="17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86.4mW when sending/receiving messages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3.24μW when in sleep mode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Average Power</a:t>
              </a:r>
              <a:b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</a:b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Consumption : 17.28mW </a:t>
              </a:r>
            </a:p>
            <a:p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	</a:t>
              </a:r>
            </a:p>
            <a:p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  <a:cs typeface="Andalus" pitchFamily="18" charset="-78"/>
                </a:rPr>
                <a:t>	</a:t>
              </a: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4114800" y="1733550"/>
            <a:ext cx="0" cy="9906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29000" y="1123950"/>
            <a:ext cx="1447800" cy="609600"/>
            <a:chOff x="6367313" y="1943101"/>
            <a:chExt cx="1481301" cy="895394"/>
          </a:xfrm>
        </p:grpSpPr>
        <p:sp>
          <p:nvSpPr>
            <p:cNvPr id="23" name="Rounded Rectangle 22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Bluetooth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Chip</a:t>
              </a:r>
              <a:endParaRPr lang="en-US" sz="1800" kern="1200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7391400" y="1733550"/>
            <a:ext cx="0" cy="99060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629400" y="1123950"/>
            <a:ext cx="1447800" cy="609600"/>
            <a:chOff x="3580445" y="3603089"/>
            <a:chExt cx="1438344" cy="702214"/>
          </a:xfrm>
        </p:grpSpPr>
        <p:sp>
          <p:nvSpPr>
            <p:cNvPr id="31" name="Rounded Rectangle 30"/>
            <p:cNvSpPr/>
            <p:nvPr/>
          </p:nvSpPr>
          <p:spPr>
            <a:xfrm>
              <a:off x="3580445" y="3603089"/>
              <a:ext cx="1438344" cy="702214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3614724" y="3637368"/>
              <a:ext cx="1369786" cy="633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Pressure 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Sensing Unit</a:t>
              </a:r>
              <a:endParaRPr lang="en-US" sz="1800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91200" y="2800350"/>
            <a:ext cx="3200400" cy="1676400"/>
            <a:chOff x="6367313" y="1943101"/>
            <a:chExt cx="1481301" cy="895394"/>
          </a:xfrm>
        </p:grpSpPr>
        <p:sp>
          <p:nvSpPr>
            <p:cNvPr id="35" name="Rounded Rectangle 34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endParaRPr lang="en-US" sz="1700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2.7mW at maximum feet pressure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0.24mW at minimum feet pressure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Average power</a:t>
              </a:r>
              <a:b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</a:br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consumption : 1.38mW </a:t>
              </a:r>
            </a:p>
            <a:p>
              <a:r>
                <a:rPr lang="en-US" sz="1700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	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20955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Power Budget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5799" y="2876550"/>
            <a:ext cx="7848601" cy="1594565"/>
            <a:chOff x="6367313" y="1821002"/>
            <a:chExt cx="1481301" cy="8953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6367313" y="1821002"/>
              <a:ext cx="1481301" cy="895394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6395262" y="2074569"/>
              <a:ext cx="1413317" cy="6044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Average Battery life:</a:t>
              </a:r>
              <a:b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</a:b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=Total energy stored in battery/Total average power consumption </a:t>
              </a: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= 3145/72.73 </a:t>
              </a:r>
              <a:b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</a:b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 = 43.24212 working hours</a:t>
              </a:r>
            </a:p>
            <a:p>
              <a:r>
                <a:rPr lang="en-US" sz="2400" i="1" dirty="0" smtClean="0">
                  <a:solidFill>
                    <a:schemeClr val="tx2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1 day 19 hours 24 minutes and 20 seconds</a:t>
              </a: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	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2">
                      <a:lumMod val="75000"/>
                    </a:schemeClr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endParaRPr lang="en-US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4400" y="971550"/>
            <a:ext cx="2590800" cy="533400"/>
            <a:chOff x="6019790" y="3771917"/>
            <a:chExt cx="1709281" cy="10657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Rounded Rectangle 37"/>
            <p:cNvSpPr/>
            <p:nvPr/>
          </p:nvSpPr>
          <p:spPr>
            <a:xfrm>
              <a:off x="6019790" y="3771917"/>
              <a:ext cx="1709281" cy="1065714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6071814" y="3823941"/>
              <a:ext cx="1605233" cy="9616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accent1">
                      <a:lumMod val="50000"/>
                    </a:schemeClr>
                  </a:solidFill>
                  <a:latin typeface="Tw Cen MT" pitchFamily="34" charset="0"/>
                  <a:cs typeface="Andalus" pitchFamily="18" charset="-78"/>
                </a:rPr>
                <a:t>Total Power =72.73 mW </a:t>
              </a:r>
              <a:endParaRPr lang="en-US" kern="1200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  <a:cs typeface="Andalus" pitchFamily="18" charset="-7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14399" y="1733550"/>
            <a:ext cx="7010401" cy="609600"/>
            <a:chOff x="6019790" y="3771917"/>
            <a:chExt cx="1709281" cy="10657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6019790" y="3771917"/>
              <a:ext cx="1709281" cy="1065714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6034813" y="3823942"/>
              <a:ext cx="1605233" cy="9616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Tw Cen MT" pitchFamily="34" charset="0"/>
                </a:rPr>
                <a:t>Total energy stored in the battery : 850mAh = 3.7*850 = 3145 mWh</a:t>
              </a:r>
              <a:endParaRPr lang="en-US" kern="1200" dirty="0">
                <a:solidFill>
                  <a:schemeClr val="tx2">
                    <a:lumMod val="75000"/>
                  </a:schemeClr>
                </a:solidFill>
                <a:latin typeface="Tw Cen MT" pitchFamily="34" charset="0"/>
                <a:cs typeface="Andalus" pitchFamily="18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350"/>
            <a:ext cx="8382000" cy="324207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Tw Cen MT" pitchFamily="34" charset="0"/>
              </a:rPr>
              <a:t>Have you ever got confused from the traditional navigation !</a:t>
            </a:r>
            <a:endParaRPr lang="en-US" dirty="0" smtClean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w Cen MT" pitchFamily="34" charset="0"/>
              </a:rPr>
              <a:t>Not hearing the instructions clearly.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w Cen MT" pitchFamily="34" charset="0"/>
              </a:rPr>
              <a:t>Deaf people.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/>
            </a:r>
            <a:b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</a:b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514350"/>
            <a:ext cx="5943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Problem and Purpose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10515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w Cen MT" pitchFamily="34" charset="0"/>
              </a:rPr>
              <a:t>Imagine how much convenient you would be !</a:t>
            </a:r>
            <a:endParaRPr kumimoji="0" lang="en-US" sz="320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57350"/>
            <a:ext cx="453735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120015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FSR curve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21655.jpg"/>
          <p:cNvPicPr>
            <a:picLocks noChangeAspect="1"/>
          </p:cNvPicPr>
          <p:nvPr/>
        </p:nvPicPr>
        <p:blipFill>
          <a:blip r:embed="rId2" cstate="print"/>
          <a:srcRect l="629"/>
          <a:stretch>
            <a:fillRect/>
          </a:stretch>
        </p:blipFill>
        <p:spPr>
          <a:xfrm>
            <a:off x="914400" y="1200150"/>
            <a:ext cx="7772400" cy="3638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66750"/>
            <a:ext cx="139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FSR scale :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210096_10205149520272210_1792651265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28712"/>
            <a:ext cx="2246924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1198726_10205149518272160_965423968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52512"/>
            <a:ext cx="2302531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66750"/>
            <a:ext cx="229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interface :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095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Conclusion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1200150"/>
            <a:ext cx="7848600" cy="144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We created a design for each circuit in the project .</a:t>
            </a:r>
          </a:p>
          <a:p>
            <a:pPr marL="514350" indent="-514350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Our biggest achievement was to know what is the smallest components to use, how to get them.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742950"/>
            <a:ext cx="3352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Achievements 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95550"/>
            <a:ext cx="3352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Uncertainties 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3000" y="2971800"/>
            <a:ext cx="8001000" cy="219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Although our design is extremely light weight , we aren’t sure if the users will become used to the added weight.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However, these results could be different for different people and we will have to perform further tests.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71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Complete </a:t>
            </a:r>
            <a:r>
              <a:rPr lang="en-US" sz="3600" noProof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Circuit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Scheme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7" name="Picture 6" descr="all 3n j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90550"/>
            <a:ext cx="8534400" cy="4091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0800" y="5715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Bill </a:t>
            </a:r>
            <a:r>
              <a:rPr kumimoji="0" lang="en-US" sz="360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Of Materials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7" name="Picture 6" descr="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660" y="514350"/>
            <a:ext cx="714674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990600" y="285750"/>
          <a:ext cx="7543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1504950"/>
            <a:ext cx="5029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Questions !</a:t>
            </a:r>
            <a:endParaRPr kumimoji="0" lang="en-US" sz="80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047750"/>
            <a:ext cx="65532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chemeClr val="bg1"/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Thank You </a:t>
            </a:r>
            <a:endParaRPr kumimoji="0" lang="en-US" sz="7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9550"/>
            <a:ext cx="3810000" cy="7620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Introduction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950"/>
            <a:ext cx="8839200" cy="3657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w Cen MT" pitchFamily="34" charset="0"/>
              </a:rPr>
              <a:t>Our project would revolve around coming with a smart shoe prototype .</a:t>
            </a:r>
            <a:br>
              <a:rPr lang="en-US" sz="2200" dirty="0" smtClean="0">
                <a:solidFill>
                  <a:schemeClr val="bg1"/>
                </a:solidFill>
                <a:latin typeface="Tw Cen MT" pitchFamily="34" charset="0"/>
              </a:rPr>
            </a:br>
            <a:endParaRPr lang="en-US" sz="2200" dirty="0" smtClean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Tw Cen MT" pitchFamily="34" charset="0"/>
              </a:rPr>
              <a:t>Smart Shoe provides a reliable and unique way for indoor and outdoor navigation according to the idea of haptic feedback.</a:t>
            </a:r>
            <a:br>
              <a:rPr lang="en-US" sz="2200" dirty="0" smtClean="0">
                <a:solidFill>
                  <a:schemeClr val="bg1"/>
                </a:solidFill>
                <a:latin typeface="Tw Cen MT" pitchFamily="34" charset="0"/>
              </a:rPr>
            </a:br>
            <a:endParaRPr lang="en-US" sz="2200" dirty="0" smtClean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Tw Cen MT" pitchFamily="34" charset="0"/>
              </a:rPr>
              <a:t>Distraction-free way. </a:t>
            </a:r>
            <a:br>
              <a:rPr lang="en-US" sz="2200" dirty="0" smtClean="0">
                <a:solidFill>
                  <a:schemeClr val="bg1"/>
                </a:solidFill>
                <a:latin typeface="Tw Cen MT" pitchFamily="34" charset="0"/>
              </a:rPr>
            </a:br>
            <a:endParaRPr lang="en-US" sz="2200" dirty="0" smtClean="0">
              <a:solidFill>
                <a:schemeClr val="bg1"/>
              </a:solidFill>
              <a:latin typeface="Tw Cen MT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Tw Cen MT" pitchFamily="34" charset="0"/>
              </a:rPr>
              <a:t>Pressure sensing unit to give accurate information about the user’s foot pressure distribution while walking, jogging or running.</a:t>
            </a:r>
          </a:p>
          <a:p>
            <a:pPr>
              <a:buNone/>
            </a:pPr>
            <a:endParaRPr lang="en-US" sz="2200" dirty="0" smtClean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5200" y="1517040"/>
            <a:ext cx="1600200" cy="749910"/>
            <a:chOff x="3505161" y="1345590"/>
            <a:chExt cx="1589867" cy="749910"/>
          </a:xfrm>
        </p:grpSpPr>
        <p:sp>
          <p:nvSpPr>
            <p:cNvPr id="43" name="Rounded Rectangle 42"/>
            <p:cNvSpPr/>
            <p:nvPr/>
          </p:nvSpPr>
          <p:spPr>
            <a:xfrm>
              <a:off x="3505161" y="1345590"/>
              <a:ext cx="1589867" cy="7499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541769" y="1382198"/>
              <a:ext cx="1516651" cy="676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Android 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Application</a:t>
              </a:r>
              <a:endParaRPr lang="en-US" sz="18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05200" y="285750"/>
            <a:ext cx="1569039" cy="766208"/>
            <a:chOff x="3525989" y="186280"/>
            <a:chExt cx="1569039" cy="766208"/>
          </a:xfrm>
        </p:grpSpPr>
        <p:sp>
          <p:nvSpPr>
            <p:cNvPr id="41" name="Rounded Rectangle 40"/>
            <p:cNvSpPr/>
            <p:nvPr/>
          </p:nvSpPr>
          <p:spPr>
            <a:xfrm>
              <a:off x="3525989" y="186280"/>
              <a:ext cx="1569039" cy="7662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6"/>
            <p:cNvSpPr/>
            <p:nvPr/>
          </p:nvSpPr>
          <p:spPr>
            <a:xfrm>
              <a:off x="3563392" y="223683"/>
              <a:ext cx="1494233" cy="691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Google</a:t>
              </a:r>
              <a:b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Mapping</a:t>
              </a:r>
              <a:b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Database</a:t>
              </a:r>
              <a:endParaRPr lang="en-US" sz="1600" kern="1200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76899" y="1447756"/>
            <a:ext cx="1481301" cy="895394"/>
            <a:chOff x="6367313" y="1943101"/>
            <a:chExt cx="1481301" cy="895394"/>
          </a:xfrm>
        </p:grpSpPr>
        <p:sp>
          <p:nvSpPr>
            <p:cNvPr id="39" name="Rounded Rectangle 38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12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Bluetooth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Chip</a:t>
              </a:r>
              <a:endParaRPr lang="en-US" sz="1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3407" y="4212685"/>
            <a:ext cx="1504993" cy="736945"/>
            <a:chOff x="704798" y="4076691"/>
            <a:chExt cx="1504993" cy="736945"/>
          </a:xfrm>
        </p:grpSpPr>
        <p:sp>
          <p:nvSpPr>
            <p:cNvPr id="37" name="Rounded Rectangle 36"/>
            <p:cNvSpPr/>
            <p:nvPr/>
          </p:nvSpPr>
          <p:spPr>
            <a:xfrm>
              <a:off x="704798" y="4076691"/>
              <a:ext cx="1504993" cy="7369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14"/>
            <p:cNvSpPr/>
            <p:nvPr/>
          </p:nvSpPr>
          <p:spPr>
            <a:xfrm>
              <a:off x="740773" y="4112666"/>
              <a:ext cx="1433043" cy="664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Vibration 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Motor Unit</a:t>
              </a:r>
              <a:endParaRPr lang="en-US" sz="1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5200" y="2679721"/>
            <a:ext cx="1571296" cy="618590"/>
            <a:chOff x="3535492" y="2543727"/>
            <a:chExt cx="1571296" cy="618590"/>
          </a:xfrm>
        </p:grpSpPr>
        <p:sp>
          <p:nvSpPr>
            <p:cNvPr id="35" name="Rounded Rectangle 34"/>
            <p:cNvSpPr/>
            <p:nvPr/>
          </p:nvSpPr>
          <p:spPr>
            <a:xfrm>
              <a:off x="3535492" y="2543727"/>
              <a:ext cx="1571296" cy="6185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16"/>
            <p:cNvSpPr/>
            <p:nvPr/>
          </p:nvSpPr>
          <p:spPr>
            <a:xfrm>
              <a:off x="3565689" y="2573924"/>
              <a:ext cx="1510902" cy="558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Arduino 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Pro Mini</a:t>
              </a:r>
              <a:endParaRPr lang="en-US" sz="1800" kern="1200" dirty="0"/>
            </a:p>
          </p:txBody>
        </p:sp>
      </p:grpSp>
      <p:cxnSp>
        <p:nvCxnSpPr>
          <p:cNvPr id="11" name="Straight Arrow Connector 10"/>
          <p:cNvCxnSpPr>
            <a:stCxn id="35" idx="1"/>
          </p:cNvCxnSpPr>
          <p:nvPr/>
        </p:nvCxnSpPr>
        <p:spPr>
          <a:xfrm flipH="1">
            <a:off x="1676402" y="2989016"/>
            <a:ext cx="1828798" cy="122366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438400" y="4705350"/>
            <a:ext cx="419100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620000" y="2343150"/>
            <a:ext cx="0" cy="15240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05400" y="3105150"/>
            <a:ext cx="1905000" cy="7620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5" idx="3"/>
          </p:cNvCxnSpPr>
          <p:nvPr/>
        </p:nvCxnSpPr>
        <p:spPr>
          <a:xfrm flipH="1">
            <a:off x="5076496" y="2190750"/>
            <a:ext cx="1857704" cy="798266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32"/>
          <p:cNvSpPr txBox="1"/>
          <p:nvPr/>
        </p:nvSpPr>
        <p:spPr>
          <a:xfrm>
            <a:off x="3886200" y="3452396"/>
            <a:ext cx="131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Analog    I/O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4038600" y="467159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3.3v power supply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TextBox 34"/>
          <p:cNvSpPr txBox="1"/>
          <p:nvPr/>
        </p:nvSpPr>
        <p:spPr>
          <a:xfrm>
            <a:off x="7086600" y="325755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3.3v   power supply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TextBox 35"/>
          <p:cNvSpPr txBox="1"/>
          <p:nvPr/>
        </p:nvSpPr>
        <p:spPr>
          <a:xfrm rot="1468599">
            <a:off x="5437162" y="328195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5v   power supply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5562600" y="389197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5v  power </a:t>
            </a:r>
            <a:b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supply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2895600" y="112395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Android Maps    Navigation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TextBox 38"/>
          <p:cNvSpPr txBox="1"/>
          <p:nvPr/>
        </p:nvSpPr>
        <p:spPr>
          <a:xfrm>
            <a:off x="5334000" y="1636752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Smart Bluetooth   </a:t>
            </a:r>
            <a:br>
              <a:rPr lang="en-US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    Sync</a:t>
            </a:r>
            <a:endParaRPr lang="en-US" sz="1500" dirty="0">
              <a:solidFill>
                <a:schemeClr val="accent6">
                  <a:lumMod val="20000"/>
                  <a:lumOff val="8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39"/>
          <p:cNvSpPr txBox="1"/>
          <p:nvPr/>
        </p:nvSpPr>
        <p:spPr>
          <a:xfrm rot="20294181">
            <a:off x="5260682" y="2268242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Serial Cable</a:t>
            </a:r>
            <a:endParaRPr lang="en-US" sz="1500" dirty="0">
              <a:solidFill>
                <a:schemeClr val="accent6">
                  <a:lumMod val="20000"/>
                  <a:lumOff val="8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4" name="Straight Arrow Connector 23"/>
          <p:cNvCxnSpPr>
            <a:stCxn id="39" idx="1"/>
            <a:endCxn id="43" idx="3"/>
          </p:cNvCxnSpPr>
          <p:nvPr/>
        </p:nvCxnSpPr>
        <p:spPr>
          <a:xfrm flipH="1" flipV="1">
            <a:off x="5105400" y="1891995"/>
            <a:ext cx="1871499" cy="3458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1047750"/>
            <a:ext cx="0" cy="457200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48200" y="3333750"/>
            <a:ext cx="0" cy="60960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05400" y="4171950"/>
            <a:ext cx="1828802" cy="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92"/>
          <p:cNvSpPr txBox="1"/>
          <p:nvPr/>
        </p:nvSpPr>
        <p:spPr>
          <a:xfrm rot="19512739">
            <a:off x="1789188" y="3352701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PWM  Control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72719" y="3790950"/>
            <a:ext cx="1709281" cy="1065714"/>
            <a:chOff x="6019790" y="3771917"/>
            <a:chExt cx="1709281" cy="1065714"/>
          </a:xfrm>
        </p:grpSpPr>
        <p:sp>
          <p:nvSpPr>
            <p:cNvPr id="33" name="Rounded Rectangle 32"/>
            <p:cNvSpPr/>
            <p:nvPr/>
          </p:nvSpPr>
          <p:spPr>
            <a:xfrm>
              <a:off x="6019790" y="3771917"/>
              <a:ext cx="1709281" cy="1065714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8"/>
            <p:cNvSpPr/>
            <p:nvPr/>
          </p:nvSpPr>
          <p:spPr>
            <a:xfrm>
              <a:off x="6071814" y="3823941"/>
              <a:ext cx="1605233" cy="961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Power Unit</a:t>
              </a:r>
              <a:endParaRPr lang="en-US" sz="2000" b="1" kern="1200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05200" y="3774536"/>
            <a:ext cx="1600200" cy="702214"/>
            <a:chOff x="3580445" y="3603089"/>
            <a:chExt cx="1438344" cy="702214"/>
          </a:xfrm>
        </p:grpSpPr>
        <p:sp>
          <p:nvSpPr>
            <p:cNvPr id="31" name="Rounded Rectangle 30"/>
            <p:cNvSpPr/>
            <p:nvPr/>
          </p:nvSpPr>
          <p:spPr>
            <a:xfrm>
              <a:off x="3580445" y="3603089"/>
              <a:ext cx="1438344" cy="702214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0"/>
            <p:cNvSpPr/>
            <p:nvPr/>
          </p:nvSpPr>
          <p:spPr>
            <a:xfrm>
              <a:off x="3614724" y="3637368"/>
              <a:ext cx="1369786" cy="633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Pressure 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Sensing Unit</a:t>
              </a:r>
              <a:endParaRPr lang="en-US" sz="1800" kern="1200" dirty="0"/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533400" y="36195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Block Diagram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3561" y="819150"/>
            <a:ext cx="1569039" cy="766208"/>
            <a:chOff x="3525989" y="186280"/>
            <a:chExt cx="1569039" cy="766208"/>
          </a:xfrm>
        </p:grpSpPr>
        <p:sp>
          <p:nvSpPr>
            <p:cNvPr id="7" name="Rounded Rectangle 6"/>
            <p:cNvSpPr/>
            <p:nvPr/>
          </p:nvSpPr>
          <p:spPr>
            <a:xfrm>
              <a:off x="3525989" y="186280"/>
              <a:ext cx="1569039" cy="7662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563392" y="223683"/>
              <a:ext cx="1494233" cy="691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Google</a:t>
              </a:r>
              <a:b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Mapping</a:t>
              </a:r>
              <a:b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6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Database</a:t>
              </a:r>
              <a:endParaRPr lang="en-US" sz="1600" kern="1200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38200" y="209550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Google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Mapping Database &amp; Android App.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2114550"/>
            <a:ext cx="1981200" cy="685800"/>
            <a:chOff x="3525989" y="186280"/>
            <a:chExt cx="1569039" cy="76620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525989" y="186280"/>
              <a:ext cx="1569039" cy="766208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563392" y="223683"/>
              <a:ext cx="1494233" cy="691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/>
              </a:r>
              <a:br>
                <a:rPr lang="en-US" sz="1600" dirty="0" smtClean="0">
                  <a:solidFill>
                    <a:schemeClr val="tx2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Extensive mapping database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2400" y="1974240"/>
            <a:ext cx="1589867" cy="749910"/>
            <a:chOff x="3505161" y="1345590"/>
            <a:chExt cx="1589867" cy="749910"/>
          </a:xfrm>
        </p:grpSpPr>
        <p:sp>
          <p:nvSpPr>
            <p:cNvPr id="19" name="Rounded Rectangle 18"/>
            <p:cNvSpPr/>
            <p:nvPr/>
          </p:nvSpPr>
          <p:spPr>
            <a:xfrm>
              <a:off x="3505161" y="1345590"/>
              <a:ext cx="1589867" cy="7499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541769" y="1382198"/>
              <a:ext cx="1516651" cy="676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Android </a:t>
              </a:r>
              <a:b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</a:b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Application</a:t>
              </a:r>
              <a:endParaRPr lang="en-US" sz="1800" kern="1200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>
            <a:off x="1340439" y="1202254"/>
            <a:ext cx="2621961" cy="91229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24400" y="1581150"/>
            <a:ext cx="0" cy="38100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724400" y="2724150"/>
            <a:ext cx="0" cy="38100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810000" y="3105150"/>
            <a:ext cx="19050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Accessibility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Service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8" name="Straight Arrow Connector 77"/>
          <p:cNvCxnSpPr>
            <a:stCxn id="75" idx="3"/>
          </p:cNvCxnSpPr>
          <p:nvPr/>
        </p:nvCxnSpPr>
        <p:spPr>
          <a:xfrm flipH="1">
            <a:off x="3200400" y="3625476"/>
            <a:ext cx="888581" cy="31577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5486400" y="3627474"/>
            <a:ext cx="714153" cy="392076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800600" y="3714750"/>
            <a:ext cx="0" cy="53340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600200" y="3867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Control signals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43400" y="41719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Pairing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72200" y="38671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FSR information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143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ea typeface="+mj-ea"/>
                <a:cs typeface="Traditional Arabic" pitchFamily="18" charset="-78"/>
              </a:rPr>
              <a:t>Bluetooth Chip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3257550"/>
            <a:ext cx="3200400" cy="304800"/>
            <a:chOff x="6367313" y="1943101"/>
            <a:chExt cx="1481301" cy="895394"/>
          </a:xfrm>
        </p:grpSpPr>
        <p:sp>
          <p:nvSpPr>
            <p:cNvPr id="8" name="Rounded Rectangle 7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Bluetooth Chip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(HC-06)</a:t>
              </a:r>
              <a:endParaRPr lang="en-US" sz="1800" kern="12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3550"/>
            <a:ext cx="3516085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67200" y="1276350"/>
            <a:ext cx="4724400" cy="3581399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Automatic Sync in close range(30cm to 200cm).</a:t>
            </a: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Receives and sends Messages without significant delays.</a:t>
            </a: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Supports v2.0 :compatibility with all Bluetooth Supported Smartphones.</a:t>
            </a: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The contents of the Bluetooth Message packet are minimized.</a:t>
            </a: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3.3v Power supply.</a:t>
            </a:r>
            <a:b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</a:b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143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Arduino Pro Mini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2054" name="Picture 6" descr="C:\Users\S.Q\Desktop\mm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00150"/>
            <a:ext cx="1670050" cy="2972479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28600" y="4248150"/>
            <a:ext cx="3124200" cy="304800"/>
            <a:chOff x="6367313" y="1943101"/>
            <a:chExt cx="1481301" cy="895394"/>
          </a:xfrm>
        </p:grpSpPr>
        <p:sp>
          <p:nvSpPr>
            <p:cNvPr id="13" name="Rounded Rectangle 12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Arduino Pro Mini 5v/16Mhz</a:t>
              </a:r>
              <a:endParaRPr lang="en-US" sz="1800" kern="1200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0" y="971551"/>
            <a:ext cx="6248400" cy="3505199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  <a:p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It supports 6 PWM outputs, UART communication interfaces and up to 6 analog inputs.</a:t>
            </a:r>
          </a:p>
          <a:p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This makes the Arduino Pro Mini well suited for the requirements of the device.</a:t>
            </a:r>
          </a:p>
          <a:p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The small size of the Arduino Pro Mini suits our compact distributed design.</a:t>
            </a: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Running at clock cycle of 16MHz,and 5V power supply.</a:t>
            </a: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/>
            </a:r>
            <a:b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</a:br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  <a:p>
            <a:pPr>
              <a:buNone/>
            </a:pPr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143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Vibration Motor Unit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3" y="1504950"/>
            <a:ext cx="209005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71800" y="1504950"/>
            <a:ext cx="5943600" cy="3048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 3.3V power supply </a:t>
            </a:r>
          </a:p>
          <a:p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 Microcontroller sends 6 PWM signals </a:t>
            </a:r>
          </a:p>
          <a:p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 Motors vibrate depending on PWM control signals sent from the microcontroller.</a:t>
            </a:r>
          </a:p>
          <a:p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A single motor requires 60mA</a:t>
            </a:r>
          </a:p>
          <a:p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Light weight and  easy to layout.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3867150"/>
            <a:ext cx="2438400" cy="304800"/>
            <a:chOff x="6367313" y="1943101"/>
            <a:chExt cx="1481301" cy="895394"/>
          </a:xfrm>
        </p:grpSpPr>
        <p:sp>
          <p:nvSpPr>
            <p:cNvPr id="9" name="Rounded Rectangle 8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Coin Vibration Motor</a:t>
              </a:r>
              <a:endParaRPr lang="en-US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600" y="4621709"/>
            <a:ext cx="152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0394" y="4703863"/>
            <a:ext cx="522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mart</a:t>
            </a:r>
            <a:b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1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hoe</a:t>
            </a:r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715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Vibration Motor Unit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19400" y="742950"/>
            <a:ext cx="6019800" cy="4191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The Arduino has Maximum peak current capacity  of 50 mA. Consequently, the total current draw for the motors unit is 360mA.</a:t>
            </a: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To overcome this shortcoming, we had to use an </a:t>
            </a:r>
            <a:b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</a:b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N-MOSFET to drive the vibration motor.</a:t>
            </a: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The purpose of the N-Channel MOSFET (NDS331N )</a:t>
            </a:r>
            <a:b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</a:b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is to act as switch.</a:t>
            </a: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In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our design, V(DS) = 3.3V provided by the battery.</a:t>
            </a: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Our design uses pull down resistor of R= 50kΩ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to eliminate  the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pitchFamily="34" charset="0"/>
              </a:rPr>
              <a:t>floating.</a:t>
            </a:r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Tw Cen MT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04800" y="4705350"/>
            <a:ext cx="2438400" cy="304800"/>
            <a:chOff x="6367313" y="1943101"/>
            <a:chExt cx="1481301" cy="895394"/>
          </a:xfrm>
        </p:grpSpPr>
        <p:sp>
          <p:nvSpPr>
            <p:cNvPr id="9" name="Rounded Rectangle 8"/>
            <p:cNvSpPr/>
            <p:nvPr/>
          </p:nvSpPr>
          <p:spPr>
            <a:xfrm>
              <a:off x="6367313" y="1943101"/>
              <a:ext cx="1481301" cy="895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3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411023" y="1986811"/>
              <a:ext cx="1393881" cy="8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ndalus" pitchFamily="18" charset="-78"/>
                  <a:cs typeface="Andalus" pitchFamily="18" charset="-78"/>
                </a:rPr>
                <a:t>VM Circuit Diagram</a:t>
              </a:r>
              <a:endParaRPr lang="en-US" kern="1200" dirty="0"/>
            </a:p>
          </p:txBody>
        </p:sp>
      </p:grpSp>
      <p:pic>
        <p:nvPicPr>
          <p:cNvPr id="13" name="Picture 12" descr="ctt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0550"/>
            <a:ext cx="2590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658</Words>
  <Application>Microsoft Office PowerPoint</Application>
  <PresentationFormat>On-screen Show (16:9)</PresentationFormat>
  <Paragraphs>201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Office Theme</vt:lpstr>
      <vt:lpstr>Slide 1</vt:lpstr>
      <vt:lpstr>Slide 2</vt:lpstr>
      <vt:lpstr>Introduction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pic</vt:lpstr>
      <vt:lpstr>test</vt:lpstr>
      <vt:lpstr>shoe</vt:lpstr>
      <vt:lpstr>result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S.Q</dc:creator>
  <cp:lastModifiedBy>S.Q</cp:lastModifiedBy>
  <cp:revision>255</cp:revision>
  <dcterms:created xsi:type="dcterms:W3CDTF">2006-08-16T00:00:00Z</dcterms:created>
  <dcterms:modified xsi:type="dcterms:W3CDTF">2015-05-13T19:25:26Z</dcterms:modified>
</cp:coreProperties>
</file>