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6" r:id="rId2"/>
    <p:sldId id="257" r:id="rId3"/>
    <p:sldId id="258" r:id="rId4"/>
    <p:sldId id="260" r:id="rId5"/>
    <p:sldId id="259" r:id="rId6"/>
    <p:sldId id="261" r:id="rId7"/>
    <p:sldId id="263" r:id="rId8"/>
    <p:sldId id="262" r:id="rId9"/>
    <p:sldId id="266" r:id="rId10"/>
    <p:sldId id="264" r:id="rId11"/>
    <p:sldId id="281" r:id="rId12"/>
    <p:sldId id="265" r:id="rId13"/>
    <p:sldId id="286" r:id="rId14"/>
    <p:sldId id="267" r:id="rId15"/>
    <p:sldId id="285" r:id="rId16"/>
    <p:sldId id="272" r:id="rId17"/>
    <p:sldId id="268" r:id="rId18"/>
    <p:sldId id="287" r:id="rId19"/>
    <p:sldId id="269" r:id="rId20"/>
    <p:sldId id="270" r:id="rId21"/>
    <p:sldId id="273" r:id="rId22"/>
    <p:sldId id="276" r:id="rId23"/>
    <p:sldId id="283" r:id="rId24"/>
    <p:sldId id="284" r:id="rId25"/>
    <p:sldId id="275" r:id="rId26"/>
    <p:sldId id="274" r:id="rId27"/>
    <p:sldId id="279" r:id="rId28"/>
    <p:sldId id="280" r:id="rId29"/>
    <p:sldId id="28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C0B790-0012-48E3-8A3A-F40572B13B13}" type="datetimeFigureOut">
              <a:rPr lang="en-US" smtClean="0"/>
              <a:pPr/>
              <a:t>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D2C1DB-8A45-4609-8F10-C6DF041B02D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D2C1DB-8A45-4609-8F10-C6DF041B02DF}"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every devices </a:t>
            </a:r>
            <a:endParaRPr lang="en-US" dirty="0"/>
          </a:p>
        </p:txBody>
      </p:sp>
      <p:sp>
        <p:nvSpPr>
          <p:cNvPr id="4" name="Slide Number Placeholder 3"/>
          <p:cNvSpPr>
            <a:spLocks noGrp="1"/>
          </p:cNvSpPr>
          <p:nvPr>
            <p:ph type="sldNum" sz="quarter" idx="10"/>
          </p:nvPr>
        </p:nvSpPr>
        <p:spPr/>
        <p:txBody>
          <a:bodyPr/>
          <a:lstStyle/>
          <a:p>
            <a:fld id="{E4D2C1DB-8A45-4609-8F10-C6DF041B02DF}" type="slidenum">
              <a:rPr lang="en-US" smtClean="0"/>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cccccccccc</a:t>
            </a:r>
            <a:endParaRPr lang="en-US" dirty="0"/>
          </a:p>
        </p:txBody>
      </p:sp>
      <p:sp>
        <p:nvSpPr>
          <p:cNvPr id="4" name="Slide Number Placeholder 3"/>
          <p:cNvSpPr>
            <a:spLocks noGrp="1"/>
          </p:cNvSpPr>
          <p:nvPr>
            <p:ph type="sldNum" sz="quarter" idx="10"/>
          </p:nvPr>
        </p:nvSpPr>
        <p:spPr/>
        <p:txBody>
          <a:bodyPr/>
          <a:lstStyle/>
          <a:p>
            <a:fld id="{E4D2C1DB-8A45-4609-8F10-C6DF041B02DF}" type="slidenum">
              <a:rPr lang="en-US" smtClean="0"/>
              <a:pPr/>
              <a:t>15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Heare</a:t>
            </a:r>
            <a:r>
              <a:rPr lang="en-US" baseline="0" dirty="0" smtClean="0"/>
              <a:t> problem in read </a:t>
            </a:r>
            <a:r>
              <a:rPr lang="en-US" baseline="0" dirty="0" err="1" smtClean="0"/>
              <a:t>arabic</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E4D2C1DB-8A45-4609-8F10-C6DF041B02DF}" type="slidenum">
              <a:rPr lang="en-US" smtClean="0"/>
              <a:pPr/>
              <a:t>17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ar-SA" dirty="0" smtClean="0"/>
              <a:t>غيري</a:t>
            </a:r>
            <a:r>
              <a:rPr lang="ar-SA" baseline="0" dirty="0" smtClean="0"/>
              <a:t> </a:t>
            </a:r>
            <a:r>
              <a:rPr lang="ar-SA" baseline="0" dirty="0" err="1" smtClean="0"/>
              <a:t>الص</a:t>
            </a:r>
            <a:r>
              <a:rPr lang="ar-SA" baseline="0" dirty="0" smtClean="0"/>
              <a:t>.اكتبي </a:t>
            </a:r>
            <a:r>
              <a:rPr lang="ar-SA" baseline="0" dirty="0" err="1" smtClean="0"/>
              <a:t>الفقره</a:t>
            </a:r>
            <a:r>
              <a:rPr lang="ar-SA" baseline="0" dirty="0" smtClean="0"/>
              <a:t> هنا سؤال </a:t>
            </a:r>
            <a:r>
              <a:rPr lang="ar-SA" baseline="0" dirty="0" err="1" smtClean="0"/>
              <a:t>ليش</a:t>
            </a:r>
            <a:r>
              <a:rPr lang="ar-SA" baseline="0" dirty="0" smtClean="0"/>
              <a:t> مش ظاهره</a:t>
            </a:r>
            <a:endParaRPr lang="en-US" dirty="0"/>
          </a:p>
        </p:txBody>
      </p:sp>
      <p:sp>
        <p:nvSpPr>
          <p:cNvPr id="4" name="Slide Number Placeholder 3"/>
          <p:cNvSpPr>
            <a:spLocks noGrp="1"/>
          </p:cNvSpPr>
          <p:nvPr>
            <p:ph type="sldNum" sz="quarter" idx="10"/>
          </p:nvPr>
        </p:nvSpPr>
        <p:spPr/>
        <p:txBody>
          <a:bodyPr/>
          <a:lstStyle/>
          <a:p>
            <a:fld id="{E4D2C1DB-8A45-4609-8F10-C6DF041B02DF}" type="slidenum">
              <a:rPr lang="en-US" smtClean="0"/>
              <a:pPr/>
              <a:t>19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a:t>
            </a:r>
            <a:r>
              <a:rPr lang="en-US" baseline="0" dirty="0" smtClean="0"/>
              <a:t>d </a:t>
            </a:r>
            <a:r>
              <a:rPr lang="en-US" baseline="0" dirty="0" err="1" smtClean="0"/>
              <a:t>heare</a:t>
            </a:r>
            <a:r>
              <a:rPr lang="en-US" baseline="0" dirty="0" smtClean="0"/>
              <a:t> size of file is 0</a:t>
            </a:r>
            <a:endParaRPr lang="en-US" dirty="0"/>
          </a:p>
        </p:txBody>
      </p:sp>
      <p:sp>
        <p:nvSpPr>
          <p:cNvPr id="4" name="Slide Number Placeholder 3"/>
          <p:cNvSpPr>
            <a:spLocks noGrp="1"/>
          </p:cNvSpPr>
          <p:nvPr>
            <p:ph type="sldNum" sz="quarter" idx="10"/>
          </p:nvPr>
        </p:nvSpPr>
        <p:spPr/>
        <p:txBody>
          <a:bodyPr/>
          <a:lstStyle/>
          <a:p>
            <a:fld id="{E4D2C1DB-8A45-4609-8F10-C6DF041B02DF}"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D708A1A-C8B1-4673-B1EB-BB59A620C482}" type="datetimeFigureOut">
              <a:rPr lang="en-US" smtClean="0"/>
              <a:pPr/>
              <a:t>2/8/2012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95DA629-3FB4-4ECD-B706-51C0AC61C76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708A1A-C8B1-4673-B1EB-BB59A620C482}" type="datetimeFigureOut">
              <a:rPr lang="en-US" smtClean="0"/>
              <a:pPr/>
              <a:t>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DA629-3FB4-4ECD-B706-51C0AC61C7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708A1A-C8B1-4673-B1EB-BB59A620C482}" type="datetimeFigureOut">
              <a:rPr lang="en-US" smtClean="0"/>
              <a:pPr/>
              <a:t>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DA629-3FB4-4ECD-B706-51C0AC61C7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708A1A-C8B1-4673-B1EB-BB59A620C482}" type="datetimeFigureOut">
              <a:rPr lang="en-US" smtClean="0"/>
              <a:pPr/>
              <a:t>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DA629-3FB4-4ECD-B706-51C0AC61C7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D708A1A-C8B1-4673-B1EB-BB59A620C482}" type="datetimeFigureOut">
              <a:rPr lang="en-US" smtClean="0"/>
              <a:pPr/>
              <a:t>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DA629-3FB4-4ECD-B706-51C0AC61C76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708A1A-C8B1-4673-B1EB-BB59A620C482}" type="datetimeFigureOut">
              <a:rPr lang="en-US" smtClean="0"/>
              <a:pPr/>
              <a:t>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DA629-3FB4-4ECD-B706-51C0AC61C76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D708A1A-C8B1-4673-B1EB-BB59A620C482}" type="datetimeFigureOut">
              <a:rPr lang="en-US" smtClean="0"/>
              <a:pPr/>
              <a:t>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5DA629-3FB4-4ECD-B706-51C0AC61C76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D708A1A-C8B1-4673-B1EB-BB59A620C482}" type="datetimeFigureOut">
              <a:rPr lang="en-US" smtClean="0"/>
              <a:pPr/>
              <a:t>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5DA629-3FB4-4ECD-B706-51C0AC61C7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708A1A-C8B1-4673-B1EB-BB59A620C482}" type="datetimeFigureOut">
              <a:rPr lang="en-US" smtClean="0"/>
              <a:pPr/>
              <a:t>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5DA629-3FB4-4ECD-B706-51C0AC61C76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708A1A-C8B1-4673-B1EB-BB59A620C482}" type="datetimeFigureOut">
              <a:rPr lang="en-US" smtClean="0"/>
              <a:pPr/>
              <a:t>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DA629-3FB4-4ECD-B706-51C0AC61C76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D708A1A-C8B1-4673-B1EB-BB59A620C482}" type="datetimeFigureOut">
              <a:rPr lang="en-US" smtClean="0"/>
              <a:pPr/>
              <a:t>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95DA629-3FB4-4ECD-B706-51C0AC61C76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D708A1A-C8B1-4673-B1EB-BB59A620C482}" type="datetimeFigureOut">
              <a:rPr lang="en-US" smtClean="0"/>
              <a:pPr/>
              <a:t>2/8/2012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95DA629-3FB4-4ECD-B706-51C0AC61C76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905001"/>
            <a:ext cx="7467600" cy="1695450"/>
          </a:xfrm>
        </p:spPr>
        <p:txBody>
          <a:bodyPr>
            <a:normAutofit fontScale="90000"/>
          </a:bodyPr>
          <a:lstStyle/>
          <a:p>
            <a:pPr algn="ctr"/>
            <a:r>
              <a:rPr lang="en-US" dirty="0" smtClean="0">
                <a:solidFill>
                  <a:schemeClr val="bg1">
                    <a:lumMod val="75000"/>
                    <a:lumOff val="25000"/>
                  </a:schemeClr>
                </a:solidFill>
              </a:rPr>
              <a:t>Quick services</a:t>
            </a:r>
            <a:br>
              <a:rPr lang="en-US" dirty="0" smtClean="0">
                <a:solidFill>
                  <a:schemeClr val="bg1">
                    <a:lumMod val="75000"/>
                    <a:lumOff val="25000"/>
                  </a:schemeClr>
                </a:solidFill>
              </a:rPr>
            </a:br>
            <a:r>
              <a:rPr lang="en-US" dirty="0" err="1" smtClean="0">
                <a:solidFill>
                  <a:schemeClr val="bg1">
                    <a:lumMod val="75000"/>
                    <a:lumOff val="25000"/>
                  </a:schemeClr>
                </a:solidFill>
              </a:rPr>
              <a:t>Wala</a:t>
            </a:r>
            <a:r>
              <a:rPr lang="en-US" dirty="0" smtClean="0">
                <a:solidFill>
                  <a:schemeClr val="bg1">
                    <a:lumMod val="75000"/>
                    <a:lumOff val="25000"/>
                  </a:schemeClr>
                </a:solidFill>
              </a:rPr>
              <a:t> </a:t>
            </a:r>
            <a:r>
              <a:rPr lang="en-US" dirty="0" err="1" smtClean="0">
                <a:solidFill>
                  <a:schemeClr val="bg1">
                    <a:lumMod val="75000"/>
                    <a:lumOff val="25000"/>
                  </a:schemeClr>
                </a:solidFill>
              </a:rPr>
              <a:t>Amjad</a:t>
            </a:r>
            <a:r>
              <a:rPr lang="en-US" dirty="0" smtClean="0">
                <a:solidFill>
                  <a:schemeClr val="bg1">
                    <a:lumMod val="75000"/>
                    <a:lumOff val="25000"/>
                  </a:schemeClr>
                </a:solidFill>
              </a:rPr>
              <a:t> </a:t>
            </a:r>
            <a:r>
              <a:rPr lang="en-US" dirty="0" err="1" smtClean="0">
                <a:solidFill>
                  <a:schemeClr val="bg1">
                    <a:lumMod val="75000"/>
                    <a:lumOff val="25000"/>
                  </a:schemeClr>
                </a:solidFill>
              </a:rPr>
              <a:t>Faqeh</a:t>
            </a:r>
            <a:r>
              <a:rPr lang="en-US" dirty="0" smtClean="0">
                <a:solidFill>
                  <a:schemeClr val="bg1">
                    <a:lumMod val="75000"/>
                    <a:lumOff val="25000"/>
                  </a:schemeClr>
                </a:solidFill>
              </a:rPr>
              <a:t>.</a:t>
            </a:r>
            <a:br>
              <a:rPr lang="en-US" dirty="0" smtClean="0">
                <a:solidFill>
                  <a:schemeClr val="bg1">
                    <a:lumMod val="75000"/>
                    <a:lumOff val="25000"/>
                  </a:schemeClr>
                </a:solidFill>
              </a:rPr>
            </a:br>
            <a:r>
              <a:rPr lang="en-US" dirty="0" smtClean="0">
                <a:solidFill>
                  <a:schemeClr val="bg1">
                    <a:lumMod val="75000"/>
                    <a:lumOff val="25000"/>
                  </a:schemeClr>
                </a:solidFill>
              </a:rPr>
              <a:t>Computer engineering</a:t>
            </a:r>
            <a:endParaRPr lang="en-US" dirty="0">
              <a:solidFill>
                <a:schemeClr val="bg1">
                  <a:lumMod val="75000"/>
                  <a:lumOff val="25000"/>
                </a:schemeClr>
              </a:solidFill>
            </a:endParaRPr>
          </a:p>
        </p:txBody>
      </p:sp>
      <p:sp>
        <p:nvSpPr>
          <p:cNvPr id="3" name="Subtitle 2"/>
          <p:cNvSpPr>
            <a:spLocks noGrp="1"/>
          </p:cNvSpPr>
          <p:nvPr>
            <p:ph type="subTitle" idx="1"/>
          </p:nvPr>
        </p:nvSpPr>
        <p:spPr>
          <a:xfrm>
            <a:off x="1371600" y="3733800"/>
            <a:ext cx="6400800" cy="1905000"/>
          </a:xfrm>
        </p:spPr>
        <p:txBody>
          <a:bodyPr/>
          <a:lstStyle/>
          <a:p>
            <a:endParaRPr lang="en-US" dirty="0"/>
          </a:p>
        </p:txBody>
      </p:sp>
      <p:pic>
        <p:nvPicPr>
          <p:cNvPr id="5" name="Picture 4"/>
          <p:cNvPicPr/>
          <p:nvPr/>
        </p:nvPicPr>
        <p:blipFill>
          <a:blip r:embed="rId2" cstate="print"/>
          <a:srcRect/>
          <a:stretch>
            <a:fillRect/>
          </a:stretch>
        </p:blipFill>
        <p:spPr bwMode="auto">
          <a:xfrm>
            <a:off x="4114800" y="152400"/>
            <a:ext cx="875665" cy="866140"/>
          </a:xfrm>
          <a:prstGeom prst="rect">
            <a:avLst/>
          </a:prstGeom>
          <a:noFill/>
          <a:ln w="9525">
            <a:noFill/>
            <a:miter lim="800000"/>
            <a:headEnd/>
            <a:tailEnd/>
          </a:ln>
        </p:spPr>
      </p:pic>
      <p:pic>
        <p:nvPicPr>
          <p:cNvPr id="6" name="Picture 5" descr="mobile.jpg"/>
          <p:cNvPicPr>
            <a:picLocks noChangeAspect="1"/>
          </p:cNvPicPr>
          <p:nvPr/>
        </p:nvPicPr>
        <p:blipFill>
          <a:blip r:embed="rId3" cstate="print"/>
          <a:stretch>
            <a:fillRect/>
          </a:stretch>
        </p:blipFill>
        <p:spPr>
          <a:xfrm>
            <a:off x="2514600" y="3657600"/>
            <a:ext cx="3971925" cy="25146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RSS</a:t>
            </a:r>
            <a:endParaRPr lang="en-US" dirty="0"/>
          </a:p>
        </p:txBody>
      </p:sp>
      <p:sp>
        <p:nvSpPr>
          <p:cNvPr id="3" name="Content Placeholder 2"/>
          <p:cNvSpPr>
            <a:spLocks noGrp="1"/>
          </p:cNvSpPr>
          <p:nvPr>
            <p:ph idx="1"/>
          </p:nvPr>
        </p:nvSpPr>
        <p:spPr>
          <a:xfrm>
            <a:off x="457200" y="1905000"/>
            <a:ext cx="8229600" cy="4221163"/>
          </a:xfrm>
        </p:spPr>
        <p:txBody>
          <a:bodyPr>
            <a:normAutofit/>
          </a:bodyPr>
          <a:lstStyle/>
          <a:p>
            <a:pPr>
              <a:buNone/>
            </a:pPr>
            <a:endParaRPr lang="en-US" dirty="0" smtClean="0"/>
          </a:p>
          <a:p>
            <a:r>
              <a:rPr lang="en-US" i="1" dirty="0" smtClean="0"/>
              <a:t>RSS</a:t>
            </a:r>
            <a:r>
              <a:rPr lang="en-US" dirty="0" smtClean="0"/>
              <a:t> is an XML-based format that allows the </a:t>
            </a:r>
            <a:r>
              <a:rPr lang="en-US" i="1" dirty="0" smtClean="0"/>
              <a:t>syndication</a:t>
            </a:r>
            <a:r>
              <a:rPr lang="en-US" dirty="0" smtClean="0"/>
              <a:t> of lists of hyperlinks, along with other information, or </a:t>
            </a:r>
            <a:r>
              <a:rPr lang="en-US" i="1" dirty="0" smtClean="0"/>
              <a:t>metadata</a:t>
            </a:r>
            <a:r>
              <a:rPr lang="en-US" dirty="0" smtClean="0"/>
              <a:t>, that helps viewers decide whether they want to follow the link.</a:t>
            </a:r>
          </a:p>
          <a:p>
            <a:r>
              <a:rPr lang="en-US" dirty="0" smtClean="0"/>
              <a:t>To enable this, a Web site will make a </a:t>
            </a:r>
            <a:r>
              <a:rPr lang="en-US" i="1" dirty="0" smtClean="0"/>
              <a:t>feed</a:t>
            </a:r>
            <a:r>
              <a:rPr lang="en-US" dirty="0" smtClean="0"/>
              <a:t>, or channel, available, just like any other file or resource on the server.</a:t>
            </a:r>
          </a:p>
          <a:p>
            <a:endParaRPr lang="en-US" dirty="0"/>
          </a:p>
        </p:txBody>
      </p:sp>
      <p:pic>
        <p:nvPicPr>
          <p:cNvPr id="5" name="Picture 4" descr="rsss.jpg"/>
          <p:cNvPicPr>
            <a:picLocks noChangeAspect="1"/>
          </p:cNvPicPr>
          <p:nvPr/>
        </p:nvPicPr>
        <p:blipFill>
          <a:blip r:embed="rId2" cstate="print"/>
          <a:stretch>
            <a:fillRect/>
          </a:stretch>
        </p:blipFill>
        <p:spPr>
          <a:xfrm>
            <a:off x="3657600" y="4953000"/>
            <a:ext cx="2286000" cy="1695450"/>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RSS ,, con</a:t>
            </a:r>
            <a:endParaRPr lang="en-US" dirty="0"/>
          </a:p>
        </p:txBody>
      </p:sp>
      <p:sp>
        <p:nvSpPr>
          <p:cNvPr id="3" name="Content Placeholder 2"/>
          <p:cNvSpPr>
            <a:spLocks noGrp="1"/>
          </p:cNvSpPr>
          <p:nvPr>
            <p:ph idx="1"/>
          </p:nvPr>
        </p:nvSpPr>
        <p:spPr/>
        <p:txBody>
          <a:bodyPr/>
          <a:lstStyle/>
          <a:p>
            <a:r>
              <a:rPr lang="en-US" dirty="0" smtClean="0"/>
              <a:t>A feed contains a list of </a:t>
            </a:r>
            <a:r>
              <a:rPr lang="en-US" i="1" dirty="0" smtClean="0"/>
              <a:t>items</a:t>
            </a:r>
            <a:r>
              <a:rPr lang="en-US" dirty="0" smtClean="0"/>
              <a:t> or </a:t>
            </a:r>
            <a:r>
              <a:rPr lang="en-US" i="1" dirty="0" smtClean="0"/>
              <a:t>entries</a:t>
            </a:r>
            <a:r>
              <a:rPr lang="en-US" dirty="0" smtClean="0"/>
              <a:t>, each of which is identified by a link. Each item can have any amount of other metadata associated with it as well.</a:t>
            </a:r>
          </a:p>
          <a:p>
            <a:pPr>
              <a:buNone/>
            </a:pPr>
            <a:endParaRPr lang="en-US" dirty="0" smtClean="0"/>
          </a:p>
          <a:p>
            <a:r>
              <a:rPr lang="en-US" dirty="0" smtClean="0"/>
              <a:t>The most basic metadata for an entry includes a title for the link and a description of it; when syndicating news headlines, these fields might be used for the story title and the first paragraph or a summary.</a:t>
            </a:r>
          </a:p>
          <a:p>
            <a:pPr>
              <a:buNone/>
            </a:pPr>
            <a:endParaRPr lang="en-US" dirty="0"/>
          </a:p>
        </p:txBody>
      </p:sp>
      <p:pic>
        <p:nvPicPr>
          <p:cNvPr id="4" name="Picture 3" descr="rss2.jpg"/>
          <p:cNvPicPr>
            <a:picLocks noChangeAspect="1"/>
          </p:cNvPicPr>
          <p:nvPr/>
        </p:nvPicPr>
        <p:blipFill>
          <a:blip r:embed="rId2" cstate="print"/>
          <a:stretch>
            <a:fillRect/>
          </a:stretch>
        </p:blipFill>
        <p:spPr>
          <a:xfrm>
            <a:off x="1175835" y="533400"/>
            <a:ext cx="1800726" cy="1219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Server</a:t>
            </a:r>
            <a:endParaRPr lang="en-US" dirty="0"/>
          </a:p>
        </p:txBody>
      </p:sp>
      <p:sp>
        <p:nvSpPr>
          <p:cNvPr id="3" name="Content Placeholder 2"/>
          <p:cNvSpPr>
            <a:spLocks noGrp="1"/>
          </p:cNvSpPr>
          <p:nvPr>
            <p:ph idx="1"/>
          </p:nvPr>
        </p:nvSpPr>
        <p:spPr/>
        <p:txBody>
          <a:bodyPr>
            <a:normAutofit/>
          </a:bodyPr>
          <a:lstStyle/>
          <a:p>
            <a:r>
              <a:rPr lang="en-US" dirty="0" smtClean="0"/>
              <a:t>the server must lessen to the request from client .</a:t>
            </a:r>
          </a:p>
          <a:p>
            <a:r>
              <a:rPr lang="en-US" dirty="0" smtClean="0"/>
              <a:t>The  server must know which mobile send this request </a:t>
            </a:r>
          </a:p>
          <a:p>
            <a:pPr algn="r" rtl="1">
              <a:buNone/>
            </a:pPr>
            <a:r>
              <a:rPr lang="en-US" dirty="0" smtClean="0"/>
              <a:t> </a:t>
            </a:r>
            <a:endParaRPr lang="en-US" dirty="0"/>
          </a:p>
        </p:txBody>
      </p:sp>
      <p:pic>
        <p:nvPicPr>
          <p:cNvPr id="6" name="Content Placeholder 3" descr="mobile.jpg"/>
          <p:cNvPicPr>
            <a:picLocks noChangeAspect="1"/>
          </p:cNvPicPr>
          <p:nvPr/>
        </p:nvPicPr>
        <p:blipFill>
          <a:blip r:embed="rId3" cstate="print"/>
          <a:stretch>
            <a:fillRect/>
          </a:stretch>
        </p:blipFill>
        <p:spPr>
          <a:xfrm>
            <a:off x="6019800" y="3810000"/>
            <a:ext cx="2600325" cy="1762125"/>
          </a:xfrm>
          <a:prstGeom prst="rect">
            <a:avLst/>
          </a:prstGeom>
        </p:spPr>
      </p:pic>
      <p:pic>
        <p:nvPicPr>
          <p:cNvPr id="7" name="Picture 6" descr="images.jpg"/>
          <p:cNvPicPr>
            <a:picLocks noChangeAspect="1"/>
          </p:cNvPicPr>
          <p:nvPr/>
        </p:nvPicPr>
        <p:blipFill>
          <a:blip r:embed="rId4" cstate="print"/>
          <a:stretch>
            <a:fillRect/>
          </a:stretch>
        </p:blipFill>
        <p:spPr>
          <a:xfrm>
            <a:off x="3810000" y="3810000"/>
            <a:ext cx="1943100" cy="1943100"/>
          </a:xfrm>
          <a:prstGeom prst="rect">
            <a:avLst/>
          </a:prstGeom>
        </p:spPr>
      </p:pic>
      <p:pic>
        <p:nvPicPr>
          <p:cNvPr id="9" name="Picture 8" descr="images.jpg"/>
          <p:cNvPicPr>
            <a:picLocks noChangeAspect="1"/>
          </p:cNvPicPr>
          <p:nvPr/>
        </p:nvPicPr>
        <p:blipFill>
          <a:blip r:embed="rId5" cstate="print"/>
          <a:stretch>
            <a:fillRect/>
          </a:stretch>
        </p:blipFill>
        <p:spPr>
          <a:xfrm>
            <a:off x="1219200" y="3733800"/>
            <a:ext cx="1943100" cy="19431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fontScale="92500" lnSpcReduction="10000"/>
          </a:bodyPr>
          <a:lstStyle/>
          <a:p>
            <a:pPr>
              <a:buNone/>
            </a:pPr>
            <a:r>
              <a:rPr lang="en-US" sz="2800" dirty="0" smtClean="0"/>
              <a:t>every mobile contain information about itself</a:t>
            </a:r>
            <a:br>
              <a:rPr lang="en-US" sz="2800" dirty="0" smtClean="0"/>
            </a:br>
            <a:r>
              <a:rPr lang="en-US" sz="2800" dirty="0" smtClean="0"/>
              <a:t>Device Name</a:t>
            </a:r>
            <a:br>
              <a:rPr lang="en-US" sz="2800" dirty="0" smtClean="0"/>
            </a:br>
            <a:r>
              <a:rPr lang="en-US" sz="2800" dirty="0" smtClean="0"/>
              <a:t>address </a:t>
            </a:r>
            <a:br>
              <a:rPr lang="en-US" sz="2800" dirty="0" smtClean="0"/>
            </a:br>
            <a:r>
              <a:rPr lang="en-US" sz="2800" dirty="0" smtClean="0"/>
              <a:t>Authenticated</a:t>
            </a:r>
            <a:br>
              <a:rPr lang="en-US" sz="2800" dirty="0" smtClean="0"/>
            </a:br>
            <a:r>
              <a:rPr lang="en-US" sz="2800" dirty="0" smtClean="0"/>
              <a:t>Connected</a:t>
            </a:r>
            <a:br>
              <a:rPr lang="en-US" sz="2800" dirty="0" smtClean="0"/>
            </a:br>
            <a:r>
              <a:rPr lang="en-US" sz="2800" dirty="0" smtClean="0"/>
              <a:t>Last Seen</a:t>
            </a:r>
            <a:br>
              <a:rPr lang="en-US" sz="2800" dirty="0" smtClean="0"/>
            </a:br>
            <a:r>
              <a:rPr lang="en-US" sz="2800" dirty="0" smtClean="0"/>
              <a:t>Last Used</a:t>
            </a:r>
            <a:br>
              <a:rPr lang="en-US" sz="2800" dirty="0" smtClean="0"/>
            </a:br>
            <a:r>
              <a:rPr lang="en-US" sz="2800" dirty="0" smtClean="0"/>
              <a:t>Nap</a:t>
            </a:r>
            <a:br>
              <a:rPr lang="en-US" sz="2800" dirty="0" smtClean="0"/>
            </a:br>
            <a:r>
              <a:rPr lang="en-US" sz="2800" dirty="0" smtClean="0"/>
              <a:t>Sap</a:t>
            </a:r>
            <a:br>
              <a:rPr lang="en-US" sz="2800" dirty="0" smtClean="0"/>
            </a:br>
            <a:r>
              <a:rPr lang="en-US" sz="2800" dirty="0" smtClean="0"/>
              <a:t>Remembered</a:t>
            </a:r>
            <a:br>
              <a:rPr lang="en-US" sz="2800" dirty="0" smtClean="0"/>
            </a:br>
            <a:endParaRPr lang="en-US" dirty="0"/>
          </a:p>
        </p:txBody>
      </p:sp>
      <p:sp>
        <p:nvSpPr>
          <p:cNvPr id="9" name="Rectangle 8"/>
          <p:cNvSpPr/>
          <p:nvPr/>
        </p:nvSpPr>
        <p:spPr>
          <a:xfrm>
            <a:off x="2590800" y="762000"/>
            <a:ext cx="3581400" cy="707886"/>
          </a:xfrm>
          <a:prstGeom prst="rect">
            <a:avLst/>
          </a:prstGeom>
        </p:spPr>
        <p:txBody>
          <a:bodyPr wrap="square">
            <a:spAutoFit/>
          </a:bodyPr>
          <a:lstStyle/>
          <a:p>
            <a:pPr algn="ctr"/>
            <a:r>
              <a:rPr lang="en-US" sz="4000" b="1" dirty="0" smtClean="0"/>
              <a:t>Note</a:t>
            </a:r>
            <a:endParaRPr lang="en-US" sz="4000" dirty="0"/>
          </a:p>
        </p:txBody>
      </p:sp>
      <p:pic>
        <p:nvPicPr>
          <p:cNvPr id="10" name="Content Placeholder 3" descr="mobile.jpg"/>
          <p:cNvPicPr>
            <a:picLocks noChangeAspect="1"/>
          </p:cNvPicPr>
          <p:nvPr/>
        </p:nvPicPr>
        <p:blipFill>
          <a:blip r:embed="rId3" cstate="print"/>
          <a:stretch>
            <a:fillRect/>
          </a:stretch>
        </p:blipFill>
        <p:spPr>
          <a:xfrm>
            <a:off x="5334000" y="3276600"/>
            <a:ext cx="2600325" cy="1762125"/>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Server ,,cont</a:t>
            </a:r>
            <a:endParaRPr lang="en-US" dirty="0"/>
          </a:p>
        </p:txBody>
      </p:sp>
      <p:sp>
        <p:nvSpPr>
          <p:cNvPr id="3" name="Content Placeholder 2"/>
          <p:cNvSpPr>
            <a:spLocks noGrp="1"/>
          </p:cNvSpPr>
          <p:nvPr>
            <p:ph idx="1"/>
          </p:nvPr>
        </p:nvSpPr>
        <p:spPr/>
        <p:txBody>
          <a:bodyPr>
            <a:normAutofit/>
          </a:bodyPr>
          <a:lstStyle/>
          <a:p>
            <a:pPr lvl="0"/>
            <a:r>
              <a:rPr lang="en-US" dirty="0"/>
              <a:t>The server accept the request and take the file that </a:t>
            </a:r>
            <a:r>
              <a:rPr lang="en-US" dirty="0" smtClean="0"/>
              <a:t>send  from client.</a:t>
            </a:r>
            <a:endParaRPr lang="en-US" dirty="0"/>
          </a:p>
          <a:p>
            <a:pPr lvl="0"/>
            <a:r>
              <a:rPr lang="en-US" dirty="0"/>
              <a:t>The name of file that send depend what user </a:t>
            </a:r>
            <a:r>
              <a:rPr lang="en-US" dirty="0" smtClean="0"/>
              <a:t>request .</a:t>
            </a:r>
            <a:endParaRPr lang="en-US" dirty="0"/>
          </a:p>
          <a:p>
            <a:pPr lvl="0"/>
            <a:r>
              <a:rPr lang="en-US" dirty="0"/>
              <a:t>The server store the </a:t>
            </a:r>
            <a:r>
              <a:rPr lang="en-US" dirty="0" smtClean="0"/>
              <a:t> </a:t>
            </a:r>
            <a:r>
              <a:rPr lang="en-US" dirty="0"/>
              <a:t>address of </a:t>
            </a:r>
            <a:r>
              <a:rPr lang="en-US" dirty="0" smtClean="0"/>
              <a:t>device </a:t>
            </a:r>
            <a:r>
              <a:rPr lang="en-US" dirty="0"/>
              <a:t>that send the request .</a:t>
            </a:r>
          </a:p>
          <a:p>
            <a:pPr lvl="0"/>
            <a:r>
              <a:rPr lang="en-US" dirty="0"/>
              <a:t>The name of file </a:t>
            </a:r>
            <a:r>
              <a:rPr lang="en-US" dirty="0" smtClean="0"/>
              <a:t>tell  </a:t>
            </a:r>
            <a:r>
              <a:rPr lang="en-US" dirty="0"/>
              <a:t>the server which web site request.</a:t>
            </a:r>
          </a:p>
          <a:p>
            <a:pPr>
              <a:buNone/>
            </a:pPr>
            <a:endParaRPr lang="en-US" dirty="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600" y="856488"/>
            <a:ext cx="8229600" cy="1143000"/>
          </a:xfrm>
          <a:prstGeom prst="rect">
            <a:avLst/>
          </a:prstGeom>
        </p:spPr>
        <p:txBody>
          <a:bodyPr vert="horz" lIns="0" rIns="0" bIns="0" anchor="b">
            <a:normAutofit fontScale="82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1" i="0" u="none" strike="noStrike" kern="1200" cap="none" spc="0" normalizeH="0" baseline="0" noProof="0" dirty="0" smtClean="0">
                <a:ln>
                  <a:noFill/>
                </a:ln>
                <a:solidFill>
                  <a:schemeClr val="tx2"/>
                </a:solidFill>
                <a:effectLst/>
                <a:uLnTx/>
                <a:uFillTx/>
                <a:latin typeface="+mj-lt"/>
                <a:ea typeface="+mj-ea"/>
                <a:cs typeface="+mj-cs"/>
              </a:rPr>
              <a:t>web sites that used to fetch RSS.</a:t>
            </a:r>
            <a:r>
              <a:rPr kumimoji="0" lang="en-US" sz="5000" b="0" i="0" u="none" strike="noStrike" kern="1200" cap="none" spc="0" normalizeH="0" baseline="0" noProof="0" dirty="0" smtClean="0">
                <a:ln>
                  <a:noFill/>
                </a:ln>
                <a:solidFill>
                  <a:schemeClr val="tx2"/>
                </a:solidFill>
                <a:effectLst/>
                <a:uLnTx/>
                <a:uFillTx/>
                <a:latin typeface="+mj-lt"/>
                <a:ea typeface="+mj-ea"/>
                <a:cs typeface="+mj-cs"/>
              </a:rPr>
              <a:t/>
            </a:r>
            <a:br>
              <a:rPr kumimoji="0" lang="en-US" sz="5000" b="0"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
        <p:nvSpPr>
          <p:cNvPr id="5" name="Content Placeholder 2"/>
          <p:cNvSpPr txBox="1">
            <a:spLocks/>
          </p:cNvSpPr>
          <p:nvPr/>
        </p:nvSpPr>
        <p:spPr>
          <a:xfrm>
            <a:off x="609600" y="2087880"/>
            <a:ext cx="8229600" cy="438912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r>
              <a:rPr kumimoji="0" lang="en-US" sz="2600" b="1" i="0" u="none" strike="noStrike" kern="1200" cap="none" spc="0" normalizeH="0" baseline="0" noProof="0" dirty="0" smtClean="0">
                <a:ln>
                  <a:noFill/>
                </a:ln>
                <a:solidFill>
                  <a:schemeClr val="tx1"/>
                </a:solidFill>
                <a:effectLst/>
                <a:uLnTx/>
                <a:uFillTx/>
                <a:latin typeface="+mn-lt"/>
                <a:ea typeface="+mn-ea"/>
                <a:cs typeface="+mn-cs"/>
              </a:rPr>
              <a:t> </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a:buFont typeface="Arial" pitchFamily="34" charset="0"/>
              <a:buChar char="•"/>
            </a:pPr>
            <a:r>
              <a:rPr lang="en-US" sz="2800" dirty="0" smtClean="0"/>
              <a:t>http://www.services.paltop.net/currancy/currancy.xml</a:t>
            </a:r>
          </a:p>
          <a:p>
            <a:pPr>
              <a:buFont typeface="Arial" pitchFamily="34" charset="0"/>
              <a:buChar char="•"/>
            </a:pPr>
            <a:r>
              <a:rPr lang="en-US" sz="2800" dirty="0" smtClean="0"/>
              <a:t>http://www.maannews.net/arb/Rss.aspx?CID=NEW</a:t>
            </a:r>
          </a:p>
          <a:p>
            <a:pPr>
              <a:buFont typeface="Arial" pitchFamily="34" charset="0"/>
              <a:buChar char="•"/>
            </a:pPr>
            <a:r>
              <a:rPr lang="en-US" sz="2800" dirty="0" smtClean="0"/>
              <a:t>http://www.maannews.net/arb/Rss.aspx?CID=SPO</a:t>
            </a:r>
          </a:p>
          <a:p>
            <a:pPr marL="274320" indent="-274320">
              <a:spcBef>
                <a:spcPct val="20000"/>
              </a:spcBef>
              <a:buClr>
                <a:schemeClr val="accent3"/>
              </a:buClr>
              <a:buSzPct val="95000"/>
            </a:pPr>
            <a:r>
              <a:rPr lang="en-US" sz="2800" dirty="0" smtClean="0"/>
              <a:t>http://services.paltop.net/weather/weather.xml</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Arial" pitchFamily="34" charset="0"/>
              <a:buChar char="•"/>
              <a:tabLst/>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Shape RSS in web sites</a:t>
            </a:r>
            <a:endParaRPr lang="en-US" dirty="0"/>
          </a:p>
        </p:txBody>
      </p:sp>
      <p:pic>
        <p:nvPicPr>
          <p:cNvPr id="4" name="Content Placeholder 3"/>
          <p:cNvPicPr>
            <a:picLocks noGrp="1"/>
          </p:cNvPicPr>
          <p:nvPr>
            <p:ph idx="1"/>
          </p:nvPr>
        </p:nvPicPr>
        <p:blipFill>
          <a:blip r:embed="rId2" cstate="print"/>
          <a:stretch>
            <a:fillRect/>
          </a:stretch>
        </p:blipFill>
        <p:spPr bwMode="auto">
          <a:xfrm>
            <a:off x="1533904" y="2134643"/>
            <a:ext cx="6076191" cy="39904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fetch  from web site</a:t>
            </a:r>
            <a:endParaRPr lang="en-US" dirty="0"/>
          </a:p>
        </p:txBody>
      </p:sp>
      <p:sp>
        <p:nvSpPr>
          <p:cNvPr id="3" name="Content Placeholder 2"/>
          <p:cNvSpPr>
            <a:spLocks noGrp="1"/>
          </p:cNvSpPr>
          <p:nvPr>
            <p:ph idx="1"/>
          </p:nvPr>
        </p:nvSpPr>
        <p:spPr/>
        <p:txBody>
          <a:bodyPr>
            <a:normAutofit/>
          </a:bodyPr>
          <a:lstStyle/>
          <a:p>
            <a:pPr lvl="0"/>
            <a:r>
              <a:rPr lang="en-US" dirty="0" smtClean="0"/>
              <a:t>The server make http request to web site internet.</a:t>
            </a:r>
          </a:p>
          <a:p>
            <a:pPr lvl="0"/>
            <a:r>
              <a:rPr lang="en-US" dirty="0" smtClean="0"/>
              <a:t> Server request the suitable RSS.</a:t>
            </a:r>
          </a:p>
          <a:p>
            <a:pPr lvl="0"/>
            <a:r>
              <a:rPr lang="en-US" dirty="0" smtClean="0"/>
              <a:t>We will read data via the response stream.</a:t>
            </a:r>
          </a:p>
          <a:p>
            <a:pPr lvl="0"/>
            <a:r>
              <a:rPr lang="en-US" dirty="0" smtClean="0"/>
              <a:t>Fill the buffer with data.</a:t>
            </a:r>
          </a:p>
          <a:p>
            <a:pPr lvl="0"/>
            <a:r>
              <a:rPr lang="en-US" dirty="0" smtClean="0"/>
              <a:t>Translate from bytes to ASCII text.</a:t>
            </a:r>
          </a:p>
          <a:p>
            <a:pPr lvl="0"/>
            <a:r>
              <a:rPr lang="en-US" dirty="0" smtClean="0"/>
              <a:t>Convert from string to byte to used it for  later.</a:t>
            </a:r>
          </a:p>
          <a:p>
            <a:pPr>
              <a:buNone/>
            </a:pPr>
            <a:endParaRPr lang="en-US" dirty="0"/>
          </a:p>
        </p:txBody>
      </p:sp>
      <p:pic>
        <p:nvPicPr>
          <p:cNvPr id="6" name="Picture 5" descr="Untitled.png"/>
          <p:cNvPicPr>
            <a:picLocks noChangeAspect="1"/>
          </p:cNvPicPr>
          <p:nvPr/>
        </p:nvPicPr>
        <p:blipFill>
          <a:blip r:embed="rId3" cstate="print"/>
          <a:stretch>
            <a:fillRect/>
          </a:stretch>
        </p:blipFill>
        <p:spPr>
          <a:xfrm>
            <a:off x="914400" y="4876800"/>
            <a:ext cx="6172200" cy="12954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File from server</a:t>
            </a:r>
            <a:endParaRPr lang="en-US" dirty="0"/>
          </a:p>
        </p:txBody>
      </p:sp>
      <p:sp>
        <p:nvSpPr>
          <p:cNvPr id="3" name="Content Placeholder 2"/>
          <p:cNvSpPr>
            <a:spLocks noGrp="1"/>
          </p:cNvSpPr>
          <p:nvPr>
            <p:ph idx="1"/>
          </p:nvPr>
        </p:nvSpPr>
        <p:spPr/>
        <p:txBody>
          <a:bodyPr/>
          <a:lstStyle/>
          <a:p>
            <a:pPr lvl="0"/>
            <a:r>
              <a:rPr lang="en-US" dirty="0" smtClean="0"/>
              <a:t>server make file in bin -&gt;debug  and begin to read from web site and writ in this file.</a:t>
            </a:r>
          </a:p>
          <a:p>
            <a:pPr lvl="0"/>
            <a:r>
              <a:rPr lang="en-US" dirty="0" smtClean="0"/>
              <a:t>Write these bytes on the file .</a:t>
            </a:r>
          </a:p>
          <a:p>
            <a:pP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Server ,, cont</a:t>
            </a:r>
            <a:endParaRPr lang="en-US" dirty="0"/>
          </a:p>
        </p:txBody>
      </p:sp>
      <p:sp>
        <p:nvSpPr>
          <p:cNvPr id="3" name="Content Placeholder 2"/>
          <p:cNvSpPr>
            <a:spLocks noGrp="1"/>
          </p:cNvSpPr>
          <p:nvPr>
            <p:ph idx="1"/>
          </p:nvPr>
        </p:nvSpPr>
        <p:spPr/>
        <p:txBody>
          <a:bodyPr>
            <a:normAutofit fontScale="92500"/>
          </a:bodyPr>
          <a:lstStyle/>
          <a:p>
            <a:pPr lvl="0"/>
            <a:r>
              <a:rPr lang="en-US" dirty="0" smtClean="0"/>
              <a:t>The server must sure that mobile in range it’s Bluetooth </a:t>
            </a:r>
          </a:p>
          <a:p>
            <a:pPr lvl="0"/>
            <a:r>
              <a:rPr lang="en-US" dirty="0" smtClean="0"/>
              <a:t>So it compare the address of client mobile that store in server when it send request.</a:t>
            </a:r>
          </a:p>
          <a:p>
            <a:pPr>
              <a:buNone/>
            </a:pPr>
            <a:endParaRPr lang="en-US" dirty="0" smtClean="0"/>
          </a:p>
          <a:p>
            <a:pPr lvl="0"/>
            <a:r>
              <a:rPr lang="en-US" dirty="0" smtClean="0"/>
              <a:t>If the client exist and can response to request from server .</a:t>
            </a:r>
          </a:p>
          <a:p>
            <a:pPr lvl="0"/>
            <a:r>
              <a:rPr lang="en-US" dirty="0" smtClean="0"/>
              <a:t>Server prepare file .it’s name depend what client request</a:t>
            </a:r>
          </a:p>
          <a:p>
            <a:pPr lvl="0"/>
            <a:r>
              <a:rPr lang="en-US" dirty="0" smtClean="0"/>
              <a:t>If request currency send file </a:t>
            </a:r>
            <a:r>
              <a:rPr lang="en-US" dirty="0" err="1" smtClean="0"/>
              <a:t>Bluetooth_curency.If</a:t>
            </a:r>
            <a:r>
              <a:rPr lang="en-US" dirty="0" smtClean="0"/>
              <a:t> news send </a:t>
            </a:r>
            <a:r>
              <a:rPr lang="en-US" dirty="0" err="1" smtClean="0"/>
              <a:t>Bluetooth_news</a:t>
            </a:r>
            <a:r>
              <a:rPr lang="en-US" dirty="0" smtClean="0"/>
              <a:t> ….</a:t>
            </a:r>
          </a:p>
        </p:txBody>
      </p:sp>
      <p:pic>
        <p:nvPicPr>
          <p:cNvPr id="4" name="Content Placeholder 3" descr="mobile.jpg"/>
          <p:cNvPicPr>
            <a:picLocks noChangeAspect="1"/>
          </p:cNvPicPr>
          <p:nvPr/>
        </p:nvPicPr>
        <p:blipFill>
          <a:blip r:embed="rId3" cstate="print"/>
          <a:stretch>
            <a:fillRect/>
          </a:stretch>
        </p:blipFill>
        <p:spPr>
          <a:xfrm>
            <a:off x="5943600" y="5105400"/>
            <a:ext cx="2600325" cy="1295400"/>
          </a:xfrm>
          <a:prstGeom prst="rect">
            <a:avLst/>
          </a:prstGeom>
        </p:spPr>
      </p:pic>
      <p:pic>
        <p:nvPicPr>
          <p:cNvPr id="5" name="Picture 4" descr="images.jpg"/>
          <p:cNvPicPr>
            <a:picLocks noChangeAspect="1"/>
          </p:cNvPicPr>
          <p:nvPr/>
        </p:nvPicPr>
        <p:blipFill>
          <a:blip r:embed="rId4" cstate="print"/>
          <a:stretch>
            <a:fillRect/>
          </a:stretch>
        </p:blipFill>
        <p:spPr>
          <a:xfrm rot="10800000">
            <a:off x="3810000" y="5257800"/>
            <a:ext cx="1943100" cy="1143000"/>
          </a:xfrm>
          <a:prstGeom prst="rect">
            <a:avLst/>
          </a:prstGeom>
        </p:spPr>
      </p:pic>
      <p:pic>
        <p:nvPicPr>
          <p:cNvPr id="7" name="Picture 6" descr="images.jpg"/>
          <p:cNvPicPr>
            <a:picLocks noChangeAspect="1"/>
          </p:cNvPicPr>
          <p:nvPr/>
        </p:nvPicPr>
        <p:blipFill>
          <a:blip r:embed="rId5" cstate="print"/>
          <a:stretch>
            <a:fillRect/>
          </a:stretch>
        </p:blipFill>
        <p:spPr>
          <a:xfrm>
            <a:off x="1143000" y="5524500"/>
            <a:ext cx="1943100" cy="13335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Content:</a:t>
            </a:r>
            <a:endParaRPr lang="en-US" dirty="0"/>
          </a:p>
        </p:txBody>
      </p:sp>
      <p:sp>
        <p:nvSpPr>
          <p:cNvPr id="3" name="Content Placeholder 2"/>
          <p:cNvSpPr>
            <a:spLocks noGrp="1"/>
          </p:cNvSpPr>
          <p:nvPr>
            <p:ph idx="1"/>
          </p:nvPr>
        </p:nvSpPr>
        <p:spPr/>
        <p:txBody>
          <a:bodyPr>
            <a:noAutofit/>
          </a:bodyPr>
          <a:lstStyle/>
          <a:p>
            <a:pPr>
              <a:buFont typeface="Wingdings" pitchFamily="2" charset="2"/>
              <a:buChar char="v"/>
            </a:pPr>
            <a:r>
              <a:rPr lang="en-US" sz="2400" b="1" dirty="0" smtClean="0"/>
              <a:t>Introduction.</a:t>
            </a:r>
          </a:p>
          <a:p>
            <a:pPr>
              <a:buFont typeface="Wingdings" pitchFamily="2" charset="2"/>
              <a:buChar char="v"/>
            </a:pPr>
            <a:r>
              <a:rPr lang="en-US" sz="2400" b="1" dirty="0"/>
              <a:t>Problem </a:t>
            </a:r>
            <a:r>
              <a:rPr lang="en-US" sz="2400" b="1" dirty="0" smtClean="0"/>
              <a:t>Description.</a:t>
            </a:r>
          </a:p>
          <a:p>
            <a:pPr>
              <a:buFont typeface="Wingdings" pitchFamily="2" charset="2"/>
              <a:buChar char="v"/>
            </a:pPr>
            <a:r>
              <a:rPr lang="en-US" sz="2400" b="1" dirty="0"/>
              <a:t>introduction of android </a:t>
            </a:r>
            <a:r>
              <a:rPr lang="en-US" sz="2400" b="1" dirty="0" smtClean="0"/>
              <a:t>.</a:t>
            </a:r>
          </a:p>
          <a:p>
            <a:pPr lvl="0">
              <a:buFont typeface="Wingdings" pitchFamily="2" charset="2"/>
              <a:buChar char="v"/>
            </a:pPr>
            <a:r>
              <a:rPr lang="en-US" sz="2400" b="1" dirty="0" smtClean="0"/>
              <a:t>Why used mobile.</a:t>
            </a:r>
          </a:p>
          <a:p>
            <a:pPr lvl="0">
              <a:buFont typeface="Wingdings" pitchFamily="2" charset="2"/>
              <a:buChar char="v"/>
            </a:pPr>
            <a:r>
              <a:rPr lang="en-US" sz="2400" b="1" dirty="0" smtClean="0"/>
              <a:t>Android application.</a:t>
            </a:r>
          </a:p>
          <a:p>
            <a:pPr lvl="0">
              <a:buFont typeface="Wingdings" pitchFamily="2" charset="2"/>
              <a:buChar char="v"/>
            </a:pPr>
            <a:r>
              <a:rPr lang="en-US" sz="2400" b="1" dirty="0" smtClean="0"/>
              <a:t>Bluetooth and 32feet.</a:t>
            </a:r>
          </a:p>
          <a:p>
            <a:pPr lvl="0">
              <a:buFont typeface="Wingdings" pitchFamily="2" charset="2"/>
              <a:buChar char="v"/>
            </a:pPr>
            <a:r>
              <a:rPr lang="en-US" sz="2400" b="1" dirty="0" smtClean="0"/>
              <a:t>What is RSS.</a:t>
            </a:r>
          </a:p>
          <a:p>
            <a:pPr lvl="0">
              <a:buFont typeface="Wingdings" pitchFamily="2" charset="2"/>
              <a:buChar char="v"/>
            </a:pPr>
            <a:r>
              <a:rPr lang="en-US" sz="2400" b="1" dirty="0" smtClean="0"/>
              <a:t>Server side.</a:t>
            </a:r>
          </a:p>
          <a:p>
            <a:pPr lvl="0">
              <a:buFont typeface="Wingdings" pitchFamily="2" charset="2"/>
              <a:buChar char="v"/>
            </a:pPr>
            <a:r>
              <a:rPr lang="en-US" sz="2400" b="1" dirty="0" smtClean="0"/>
              <a:t>Client side.</a:t>
            </a:r>
          </a:p>
          <a:p>
            <a:pPr lvl="0">
              <a:buNone/>
            </a:pPr>
            <a:r>
              <a:rPr lang="en-US" sz="2400" b="1" dirty="0" smtClean="0"/>
              <a:t/>
            </a:r>
            <a:br>
              <a:rPr lang="en-US" sz="2400" b="1" dirty="0" smtClean="0"/>
            </a:br>
            <a:endParaRPr lang="en-US" sz="2400" dirty="0" smtClean="0"/>
          </a:p>
          <a:p>
            <a:pPr>
              <a:buNone/>
            </a:pP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Server,,con</a:t>
            </a:r>
            <a:endParaRPr lang="en-US" dirty="0"/>
          </a:p>
        </p:txBody>
      </p:sp>
      <p:sp>
        <p:nvSpPr>
          <p:cNvPr id="3" name="Content Placeholder 2"/>
          <p:cNvSpPr>
            <a:spLocks noGrp="1"/>
          </p:cNvSpPr>
          <p:nvPr>
            <p:ph idx="1"/>
          </p:nvPr>
        </p:nvSpPr>
        <p:spPr/>
        <p:txBody>
          <a:bodyPr>
            <a:normAutofit fontScale="92500" lnSpcReduction="10000"/>
          </a:bodyPr>
          <a:lstStyle/>
          <a:p>
            <a:pPr>
              <a:buNone/>
            </a:pPr>
            <a:endParaRPr lang="en-US" dirty="0" smtClean="0"/>
          </a:p>
          <a:p>
            <a:pPr lvl="0"/>
            <a:r>
              <a:rPr lang="en-US" dirty="0" smtClean="0"/>
              <a:t>Create a new </a:t>
            </a:r>
            <a:r>
              <a:rPr lang="en-US" dirty="0" err="1" smtClean="0"/>
              <a:t>Obex</a:t>
            </a:r>
            <a:r>
              <a:rPr lang="en-US" dirty="0" smtClean="0"/>
              <a:t> request with the specified Uri(used 32feet).</a:t>
            </a:r>
            <a:endParaRPr lang="ar-SA" dirty="0" smtClean="0"/>
          </a:p>
          <a:p>
            <a:pPr lvl="0"/>
            <a:r>
              <a:rPr lang="en-US" dirty="0" smtClean="0"/>
              <a:t>Make socket in server , request to mobile that  the service.</a:t>
            </a:r>
          </a:p>
          <a:p>
            <a:pPr lvl="0"/>
            <a:r>
              <a:rPr lang="en-US" dirty="0" smtClean="0"/>
              <a:t>If this mobile make response to this socket prepare to send file.</a:t>
            </a:r>
          </a:p>
          <a:p>
            <a:pPr lvl="0"/>
            <a:r>
              <a:rPr lang="en-US" dirty="0" smtClean="0"/>
              <a:t>Specifies that the URI is accessed through the Object Exchange (OBEX) Push protocol. </a:t>
            </a:r>
          </a:p>
          <a:p>
            <a:pPr lvl="0"/>
            <a:r>
              <a:rPr lang="en-US" dirty="0" smtClean="0"/>
              <a:t>This passes the file from server to client.</a:t>
            </a:r>
          </a:p>
          <a:p>
            <a:pPr lvl="0"/>
            <a:r>
              <a:rPr lang="en-US" dirty="0" smtClean="0"/>
              <a:t>Then the server must lessen again to another request from same or other mobiles.</a:t>
            </a:r>
          </a:p>
          <a:p>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62000"/>
          </a:xfrm>
        </p:spPr>
        <p:txBody>
          <a:bodyPr>
            <a:normAutofit fontScale="90000"/>
          </a:bodyPr>
          <a:lstStyle/>
          <a:p>
            <a:pPr algn="ctr"/>
            <a:r>
              <a:rPr lang="en-US" dirty="0"/>
              <a:t/>
            </a:r>
            <a:br>
              <a:rPr lang="en-US" dirty="0"/>
            </a:br>
            <a:r>
              <a:rPr lang="en-US" b="1" dirty="0" smtClean="0"/>
              <a:t> client part.</a:t>
            </a:r>
            <a:endParaRPr lang="en-US" dirty="0"/>
          </a:p>
        </p:txBody>
      </p:sp>
      <p:sp>
        <p:nvSpPr>
          <p:cNvPr id="3" name="Content Placeholder 2"/>
          <p:cNvSpPr>
            <a:spLocks noGrp="1"/>
          </p:cNvSpPr>
          <p:nvPr>
            <p:ph idx="1"/>
          </p:nvPr>
        </p:nvSpPr>
        <p:spPr/>
        <p:txBody>
          <a:bodyPr>
            <a:normAutofit/>
          </a:bodyPr>
          <a:lstStyle/>
          <a:p>
            <a:r>
              <a:rPr lang="en-US" dirty="0"/>
              <a:t>In this part to write Android application, we must configure our programming environment for java development</a:t>
            </a:r>
            <a:r>
              <a:rPr lang="en-US" dirty="0" smtClean="0"/>
              <a:t>.</a:t>
            </a:r>
          </a:p>
          <a:p>
            <a:r>
              <a:rPr lang="en-US" dirty="0" smtClean="0"/>
              <a:t> </a:t>
            </a:r>
            <a:r>
              <a:rPr lang="en-US" dirty="0"/>
              <a:t>The java development kit (JDK), the eclipse development environment, and the Android SDK are available for download on the web at no cost.</a:t>
            </a:r>
          </a:p>
          <a:p>
            <a:r>
              <a:rPr lang="en-US" dirty="0"/>
              <a:t>The client must contain interface of the application, so user can use this application easy.</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85088"/>
          </a:xfrm>
        </p:spPr>
        <p:txBody>
          <a:bodyPr>
            <a:normAutofit fontScale="90000"/>
          </a:bodyPr>
          <a:lstStyle/>
          <a:p>
            <a:pPr algn="ctr"/>
            <a:r>
              <a:rPr lang="en-US" dirty="0" smtClean="0"/>
              <a:t/>
            </a:r>
            <a:br>
              <a:rPr lang="en-US" dirty="0" smtClean="0"/>
            </a:br>
            <a:r>
              <a:rPr lang="en-US" dirty="0" smtClean="0"/>
              <a:t>server ,, cont</a:t>
            </a:r>
            <a:endParaRPr lang="en-US" dirty="0"/>
          </a:p>
        </p:txBody>
      </p:sp>
      <p:sp>
        <p:nvSpPr>
          <p:cNvPr id="3" name="Content Placeholder 2"/>
          <p:cNvSpPr>
            <a:spLocks noGrp="1"/>
          </p:cNvSpPr>
          <p:nvPr>
            <p:ph idx="1"/>
          </p:nvPr>
        </p:nvSpPr>
        <p:spPr>
          <a:xfrm>
            <a:off x="457200" y="1935480"/>
            <a:ext cx="8229600" cy="3627120"/>
          </a:xfrm>
        </p:spPr>
        <p:txBody>
          <a:bodyPr>
            <a:normAutofit/>
          </a:bodyPr>
          <a:lstStyle/>
          <a:p>
            <a:pPr lvl="0"/>
            <a:r>
              <a:rPr lang="en-US" dirty="0" smtClean="0"/>
              <a:t>The </a:t>
            </a:r>
            <a:r>
              <a:rPr lang="en-US" dirty="0"/>
              <a:t>client exist around </a:t>
            </a:r>
            <a:r>
              <a:rPr lang="en-US" dirty="0" smtClean="0"/>
              <a:t>server.</a:t>
            </a:r>
            <a:endParaRPr lang="en-US" dirty="0"/>
          </a:p>
          <a:p>
            <a:pPr lvl="0"/>
            <a:r>
              <a:rPr lang="en-US" dirty="0"/>
              <a:t>If user need currency click button currency.</a:t>
            </a:r>
          </a:p>
          <a:p>
            <a:pPr lvl="0"/>
            <a:r>
              <a:rPr lang="en-US" dirty="0"/>
              <a:t>If need news click button news.</a:t>
            </a:r>
          </a:p>
          <a:p>
            <a:pPr lvl="0"/>
            <a:r>
              <a:rPr lang="en-US" dirty="0"/>
              <a:t>If need weather click button weather and so on.</a:t>
            </a:r>
          </a:p>
          <a:p>
            <a:pPr lvl="0"/>
            <a:r>
              <a:rPr lang="en-US" dirty="0"/>
              <a:t>The mobile application that represents as client know that.</a:t>
            </a:r>
          </a:p>
          <a:p>
            <a:pPr lvl="0"/>
            <a:r>
              <a:rPr lang="en-US" dirty="0"/>
              <a:t>The client create empty file called currency</a:t>
            </a:r>
            <a:r>
              <a:rPr lang="en-US" dirty="0" smtClean="0"/>
              <a: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a:r>
              <a:rPr lang="en-US" dirty="0" smtClean="0"/>
              <a:t>Bluetooth  In Client</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pPr lvl="0"/>
            <a:r>
              <a:rPr lang="en-US" dirty="0" smtClean="0"/>
              <a:t>Intent the Bluetooth application in the mobile.</a:t>
            </a:r>
          </a:p>
          <a:p>
            <a:pPr lvl="0"/>
            <a:r>
              <a:rPr lang="en-US" dirty="0" smtClean="0"/>
              <a:t>The client determines the server that would to use.</a:t>
            </a:r>
          </a:p>
          <a:p>
            <a:pPr lvl="0"/>
            <a:r>
              <a:rPr lang="en-US" dirty="0" smtClean="0"/>
              <a:t>The client requests this service from server.</a:t>
            </a:r>
          </a:p>
          <a:p>
            <a:pPr lvl="0"/>
            <a:r>
              <a:rPr lang="en-US" dirty="0" smtClean="0"/>
              <a:t>Client Send file currency through Bluetooth.</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0"/>
            <a:r>
              <a:rPr lang="en-US" dirty="0" smtClean="0"/>
              <a:t>The file transfer between client and server.</a:t>
            </a:r>
          </a:p>
          <a:p>
            <a:pPr lvl="0"/>
            <a:r>
              <a:rPr lang="en-US" dirty="0" smtClean="0"/>
              <a:t>The server response to this client.</a:t>
            </a:r>
          </a:p>
          <a:p>
            <a:pPr lvl="0"/>
            <a:r>
              <a:rPr lang="en-US" dirty="0" smtClean="0"/>
              <a:t>Server takes this file and read name of file.</a:t>
            </a:r>
          </a:p>
          <a:p>
            <a:pPr lvl="0"/>
            <a:r>
              <a:rPr lang="en-US" dirty="0" smtClean="0"/>
              <a:t>Server know the suitable file that send   (I explain how this happen in previous slides).</a:t>
            </a:r>
          </a:p>
          <a:p>
            <a:r>
              <a:rPr lang="en-US" dirty="0" smtClean="0"/>
              <a:t>After server send the suitable file that taken from web site, the client receive this file.</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read xml file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a:t>
            </a:r>
            <a:r>
              <a:rPr lang="en-US" dirty="0"/>
              <a:t>users don’t understand the file that reach from server. It contain xml language. </a:t>
            </a:r>
          </a:p>
          <a:p>
            <a:r>
              <a:rPr lang="en-US" dirty="0"/>
              <a:t>The android application searches if this file exits. If this occurs display another screen to user. It contains edit text and another button to return to previous directory.</a:t>
            </a:r>
          </a:p>
          <a:p>
            <a:r>
              <a:rPr lang="en-US" dirty="0"/>
              <a:t>The client begins get the elements of xml by tag name </a:t>
            </a:r>
            <a:r>
              <a:rPr lang="en-US" dirty="0" smtClean="0"/>
              <a:t>depend </a:t>
            </a:r>
            <a:r>
              <a:rPr lang="en-US" dirty="0"/>
              <a:t>what tag </a:t>
            </a:r>
            <a:r>
              <a:rPr lang="en-US" dirty="0" smtClean="0"/>
              <a:t>contain( used </a:t>
            </a:r>
            <a:r>
              <a:rPr lang="en-US" dirty="0" err="1" smtClean="0"/>
              <a:t>DocumentBuilderFactory</a:t>
            </a:r>
            <a:r>
              <a:rPr lang="en-US" dirty="0" smtClean="0"/>
              <a:t>).</a:t>
            </a:r>
            <a:endParaRPr lang="en-US" dirty="0"/>
          </a:p>
          <a:p>
            <a:r>
              <a:rPr lang="en-US" dirty="0"/>
              <a:t>Each tag display in edit text.</a:t>
            </a:r>
          </a:p>
          <a:p>
            <a:r>
              <a:rPr lang="en-US" dirty="0"/>
              <a:t>After finish read xml file delete this file. This cause to fetch fresh information </a:t>
            </a:r>
            <a:r>
              <a:rPr lang="en-US" dirty="0" smtClean="0"/>
              <a:t>. user </a:t>
            </a:r>
            <a:r>
              <a:rPr lang="en-US" dirty="0"/>
              <a:t>get services that </a:t>
            </a:r>
            <a:r>
              <a:rPr lang="en-US" dirty="0" smtClean="0"/>
              <a:t>happened   at this time</a:t>
            </a:r>
            <a:r>
              <a:rPr lang="en-US" dirty="0"/>
              <a:t>.</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r>
              <a:rPr lang="en-US" dirty="0" smtClean="0"/>
              <a:t>Server and client</a:t>
            </a:r>
            <a:endParaRPr lang="en-US" dirty="0"/>
          </a:p>
        </p:txBody>
      </p:sp>
      <p:sp>
        <p:nvSpPr>
          <p:cNvPr id="3" name="Content Placeholder 2"/>
          <p:cNvSpPr>
            <a:spLocks noGrp="1"/>
          </p:cNvSpPr>
          <p:nvPr>
            <p:ph idx="1"/>
          </p:nvPr>
        </p:nvSpPr>
        <p:spPr>
          <a:xfrm>
            <a:off x="457200" y="1371600"/>
            <a:ext cx="8229600" cy="4953000"/>
          </a:xfrm>
        </p:spPr>
        <p:txBody>
          <a:bodyPr>
            <a:normAutofit/>
          </a:bodyPr>
          <a:lstStyle/>
          <a:p>
            <a:endParaRPr lang="en-US" dirty="0"/>
          </a:p>
        </p:txBody>
      </p:sp>
      <p:sp>
        <p:nvSpPr>
          <p:cNvPr id="4" name="Rectangle 3"/>
          <p:cNvSpPr/>
          <p:nvPr/>
        </p:nvSpPr>
        <p:spPr>
          <a:xfrm>
            <a:off x="5181600" y="1524000"/>
            <a:ext cx="2667000" cy="381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Send request for service </a:t>
            </a:r>
            <a:endParaRPr lang="en-US" dirty="0">
              <a:solidFill>
                <a:schemeClr val="tx1"/>
              </a:solidFill>
            </a:endParaRPr>
          </a:p>
        </p:txBody>
      </p:sp>
      <p:sp>
        <p:nvSpPr>
          <p:cNvPr id="5" name="Rectangle 4"/>
          <p:cNvSpPr/>
          <p:nvPr/>
        </p:nvSpPr>
        <p:spPr>
          <a:xfrm>
            <a:off x="5181600" y="4724400"/>
            <a:ext cx="27432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Response to the server</a:t>
            </a:r>
          </a:p>
          <a:p>
            <a:pPr algn="ctr"/>
            <a:endParaRPr lang="en-US" dirty="0">
              <a:solidFill>
                <a:schemeClr val="tx1"/>
              </a:solidFill>
            </a:endParaRPr>
          </a:p>
        </p:txBody>
      </p:sp>
      <p:sp>
        <p:nvSpPr>
          <p:cNvPr id="6" name="Rectangle 5"/>
          <p:cNvSpPr/>
          <p:nvPr/>
        </p:nvSpPr>
        <p:spPr>
          <a:xfrm>
            <a:off x="5181600" y="5181600"/>
            <a:ext cx="28194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Take the file XML</a:t>
            </a:r>
            <a:endParaRPr lang="en-US" dirty="0">
              <a:solidFill>
                <a:schemeClr val="tx1"/>
              </a:solidFill>
            </a:endParaRPr>
          </a:p>
        </p:txBody>
      </p:sp>
      <p:sp>
        <p:nvSpPr>
          <p:cNvPr id="8" name="Rectangle 7"/>
          <p:cNvSpPr/>
          <p:nvPr/>
        </p:nvSpPr>
        <p:spPr>
          <a:xfrm>
            <a:off x="5334000" y="5562600"/>
            <a:ext cx="25146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Analyze and read file</a:t>
            </a:r>
            <a:endParaRPr lang="en-US" dirty="0">
              <a:solidFill>
                <a:schemeClr val="tx1"/>
              </a:solidFill>
            </a:endParaRPr>
          </a:p>
        </p:txBody>
      </p:sp>
      <p:sp>
        <p:nvSpPr>
          <p:cNvPr id="9" name="Rectangle 8"/>
          <p:cNvSpPr/>
          <p:nvPr/>
        </p:nvSpPr>
        <p:spPr>
          <a:xfrm>
            <a:off x="5334000" y="5943600"/>
            <a:ext cx="25908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Display to users</a:t>
            </a:r>
          </a:p>
          <a:p>
            <a:pPr algn="ctr"/>
            <a:endParaRPr lang="en-US" dirty="0">
              <a:solidFill>
                <a:schemeClr val="tx1"/>
              </a:solidFill>
            </a:endParaRPr>
          </a:p>
        </p:txBody>
      </p:sp>
      <p:sp>
        <p:nvSpPr>
          <p:cNvPr id="11" name="Rectangle 10"/>
          <p:cNvSpPr/>
          <p:nvPr/>
        </p:nvSpPr>
        <p:spPr>
          <a:xfrm>
            <a:off x="990600" y="1524000"/>
            <a:ext cx="18288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Lessen to client</a:t>
            </a:r>
            <a:endParaRPr lang="en-US" dirty="0">
              <a:solidFill>
                <a:schemeClr val="tx1"/>
              </a:solidFill>
            </a:endParaRPr>
          </a:p>
        </p:txBody>
      </p:sp>
      <p:sp>
        <p:nvSpPr>
          <p:cNvPr id="13" name="Rectangle 12"/>
          <p:cNvSpPr/>
          <p:nvPr/>
        </p:nvSpPr>
        <p:spPr>
          <a:xfrm>
            <a:off x="609600" y="2743200"/>
            <a:ext cx="25146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smtClean="0">
              <a:solidFill>
                <a:schemeClr val="tx1"/>
              </a:solidFill>
            </a:endParaRPr>
          </a:p>
          <a:p>
            <a:pPr algn="ctr"/>
            <a:r>
              <a:rPr lang="en-US" sz="1200" dirty="0" smtClean="0">
                <a:solidFill>
                  <a:schemeClr val="tx1"/>
                </a:solidFill>
              </a:rPr>
              <a:t>Store address of client </a:t>
            </a:r>
          </a:p>
          <a:p>
            <a:pPr algn="ctr"/>
            <a:endParaRPr lang="en-US" sz="1200" dirty="0">
              <a:solidFill>
                <a:schemeClr val="tx1"/>
              </a:solidFill>
            </a:endParaRPr>
          </a:p>
        </p:txBody>
      </p:sp>
      <p:sp>
        <p:nvSpPr>
          <p:cNvPr id="14" name="Diamond 13"/>
          <p:cNvSpPr/>
          <p:nvPr/>
        </p:nvSpPr>
        <p:spPr>
          <a:xfrm>
            <a:off x="1066800" y="1981200"/>
            <a:ext cx="1676400" cy="685800"/>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If there request</a:t>
            </a:r>
          </a:p>
          <a:p>
            <a:pPr algn="ctr"/>
            <a:endParaRPr lang="en-US" sz="1050" dirty="0">
              <a:solidFill>
                <a:schemeClr val="tx1"/>
              </a:solidFill>
            </a:endParaRPr>
          </a:p>
        </p:txBody>
      </p:sp>
      <p:sp>
        <p:nvSpPr>
          <p:cNvPr id="512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Arial" pitchFamily="34" charset="0"/>
              </a:rPr>
              <a:t>Lessen to client</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2" name="Rectangle 2"/>
          <p:cNvSpPr>
            <a:spLocks noChangeArrowheads="1"/>
          </p:cNvSpPr>
          <p:nvPr/>
        </p:nvSpPr>
        <p:spPr bwMode="auto">
          <a:xfrm>
            <a:off x="609600" y="3200400"/>
            <a:ext cx="2514600"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Arial" pitchFamily="34" charset="0"/>
                <a:cs typeface="Arial" pitchFamily="34" charset="0"/>
              </a:rPr>
              <a:t>Analyze what service the client need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3" name="Rectangle 3"/>
          <p:cNvSpPr>
            <a:spLocks noChangeArrowheads="1"/>
          </p:cNvSpPr>
          <p:nvPr/>
        </p:nvSpPr>
        <p:spPr bwMode="auto">
          <a:xfrm>
            <a:off x="990600" y="3733800"/>
            <a:ext cx="1762125" cy="2762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Arial" pitchFamily="34" charset="0"/>
                <a:cs typeface="Arial" pitchFamily="34" charset="0"/>
              </a:rPr>
              <a:t>Fetch RSS from web page.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4" name="Rectangle 4"/>
          <p:cNvSpPr>
            <a:spLocks noChangeArrowheads="1"/>
          </p:cNvSpPr>
          <p:nvPr/>
        </p:nvSpPr>
        <p:spPr bwMode="auto">
          <a:xfrm>
            <a:off x="990600" y="4191000"/>
            <a:ext cx="1752600"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Arial" pitchFamily="34" charset="0"/>
                <a:cs typeface="Arial" pitchFamily="34" charset="0"/>
              </a:rPr>
              <a:t>Send xml file to client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0" name="Straight Arrow Connector 19"/>
          <p:cNvCxnSpPr>
            <a:stCxn id="11" idx="2"/>
            <a:endCxn id="14" idx="0"/>
          </p:cNvCxnSpPr>
          <p:nvPr/>
        </p:nvCxnSpPr>
        <p:spPr>
          <a:xfrm>
            <a:off x="1905000" y="1828800"/>
            <a:ext cx="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4" idx="2"/>
            <a:endCxn id="13" idx="0"/>
          </p:cNvCxnSpPr>
          <p:nvPr/>
        </p:nvCxnSpPr>
        <p:spPr>
          <a:xfrm flipH="1">
            <a:off x="1866900" y="2667000"/>
            <a:ext cx="381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3" idx="2"/>
            <a:endCxn id="5122" idx="0"/>
          </p:cNvCxnSpPr>
          <p:nvPr/>
        </p:nvCxnSpPr>
        <p:spPr>
          <a:xfrm>
            <a:off x="1866900" y="3048000"/>
            <a:ext cx="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5122" idx="2"/>
            <a:endCxn id="5123" idx="0"/>
          </p:cNvCxnSpPr>
          <p:nvPr/>
        </p:nvCxnSpPr>
        <p:spPr>
          <a:xfrm>
            <a:off x="1866900" y="3505200"/>
            <a:ext cx="4763"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5123" idx="2"/>
            <a:endCxn id="5124" idx="0"/>
          </p:cNvCxnSpPr>
          <p:nvPr/>
        </p:nvCxnSpPr>
        <p:spPr>
          <a:xfrm flipH="1">
            <a:off x="1866900" y="4010025"/>
            <a:ext cx="4763" cy="1809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1828800" y="4495800"/>
            <a:ext cx="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1828800" y="4648200"/>
            <a:ext cx="1981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3810000" y="1295400"/>
            <a:ext cx="0" cy="3352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1905000" y="1371600"/>
            <a:ext cx="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1905000" y="1371600"/>
            <a:ext cx="1905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14" idx="3"/>
          </p:cNvCxnSpPr>
          <p:nvPr/>
        </p:nvCxnSpPr>
        <p:spPr>
          <a:xfrm flipV="1">
            <a:off x="2743200" y="2286000"/>
            <a:ext cx="10668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V="1">
            <a:off x="3810000" y="4572000"/>
            <a:ext cx="28194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4" idx="1"/>
            <a:endCxn id="11" idx="3"/>
          </p:cNvCxnSpPr>
          <p:nvPr/>
        </p:nvCxnSpPr>
        <p:spPr>
          <a:xfrm flipH="1" flipV="1">
            <a:off x="2819400" y="1676400"/>
            <a:ext cx="23622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4" idx="2"/>
            <a:endCxn id="5" idx="0"/>
          </p:cNvCxnSpPr>
          <p:nvPr/>
        </p:nvCxnSpPr>
        <p:spPr>
          <a:xfrm>
            <a:off x="6515100" y="1905000"/>
            <a:ext cx="38100" cy="2819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5" idx="2"/>
            <a:endCxn id="6" idx="0"/>
          </p:cNvCxnSpPr>
          <p:nvPr/>
        </p:nvCxnSpPr>
        <p:spPr>
          <a:xfrm>
            <a:off x="6553200" y="5029200"/>
            <a:ext cx="381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6" idx="2"/>
            <a:endCxn id="8" idx="0"/>
          </p:cNvCxnSpPr>
          <p:nvPr/>
        </p:nvCxnSpPr>
        <p:spPr>
          <a:xfrm>
            <a:off x="6591300" y="5486400"/>
            <a:ext cx="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8" idx="2"/>
            <a:endCxn id="9" idx="0"/>
          </p:cNvCxnSpPr>
          <p:nvPr/>
        </p:nvCxnSpPr>
        <p:spPr>
          <a:xfrm>
            <a:off x="6591300" y="5867400"/>
            <a:ext cx="381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9" idx="2"/>
          </p:cNvCxnSpPr>
          <p:nvPr/>
        </p:nvCxnSpPr>
        <p:spPr>
          <a:xfrm>
            <a:off x="6629400" y="6248400"/>
            <a:ext cx="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6629400" y="6324600"/>
            <a:ext cx="1828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flipH="1" flipV="1">
            <a:off x="8382000" y="1371600"/>
            <a:ext cx="76200" cy="495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H="1">
            <a:off x="6553200" y="1371600"/>
            <a:ext cx="1828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endCxn id="4" idx="0"/>
          </p:cNvCxnSpPr>
          <p:nvPr/>
        </p:nvCxnSpPr>
        <p:spPr>
          <a:xfrm flipH="1">
            <a:off x="6515100" y="1371600"/>
            <a:ext cx="381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90600"/>
            <a:ext cx="8229600" cy="1143000"/>
          </a:xfrm>
        </p:spPr>
        <p:txBody>
          <a:bodyPr>
            <a:normAutofit fontScale="90000"/>
          </a:bodyPr>
          <a:lstStyle/>
          <a:p>
            <a:r>
              <a:rPr lang="en-US" dirty="0" smtClean="0"/>
              <a:t>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b="1" dirty="0" smtClean="0"/>
              <a:t>Conclusion and Future work:</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endParaRPr lang="en-US" dirty="0" smtClean="0"/>
          </a:p>
          <a:p>
            <a:pPr>
              <a:buNone/>
            </a:pPr>
            <a:r>
              <a:rPr lang="en-US" dirty="0" smtClean="0"/>
              <a:t>Advantage of this  project:</a:t>
            </a:r>
          </a:p>
          <a:p>
            <a:pPr lvl="0">
              <a:buFont typeface="Wingdings" pitchFamily="2" charset="2"/>
              <a:buChar char="ü"/>
            </a:pPr>
            <a:r>
              <a:rPr lang="en-US" dirty="0" smtClean="0"/>
              <a:t>  Free project.</a:t>
            </a:r>
          </a:p>
          <a:p>
            <a:pPr lvl="0">
              <a:buFont typeface="Wingdings" pitchFamily="2" charset="2"/>
              <a:buChar char="ü"/>
            </a:pPr>
            <a:r>
              <a:rPr lang="en-US" dirty="0" smtClean="0"/>
              <a:t>Reduce resources.</a:t>
            </a:r>
          </a:p>
          <a:p>
            <a:pPr lvl="0">
              <a:buFont typeface="Wingdings" pitchFamily="2" charset="2"/>
              <a:buChar char="ü"/>
            </a:pPr>
            <a:r>
              <a:rPr lang="en-US" dirty="0" smtClean="0"/>
              <a:t>Short time.</a:t>
            </a:r>
          </a:p>
          <a:p>
            <a:endParaRPr lang="en-US" dirty="0" smtClean="0"/>
          </a:p>
          <a:p>
            <a:r>
              <a:rPr lang="en-US" dirty="0" smtClean="0"/>
              <a:t>This application is free and can be used in university, library, cafeteria and department. It can be used in companies to give features to their  employee. It can be used in restaurants to gain customers.</a:t>
            </a:r>
          </a:p>
          <a:p>
            <a:r>
              <a:rPr lang="en-US" dirty="0" smtClean="0"/>
              <a:t>This application can used for all types of android mobiles .we can used this application without need for every user computer and Internet.</a:t>
            </a:r>
          </a:p>
          <a:p>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References: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lvl="0"/>
            <a:r>
              <a:rPr lang="en-US" sz="2000" dirty="0" smtClean="0"/>
              <a:t>http</a:t>
            </a:r>
            <a:r>
              <a:rPr lang="en-US" sz="2000" dirty="0"/>
              <a:t>://32feet.codeplex.com</a:t>
            </a:r>
            <a:r>
              <a:rPr lang="en-US" sz="2000" dirty="0" smtClean="0"/>
              <a:t>.</a:t>
            </a:r>
            <a:endParaRPr lang="en-US" sz="2000" dirty="0"/>
          </a:p>
          <a:p>
            <a:pPr lvl="0"/>
            <a:r>
              <a:rPr lang="en-US" sz="2000" dirty="0"/>
              <a:t>http://</a:t>
            </a:r>
            <a:r>
              <a:rPr lang="en-US" sz="2000" dirty="0" smtClean="0"/>
              <a:t>develope.android.com</a:t>
            </a:r>
            <a:r>
              <a:rPr lang="en-US" sz="2000" dirty="0"/>
              <a:t> </a:t>
            </a:r>
          </a:p>
          <a:p>
            <a:pPr lvl="0"/>
            <a:r>
              <a:rPr lang="en-US" sz="2000" dirty="0"/>
              <a:t>book: Android application </a:t>
            </a:r>
            <a:r>
              <a:rPr lang="en-US" sz="2000" dirty="0" smtClean="0"/>
              <a:t>development</a:t>
            </a:r>
            <a:endParaRPr lang="en-US" sz="2000" dirty="0"/>
          </a:p>
          <a:p>
            <a:pPr lvl="0"/>
            <a:r>
              <a:rPr lang="en-US" sz="2000" dirty="0"/>
              <a:t>book: Pro Android2</a:t>
            </a:r>
            <a:r>
              <a:rPr lang="en-US" sz="2000" dirty="0" smtClean="0"/>
              <a:t>.</a:t>
            </a:r>
            <a:endParaRPr lang="en-US" sz="2000" dirty="0"/>
          </a:p>
          <a:p>
            <a:pPr lvl="0"/>
            <a:r>
              <a:rPr lang="en-US" sz="2000" dirty="0"/>
              <a:t>http://www.alanjmcf.me.uk/comms/bluetooth/32feet.NET%20--%</a:t>
            </a:r>
            <a:r>
              <a:rPr lang="en-US" sz="2000" dirty="0" smtClean="0"/>
              <a:t>20User%20Guide.html</a:t>
            </a:r>
            <a:endParaRPr lang="en-US" sz="2000" dirty="0"/>
          </a:p>
          <a:p>
            <a:pPr lvl="0"/>
            <a:r>
              <a:rPr lang="en-US" sz="2000" dirty="0"/>
              <a:t>http://32feet.net/forums/37.aspx</a:t>
            </a:r>
            <a:r>
              <a:rPr lang="en-US" sz="2000" dirty="0" smtClean="0"/>
              <a:t>.</a:t>
            </a:r>
            <a:endParaRPr lang="en-US" sz="2000" dirty="0"/>
          </a:p>
          <a:p>
            <a:pPr lvl="0"/>
            <a:r>
              <a:rPr lang="en-US" sz="2000" dirty="0"/>
              <a:t>Book: Microsoft visual studio 2010</a:t>
            </a:r>
            <a:r>
              <a:rPr lang="en-US" sz="2000" dirty="0" smtClean="0"/>
              <a:t>.</a:t>
            </a:r>
            <a:endParaRPr lang="en-US" sz="2000" dirty="0"/>
          </a:p>
          <a:p>
            <a:pPr lvl="0"/>
            <a:r>
              <a:rPr lang="en-US" sz="2000" dirty="0"/>
              <a:t>http://Lynda.com.</a:t>
            </a:r>
          </a:p>
          <a:p>
            <a:pPr>
              <a:buNone/>
            </a:pPr>
            <a:endParaRPr lang="en-US" sz="2000" dirty="0"/>
          </a:p>
          <a:p>
            <a:endParaRPr lang="en-US"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en-US" sz="4800" b="1" dirty="0" smtClean="0"/>
              <a:t>Thank you</a:t>
            </a:r>
            <a:endParaRPr lang="en-US" sz="48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Introduction</a:t>
            </a:r>
            <a:br>
              <a:rPr lang="en-US" b="1" dirty="0" smtClean="0"/>
            </a:br>
            <a:endParaRPr lang="en-US" dirty="0"/>
          </a:p>
        </p:txBody>
      </p:sp>
      <p:sp>
        <p:nvSpPr>
          <p:cNvPr id="3" name="Content Placeholder 2"/>
          <p:cNvSpPr>
            <a:spLocks noGrp="1"/>
          </p:cNvSpPr>
          <p:nvPr>
            <p:ph idx="1"/>
          </p:nvPr>
        </p:nvSpPr>
        <p:spPr>
          <a:xfrm>
            <a:off x="533400" y="2209800"/>
            <a:ext cx="8153400" cy="3916363"/>
          </a:xfrm>
        </p:spPr>
        <p:txBody>
          <a:bodyPr>
            <a:normAutofit/>
          </a:bodyPr>
          <a:lstStyle/>
          <a:p>
            <a:r>
              <a:rPr lang="en-US" dirty="0" smtClean="0"/>
              <a:t>Quick services project get </a:t>
            </a:r>
            <a:r>
              <a:rPr lang="en-US" dirty="0"/>
              <a:t>all information that </a:t>
            </a:r>
            <a:r>
              <a:rPr lang="en-US" dirty="0" smtClean="0"/>
              <a:t>consider </a:t>
            </a:r>
            <a:r>
              <a:rPr lang="en-US" dirty="0"/>
              <a:t>important part in our life such as news, currency ,</a:t>
            </a:r>
            <a:r>
              <a:rPr lang="en-US" dirty="0" smtClean="0"/>
              <a:t> weather and sport.</a:t>
            </a:r>
          </a:p>
          <a:p>
            <a:pPr>
              <a:buNone/>
            </a:pPr>
            <a:endParaRPr lang="en-US" dirty="0" smtClean="0"/>
          </a:p>
          <a:p>
            <a:r>
              <a:rPr lang="en-US" dirty="0"/>
              <a:t>So must supply this information </a:t>
            </a:r>
            <a:r>
              <a:rPr lang="en-US" dirty="0" smtClean="0"/>
              <a:t>in fast, </a:t>
            </a:r>
            <a:r>
              <a:rPr lang="en-US" dirty="0"/>
              <a:t>cheap </a:t>
            </a:r>
            <a:r>
              <a:rPr lang="en-US" dirty="0" smtClean="0"/>
              <a:t>method</a:t>
            </a:r>
            <a:r>
              <a:rPr lang="en-US" dirty="0"/>
              <a:t> </a:t>
            </a:r>
            <a:r>
              <a:rPr lang="en-US" dirty="0" smtClean="0"/>
              <a:t>and in correct  time.</a:t>
            </a:r>
          </a:p>
          <a:p>
            <a:endParaRPr lang="en-US" dirty="0"/>
          </a:p>
          <a:p>
            <a:pPr>
              <a:buNone/>
            </a:pPr>
            <a:endParaRPr lang="en-US" dirty="0" smtClean="0"/>
          </a:p>
          <a:p>
            <a:endParaRPr lang="en-US" dirty="0"/>
          </a:p>
          <a:p>
            <a:endParaRPr lang="en-US" dirty="0" smtClean="0"/>
          </a:p>
          <a:p>
            <a:endParaRPr lang="en-US" dirty="0"/>
          </a:p>
          <a:p>
            <a:endParaRPr lang="en-US" dirty="0"/>
          </a:p>
        </p:txBody>
      </p:sp>
      <p:pic>
        <p:nvPicPr>
          <p:cNvPr id="4" name="Picture 3" descr="news.jpg"/>
          <p:cNvPicPr>
            <a:picLocks noChangeAspect="1"/>
          </p:cNvPicPr>
          <p:nvPr/>
        </p:nvPicPr>
        <p:blipFill>
          <a:blip r:embed="rId2" cstate="print"/>
          <a:stretch>
            <a:fillRect/>
          </a:stretch>
        </p:blipFill>
        <p:spPr>
          <a:xfrm>
            <a:off x="5791200" y="4572000"/>
            <a:ext cx="2438400" cy="1876425"/>
          </a:xfrm>
          <a:prstGeom prst="rect">
            <a:avLst/>
          </a:prstGeom>
        </p:spPr>
      </p:pic>
      <p:pic>
        <p:nvPicPr>
          <p:cNvPr id="6" name="Picture 5" descr="1325066756_coins.png"/>
          <p:cNvPicPr>
            <a:picLocks noChangeAspect="1"/>
          </p:cNvPicPr>
          <p:nvPr/>
        </p:nvPicPr>
        <p:blipFill>
          <a:blip r:embed="rId3" cstate="print"/>
          <a:stretch>
            <a:fillRect/>
          </a:stretch>
        </p:blipFill>
        <p:spPr>
          <a:xfrm>
            <a:off x="1143000" y="4800600"/>
            <a:ext cx="1219200" cy="1524000"/>
          </a:xfrm>
          <a:prstGeom prst="rect">
            <a:avLst/>
          </a:prstGeom>
        </p:spPr>
      </p:pic>
      <p:pic>
        <p:nvPicPr>
          <p:cNvPr id="7" name="Picture 6" descr="1325066552_kweather.png"/>
          <p:cNvPicPr>
            <a:picLocks noChangeAspect="1"/>
          </p:cNvPicPr>
          <p:nvPr/>
        </p:nvPicPr>
        <p:blipFill>
          <a:blip r:embed="rId4" cstate="print"/>
          <a:stretch>
            <a:fillRect/>
          </a:stretch>
        </p:blipFill>
        <p:spPr>
          <a:xfrm>
            <a:off x="3124200" y="4724400"/>
            <a:ext cx="1905000" cy="14478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82000" cy="4525963"/>
          </a:xfrm>
        </p:spPr>
        <p:txBody>
          <a:bodyPr/>
          <a:lstStyle/>
          <a:p>
            <a:r>
              <a:rPr lang="en-US" dirty="0" smtClean="0"/>
              <a:t>Although, </a:t>
            </a:r>
            <a:r>
              <a:rPr lang="en-US" dirty="0"/>
              <a:t>these services are available in many web site</a:t>
            </a:r>
            <a:r>
              <a:rPr lang="en-US" dirty="0" smtClean="0"/>
              <a:t>.</a:t>
            </a:r>
          </a:p>
          <a:p>
            <a:r>
              <a:rPr lang="en-US" dirty="0" smtClean="0"/>
              <a:t> You must </a:t>
            </a:r>
            <a:r>
              <a:rPr lang="en-US" dirty="0"/>
              <a:t>choose correct one and open this web site </a:t>
            </a:r>
            <a:r>
              <a:rPr lang="en-US" dirty="0" smtClean="0"/>
              <a:t>,so every user </a:t>
            </a:r>
            <a:r>
              <a:rPr lang="en-US" dirty="0"/>
              <a:t>required </a:t>
            </a:r>
            <a:r>
              <a:rPr lang="en-US" dirty="0" smtClean="0"/>
              <a:t>computer, internet, </a:t>
            </a:r>
            <a:r>
              <a:rPr lang="en-US" dirty="0"/>
              <a:t>but if you outside the home ,you couldn’t do this and </a:t>
            </a:r>
            <a:r>
              <a:rPr lang="en-US" dirty="0" smtClean="0"/>
              <a:t>couldn’t reach </a:t>
            </a:r>
            <a:r>
              <a:rPr lang="en-US" dirty="0"/>
              <a:t>to information so maybe damage your </a:t>
            </a:r>
            <a:r>
              <a:rPr lang="en-US" dirty="0" smtClean="0"/>
              <a:t>life .</a:t>
            </a:r>
          </a:p>
          <a:p>
            <a:pPr>
              <a:buNone/>
            </a:pPr>
            <a:endParaRPr lang="en-US" dirty="0"/>
          </a:p>
          <a:p>
            <a:pPr>
              <a:buNone/>
            </a:pPr>
            <a:endParaRPr lang="en-US" dirty="0"/>
          </a:p>
        </p:txBody>
      </p:sp>
      <p:pic>
        <p:nvPicPr>
          <p:cNvPr id="4" name="Picture 3" descr="carry.jpg"/>
          <p:cNvPicPr>
            <a:picLocks noChangeAspect="1"/>
          </p:cNvPicPr>
          <p:nvPr/>
        </p:nvPicPr>
        <p:blipFill>
          <a:blip r:embed="rId2" cstate="print"/>
          <a:stretch>
            <a:fillRect/>
          </a:stretch>
        </p:blipFill>
        <p:spPr>
          <a:xfrm>
            <a:off x="3200400" y="3962400"/>
            <a:ext cx="1676400" cy="273367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normAutofit/>
          </a:bodyPr>
          <a:lstStyle/>
          <a:p>
            <a:r>
              <a:rPr lang="en-US" dirty="0"/>
              <a:t>Used mobile application is very important in this modern life</a:t>
            </a:r>
            <a:r>
              <a:rPr lang="en-US" dirty="0" smtClean="0"/>
              <a:t>.</a:t>
            </a:r>
          </a:p>
          <a:p>
            <a:pPr>
              <a:buNone/>
            </a:pPr>
            <a:r>
              <a:rPr lang="en-US" dirty="0" smtClean="0"/>
              <a:t>  </a:t>
            </a:r>
            <a:r>
              <a:rPr lang="en-US" dirty="0">
                <a:solidFill>
                  <a:srgbClr val="0070C0"/>
                </a:solidFill>
              </a:rPr>
              <a:t>It is very simple and very suitable to every person. </a:t>
            </a:r>
            <a:endParaRPr lang="en-US" dirty="0" smtClean="0">
              <a:solidFill>
                <a:srgbClr val="0070C0"/>
              </a:solidFill>
            </a:endParaRPr>
          </a:p>
          <a:p>
            <a:r>
              <a:rPr lang="en-US" dirty="0" smtClean="0"/>
              <a:t>mobile </a:t>
            </a:r>
            <a:r>
              <a:rPr lang="en-US" dirty="0"/>
              <a:t>users demand more choice, more opportunities to customize their phones, and more </a:t>
            </a:r>
            <a:r>
              <a:rPr lang="en-US" dirty="0" smtClean="0"/>
              <a:t>functionality.</a:t>
            </a:r>
          </a:p>
          <a:p>
            <a:pPr>
              <a:buNone/>
            </a:pPr>
            <a:endParaRPr lang="en-US" dirty="0"/>
          </a:p>
        </p:txBody>
      </p:sp>
      <p:pic>
        <p:nvPicPr>
          <p:cNvPr id="5" name="Picture 4" descr="mobile.jpg"/>
          <p:cNvPicPr>
            <a:picLocks noChangeAspect="1"/>
          </p:cNvPicPr>
          <p:nvPr/>
        </p:nvPicPr>
        <p:blipFill>
          <a:blip r:embed="rId2" cstate="print"/>
          <a:stretch>
            <a:fillRect/>
          </a:stretch>
        </p:blipFill>
        <p:spPr>
          <a:xfrm>
            <a:off x="3200400" y="4343400"/>
            <a:ext cx="2600325" cy="1762125"/>
          </a:xfrm>
          <a:prstGeom prst="rect">
            <a:avLst/>
          </a:prstGeom>
        </p:spPr>
      </p:pic>
      <p:sp>
        <p:nvSpPr>
          <p:cNvPr id="6" name="Title 1"/>
          <p:cNvSpPr txBox="1">
            <a:spLocks/>
          </p:cNvSpPr>
          <p:nvPr/>
        </p:nvSpPr>
        <p:spPr>
          <a:xfrm>
            <a:off x="457200" y="457200"/>
            <a:ext cx="8229600" cy="838200"/>
          </a:xfrm>
          <a:prstGeom prst="rect">
            <a:avLst/>
          </a:prstGeom>
        </p:spPr>
        <p:txBody>
          <a:bodyPr vert="horz" lIns="0" rIns="0" bIns="0" anchor="b">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5000" b="1" dirty="0" smtClean="0">
                <a:solidFill>
                  <a:schemeClr val="tx2"/>
                </a:solidFill>
                <a:latin typeface="+mj-lt"/>
                <a:ea typeface="+mj-ea"/>
                <a:cs typeface="+mj-cs"/>
              </a:rPr>
              <a:t>Why used mobile</a:t>
            </a:r>
            <a:r>
              <a:rPr kumimoji="0" lang="en-US" sz="5000" b="1" i="0" u="none" strike="noStrike" kern="1200" cap="none" spc="0" normalizeH="0" baseline="0" noProof="0" dirty="0" smtClean="0">
                <a:ln>
                  <a:noFill/>
                </a:ln>
                <a:solidFill>
                  <a:schemeClr val="tx2"/>
                </a:solidFill>
                <a:effectLst/>
                <a:uLnTx/>
                <a:uFillTx/>
                <a:latin typeface="+mj-lt"/>
                <a:ea typeface="+mj-ea"/>
                <a:cs typeface="+mj-cs"/>
              </a:rPr>
              <a:t/>
            </a:r>
            <a:br>
              <a:rPr kumimoji="0" lang="en-US" sz="5000" b="1"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General description</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project contains client and server to offer the goals of </a:t>
            </a:r>
            <a:r>
              <a:rPr lang="en-US" dirty="0" smtClean="0"/>
              <a:t> the project.</a:t>
            </a:r>
          </a:p>
          <a:p>
            <a:r>
              <a:rPr lang="en-US" dirty="0" smtClean="0"/>
              <a:t> </a:t>
            </a:r>
            <a:r>
              <a:rPr lang="en-US" dirty="0"/>
              <a:t>The client request and the server must response and fetch information, then send to client, analyze this information to display to </a:t>
            </a:r>
            <a:r>
              <a:rPr lang="en-US" dirty="0" smtClean="0"/>
              <a:t>user.</a:t>
            </a:r>
            <a:endParaRPr lang="en-US" dirty="0"/>
          </a:p>
          <a:p>
            <a:endParaRPr lang="en-US" dirty="0"/>
          </a:p>
        </p:txBody>
      </p:sp>
      <p:pic>
        <p:nvPicPr>
          <p:cNvPr id="5" name="Picture 4" descr="sirtut-server-dev.gif"/>
          <p:cNvPicPr>
            <a:picLocks noChangeAspect="1"/>
          </p:cNvPicPr>
          <p:nvPr/>
        </p:nvPicPr>
        <p:blipFill>
          <a:blip r:embed="rId2" cstate="print"/>
          <a:stretch>
            <a:fillRect/>
          </a:stretch>
        </p:blipFill>
        <p:spPr>
          <a:xfrm>
            <a:off x="2209800" y="4191001"/>
            <a:ext cx="5429250" cy="1904999"/>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android application.</a:t>
            </a:r>
            <a:endParaRPr lang="en-US" dirty="0"/>
          </a:p>
        </p:txBody>
      </p:sp>
      <p:sp>
        <p:nvSpPr>
          <p:cNvPr id="3" name="Content Placeholder 2"/>
          <p:cNvSpPr>
            <a:spLocks noGrp="1"/>
          </p:cNvSpPr>
          <p:nvPr>
            <p:ph idx="1"/>
          </p:nvPr>
        </p:nvSpPr>
        <p:spPr/>
        <p:txBody>
          <a:bodyPr>
            <a:normAutofit fontScale="85000" lnSpcReduction="20000"/>
          </a:bodyPr>
          <a:lstStyle/>
          <a:p>
            <a:pPr>
              <a:buNone/>
            </a:pPr>
            <a:endParaRPr lang="en-US" dirty="0" smtClean="0"/>
          </a:p>
          <a:p>
            <a:pPr>
              <a:buNone/>
            </a:pPr>
            <a:r>
              <a:rPr lang="en-US" dirty="0" smtClean="0"/>
              <a:t> In </a:t>
            </a:r>
            <a:r>
              <a:rPr lang="en-US" dirty="0"/>
              <a:t>mobile application, I used android</a:t>
            </a:r>
            <a:r>
              <a:rPr lang="en-US" dirty="0" smtClean="0"/>
              <a:t>.</a:t>
            </a:r>
          </a:p>
          <a:p>
            <a:pPr>
              <a:buFont typeface="Wingdings" pitchFamily="2" charset="2"/>
              <a:buChar char="ü"/>
            </a:pPr>
            <a:r>
              <a:rPr lang="en-US" dirty="0" smtClean="0"/>
              <a:t>An open source, integrated software platform .</a:t>
            </a:r>
          </a:p>
          <a:p>
            <a:pPr>
              <a:buFont typeface="Wingdings" pitchFamily="2" charset="2"/>
              <a:buChar char="ü"/>
            </a:pPr>
            <a:r>
              <a:rPr lang="en-US" dirty="0" smtClean="0"/>
              <a:t> An application framework on top of Linux.</a:t>
            </a:r>
          </a:p>
          <a:p>
            <a:pPr>
              <a:buFont typeface="Wingdings" pitchFamily="2" charset="2"/>
              <a:buChar char="ü"/>
            </a:pPr>
            <a:r>
              <a:rPr lang="en-US" dirty="0" smtClean="0"/>
              <a:t> Not licensed through GPL </a:t>
            </a:r>
          </a:p>
          <a:p>
            <a:pPr>
              <a:buNone/>
            </a:pPr>
            <a:r>
              <a:rPr lang="en-US" dirty="0" smtClean="0"/>
              <a:t>   Developers can extend Android freely with minimal IP </a:t>
            </a:r>
          </a:p>
          <a:p>
            <a:pPr>
              <a:buFont typeface="Wingdings" pitchFamily="2" charset="2"/>
              <a:buChar char="ü"/>
            </a:pPr>
            <a:r>
              <a:rPr lang="en-US" dirty="0" smtClean="0"/>
              <a:t>concerns in the application layer.</a:t>
            </a:r>
          </a:p>
          <a:p>
            <a:pPr>
              <a:buFont typeface="Wingdings" pitchFamily="2" charset="2"/>
              <a:buChar char="ü"/>
            </a:pPr>
            <a:r>
              <a:rPr lang="en-US" dirty="0" smtClean="0"/>
              <a:t> Uses Java tools.</a:t>
            </a:r>
          </a:p>
          <a:p>
            <a:pPr>
              <a:buFont typeface="Wingdings" pitchFamily="2" charset="2"/>
              <a:buChar char="ü"/>
            </a:pPr>
            <a:r>
              <a:rPr lang="en-US" dirty="0" smtClean="0"/>
              <a:t> Every application can export functionality for use </a:t>
            </a:r>
          </a:p>
          <a:p>
            <a:pPr>
              <a:buNone/>
            </a:pPr>
            <a:r>
              <a:rPr lang="en-US" dirty="0" smtClean="0"/>
              <a:t>       by other applications in the system.</a:t>
            </a:r>
          </a:p>
          <a:p>
            <a:pPr>
              <a:buFont typeface="Wingdings" pitchFamily="2" charset="2"/>
              <a:buChar char="ü"/>
            </a:pPr>
            <a:r>
              <a:rPr lang="en-US" dirty="0" smtClean="0"/>
              <a:t> Designed for straightforward software re-use.</a:t>
            </a:r>
          </a:p>
          <a:p>
            <a:pPr>
              <a:buFont typeface="Wingdings" pitchFamily="2" charset="2"/>
              <a:buChar char="ü"/>
            </a:pPr>
            <a:r>
              <a:rPr lang="en-US" dirty="0" smtClean="0"/>
              <a:t> Enables a consistent user experience.</a:t>
            </a:r>
            <a:endParaRPr lang="en-US" dirty="0"/>
          </a:p>
        </p:txBody>
      </p:sp>
      <p:pic>
        <p:nvPicPr>
          <p:cNvPr id="4" name="Picture 3" descr="andro.jpg"/>
          <p:cNvPicPr>
            <a:picLocks noChangeAspect="1"/>
          </p:cNvPicPr>
          <p:nvPr/>
        </p:nvPicPr>
        <p:blipFill>
          <a:blip r:embed="rId2" cstate="print"/>
          <a:stretch>
            <a:fillRect/>
          </a:stretch>
        </p:blipFill>
        <p:spPr>
          <a:xfrm>
            <a:off x="6781800" y="2133600"/>
            <a:ext cx="1828800" cy="10668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Bluetooth</a:t>
            </a:r>
            <a:endParaRPr lang="en-US" dirty="0"/>
          </a:p>
        </p:txBody>
      </p:sp>
      <p:sp>
        <p:nvSpPr>
          <p:cNvPr id="3" name="Content Placeholder 2"/>
          <p:cNvSpPr>
            <a:spLocks noGrp="1"/>
          </p:cNvSpPr>
          <p:nvPr>
            <p:ph idx="1"/>
          </p:nvPr>
        </p:nvSpPr>
        <p:spPr/>
        <p:txBody>
          <a:bodyPr>
            <a:normAutofit/>
          </a:bodyPr>
          <a:lstStyle/>
          <a:p>
            <a:pPr>
              <a:buNone/>
            </a:pPr>
            <a:endParaRPr lang="en-US" dirty="0"/>
          </a:p>
          <a:p>
            <a:r>
              <a:rPr lang="en-US" dirty="0" smtClean="0"/>
              <a:t>The Bluetooth support this project .</a:t>
            </a:r>
          </a:p>
          <a:p>
            <a:pPr>
              <a:buFont typeface="Wingdings" pitchFamily="2" charset="2"/>
              <a:buChar char="Ø"/>
            </a:pPr>
            <a:r>
              <a:rPr lang="en-US" dirty="0"/>
              <a:t>I</a:t>
            </a:r>
            <a:r>
              <a:rPr lang="en-US" dirty="0" smtClean="0"/>
              <a:t> used this because Bluetooth available to all old, new, simple, complex mobiles. </a:t>
            </a:r>
          </a:p>
          <a:p>
            <a:pPr>
              <a:buFont typeface="Wingdings" pitchFamily="2" charset="2"/>
              <a:buChar char="Ø"/>
            </a:pPr>
            <a:r>
              <a:rPr lang="en-US" dirty="0" smtClean="0"/>
              <a:t>This makes my application used from all users. Some mobile don’t contain another technology.</a:t>
            </a:r>
          </a:p>
          <a:p>
            <a:pPr>
              <a:buNone/>
            </a:pPr>
            <a:endParaRPr lang="en-US" dirty="0"/>
          </a:p>
        </p:txBody>
      </p:sp>
      <p:pic>
        <p:nvPicPr>
          <p:cNvPr id="7" name="Picture 6" descr="bluetooth.jpg"/>
          <p:cNvPicPr>
            <a:picLocks noChangeAspect="1"/>
          </p:cNvPicPr>
          <p:nvPr/>
        </p:nvPicPr>
        <p:blipFill>
          <a:blip r:embed="rId2" cstate="print"/>
          <a:stretch>
            <a:fillRect/>
          </a:stretch>
        </p:blipFill>
        <p:spPr>
          <a:xfrm>
            <a:off x="5791200" y="914400"/>
            <a:ext cx="2133600" cy="990600"/>
          </a:xfrm>
          <a:prstGeom prst="rect">
            <a:avLst/>
          </a:prstGeom>
        </p:spPr>
      </p:pic>
      <p:pic>
        <p:nvPicPr>
          <p:cNvPr id="8" name="Picture 7" descr="nointernet.jpg"/>
          <p:cNvPicPr>
            <a:picLocks noChangeAspect="1"/>
          </p:cNvPicPr>
          <p:nvPr/>
        </p:nvPicPr>
        <p:blipFill>
          <a:blip r:embed="rId3" cstate="print"/>
          <a:stretch>
            <a:fillRect/>
          </a:stretch>
        </p:blipFill>
        <p:spPr>
          <a:xfrm>
            <a:off x="3810000" y="4648200"/>
            <a:ext cx="1662112" cy="16002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 32feet.NET</a:t>
            </a:r>
            <a:endParaRPr lang="en-US" dirty="0"/>
          </a:p>
        </p:txBody>
      </p:sp>
      <p:sp>
        <p:nvSpPr>
          <p:cNvPr id="3" name="Content Placeholder 2"/>
          <p:cNvSpPr>
            <a:spLocks noGrp="1"/>
          </p:cNvSpPr>
          <p:nvPr>
            <p:ph idx="1"/>
          </p:nvPr>
        </p:nvSpPr>
        <p:spPr>
          <a:xfrm>
            <a:off x="457200" y="1600200"/>
            <a:ext cx="8229600" cy="4114799"/>
          </a:xfrm>
        </p:spPr>
        <p:txBody>
          <a:bodyPr>
            <a:normAutofit/>
          </a:bodyPr>
          <a:lstStyle/>
          <a:p>
            <a:pPr>
              <a:buNone/>
            </a:pPr>
            <a:endParaRPr lang="en-US" dirty="0"/>
          </a:p>
          <a:p>
            <a:pPr>
              <a:buNone/>
            </a:pPr>
            <a:r>
              <a:rPr lang="en-US" dirty="0"/>
              <a:t> </a:t>
            </a:r>
            <a:r>
              <a:rPr lang="en-US" dirty="0" smtClean="0"/>
              <a:t>  32feet.NET </a:t>
            </a:r>
            <a:r>
              <a:rPr lang="en-US" dirty="0"/>
              <a:t>is a shared-source project to make personal area networking technologies such as Bluetooth, Infrared (IrDA) and more, easily accessible from .NET code. It </a:t>
            </a:r>
            <a:r>
              <a:rPr lang="en-US" dirty="0" smtClean="0"/>
              <a:t>supports </a:t>
            </a:r>
            <a:r>
              <a:rPr lang="en-US" dirty="0"/>
              <a:t>mobile </a:t>
            </a:r>
            <a:r>
              <a:rPr lang="en-US" dirty="0" smtClean="0"/>
              <a:t> systems. </a:t>
            </a:r>
          </a:p>
          <a:p>
            <a:pPr>
              <a:buNone/>
            </a:pPr>
            <a:r>
              <a:rPr lang="en-US" dirty="0" smtClean="0"/>
              <a:t> it to support Bluetooth in server side.</a:t>
            </a:r>
            <a:endParaRPr lang="en-US" dirty="0"/>
          </a:p>
          <a:p>
            <a:endParaRPr lang="en-US" dirty="0"/>
          </a:p>
        </p:txBody>
      </p:sp>
      <p:pic>
        <p:nvPicPr>
          <p:cNvPr id="4" name="Picture 3" descr="32feet_100.png"/>
          <p:cNvPicPr>
            <a:picLocks noChangeAspect="1"/>
          </p:cNvPicPr>
          <p:nvPr/>
        </p:nvPicPr>
        <p:blipFill>
          <a:blip r:embed="rId2" cstate="print"/>
          <a:stretch>
            <a:fillRect/>
          </a:stretch>
        </p:blipFill>
        <p:spPr>
          <a:xfrm>
            <a:off x="6858000" y="838200"/>
            <a:ext cx="990600" cy="952633"/>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687</TotalTime>
  <Words>1193</Words>
  <Application>Microsoft Office PowerPoint</Application>
  <PresentationFormat>On-screen Show (4:3)</PresentationFormat>
  <Paragraphs>175</Paragraphs>
  <Slides>29</Slides>
  <Notes>6</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Quick services Wala Amjad Faqeh. Computer engineering</vt:lpstr>
      <vt:lpstr>Content:</vt:lpstr>
      <vt:lpstr>Introduction </vt:lpstr>
      <vt:lpstr>Slide 4</vt:lpstr>
      <vt:lpstr>Slide 5</vt:lpstr>
      <vt:lpstr>General description</vt:lpstr>
      <vt:lpstr>android application.</vt:lpstr>
      <vt:lpstr>Bluetooth</vt:lpstr>
      <vt:lpstr> 32feet.NET</vt:lpstr>
      <vt:lpstr>What is RSS</vt:lpstr>
      <vt:lpstr>RSS ,, con</vt:lpstr>
      <vt:lpstr>Server</vt:lpstr>
      <vt:lpstr>Slide 13</vt:lpstr>
      <vt:lpstr>Server ,,cont</vt:lpstr>
      <vt:lpstr>Slide 15</vt:lpstr>
      <vt:lpstr>Shape RSS in web sites</vt:lpstr>
      <vt:lpstr>How fetch  from web site</vt:lpstr>
      <vt:lpstr>The File from server</vt:lpstr>
      <vt:lpstr>Server ,, cont</vt:lpstr>
      <vt:lpstr>Server,,con</vt:lpstr>
      <vt:lpstr>  client part.</vt:lpstr>
      <vt:lpstr> server ,, cont</vt:lpstr>
      <vt:lpstr>Bluetooth  In Client</vt:lpstr>
      <vt:lpstr>Slide 24</vt:lpstr>
      <vt:lpstr> read xml file</vt:lpstr>
      <vt:lpstr>Server and client</vt:lpstr>
      <vt:lpstr>     Conclusion and Future work: </vt:lpstr>
      <vt:lpstr>References: </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 services</dc:title>
  <dc:creator>Safa</dc:creator>
  <cp:lastModifiedBy>Safa</cp:lastModifiedBy>
  <cp:revision>91</cp:revision>
  <dcterms:created xsi:type="dcterms:W3CDTF">2012-01-02T18:21:50Z</dcterms:created>
  <dcterms:modified xsi:type="dcterms:W3CDTF">2012-02-08T08:48:30Z</dcterms:modified>
</cp:coreProperties>
</file>