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19358294498902E-2"/>
          <c:y val="2.2110578568983224E-2"/>
          <c:w val="0.79694535910283937"/>
          <c:h val="0.8389230239662665"/>
        </c:manualLayout>
      </c:layout>
      <c:lineChart>
        <c:grouping val="standard"/>
        <c:varyColors val="0"/>
        <c:ser>
          <c:idx val="0"/>
          <c:order val="0"/>
          <c:tx>
            <c:strRef>
              <c:f>Sheet1!$B$1</c:f>
              <c:strCache>
                <c:ptCount val="1"/>
                <c:pt idx="0">
                  <c:v>Average</c:v>
                </c:pt>
              </c:strCache>
            </c:strRef>
          </c:tx>
          <c:marker>
            <c:symbol val="none"/>
          </c:marker>
          <c:cat>
            <c:numRef>
              <c:f>Sheet1!$A$2:$A$10</c:f>
              <c:numCache>
                <c:formatCode>General</c:formatCode>
                <c:ptCount val="9"/>
                <c:pt idx="0">
                  <c:v>25</c:v>
                </c:pt>
                <c:pt idx="1">
                  <c:v>750</c:v>
                </c:pt>
                <c:pt idx="2">
                  <c:v>800</c:v>
                </c:pt>
                <c:pt idx="3">
                  <c:v>850</c:v>
                </c:pt>
                <c:pt idx="4">
                  <c:v>900</c:v>
                </c:pt>
                <c:pt idx="5">
                  <c:v>950</c:v>
                </c:pt>
                <c:pt idx="6">
                  <c:v>1000</c:v>
                </c:pt>
                <c:pt idx="7">
                  <c:v>1050</c:v>
                </c:pt>
                <c:pt idx="8">
                  <c:v>1100</c:v>
                </c:pt>
              </c:numCache>
            </c:numRef>
          </c:cat>
          <c:val>
            <c:numRef>
              <c:f>Sheet1!$B$2:$B$10</c:f>
              <c:numCache>
                <c:formatCode>General</c:formatCode>
                <c:ptCount val="9"/>
                <c:pt idx="0">
                  <c:v>200</c:v>
                </c:pt>
                <c:pt idx="1">
                  <c:v>218.7</c:v>
                </c:pt>
                <c:pt idx="2">
                  <c:v>252.17</c:v>
                </c:pt>
                <c:pt idx="3">
                  <c:v>243.39</c:v>
                </c:pt>
                <c:pt idx="4">
                  <c:v>246.85</c:v>
                </c:pt>
                <c:pt idx="5">
                  <c:v>234.94</c:v>
                </c:pt>
                <c:pt idx="6">
                  <c:v>243.8</c:v>
                </c:pt>
                <c:pt idx="7">
                  <c:v>233.86</c:v>
                </c:pt>
                <c:pt idx="8">
                  <c:v>227.8</c:v>
                </c:pt>
              </c:numCache>
            </c:numRef>
          </c:val>
          <c:smooth val="0"/>
        </c:ser>
        <c:dLbls>
          <c:showLegendKey val="0"/>
          <c:showVal val="0"/>
          <c:showCatName val="0"/>
          <c:showSerName val="0"/>
          <c:showPercent val="0"/>
          <c:showBubbleSize val="0"/>
        </c:dLbls>
        <c:dropLines/>
        <c:marker val="1"/>
        <c:smooth val="0"/>
        <c:axId val="63171200"/>
        <c:axId val="63173376"/>
      </c:lineChart>
      <c:catAx>
        <c:axId val="63171200"/>
        <c:scaling>
          <c:orientation val="minMax"/>
        </c:scaling>
        <c:delete val="0"/>
        <c:axPos val="b"/>
        <c:title>
          <c:tx>
            <c:rich>
              <a:bodyPr/>
              <a:lstStyle/>
              <a:p>
                <a:pPr>
                  <a:defRPr/>
                </a:pPr>
                <a:r>
                  <a:rPr lang="en-US" sz="1200">
                    <a:latin typeface="Times New Roman" pitchFamily="18" charset="0"/>
                    <a:cs typeface="Times New Roman" pitchFamily="18" charset="0"/>
                  </a:rPr>
                  <a:t>Temperature</a:t>
                </a:r>
                <a:r>
                  <a:rPr lang="en-US" sz="1200" baseline="0">
                    <a:latin typeface="Times New Roman" pitchFamily="18" charset="0"/>
                    <a:cs typeface="Times New Roman" pitchFamily="18" charset="0"/>
                  </a:rPr>
                  <a:t> (°C)</a:t>
                </a:r>
                <a:endParaRPr lang="en-US" sz="1200">
                  <a:latin typeface="Times New Roman" pitchFamily="18" charset="0"/>
                  <a:cs typeface="Times New Roman" pitchFamily="18" charset="0"/>
                </a:endParaRPr>
              </a:p>
            </c:rich>
          </c:tx>
          <c:layout/>
          <c:overlay val="0"/>
        </c:title>
        <c:numFmt formatCode="General" sourceLinked="1"/>
        <c:majorTickMark val="none"/>
        <c:minorTickMark val="none"/>
        <c:tickLblPos val="nextTo"/>
        <c:crossAx val="63173376"/>
        <c:crosses val="autoZero"/>
        <c:auto val="1"/>
        <c:lblAlgn val="ctr"/>
        <c:lblOffset val="100"/>
        <c:noMultiLvlLbl val="0"/>
      </c:catAx>
      <c:valAx>
        <c:axId val="63173376"/>
        <c:scaling>
          <c:orientation val="minMax"/>
        </c:scaling>
        <c:delete val="0"/>
        <c:axPos val="l"/>
        <c:title>
          <c:tx>
            <c:rich>
              <a:bodyPr/>
              <a:lstStyle/>
              <a:p>
                <a:pPr>
                  <a:defRPr/>
                </a:pPr>
                <a:r>
                  <a:rPr lang="en-US" sz="1200">
                    <a:latin typeface="Times New Roman" pitchFamily="18" charset="0"/>
                    <a:cs typeface="Times New Roman" pitchFamily="18" charset="0"/>
                  </a:rPr>
                  <a:t>Average Yield Strength (MPa)</a:t>
                </a:r>
              </a:p>
            </c:rich>
          </c:tx>
          <c:layout/>
          <c:overlay val="0"/>
        </c:title>
        <c:numFmt formatCode="General" sourceLinked="1"/>
        <c:majorTickMark val="out"/>
        <c:minorTickMark val="none"/>
        <c:tickLblPos val="nextTo"/>
        <c:crossAx val="63171200"/>
        <c:crosses val="autoZero"/>
        <c:crossBetween val="between"/>
      </c:valAx>
      <c:spPr>
        <a:noFill/>
        <a:ln w="25400">
          <a:noFill/>
        </a:ln>
      </c:spPr>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Average</c:v>
                </c:pt>
              </c:strCache>
            </c:strRef>
          </c:tx>
          <c:marker>
            <c:symbol val="none"/>
          </c:marker>
          <c:cat>
            <c:numRef>
              <c:f>Sheet1!$A$2:$A$10</c:f>
              <c:numCache>
                <c:formatCode>General</c:formatCode>
                <c:ptCount val="9"/>
                <c:pt idx="0">
                  <c:v>25</c:v>
                </c:pt>
                <c:pt idx="1">
                  <c:v>750</c:v>
                </c:pt>
                <c:pt idx="2">
                  <c:v>800</c:v>
                </c:pt>
                <c:pt idx="3">
                  <c:v>850</c:v>
                </c:pt>
                <c:pt idx="4">
                  <c:v>900</c:v>
                </c:pt>
                <c:pt idx="5">
                  <c:v>950</c:v>
                </c:pt>
                <c:pt idx="6">
                  <c:v>1000</c:v>
                </c:pt>
                <c:pt idx="7">
                  <c:v>1050</c:v>
                </c:pt>
                <c:pt idx="8">
                  <c:v>1100</c:v>
                </c:pt>
              </c:numCache>
            </c:numRef>
          </c:cat>
          <c:val>
            <c:numRef>
              <c:f>Sheet1!$B$2:$B$10</c:f>
              <c:numCache>
                <c:formatCode>General</c:formatCode>
                <c:ptCount val="9"/>
                <c:pt idx="0">
                  <c:v>350</c:v>
                </c:pt>
                <c:pt idx="1">
                  <c:v>347.76</c:v>
                </c:pt>
                <c:pt idx="2">
                  <c:v>343.2</c:v>
                </c:pt>
                <c:pt idx="3">
                  <c:v>343.21</c:v>
                </c:pt>
                <c:pt idx="4">
                  <c:v>354.38</c:v>
                </c:pt>
                <c:pt idx="5">
                  <c:v>349.7</c:v>
                </c:pt>
                <c:pt idx="6">
                  <c:v>346.5</c:v>
                </c:pt>
                <c:pt idx="7">
                  <c:v>351.05</c:v>
                </c:pt>
                <c:pt idx="8">
                  <c:v>345.46</c:v>
                </c:pt>
              </c:numCache>
            </c:numRef>
          </c:val>
          <c:smooth val="0"/>
        </c:ser>
        <c:dLbls>
          <c:showLegendKey val="0"/>
          <c:showVal val="0"/>
          <c:showCatName val="0"/>
          <c:showSerName val="0"/>
          <c:showPercent val="0"/>
          <c:showBubbleSize val="0"/>
        </c:dLbls>
        <c:dropLines/>
        <c:marker val="1"/>
        <c:smooth val="0"/>
        <c:axId val="21430656"/>
        <c:axId val="21432576"/>
      </c:lineChart>
      <c:catAx>
        <c:axId val="21430656"/>
        <c:scaling>
          <c:orientation val="minMax"/>
        </c:scaling>
        <c:delete val="0"/>
        <c:axPos val="b"/>
        <c:title>
          <c:tx>
            <c:rich>
              <a:bodyPr/>
              <a:lstStyle/>
              <a:p>
                <a:pPr>
                  <a:defRPr/>
                </a:pPr>
                <a:r>
                  <a:rPr lang="en-US" sz="1200">
                    <a:latin typeface="Times New Roman" pitchFamily="18" charset="0"/>
                    <a:cs typeface="Times New Roman" pitchFamily="18" charset="0"/>
                  </a:rPr>
                  <a:t>Temperature (°C)</a:t>
                </a:r>
              </a:p>
            </c:rich>
          </c:tx>
          <c:layout/>
          <c:overlay val="0"/>
        </c:title>
        <c:numFmt formatCode="General" sourceLinked="1"/>
        <c:majorTickMark val="none"/>
        <c:minorTickMark val="none"/>
        <c:tickLblPos val="nextTo"/>
        <c:crossAx val="21432576"/>
        <c:crosses val="autoZero"/>
        <c:auto val="1"/>
        <c:lblAlgn val="ctr"/>
        <c:lblOffset val="100"/>
        <c:noMultiLvlLbl val="0"/>
      </c:catAx>
      <c:valAx>
        <c:axId val="21432576"/>
        <c:scaling>
          <c:orientation val="minMax"/>
        </c:scaling>
        <c:delete val="0"/>
        <c:axPos val="l"/>
        <c:title>
          <c:tx>
            <c:rich>
              <a:bodyPr/>
              <a:lstStyle/>
              <a:p>
                <a:pPr>
                  <a:defRPr/>
                </a:pPr>
                <a:r>
                  <a:rPr lang="en-US" sz="1200">
                    <a:latin typeface="Times New Roman" pitchFamily="18" charset="0"/>
                    <a:cs typeface="Times New Roman" pitchFamily="18" charset="0"/>
                  </a:rPr>
                  <a:t>Average UTS(MPa)</a:t>
                </a:r>
              </a:p>
            </c:rich>
          </c:tx>
          <c:layout/>
          <c:overlay val="0"/>
        </c:title>
        <c:numFmt formatCode="General" sourceLinked="1"/>
        <c:majorTickMark val="out"/>
        <c:minorTickMark val="none"/>
        <c:tickLblPos val="nextTo"/>
        <c:crossAx val="214306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Average</c:v>
                </c:pt>
              </c:strCache>
            </c:strRef>
          </c:tx>
          <c:marker>
            <c:symbol val="none"/>
          </c:marker>
          <c:cat>
            <c:numRef>
              <c:f>Sheet1!$A$2:$A$10</c:f>
              <c:numCache>
                <c:formatCode>General</c:formatCode>
                <c:ptCount val="9"/>
                <c:pt idx="0">
                  <c:v>25</c:v>
                </c:pt>
                <c:pt idx="1">
                  <c:v>750</c:v>
                </c:pt>
                <c:pt idx="2">
                  <c:v>800</c:v>
                </c:pt>
                <c:pt idx="3">
                  <c:v>850</c:v>
                </c:pt>
                <c:pt idx="4">
                  <c:v>900</c:v>
                </c:pt>
                <c:pt idx="5">
                  <c:v>950</c:v>
                </c:pt>
                <c:pt idx="6">
                  <c:v>1000</c:v>
                </c:pt>
                <c:pt idx="7">
                  <c:v>1050</c:v>
                </c:pt>
                <c:pt idx="8">
                  <c:v>1100</c:v>
                </c:pt>
              </c:numCache>
            </c:numRef>
          </c:cat>
          <c:val>
            <c:numRef>
              <c:f>Sheet1!$B$2:$B$10</c:f>
              <c:numCache>
                <c:formatCode>General</c:formatCode>
                <c:ptCount val="9"/>
                <c:pt idx="0">
                  <c:v>34</c:v>
                </c:pt>
                <c:pt idx="1">
                  <c:v>55.37</c:v>
                </c:pt>
                <c:pt idx="2">
                  <c:v>65.97</c:v>
                </c:pt>
                <c:pt idx="3">
                  <c:v>59.3</c:v>
                </c:pt>
                <c:pt idx="4">
                  <c:v>61.1</c:v>
                </c:pt>
                <c:pt idx="5">
                  <c:v>55.67</c:v>
                </c:pt>
                <c:pt idx="6">
                  <c:v>51.67</c:v>
                </c:pt>
                <c:pt idx="7">
                  <c:v>57.35</c:v>
                </c:pt>
                <c:pt idx="8">
                  <c:v>61.37</c:v>
                </c:pt>
              </c:numCache>
            </c:numRef>
          </c:val>
          <c:smooth val="0"/>
        </c:ser>
        <c:dLbls>
          <c:showLegendKey val="0"/>
          <c:showVal val="0"/>
          <c:showCatName val="0"/>
          <c:showSerName val="0"/>
          <c:showPercent val="0"/>
          <c:showBubbleSize val="0"/>
        </c:dLbls>
        <c:dropLines/>
        <c:marker val="1"/>
        <c:smooth val="0"/>
        <c:axId val="21446016"/>
        <c:axId val="21489152"/>
      </c:lineChart>
      <c:catAx>
        <c:axId val="21446016"/>
        <c:scaling>
          <c:orientation val="minMax"/>
        </c:scaling>
        <c:delete val="0"/>
        <c:axPos val="b"/>
        <c:title>
          <c:tx>
            <c:rich>
              <a:bodyPr/>
              <a:lstStyle/>
              <a:p>
                <a:pPr>
                  <a:defRPr/>
                </a:pPr>
                <a:r>
                  <a:rPr lang="en-US" sz="1200">
                    <a:latin typeface="Times New Roman" pitchFamily="18" charset="0"/>
                    <a:cs typeface="Times New Roman" pitchFamily="18" charset="0"/>
                  </a:rPr>
                  <a:t>Temperature (°C)</a:t>
                </a:r>
              </a:p>
            </c:rich>
          </c:tx>
          <c:layout/>
          <c:overlay val="0"/>
        </c:title>
        <c:numFmt formatCode="General" sourceLinked="1"/>
        <c:majorTickMark val="none"/>
        <c:minorTickMark val="none"/>
        <c:tickLblPos val="nextTo"/>
        <c:crossAx val="21489152"/>
        <c:crosses val="autoZero"/>
        <c:auto val="1"/>
        <c:lblAlgn val="ctr"/>
        <c:lblOffset val="100"/>
        <c:noMultiLvlLbl val="0"/>
      </c:catAx>
      <c:valAx>
        <c:axId val="21489152"/>
        <c:scaling>
          <c:orientation val="minMax"/>
        </c:scaling>
        <c:delete val="0"/>
        <c:axPos val="l"/>
        <c:title>
          <c:tx>
            <c:rich>
              <a:bodyPr/>
              <a:lstStyle/>
              <a:p>
                <a:pPr>
                  <a:defRPr/>
                </a:pPr>
                <a:r>
                  <a:rPr lang="en-US" sz="1200">
                    <a:latin typeface="Times New Roman" pitchFamily="18" charset="0"/>
                    <a:cs typeface="Times New Roman" pitchFamily="18" charset="0"/>
                  </a:rPr>
                  <a:t>Average Elongation</a:t>
                </a:r>
                <a:r>
                  <a:rPr lang="en-US" sz="1200" baseline="0">
                    <a:latin typeface="Times New Roman" pitchFamily="18" charset="0"/>
                    <a:cs typeface="Times New Roman" pitchFamily="18" charset="0"/>
                  </a:rPr>
                  <a:t> (%)</a:t>
                </a:r>
                <a:endParaRPr lang="en-US" sz="120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144601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Average</c:v>
                </c:pt>
              </c:strCache>
            </c:strRef>
          </c:tx>
          <c:marker>
            <c:symbol val="none"/>
          </c:marker>
          <c:cat>
            <c:numRef>
              <c:f>Sheet1!$A$2:$A$10</c:f>
              <c:numCache>
                <c:formatCode>General</c:formatCode>
                <c:ptCount val="9"/>
                <c:pt idx="0">
                  <c:v>25</c:v>
                </c:pt>
                <c:pt idx="1">
                  <c:v>750</c:v>
                </c:pt>
                <c:pt idx="2">
                  <c:v>800</c:v>
                </c:pt>
                <c:pt idx="3">
                  <c:v>850</c:v>
                </c:pt>
                <c:pt idx="4">
                  <c:v>900</c:v>
                </c:pt>
                <c:pt idx="5">
                  <c:v>950</c:v>
                </c:pt>
                <c:pt idx="6">
                  <c:v>1000</c:v>
                </c:pt>
                <c:pt idx="7">
                  <c:v>1050</c:v>
                </c:pt>
                <c:pt idx="8">
                  <c:v>1100</c:v>
                </c:pt>
              </c:numCache>
            </c:numRef>
          </c:cat>
          <c:val>
            <c:numRef>
              <c:f>Sheet1!$B$2:$B$10</c:f>
              <c:numCache>
                <c:formatCode>General</c:formatCode>
                <c:ptCount val="9"/>
                <c:pt idx="0">
                  <c:v>901.73</c:v>
                </c:pt>
                <c:pt idx="1">
                  <c:v>670.4</c:v>
                </c:pt>
                <c:pt idx="2">
                  <c:v>699.13</c:v>
                </c:pt>
                <c:pt idx="3">
                  <c:v>691.75</c:v>
                </c:pt>
                <c:pt idx="4">
                  <c:v>659.3</c:v>
                </c:pt>
                <c:pt idx="5">
                  <c:v>673.6</c:v>
                </c:pt>
                <c:pt idx="6">
                  <c:v>685.83</c:v>
                </c:pt>
                <c:pt idx="7">
                  <c:v>757.07</c:v>
                </c:pt>
                <c:pt idx="8">
                  <c:v>698.83</c:v>
                </c:pt>
              </c:numCache>
            </c:numRef>
          </c:val>
          <c:smooth val="0"/>
        </c:ser>
        <c:dLbls>
          <c:showLegendKey val="0"/>
          <c:showVal val="0"/>
          <c:showCatName val="0"/>
          <c:showSerName val="0"/>
          <c:showPercent val="0"/>
          <c:showBubbleSize val="0"/>
        </c:dLbls>
        <c:dropLines/>
        <c:marker val="1"/>
        <c:smooth val="0"/>
        <c:axId val="22678912"/>
        <c:axId val="53237248"/>
      </c:lineChart>
      <c:catAx>
        <c:axId val="22678912"/>
        <c:scaling>
          <c:orientation val="minMax"/>
        </c:scaling>
        <c:delete val="0"/>
        <c:axPos val="b"/>
        <c:title>
          <c:tx>
            <c:rich>
              <a:bodyPr/>
              <a:lstStyle/>
              <a:p>
                <a:pPr>
                  <a:defRPr/>
                </a:pPr>
                <a:r>
                  <a:rPr lang="en-US" sz="1100">
                    <a:latin typeface="Times New Roman" pitchFamily="18" charset="0"/>
                    <a:cs typeface="Times New Roman" pitchFamily="18" charset="0"/>
                  </a:rPr>
                  <a:t>Temperature</a:t>
                </a:r>
                <a:r>
                  <a:rPr lang="en-US" sz="1100" baseline="0">
                    <a:latin typeface="Times New Roman" pitchFamily="18" charset="0"/>
                    <a:cs typeface="Times New Roman" pitchFamily="18" charset="0"/>
                  </a:rPr>
                  <a:t> (°C )</a:t>
                </a:r>
                <a:endParaRPr lang="en-US" sz="1100">
                  <a:latin typeface="Times New Roman" pitchFamily="18" charset="0"/>
                  <a:cs typeface="Times New Roman" pitchFamily="18" charset="0"/>
                </a:endParaRPr>
              </a:p>
            </c:rich>
          </c:tx>
          <c:overlay val="0"/>
        </c:title>
        <c:numFmt formatCode="General" sourceLinked="1"/>
        <c:majorTickMark val="none"/>
        <c:minorTickMark val="none"/>
        <c:tickLblPos val="nextTo"/>
        <c:crossAx val="53237248"/>
        <c:crosses val="autoZero"/>
        <c:auto val="1"/>
        <c:lblAlgn val="ctr"/>
        <c:lblOffset val="100"/>
        <c:noMultiLvlLbl val="0"/>
      </c:catAx>
      <c:valAx>
        <c:axId val="53237248"/>
        <c:scaling>
          <c:orientation val="minMax"/>
        </c:scaling>
        <c:delete val="0"/>
        <c:axPos val="l"/>
        <c:title>
          <c:tx>
            <c:rich>
              <a:bodyPr/>
              <a:lstStyle/>
              <a:p>
                <a:pPr>
                  <a:defRPr/>
                </a:pPr>
                <a:r>
                  <a:rPr lang="en-US" sz="1100">
                    <a:latin typeface="Times New Roman" pitchFamily="18" charset="0"/>
                    <a:cs typeface="Times New Roman" pitchFamily="18" charset="0"/>
                  </a:rPr>
                  <a:t>Average</a:t>
                </a:r>
                <a:r>
                  <a:rPr lang="en-US" sz="1100" baseline="0">
                    <a:latin typeface="Times New Roman" pitchFamily="18" charset="0"/>
                    <a:cs typeface="Times New Roman" pitchFamily="18" charset="0"/>
                  </a:rPr>
                  <a:t> Hardness</a:t>
                </a:r>
                <a:endParaRPr lang="en-US" sz="1100">
                  <a:latin typeface="Times New Roman" pitchFamily="18" charset="0"/>
                  <a:cs typeface="Times New Roman" pitchFamily="18" charset="0"/>
                </a:endParaRPr>
              </a:p>
            </c:rich>
          </c:tx>
          <c:overlay val="0"/>
        </c:title>
        <c:numFmt formatCode="General" sourceLinked="1"/>
        <c:majorTickMark val="out"/>
        <c:minorTickMark val="none"/>
        <c:tickLblPos val="nextTo"/>
        <c:crossAx val="22678912"/>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8C32D74-11D1-4452-822A-BA0D5C3040DE}" type="datetimeFigureOut">
              <a:rPr lang="en-US" smtClean="0"/>
              <a:t>5/14/2015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3983473-AED2-4675-8F1C-FD4F54AB330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32D74-11D1-4452-822A-BA0D5C3040D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3473-AED2-4675-8F1C-FD4F54AB33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32D74-11D1-4452-822A-BA0D5C3040D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3473-AED2-4675-8F1C-FD4F54AB33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8C32D74-11D1-4452-822A-BA0D5C3040DE}" type="datetimeFigureOut">
              <a:rPr lang="en-US" smtClean="0"/>
              <a:t>5/14/2015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3983473-AED2-4675-8F1C-FD4F54AB33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8C32D74-11D1-4452-822A-BA0D5C3040DE}" type="datetimeFigureOut">
              <a:rPr lang="en-US" smtClean="0"/>
              <a:t>5/14/2015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3983473-AED2-4675-8F1C-FD4F54AB3309}"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8C32D74-11D1-4452-822A-BA0D5C3040DE}" type="datetimeFigureOut">
              <a:rPr lang="en-US" smtClean="0"/>
              <a:t>5/14/2015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3983473-AED2-4675-8F1C-FD4F54AB33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8C32D74-11D1-4452-822A-BA0D5C3040DE}" type="datetimeFigureOut">
              <a:rPr lang="en-US" smtClean="0"/>
              <a:t>5/14/2015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3983473-AED2-4675-8F1C-FD4F54AB33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C32D74-11D1-4452-822A-BA0D5C3040DE}" type="datetimeFigureOut">
              <a:rPr lang="en-US" smtClean="0"/>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83473-AED2-4675-8F1C-FD4F54AB33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8C32D74-11D1-4452-822A-BA0D5C3040DE}" type="datetimeFigureOut">
              <a:rPr lang="en-US" smtClean="0"/>
              <a:t>5/14/2015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3983473-AED2-4675-8F1C-FD4F54AB33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8C32D74-11D1-4452-822A-BA0D5C3040DE}" type="datetimeFigureOut">
              <a:rPr lang="en-US" smtClean="0"/>
              <a:t>5/14/2015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3983473-AED2-4675-8F1C-FD4F54AB33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8C32D74-11D1-4452-822A-BA0D5C3040DE}" type="datetimeFigureOut">
              <a:rPr lang="en-US" smtClean="0"/>
              <a:t>5/14/2015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3983473-AED2-4675-8F1C-FD4F54AB33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8C32D74-11D1-4452-822A-BA0D5C3040DE}" type="datetimeFigureOut">
              <a:rPr lang="en-US" smtClean="0"/>
              <a:t>5/14/2015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3983473-AED2-4675-8F1C-FD4F54AB330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772400" cy="1470025"/>
          </a:xfrm>
        </p:spPr>
        <p:txBody>
          <a:bodyPr>
            <a:normAutofit fontScale="90000"/>
          </a:bodyPr>
          <a:lstStyle/>
          <a:p>
            <a:r>
              <a:rPr lang="en-US" dirty="0" smtClean="0">
                <a:latin typeface="Times New Roman" pitchFamily="18" charset="0"/>
                <a:cs typeface="Times New Roman" pitchFamily="18" charset="0"/>
              </a:rPr>
              <a:t>AN-</a:t>
            </a:r>
            <a:r>
              <a:rPr lang="en-US" dirty="0" err="1" smtClean="0">
                <a:latin typeface="Times New Roman" pitchFamily="18" charset="0"/>
                <a:cs typeface="Times New Roman" pitchFamily="18" charset="0"/>
              </a:rPr>
              <a:t>Najah</a:t>
            </a:r>
            <a:r>
              <a:rPr lang="en-US" dirty="0" smtClean="0">
                <a:latin typeface="Times New Roman" pitchFamily="18" charset="0"/>
                <a:cs typeface="Times New Roman" pitchFamily="18" charset="0"/>
              </a:rPr>
              <a:t> National University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Engineering College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Mechanical Engineering Dep</a:t>
            </a:r>
            <a:r>
              <a:rPr lang="en-US" dirty="0" smtClean="0"/>
              <a:t>.</a:t>
            </a:r>
            <a:endParaRPr lang="en-US" dirty="0"/>
          </a:p>
        </p:txBody>
      </p:sp>
      <p:sp>
        <p:nvSpPr>
          <p:cNvPr id="3" name="Subtitle 2"/>
          <p:cNvSpPr>
            <a:spLocks noGrp="1"/>
          </p:cNvSpPr>
          <p:nvPr>
            <p:ph type="subTitle" idx="1"/>
          </p:nvPr>
        </p:nvSpPr>
        <p:spPr>
          <a:xfrm>
            <a:off x="1219200" y="3352800"/>
            <a:ext cx="6400800" cy="1752600"/>
          </a:xfrm>
        </p:spPr>
        <p:txBody>
          <a:bodyPr>
            <a:normAutofit fontScale="25000" lnSpcReduction="20000"/>
          </a:bodyPr>
          <a:lstStyle/>
          <a:p>
            <a:pPr lvl="0"/>
            <a:endParaRPr lang="en-US" sz="2400" b="1" dirty="0" smtClean="0">
              <a:solidFill>
                <a:prstClr val="black"/>
              </a:solidFill>
              <a:latin typeface="Times New Roman" pitchFamily="18" charset="0"/>
              <a:cs typeface="Times New Roman" pitchFamily="18" charset="0"/>
            </a:endParaRPr>
          </a:p>
          <a:p>
            <a:pPr lvl="0"/>
            <a:endParaRPr lang="en-US" sz="2400" b="1" dirty="0" smtClean="0">
              <a:solidFill>
                <a:prstClr val="black"/>
              </a:solidFill>
              <a:latin typeface="Times New Roman" pitchFamily="18" charset="0"/>
              <a:cs typeface="Times New Roman" pitchFamily="18" charset="0"/>
            </a:endParaRPr>
          </a:p>
          <a:p>
            <a:pPr lvl="0"/>
            <a:endParaRPr lang="en-US" sz="2400" b="1" dirty="0" smtClean="0">
              <a:solidFill>
                <a:prstClr val="black"/>
              </a:solidFill>
              <a:latin typeface="Times New Roman" pitchFamily="18" charset="0"/>
              <a:cs typeface="Times New Roman" pitchFamily="18" charset="0"/>
            </a:endParaRPr>
          </a:p>
          <a:p>
            <a:pPr lvl="0"/>
            <a:endParaRPr lang="en-US" b="1" dirty="0" smtClean="0">
              <a:solidFill>
                <a:schemeClr val="accent6">
                  <a:lumMod val="75000"/>
                </a:schemeClr>
              </a:solidFill>
              <a:latin typeface="Times New Roman" pitchFamily="18" charset="0"/>
              <a:cs typeface="Times New Roman" pitchFamily="18" charset="0"/>
            </a:endParaRPr>
          </a:p>
          <a:p>
            <a:pPr lvl="0"/>
            <a:endParaRPr lang="en-US" sz="7200" b="1" dirty="0" smtClean="0">
              <a:solidFill>
                <a:schemeClr val="accent6">
                  <a:lumMod val="75000"/>
                </a:schemeClr>
              </a:solidFill>
              <a:latin typeface="Times New Roman" pitchFamily="18" charset="0"/>
              <a:cs typeface="Times New Roman" pitchFamily="18" charset="0"/>
            </a:endParaRPr>
          </a:p>
          <a:p>
            <a:pPr lvl="0"/>
            <a:r>
              <a:rPr lang="en-US" sz="7200" b="1" dirty="0" smtClean="0">
                <a:solidFill>
                  <a:schemeClr val="accent6">
                    <a:lumMod val="75000"/>
                  </a:schemeClr>
                </a:solidFill>
                <a:latin typeface="Times New Roman" pitchFamily="18" charset="0"/>
                <a:cs typeface="Times New Roman" pitchFamily="18" charset="0"/>
              </a:rPr>
              <a:t>Effect of heat treatment temp  in the micro hardness and tensile properties </a:t>
            </a:r>
          </a:p>
          <a:p>
            <a:pPr lvl="0"/>
            <a:endParaRPr lang="en-US" sz="7200" b="1" dirty="0" smtClean="0">
              <a:solidFill>
                <a:schemeClr val="tx1"/>
              </a:solidFill>
              <a:latin typeface="Times New Roman" pitchFamily="18" charset="0"/>
              <a:cs typeface="Times New Roman" pitchFamily="18" charset="0"/>
            </a:endParaRPr>
          </a:p>
          <a:p>
            <a:pPr lvl="0"/>
            <a:r>
              <a:rPr lang="en-US" sz="7200" b="1" dirty="0" smtClean="0">
                <a:solidFill>
                  <a:schemeClr val="accent5">
                    <a:lumMod val="50000"/>
                  </a:schemeClr>
                </a:solidFill>
                <a:latin typeface="Times New Roman" pitchFamily="18" charset="0"/>
                <a:cs typeface="Times New Roman" pitchFamily="18" charset="0"/>
              </a:rPr>
              <a:t>Supervisor : </a:t>
            </a:r>
            <a:br>
              <a:rPr lang="en-US" sz="7200" b="1" dirty="0" smtClean="0">
                <a:solidFill>
                  <a:schemeClr val="accent5">
                    <a:lumMod val="50000"/>
                  </a:schemeClr>
                </a:solidFill>
                <a:latin typeface="Times New Roman" pitchFamily="18" charset="0"/>
                <a:cs typeface="Times New Roman" pitchFamily="18" charset="0"/>
              </a:rPr>
            </a:br>
            <a:r>
              <a:rPr lang="en-US" sz="7200" b="1" dirty="0" smtClean="0">
                <a:solidFill>
                  <a:schemeClr val="accent5">
                    <a:lumMod val="50000"/>
                  </a:schemeClr>
                </a:solidFill>
                <a:latin typeface="Times New Roman" pitchFamily="18" charset="0"/>
                <a:cs typeface="Times New Roman" pitchFamily="18" charset="0"/>
              </a:rPr>
              <a:t>Dr. </a:t>
            </a:r>
            <a:r>
              <a:rPr lang="en-US" sz="7200" b="1" dirty="0" err="1" smtClean="0">
                <a:solidFill>
                  <a:schemeClr val="accent5">
                    <a:lumMod val="50000"/>
                  </a:schemeClr>
                </a:solidFill>
                <a:latin typeface="Times New Roman" pitchFamily="18" charset="0"/>
                <a:cs typeface="Times New Roman" pitchFamily="18" charset="0"/>
              </a:rPr>
              <a:t>Osayd</a:t>
            </a:r>
            <a:r>
              <a:rPr lang="en-US" sz="7200" b="1" dirty="0" smtClean="0">
                <a:solidFill>
                  <a:schemeClr val="accent5">
                    <a:lumMod val="50000"/>
                  </a:schemeClr>
                </a:solidFill>
                <a:latin typeface="Times New Roman" pitchFamily="18" charset="0"/>
                <a:cs typeface="Times New Roman" pitchFamily="18" charset="0"/>
              </a:rPr>
              <a:t> Abdul Fattah</a:t>
            </a:r>
          </a:p>
          <a:p>
            <a:pPr lvl="0"/>
            <a:endParaRPr lang="en-US" sz="7200" b="1" dirty="0" smtClean="0">
              <a:solidFill>
                <a:schemeClr val="accent5">
                  <a:lumMod val="50000"/>
                </a:schemeClr>
              </a:solidFill>
              <a:latin typeface="Times New Roman" pitchFamily="18" charset="0"/>
              <a:cs typeface="Times New Roman" pitchFamily="18" charset="0"/>
            </a:endParaRPr>
          </a:p>
          <a:p>
            <a:pPr lvl="0"/>
            <a:r>
              <a:rPr lang="en-US" sz="7200" b="1" dirty="0" err="1" smtClean="0">
                <a:solidFill>
                  <a:schemeClr val="accent5">
                    <a:lumMod val="50000"/>
                  </a:schemeClr>
                </a:solidFill>
                <a:latin typeface="Times New Roman" pitchFamily="18" charset="0"/>
                <a:cs typeface="Times New Roman" pitchFamily="18" charset="0"/>
              </a:rPr>
              <a:t>Feras</a:t>
            </a:r>
            <a:r>
              <a:rPr lang="en-US" sz="7200" b="1" dirty="0" smtClean="0">
                <a:solidFill>
                  <a:schemeClr val="accent5">
                    <a:lumMod val="50000"/>
                  </a:schemeClr>
                </a:solidFill>
                <a:latin typeface="Times New Roman" pitchFamily="18" charset="0"/>
                <a:cs typeface="Times New Roman" pitchFamily="18" charset="0"/>
              </a:rPr>
              <a:t> </a:t>
            </a:r>
            <a:r>
              <a:rPr lang="en-US" sz="7200" b="1" dirty="0" err="1" smtClean="0">
                <a:solidFill>
                  <a:schemeClr val="accent5">
                    <a:lumMod val="50000"/>
                  </a:schemeClr>
                </a:solidFill>
                <a:latin typeface="Times New Roman" pitchFamily="18" charset="0"/>
                <a:cs typeface="Times New Roman" pitchFamily="18" charset="0"/>
              </a:rPr>
              <a:t>Shuqair</a:t>
            </a:r>
            <a:endParaRPr lang="en-US" sz="7200" b="1" dirty="0" smtClean="0">
              <a:solidFill>
                <a:schemeClr val="accent5">
                  <a:lumMod val="50000"/>
                </a:schemeClr>
              </a:solidFill>
              <a:latin typeface="Times New Roman" pitchFamily="18" charset="0"/>
              <a:cs typeface="Times New Roman" pitchFamily="18" charset="0"/>
            </a:endParaRPr>
          </a:p>
          <a:p>
            <a:pPr lvl="0"/>
            <a:r>
              <a:rPr lang="en-US" sz="7200" b="1" dirty="0" err="1" smtClean="0">
                <a:solidFill>
                  <a:schemeClr val="accent5">
                    <a:lumMod val="50000"/>
                  </a:schemeClr>
                </a:solidFill>
                <a:latin typeface="Times New Roman" pitchFamily="18" charset="0"/>
                <a:cs typeface="Times New Roman" pitchFamily="18" charset="0"/>
              </a:rPr>
              <a:t>Saif</a:t>
            </a:r>
            <a:r>
              <a:rPr lang="en-US" sz="7200" b="1" dirty="0" smtClean="0">
                <a:solidFill>
                  <a:schemeClr val="accent5">
                    <a:lumMod val="50000"/>
                  </a:schemeClr>
                </a:solidFill>
                <a:latin typeface="Times New Roman" pitchFamily="18" charset="0"/>
                <a:cs typeface="Times New Roman" pitchFamily="18" charset="0"/>
              </a:rPr>
              <a:t> </a:t>
            </a:r>
            <a:r>
              <a:rPr lang="en-US" sz="7200" b="1" dirty="0" err="1" smtClean="0">
                <a:solidFill>
                  <a:schemeClr val="accent5">
                    <a:lumMod val="50000"/>
                  </a:schemeClr>
                </a:solidFill>
                <a:latin typeface="Times New Roman" pitchFamily="18" charset="0"/>
                <a:cs typeface="Times New Roman" pitchFamily="18" charset="0"/>
              </a:rPr>
              <a:t>Soliman</a:t>
            </a:r>
            <a:endParaRPr lang="en-US" sz="7200" b="1" dirty="0" smtClean="0">
              <a:solidFill>
                <a:schemeClr val="accent5">
                  <a:lumMod val="50000"/>
                </a:schemeClr>
              </a:solidFill>
              <a:latin typeface="Times New Roman" pitchFamily="18" charset="0"/>
              <a:cs typeface="Times New Roman" pitchFamily="18" charset="0"/>
            </a:endParaRPr>
          </a:p>
          <a:p>
            <a:pPr lvl="0"/>
            <a:r>
              <a:rPr lang="en-US" sz="7200" b="1" dirty="0" err="1" smtClean="0">
                <a:solidFill>
                  <a:schemeClr val="accent5">
                    <a:lumMod val="50000"/>
                  </a:schemeClr>
                </a:solidFill>
                <a:latin typeface="Times New Roman" pitchFamily="18" charset="0"/>
                <a:cs typeface="Times New Roman" pitchFamily="18" charset="0"/>
              </a:rPr>
              <a:t>Nemir</a:t>
            </a:r>
            <a:r>
              <a:rPr lang="en-US" sz="7200" b="1" dirty="0" smtClean="0">
                <a:solidFill>
                  <a:schemeClr val="accent5">
                    <a:lumMod val="50000"/>
                  </a:schemeClr>
                </a:solidFill>
                <a:latin typeface="Times New Roman" pitchFamily="18" charset="0"/>
                <a:cs typeface="Times New Roman" pitchFamily="18" charset="0"/>
              </a:rPr>
              <a:t> </a:t>
            </a:r>
            <a:r>
              <a:rPr lang="en-US" sz="7200" b="1" dirty="0" err="1" smtClean="0">
                <a:solidFill>
                  <a:schemeClr val="accent5">
                    <a:lumMod val="50000"/>
                  </a:schemeClr>
                </a:solidFill>
                <a:latin typeface="Times New Roman" pitchFamily="18" charset="0"/>
                <a:cs typeface="Times New Roman" pitchFamily="18" charset="0"/>
              </a:rPr>
              <a:t>Injass</a:t>
            </a:r>
            <a:endParaRPr lang="en-US" sz="7200" b="1" dirty="0" smtClean="0">
              <a:solidFill>
                <a:schemeClr val="accent5">
                  <a:lumMod val="50000"/>
                </a:schemeClr>
              </a:solidFill>
              <a:latin typeface="Times New Roman" pitchFamily="18" charset="0"/>
              <a:cs typeface="Times New Roman" pitchFamily="18" charset="0"/>
            </a:endParaRPr>
          </a:p>
          <a:p>
            <a:pPr lvl="0"/>
            <a:r>
              <a:rPr lang="en-US" sz="7200" b="1" dirty="0" err="1" smtClean="0">
                <a:solidFill>
                  <a:schemeClr val="accent5">
                    <a:lumMod val="50000"/>
                  </a:schemeClr>
                </a:solidFill>
                <a:latin typeface="Times New Roman" pitchFamily="18" charset="0"/>
                <a:cs typeface="Times New Roman" pitchFamily="18" charset="0"/>
              </a:rPr>
              <a:t>Mo’men</a:t>
            </a:r>
            <a:r>
              <a:rPr lang="en-US" sz="7200" b="1" dirty="0" smtClean="0">
                <a:solidFill>
                  <a:schemeClr val="accent5">
                    <a:lumMod val="50000"/>
                  </a:schemeClr>
                </a:solidFill>
                <a:latin typeface="Times New Roman" pitchFamily="18" charset="0"/>
                <a:cs typeface="Times New Roman" pitchFamily="18" charset="0"/>
              </a:rPr>
              <a:t> </a:t>
            </a:r>
            <a:r>
              <a:rPr lang="en-US" sz="7200" b="1" dirty="0" err="1" smtClean="0">
                <a:solidFill>
                  <a:schemeClr val="accent5">
                    <a:lumMod val="50000"/>
                  </a:schemeClr>
                </a:solidFill>
                <a:latin typeface="Times New Roman" pitchFamily="18" charset="0"/>
                <a:cs typeface="Times New Roman" pitchFamily="18" charset="0"/>
              </a:rPr>
              <a:t>Nabeel</a:t>
            </a:r>
            <a:endParaRPr lang="en-US" sz="7200" b="1" dirty="0" smtClean="0">
              <a:solidFill>
                <a:schemeClr val="accent5">
                  <a:lumMod val="50000"/>
                </a:schemeClr>
              </a:solidFill>
              <a:latin typeface="Times New Roman" pitchFamily="18" charset="0"/>
              <a:cs typeface="Times New Roman" pitchFamily="18" charset="0"/>
            </a:endParaRPr>
          </a:p>
          <a:p>
            <a:pPr lvl="0"/>
            <a:endParaRPr lang="en-US" sz="7200" b="1" dirty="0" smtClean="0">
              <a:solidFill>
                <a:schemeClr val="tx1"/>
              </a:solidFill>
              <a:latin typeface="Times New Roman" pitchFamily="18" charset="0"/>
              <a:cs typeface="Times New Roman" pitchFamily="18" charset="0"/>
            </a:endParaRPr>
          </a:p>
          <a:p>
            <a:endParaRPr lang="en-US" dirty="0" smtClean="0"/>
          </a:p>
          <a:p>
            <a:endParaRPr lang="en-US" dirty="0"/>
          </a:p>
        </p:txBody>
      </p:sp>
      <p:pic>
        <p:nvPicPr>
          <p:cNvPr id="5" name="Picture 1" descr="شعار الجامعة.jpg"/>
          <p:cNvPicPr/>
          <p:nvPr/>
        </p:nvPicPr>
        <p:blipFill>
          <a:blip r:embed="rId2" cstate="print">
            <a:clrChange>
              <a:clrFrom>
                <a:srgbClr val="FEFEFF"/>
              </a:clrFrom>
              <a:clrTo>
                <a:srgbClr val="FEFEFF">
                  <a:alpha val="0"/>
                </a:srgbClr>
              </a:clrTo>
            </a:clrChange>
          </a:blip>
          <a:stretch>
            <a:fillRect/>
          </a:stretch>
        </p:blipFill>
        <p:spPr>
          <a:xfrm>
            <a:off x="3648720" y="0"/>
            <a:ext cx="1638300" cy="1638300"/>
          </a:xfrm>
          <a:prstGeom prst="rect">
            <a:avLst/>
          </a:prstGeom>
        </p:spPr>
      </p:pic>
    </p:spTree>
    <p:extLst>
      <p:ext uri="{BB962C8B-B14F-4D97-AF65-F5344CB8AC3E}">
        <p14:creationId xmlns:p14="http://schemas.microsoft.com/office/powerpoint/2010/main" val="1207410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en-US" dirty="0" smtClean="0">
                <a:latin typeface="Times New Roman" pitchFamily="18" charset="0"/>
                <a:cs typeface="Times New Roman" pitchFamily="18" charset="0"/>
              </a:rPr>
              <a:t>Results and Analysis </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100375"/>
              </p:ext>
            </p:extLst>
          </p:nvPr>
        </p:nvGraphicFramePr>
        <p:xfrm>
          <a:off x="381000" y="1905000"/>
          <a:ext cx="8382000" cy="4800600"/>
        </p:xfrm>
        <a:graphic>
          <a:graphicData uri="http://schemas.openxmlformats.org/drawingml/2006/table">
            <a:tbl>
              <a:tblPr firstRow="1" firstCol="1" bandRow="1">
                <a:tableStyleId>{5C22544A-7EE6-4342-B048-85BDC9FD1C3A}</a:tableStyleId>
              </a:tblPr>
              <a:tblGrid>
                <a:gridCol w="1676225"/>
                <a:gridCol w="1676225"/>
                <a:gridCol w="1676225"/>
                <a:gridCol w="1676225"/>
                <a:gridCol w="1677100"/>
              </a:tblGrid>
              <a:tr h="1200150">
                <a:tc>
                  <a:txBody>
                    <a:bodyPr/>
                    <a:lstStyle/>
                    <a:p>
                      <a:pPr marL="0" marR="0" algn="ctr">
                        <a:lnSpc>
                          <a:spcPct val="115000"/>
                        </a:lnSpc>
                        <a:spcBef>
                          <a:spcPts val="0"/>
                        </a:spcBef>
                        <a:spcAft>
                          <a:spcPts val="0"/>
                        </a:spcAft>
                      </a:pPr>
                      <a:r>
                        <a:rPr lang="en-US" sz="1200" dirty="0">
                          <a:effectLst/>
                        </a:rPr>
                        <a:t>Specimen</a:t>
                      </a:r>
                      <a:endParaRPr lang="en-US" sz="1100" dirty="0">
                        <a:effectLst/>
                      </a:endParaRPr>
                    </a:p>
                    <a:p>
                      <a:pPr marL="0" marR="0" algn="ctr">
                        <a:lnSpc>
                          <a:spcPct val="115000"/>
                        </a:lnSpc>
                        <a:spcBef>
                          <a:spcPts val="0"/>
                        </a:spcBef>
                        <a:spcAft>
                          <a:spcPts val="0"/>
                        </a:spcAft>
                      </a:pPr>
                      <a:r>
                        <a:rPr lang="en-US" sz="1200" dirty="0">
                          <a:effectLst/>
                        </a:rPr>
                        <a:t>No.</a:t>
                      </a:r>
                      <a:endParaRPr lang="en-US" sz="1100" dirty="0">
                        <a:effectLst/>
                      </a:endParaRPr>
                    </a:p>
                    <a:p>
                      <a:pPr marL="0" marR="0" algn="ctr">
                        <a:lnSpc>
                          <a:spcPct val="115000"/>
                        </a:lnSpc>
                        <a:spcBef>
                          <a:spcPts val="0"/>
                        </a:spcBef>
                        <a:spcAft>
                          <a:spcPts val="0"/>
                        </a:spcAft>
                      </a:pPr>
                      <a:r>
                        <a:rPr lang="en-US" sz="1200" dirty="0">
                          <a:effectLst/>
                        </a:rPr>
                        <a:t> </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Annealing</a:t>
                      </a:r>
                      <a:endParaRPr lang="en-US" sz="1100" dirty="0">
                        <a:effectLst/>
                      </a:endParaRPr>
                    </a:p>
                    <a:p>
                      <a:pPr marL="0" marR="0" algn="ctr">
                        <a:lnSpc>
                          <a:spcPct val="115000"/>
                        </a:lnSpc>
                        <a:spcBef>
                          <a:spcPts val="0"/>
                        </a:spcBef>
                        <a:spcAft>
                          <a:spcPts val="0"/>
                        </a:spcAft>
                      </a:pPr>
                      <a:r>
                        <a:rPr lang="en-US" sz="1200" dirty="0" smtClean="0">
                          <a:effectLst/>
                        </a:rPr>
                        <a:t>temp</a:t>
                      </a:r>
                      <a:r>
                        <a:rPr lang="en-US" sz="1200" dirty="0">
                          <a:effectLst/>
                        </a:rPr>
                        <a:t>.(°C)</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Average Yield</a:t>
                      </a:r>
                      <a:endParaRPr lang="en-US" sz="1100" dirty="0">
                        <a:effectLst/>
                      </a:endParaRPr>
                    </a:p>
                    <a:p>
                      <a:pPr marL="0" marR="0" algn="ctr">
                        <a:lnSpc>
                          <a:spcPct val="115000"/>
                        </a:lnSpc>
                        <a:spcBef>
                          <a:spcPts val="0"/>
                        </a:spcBef>
                        <a:spcAft>
                          <a:spcPts val="0"/>
                        </a:spcAft>
                      </a:pPr>
                      <a:r>
                        <a:rPr lang="en-US" sz="1200" dirty="0">
                          <a:effectLst/>
                        </a:rPr>
                        <a:t>Strength(</a:t>
                      </a:r>
                      <a:r>
                        <a:rPr lang="en-US" sz="1200" dirty="0" err="1">
                          <a:effectLst/>
                        </a:rPr>
                        <a:t>Mpa</a:t>
                      </a:r>
                      <a:r>
                        <a:rPr lang="en-US" sz="1200" dirty="0">
                          <a:effectLst/>
                        </a:rPr>
                        <a:t>)</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Average UTS</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Average Elongation%</a:t>
                      </a:r>
                      <a:endParaRPr lang="en-US" sz="1100">
                        <a:effectLst/>
                        <a:latin typeface="Calibri"/>
                        <a:ea typeface="Calibri"/>
                        <a:cs typeface="Arial"/>
                      </a:endParaRPr>
                    </a:p>
                  </a:txBody>
                  <a:tcPr marL="68580" marR="68580" marT="0" marB="0"/>
                </a:tc>
              </a:tr>
              <a:tr h="400050">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25</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200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350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11.56</a:t>
                      </a:r>
                      <a:endParaRPr lang="en-US" sz="1100" dirty="0">
                        <a:effectLst/>
                        <a:latin typeface="Calibri"/>
                        <a:ea typeface="Calibri"/>
                        <a:cs typeface="Arial"/>
                      </a:endParaRPr>
                    </a:p>
                  </a:txBody>
                  <a:tcPr marL="68580" marR="68580" marT="0" marB="0"/>
                </a:tc>
              </a:tr>
              <a:tr h="400050">
                <a:tc>
                  <a:txBody>
                    <a:bodyPr/>
                    <a:lstStyle/>
                    <a:p>
                      <a:pPr marL="0" marR="0" algn="ctr">
                        <a:lnSpc>
                          <a:spcPct val="115000"/>
                        </a:lnSpc>
                        <a:spcBef>
                          <a:spcPts val="0"/>
                        </a:spcBef>
                        <a:spcAft>
                          <a:spcPts val="0"/>
                        </a:spcAft>
                      </a:pPr>
                      <a:r>
                        <a:rPr lang="en-US" sz="1200">
                          <a:effectLst/>
                        </a:rPr>
                        <a:t>2</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750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218.70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347.76</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55.37</a:t>
                      </a:r>
                      <a:endParaRPr lang="en-US" sz="1100">
                        <a:effectLst/>
                        <a:latin typeface="Calibri"/>
                        <a:ea typeface="Calibri"/>
                        <a:cs typeface="Arial"/>
                      </a:endParaRPr>
                    </a:p>
                  </a:txBody>
                  <a:tcPr marL="68580" marR="68580" marT="0" marB="0"/>
                </a:tc>
              </a:tr>
              <a:tr h="400050">
                <a:tc>
                  <a:txBody>
                    <a:bodyPr/>
                    <a:lstStyle/>
                    <a:p>
                      <a:pPr marL="0" marR="0" algn="ctr">
                        <a:lnSpc>
                          <a:spcPct val="115000"/>
                        </a:lnSpc>
                        <a:spcBef>
                          <a:spcPts val="0"/>
                        </a:spcBef>
                        <a:spcAft>
                          <a:spcPts val="0"/>
                        </a:spcAft>
                      </a:pPr>
                      <a:r>
                        <a:rPr lang="en-US" sz="1200">
                          <a:effectLst/>
                        </a:rPr>
                        <a:t>3</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800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252.17</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343.20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65.97</a:t>
                      </a:r>
                      <a:endParaRPr lang="en-US" sz="1100">
                        <a:effectLst/>
                        <a:latin typeface="Calibri"/>
                        <a:ea typeface="Calibri"/>
                        <a:cs typeface="Arial"/>
                      </a:endParaRPr>
                    </a:p>
                  </a:txBody>
                  <a:tcPr marL="68580" marR="68580" marT="0" marB="0"/>
                </a:tc>
              </a:tr>
              <a:tr h="400050">
                <a:tc>
                  <a:txBody>
                    <a:bodyPr/>
                    <a:lstStyle/>
                    <a:p>
                      <a:pPr marL="0" marR="0" algn="ctr">
                        <a:lnSpc>
                          <a:spcPct val="115000"/>
                        </a:lnSpc>
                        <a:spcBef>
                          <a:spcPts val="0"/>
                        </a:spcBef>
                        <a:spcAft>
                          <a:spcPts val="0"/>
                        </a:spcAft>
                      </a:pPr>
                      <a:r>
                        <a:rPr lang="en-US" sz="1200" dirty="0">
                          <a:effectLst/>
                        </a:rPr>
                        <a:t>4</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850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243.39</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343.21</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59.30</a:t>
                      </a:r>
                      <a:endParaRPr lang="en-US" sz="1100">
                        <a:effectLst/>
                        <a:latin typeface="Calibri"/>
                        <a:ea typeface="Calibri"/>
                        <a:cs typeface="Arial"/>
                      </a:endParaRPr>
                    </a:p>
                  </a:txBody>
                  <a:tcPr marL="68580" marR="68580" marT="0" marB="0"/>
                </a:tc>
              </a:tr>
              <a:tr h="400050">
                <a:tc>
                  <a:txBody>
                    <a:bodyPr/>
                    <a:lstStyle/>
                    <a:p>
                      <a:pPr marL="0" marR="0" algn="ctr">
                        <a:lnSpc>
                          <a:spcPct val="115000"/>
                        </a:lnSpc>
                        <a:spcBef>
                          <a:spcPts val="0"/>
                        </a:spcBef>
                        <a:spcAft>
                          <a:spcPts val="0"/>
                        </a:spcAft>
                      </a:pPr>
                      <a:r>
                        <a:rPr lang="en-US" sz="1200">
                          <a:effectLst/>
                        </a:rPr>
                        <a:t>5</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900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246.85</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354.38</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61.10</a:t>
                      </a:r>
                      <a:endParaRPr lang="en-US" sz="1100">
                        <a:effectLst/>
                        <a:latin typeface="Calibri"/>
                        <a:ea typeface="Calibri"/>
                        <a:cs typeface="Arial"/>
                      </a:endParaRPr>
                    </a:p>
                  </a:txBody>
                  <a:tcPr marL="68580" marR="68580" marT="0" marB="0"/>
                </a:tc>
              </a:tr>
              <a:tr h="400050">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950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234.94</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349.70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55.67</a:t>
                      </a:r>
                      <a:endParaRPr lang="en-US" sz="1100">
                        <a:effectLst/>
                        <a:latin typeface="Calibri"/>
                        <a:ea typeface="Calibri"/>
                        <a:cs typeface="Arial"/>
                      </a:endParaRPr>
                    </a:p>
                  </a:txBody>
                  <a:tcPr marL="68580" marR="68580" marT="0" marB="0"/>
                </a:tc>
              </a:tr>
              <a:tr h="400050">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1000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243.80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346.50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51.67</a:t>
                      </a:r>
                      <a:endParaRPr lang="en-US" sz="1100">
                        <a:effectLst/>
                        <a:latin typeface="Calibri"/>
                        <a:ea typeface="Calibri"/>
                        <a:cs typeface="Arial"/>
                      </a:endParaRPr>
                    </a:p>
                  </a:txBody>
                  <a:tcPr marL="68580" marR="68580" marT="0" marB="0"/>
                </a:tc>
              </a:tr>
              <a:tr h="400050">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1050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233.86</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351.05</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57.35</a:t>
                      </a:r>
                      <a:endParaRPr lang="en-US" sz="1100">
                        <a:effectLst/>
                        <a:latin typeface="Calibri"/>
                        <a:ea typeface="Calibri"/>
                        <a:cs typeface="Arial"/>
                      </a:endParaRPr>
                    </a:p>
                  </a:txBody>
                  <a:tcPr marL="68580" marR="68580" marT="0" marB="0"/>
                </a:tc>
              </a:tr>
              <a:tr h="400050">
                <a:tc>
                  <a:txBody>
                    <a:bodyPr/>
                    <a:lstStyle/>
                    <a:p>
                      <a:pPr marL="0" marR="0" algn="ctr">
                        <a:lnSpc>
                          <a:spcPct val="115000"/>
                        </a:lnSpc>
                        <a:spcBef>
                          <a:spcPts val="0"/>
                        </a:spcBef>
                        <a:spcAft>
                          <a:spcPts val="0"/>
                        </a:spcAft>
                      </a:pPr>
                      <a:r>
                        <a:rPr lang="en-US" sz="1200">
                          <a:effectLst/>
                        </a:rPr>
                        <a:t>9</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1100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227.80</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345.46</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61.37</a:t>
                      </a:r>
                      <a:endParaRPr lang="en-US" sz="1100" dirty="0">
                        <a:effectLst/>
                        <a:latin typeface="Calibri"/>
                        <a:ea typeface="Calibri"/>
                        <a:cs typeface="Arial"/>
                      </a:endParaRPr>
                    </a:p>
                  </a:txBody>
                  <a:tcPr marL="68580" marR="68580" marT="0" marB="0"/>
                </a:tc>
              </a:tr>
            </a:tbl>
          </a:graphicData>
        </a:graphic>
      </p:graphicFrame>
      <p:sp>
        <p:nvSpPr>
          <p:cNvPr id="5" name="Rectangle 4"/>
          <p:cNvSpPr/>
          <p:nvPr/>
        </p:nvSpPr>
        <p:spPr>
          <a:xfrm>
            <a:off x="685800" y="1219200"/>
            <a:ext cx="3533914" cy="369332"/>
          </a:xfrm>
          <a:prstGeom prst="rect">
            <a:avLst/>
          </a:prstGeom>
        </p:spPr>
        <p:txBody>
          <a:bodyPr wrap="square">
            <a:spAutoFit/>
          </a:bodyPr>
          <a:lstStyle/>
          <a:p>
            <a:r>
              <a:rPr lang="en-US" dirty="0" smtClean="0"/>
              <a:t>Results and Analysis of Tensile test</a:t>
            </a:r>
            <a:endParaRPr lang="en-US" dirty="0"/>
          </a:p>
        </p:txBody>
      </p:sp>
    </p:spTree>
    <p:extLst>
      <p:ext uri="{BB962C8B-B14F-4D97-AF65-F5344CB8AC3E}">
        <p14:creationId xmlns:p14="http://schemas.microsoft.com/office/powerpoint/2010/main" val="1365665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en-US" dirty="0" smtClean="0">
                <a:latin typeface="Times New Roman" pitchFamily="18" charset="0"/>
                <a:cs typeface="Times New Roman" pitchFamily="18" charset="0"/>
              </a:rPr>
              <a:t>Results and Analysis</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Temp Vs Average Yield Strength</a:t>
            </a:r>
            <a:endParaRPr lang="en-US" sz="22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850953"/>
              </p:ext>
            </p:extLst>
          </p:nvPr>
        </p:nvGraphicFramePr>
        <p:xfrm>
          <a:off x="304800" y="1447800"/>
          <a:ext cx="8458200"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8750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en-US" dirty="0" smtClean="0">
                <a:latin typeface="Times New Roman" pitchFamily="18" charset="0"/>
                <a:cs typeface="Times New Roman" pitchFamily="18" charset="0"/>
              </a:rPr>
              <a:t>Results and Analysis</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Temp Vs Average UTS</a:t>
            </a:r>
            <a:endParaRPr lang="en-US" sz="2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2613993"/>
              </p:ext>
            </p:extLst>
          </p:nvPr>
        </p:nvGraphicFramePr>
        <p:xfrm>
          <a:off x="304800" y="1600200"/>
          <a:ext cx="83820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0533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en-US" dirty="0" smtClean="0">
                <a:latin typeface="Times New Roman" pitchFamily="18" charset="0"/>
                <a:cs typeface="Times New Roman" pitchFamily="18" charset="0"/>
              </a:rPr>
              <a:t>Results and Analysis</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Temp Vs Average Elongation</a:t>
            </a:r>
            <a:endParaRPr lang="en-US" sz="2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2874637"/>
              </p:ext>
            </p:extLst>
          </p:nvPr>
        </p:nvGraphicFramePr>
        <p:xfrm>
          <a:off x="228600" y="1447800"/>
          <a:ext cx="86106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7504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en-US" dirty="0" smtClean="0">
                <a:latin typeface="Times New Roman" pitchFamily="18" charset="0"/>
                <a:cs typeface="Times New Roman" pitchFamily="18" charset="0"/>
              </a:rPr>
              <a:t>Results and Analysis</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t>
            </a:r>
            <a:r>
              <a:rPr lang="en-US" sz="2000" b="1" dirty="0"/>
              <a:t>Effect of heat Treatment on the Average Micro Hardness</a:t>
            </a:r>
            <a:endParaRPr lang="en-US" sz="22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68408743"/>
              </p:ext>
            </p:extLst>
          </p:nvPr>
        </p:nvGraphicFramePr>
        <p:xfrm>
          <a:off x="1295400" y="1676400"/>
          <a:ext cx="6553199" cy="4571995"/>
        </p:xfrm>
        <a:graphic>
          <a:graphicData uri="http://schemas.openxmlformats.org/drawingml/2006/table">
            <a:tbl>
              <a:tblPr firstRow="1" firstCol="1" bandRow="1">
                <a:tableStyleId>{5C22544A-7EE6-4342-B048-85BDC9FD1C3A}</a:tableStyleId>
              </a:tblPr>
              <a:tblGrid>
                <a:gridCol w="2132391"/>
                <a:gridCol w="2210404"/>
                <a:gridCol w="2210404"/>
              </a:tblGrid>
              <a:tr h="1178194">
                <a:tc>
                  <a:txBody>
                    <a:bodyPr/>
                    <a:lstStyle/>
                    <a:p>
                      <a:pPr marL="0" marR="0" algn="ctr">
                        <a:lnSpc>
                          <a:spcPct val="115000"/>
                        </a:lnSpc>
                        <a:spcBef>
                          <a:spcPts val="0"/>
                        </a:spcBef>
                        <a:spcAft>
                          <a:spcPts val="0"/>
                        </a:spcAft>
                      </a:pPr>
                      <a:r>
                        <a:rPr lang="en-US" sz="1200">
                          <a:effectLst/>
                        </a:rPr>
                        <a:t>Specimen</a:t>
                      </a:r>
                      <a:endParaRPr lang="en-US" sz="1100">
                        <a:effectLst/>
                      </a:endParaRPr>
                    </a:p>
                    <a:p>
                      <a:pPr marL="0" marR="0" algn="ctr">
                        <a:lnSpc>
                          <a:spcPct val="115000"/>
                        </a:lnSpc>
                        <a:spcBef>
                          <a:spcPts val="0"/>
                        </a:spcBef>
                        <a:spcAft>
                          <a:spcPts val="0"/>
                        </a:spcAft>
                      </a:pPr>
                      <a:r>
                        <a:rPr lang="en-US" sz="1200">
                          <a:effectLst/>
                        </a:rPr>
                        <a:t>No.</a:t>
                      </a:r>
                      <a:endParaRPr lang="en-US" sz="1100">
                        <a:effectLst/>
                      </a:endParaRPr>
                    </a:p>
                    <a:p>
                      <a:pPr marL="0" marR="0" algn="ctr">
                        <a:lnSpc>
                          <a:spcPct val="115000"/>
                        </a:lnSpc>
                        <a:spcBef>
                          <a:spcPts val="0"/>
                        </a:spcBef>
                        <a:spcAft>
                          <a:spcPts val="0"/>
                        </a:spcAft>
                      </a:pPr>
                      <a:r>
                        <a:rPr lang="en-US" sz="1200">
                          <a:effectLst/>
                        </a:rPr>
                        <a:t> </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Annealing</a:t>
                      </a:r>
                      <a:endParaRPr lang="en-US" sz="1100">
                        <a:effectLst/>
                      </a:endParaRPr>
                    </a:p>
                    <a:p>
                      <a:pPr marL="0" marR="0" algn="ctr">
                        <a:lnSpc>
                          <a:spcPct val="115000"/>
                        </a:lnSpc>
                        <a:spcBef>
                          <a:spcPts val="0"/>
                        </a:spcBef>
                        <a:spcAft>
                          <a:spcPts val="0"/>
                        </a:spcAft>
                      </a:pPr>
                      <a:r>
                        <a:rPr lang="en-US" sz="1200">
                          <a:effectLst/>
                        </a:rPr>
                        <a:t>temp.(°C)</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Average Micro Hardness</a:t>
                      </a:r>
                      <a:endParaRPr lang="en-US" sz="1100" dirty="0">
                        <a:effectLst/>
                        <a:latin typeface="Calibri"/>
                        <a:ea typeface="Calibri"/>
                        <a:cs typeface="Arial"/>
                      </a:endParaRPr>
                    </a:p>
                  </a:txBody>
                  <a:tcPr marL="68580" marR="68580" marT="0" marB="0"/>
                </a:tc>
              </a:tr>
              <a:tr h="377089">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25</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901.73</a:t>
                      </a:r>
                      <a:endParaRPr lang="en-US" sz="1100">
                        <a:effectLst/>
                        <a:latin typeface="Calibri"/>
                        <a:ea typeface="Calibri"/>
                        <a:cs typeface="Arial"/>
                      </a:endParaRPr>
                    </a:p>
                  </a:txBody>
                  <a:tcPr marL="68580" marR="68580" marT="0" marB="0"/>
                </a:tc>
              </a:tr>
              <a:tr h="377089">
                <a:tc>
                  <a:txBody>
                    <a:bodyPr/>
                    <a:lstStyle/>
                    <a:p>
                      <a:pPr marL="0" marR="0" algn="ctr">
                        <a:lnSpc>
                          <a:spcPct val="115000"/>
                        </a:lnSpc>
                        <a:spcBef>
                          <a:spcPts val="0"/>
                        </a:spcBef>
                        <a:spcAft>
                          <a:spcPts val="0"/>
                        </a:spcAft>
                      </a:pPr>
                      <a:r>
                        <a:rPr lang="en-US" sz="1200">
                          <a:effectLst/>
                        </a:rPr>
                        <a:t>2</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750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670.40</a:t>
                      </a:r>
                      <a:endParaRPr lang="en-US" sz="1100">
                        <a:effectLst/>
                        <a:latin typeface="Calibri"/>
                        <a:ea typeface="Calibri"/>
                        <a:cs typeface="Arial"/>
                      </a:endParaRPr>
                    </a:p>
                  </a:txBody>
                  <a:tcPr marL="68580" marR="68580" marT="0" marB="0"/>
                </a:tc>
              </a:tr>
              <a:tr h="377089">
                <a:tc>
                  <a:txBody>
                    <a:bodyPr/>
                    <a:lstStyle/>
                    <a:p>
                      <a:pPr marL="0" marR="0" algn="ctr">
                        <a:lnSpc>
                          <a:spcPct val="115000"/>
                        </a:lnSpc>
                        <a:spcBef>
                          <a:spcPts val="0"/>
                        </a:spcBef>
                        <a:spcAft>
                          <a:spcPts val="0"/>
                        </a:spcAft>
                      </a:pPr>
                      <a:r>
                        <a:rPr lang="en-US" sz="1200">
                          <a:effectLst/>
                        </a:rPr>
                        <a:t>3</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800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699.13</a:t>
                      </a:r>
                      <a:endParaRPr lang="en-US" sz="1100">
                        <a:effectLst/>
                        <a:latin typeface="Calibri"/>
                        <a:ea typeface="Calibri"/>
                        <a:cs typeface="Arial"/>
                      </a:endParaRPr>
                    </a:p>
                  </a:txBody>
                  <a:tcPr marL="68580" marR="68580" marT="0" marB="0"/>
                </a:tc>
              </a:tr>
              <a:tr h="377089">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850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691.75</a:t>
                      </a:r>
                      <a:endParaRPr lang="en-US" sz="1100">
                        <a:effectLst/>
                        <a:latin typeface="Calibri"/>
                        <a:ea typeface="Calibri"/>
                        <a:cs typeface="Arial"/>
                      </a:endParaRPr>
                    </a:p>
                  </a:txBody>
                  <a:tcPr marL="68580" marR="68580" marT="0" marB="0"/>
                </a:tc>
              </a:tr>
              <a:tr h="377089">
                <a:tc>
                  <a:txBody>
                    <a:bodyPr/>
                    <a:lstStyle/>
                    <a:p>
                      <a:pPr marL="0" marR="0" algn="ctr">
                        <a:lnSpc>
                          <a:spcPct val="115000"/>
                        </a:lnSpc>
                        <a:spcBef>
                          <a:spcPts val="0"/>
                        </a:spcBef>
                        <a:spcAft>
                          <a:spcPts val="0"/>
                        </a:spcAft>
                      </a:pPr>
                      <a:r>
                        <a:rPr lang="en-US" sz="1200">
                          <a:effectLst/>
                        </a:rPr>
                        <a:t>5</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900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659.30</a:t>
                      </a:r>
                      <a:endParaRPr lang="en-US" sz="1100">
                        <a:effectLst/>
                        <a:latin typeface="Calibri"/>
                        <a:ea typeface="Calibri"/>
                        <a:cs typeface="Arial"/>
                      </a:endParaRPr>
                    </a:p>
                  </a:txBody>
                  <a:tcPr marL="68580" marR="68580" marT="0" marB="0"/>
                </a:tc>
              </a:tr>
              <a:tr h="377089">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950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673.60</a:t>
                      </a:r>
                      <a:endParaRPr lang="en-US" sz="1100">
                        <a:effectLst/>
                        <a:latin typeface="Calibri"/>
                        <a:ea typeface="Calibri"/>
                        <a:cs typeface="Arial"/>
                      </a:endParaRPr>
                    </a:p>
                  </a:txBody>
                  <a:tcPr marL="68580" marR="68580" marT="0" marB="0"/>
                </a:tc>
              </a:tr>
              <a:tr h="377089">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1000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685.83</a:t>
                      </a:r>
                      <a:endParaRPr lang="en-US" sz="1100">
                        <a:effectLst/>
                        <a:latin typeface="Calibri"/>
                        <a:ea typeface="Calibri"/>
                        <a:cs typeface="Arial"/>
                      </a:endParaRPr>
                    </a:p>
                  </a:txBody>
                  <a:tcPr marL="68580" marR="68580" marT="0" marB="0"/>
                </a:tc>
              </a:tr>
              <a:tr h="377089">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1050</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757.07</a:t>
                      </a:r>
                      <a:endParaRPr lang="en-US" sz="1100">
                        <a:effectLst/>
                        <a:latin typeface="Calibri"/>
                        <a:ea typeface="Calibri"/>
                        <a:cs typeface="Arial"/>
                      </a:endParaRPr>
                    </a:p>
                  </a:txBody>
                  <a:tcPr marL="68580" marR="68580" marT="0" marB="0"/>
                </a:tc>
              </a:tr>
              <a:tr h="377089">
                <a:tc>
                  <a:txBody>
                    <a:bodyPr/>
                    <a:lstStyle/>
                    <a:p>
                      <a:pPr marL="0" marR="0" algn="ctr">
                        <a:lnSpc>
                          <a:spcPct val="115000"/>
                        </a:lnSpc>
                        <a:spcBef>
                          <a:spcPts val="0"/>
                        </a:spcBef>
                        <a:spcAft>
                          <a:spcPts val="0"/>
                        </a:spcAft>
                      </a:pPr>
                      <a:r>
                        <a:rPr lang="en-US" sz="1200">
                          <a:effectLst/>
                        </a:rPr>
                        <a:t>9</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1100</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a:effectLst/>
                        </a:rPr>
                        <a:t>698.83</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526558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latin typeface="Times New Roman" pitchFamily="18" charset="0"/>
                <a:cs typeface="Times New Roman" pitchFamily="18" charset="0"/>
              </a:rPr>
              <a:t>Results and Analysis</a:t>
            </a:r>
            <a:br>
              <a:rPr lang="en-US" dirty="0" smtClean="0">
                <a:latin typeface="Times New Roman" pitchFamily="18" charset="0"/>
                <a:cs typeface="Times New Roman" pitchFamily="18" charset="0"/>
              </a:rPr>
            </a:br>
            <a:r>
              <a:rPr lang="en-US" sz="2200" b="1" dirty="0">
                <a:latin typeface="Times New Roman" pitchFamily="18" charset="0"/>
                <a:cs typeface="Times New Roman" pitchFamily="18" charset="0"/>
              </a:rPr>
              <a:t>Temp Vs Average Hardness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5563744"/>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1163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latin typeface="Times New Roman" pitchFamily="18" charset="0"/>
                <a:cs typeface="Times New Roman" pitchFamily="18" charset="0"/>
              </a:rPr>
              <a:t>Conclusions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150000"/>
              </a:lnSpc>
            </a:pPr>
            <a:r>
              <a:rPr lang="en-US" sz="2000" dirty="0">
                <a:latin typeface="Times New Roman" pitchFamily="18" charset="0"/>
                <a:cs typeface="Times New Roman" pitchFamily="18" charset="0"/>
              </a:rPr>
              <a:t>Increasing the heat treatment temperature cause to improve the properties of the steel, and increase the Yield Strength, and the maximum Yield Strength at 800°C. the percentage increasing was 26%.</a:t>
            </a:r>
          </a:p>
          <a:p>
            <a:pPr marL="0" indent="0">
              <a:buNone/>
            </a:pPr>
            <a:endParaRPr lang="en-US" dirty="0"/>
          </a:p>
        </p:txBody>
      </p:sp>
    </p:spTree>
    <p:extLst>
      <p:ext uri="{BB962C8B-B14F-4D97-AF65-F5344CB8AC3E}">
        <p14:creationId xmlns:p14="http://schemas.microsoft.com/office/powerpoint/2010/main" val="941041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0800"/>
            <a:ext cx="8229600" cy="1399032"/>
          </a:xfrm>
        </p:spPr>
        <p:txBody>
          <a:bodyPr>
            <a:normAutofit/>
          </a:bodyPr>
          <a:lstStyle/>
          <a:p>
            <a:pPr algn="ctr"/>
            <a:r>
              <a:rPr lang="en-US" sz="7500" b="1" dirty="0" smtClean="0">
                <a:effectLst/>
                <a:latin typeface="Times New Roman" pitchFamily="18" charset="0"/>
                <a:cs typeface="Times New Roman" pitchFamily="18" charset="0"/>
              </a:rPr>
              <a:t>Thank You</a:t>
            </a:r>
            <a:endParaRPr lang="en-US" sz="7500" b="1"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12008246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lnSpc>
                <a:spcPct val="150000"/>
              </a:lnSpc>
            </a:pPr>
            <a:r>
              <a:rPr lang="en-US" sz="4000" dirty="0" smtClean="0">
                <a:latin typeface="Times New Roman" pitchFamily="18" charset="0"/>
                <a:cs typeface="Times New Roman" pitchFamily="18" charset="0"/>
              </a:rPr>
              <a:t>Outlines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latin typeface="Times New Roman" pitchFamily="18" charset="0"/>
                <a:cs typeface="Times New Roman" pitchFamily="18" charset="0"/>
              </a:rPr>
              <a:t>Abstract</a:t>
            </a:r>
          </a:p>
          <a:p>
            <a:pPr>
              <a:lnSpc>
                <a:spcPct val="150000"/>
              </a:lnSpc>
            </a:pPr>
            <a:r>
              <a:rPr lang="en-US" dirty="0" smtClean="0">
                <a:latin typeface="Times New Roman" pitchFamily="18" charset="0"/>
                <a:cs typeface="Times New Roman" pitchFamily="18" charset="0"/>
              </a:rPr>
              <a:t>Law Carbon Steel</a:t>
            </a:r>
          </a:p>
          <a:p>
            <a:pPr>
              <a:lnSpc>
                <a:spcPct val="150000"/>
              </a:lnSpc>
            </a:pPr>
            <a:r>
              <a:rPr lang="en-US" dirty="0" smtClean="0">
                <a:latin typeface="Times New Roman" pitchFamily="18" charset="0"/>
                <a:cs typeface="Times New Roman" pitchFamily="18" charset="0"/>
              </a:rPr>
              <a:t>Equipment</a:t>
            </a:r>
          </a:p>
          <a:p>
            <a:pPr>
              <a:lnSpc>
                <a:spcPct val="150000"/>
              </a:lnSpc>
            </a:pPr>
            <a:r>
              <a:rPr lang="en-US" dirty="0" smtClean="0">
                <a:latin typeface="Times New Roman" pitchFamily="18" charset="0"/>
                <a:cs typeface="Times New Roman" pitchFamily="18" charset="0"/>
              </a:rPr>
              <a:t>Experimental procedure</a:t>
            </a:r>
          </a:p>
          <a:p>
            <a:pPr>
              <a:lnSpc>
                <a:spcPct val="150000"/>
              </a:lnSpc>
            </a:pPr>
            <a:r>
              <a:rPr lang="en-US" dirty="0" smtClean="0">
                <a:latin typeface="Times New Roman" pitchFamily="18" charset="0"/>
                <a:cs typeface="Times New Roman" pitchFamily="18" charset="0"/>
              </a:rPr>
              <a:t>Results and Analysis </a:t>
            </a:r>
          </a:p>
          <a:p>
            <a:pPr>
              <a:lnSpc>
                <a:spcPct val="150000"/>
              </a:lnSpc>
            </a:pPr>
            <a:r>
              <a:rPr lang="en-US" dirty="0">
                <a:latin typeface="Times New Roman" pitchFamily="18" charset="0"/>
                <a:cs typeface="Times New Roman" pitchFamily="18" charset="0"/>
              </a:rPr>
              <a:t>Conclusions</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51450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latin typeface="Times New Roman" pitchFamily="18" charset="0"/>
                <a:cs typeface="Times New Roman" pitchFamily="18" charset="0"/>
              </a:rPr>
              <a:t>Abstract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nSpc>
                <a:spcPct val="150000"/>
              </a:lnSpc>
            </a:pPr>
            <a:r>
              <a:rPr lang="en-US" sz="2000" dirty="0" smtClean="0">
                <a:latin typeface="Times New Roman" pitchFamily="18" charset="0"/>
                <a:cs typeface="Times New Roman" pitchFamily="18" charset="0"/>
              </a:rPr>
              <a:t>Project’s Abstract:</a:t>
            </a:r>
          </a:p>
          <a:p>
            <a:pPr>
              <a:lnSpc>
                <a:spcPct val="150000"/>
              </a:lnSpc>
            </a:pPr>
            <a:r>
              <a:rPr lang="en-US" sz="2000" dirty="0" smtClean="0">
                <a:latin typeface="Times New Roman" pitchFamily="18" charset="0"/>
                <a:cs typeface="Times New Roman" pitchFamily="18" charset="0"/>
              </a:rPr>
              <a:t>In this project we must study the effect of heat treatment temperature in the micro hardness and tensile properties for low carbon steel 1010, by increasing the quenching temperature above A1 to 1150° C (maximum solubility limits).</a:t>
            </a:r>
          </a:p>
          <a:p>
            <a:pPr>
              <a:lnSpc>
                <a:spcPct val="150000"/>
              </a:lnSpc>
            </a:pP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After quenching we must tempered the steel and study the effect of the heat treatment by using tensile and micro hardness testing machines to find the relation between the heat treatment temperatures and the above properties.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932902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latin typeface="Times New Roman" pitchFamily="18" charset="0"/>
                <a:cs typeface="Times New Roman" pitchFamily="18" charset="0"/>
              </a:rPr>
              <a:t>Law Carbon Steel</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150000"/>
              </a:lnSpc>
            </a:pPr>
            <a:r>
              <a:rPr lang="en-US" sz="2000" dirty="0" smtClean="0">
                <a:latin typeface="Times New Roman" pitchFamily="18" charset="0"/>
                <a:cs typeface="Times New Roman" pitchFamily="18" charset="0"/>
              </a:rPr>
              <a:t>Low carbon steel has carbon content of 0.15% to 0.45%. Low carbon steel is the  most common type of steel as its price is relatively low while its provides material  properties that are acceptable for many applications. It is neither externally brittle nor  ductile  due  to  its  low  carbon  content.  It  has  lower  tensile  strength  and malleable. </a:t>
            </a:r>
          </a:p>
          <a:p>
            <a:endParaRPr lang="en-US" dirty="0"/>
          </a:p>
        </p:txBody>
      </p:sp>
    </p:spTree>
    <p:extLst>
      <p:ext uri="{BB962C8B-B14F-4D97-AF65-F5344CB8AC3E}">
        <p14:creationId xmlns:p14="http://schemas.microsoft.com/office/powerpoint/2010/main" val="2255795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lnSpc>
                <a:spcPct val="150000"/>
              </a:lnSpc>
            </a:pPr>
            <a:r>
              <a:rPr lang="en-US" sz="4000" dirty="0" smtClean="0">
                <a:latin typeface="Times New Roman" pitchFamily="18" charset="0"/>
                <a:cs typeface="Times New Roman" pitchFamily="18" charset="0"/>
              </a:rPr>
              <a:t>Equipment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000" dirty="0" smtClean="0">
                <a:latin typeface="Times New Roman" pitchFamily="18" charset="0"/>
                <a:cs typeface="Times New Roman" pitchFamily="18" charset="0"/>
              </a:rPr>
              <a:t>1-    furnace temperature 0-1100 °C  .</a:t>
            </a:r>
          </a:p>
          <a:p>
            <a:pPr>
              <a:lnSpc>
                <a:spcPct val="150000"/>
              </a:lnSpc>
            </a:pPr>
            <a:r>
              <a:rPr lang="en-US" sz="2000" dirty="0" smtClean="0">
                <a:latin typeface="Times New Roman" pitchFamily="18" charset="0"/>
                <a:cs typeface="Times New Roman" pitchFamily="18" charset="0"/>
              </a:rPr>
              <a:t>2-	Curve turning tool </a:t>
            </a:r>
          </a:p>
          <a:p>
            <a:pPr>
              <a:lnSpc>
                <a:spcPct val="150000"/>
              </a:lnSpc>
            </a:pPr>
            <a:r>
              <a:rPr lang="en-US" sz="2000" dirty="0" smtClean="0">
                <a:latin typeface="Times New Roman" pitchFamily="18" charset="0"/>
                <a:cs typeface="Times New Roman" pitchFamily="18" charset="0"/>
              </a:rPr>
              <a:t>3-	Tensile test machine.</a:t>
            </a:r>
          </a:p>
          <a:p>
            <a:pPr>
              <a:lnSpc>
                <a:spcPct val="150000"/>
              </a:lnSpc>
            </a:pPr>
            <a:r>
              <a:rPr lang="en-US" sz="2000" dirty="0" smtClean="0">
                <a:latin typeface="Times New Roman" pitchFamily="18" charset="0"/>
                <a:cs typeface="Times New Roman" pitchFamily="18" charset="0"/>
              </a:rPr>
              <a:t>4-	Quenching oil SAE 10/40.</a:t>
            </a:r>
          </a:p>
          <a:p>
            <a:pPr>
              <a:lnSpc>
                <a:spcPct val="150000"/>
              </a:lnSpc>
            </a:pPr>
            <a:r>
              <a:rPr lang="en-US" sz="2000" dirty="0" smtClean="0">
                <a:latin typeface="Times New Roman" pitchFamily="18" charset="0"/>
                <a:cs typeface="Times New Roman" pitchFamily="18" charset="0"/>
              </a:rPr>
              <a:t>5-	Turning machine.</a:t>
            </a:r>
          </a:p>
          <a:p>
            <a:pPr>
              <a:lnSpc>
                <a:spcPct val="150000"/>
              </a:lnSpc>
            </a:pPr>
            <a:r>
              <a:rPr lang="en-US" sz="2000" dirty="0" smtClean="0">
                <a:latin typeface="Times New Roman" pitchFamily="18" charset="0"/>
                <a:cs typeface="Times New Roman" pitchFamily="18" charset="0"/>
              </a:rPr>
              <a:t>6-	micro Hardness test machine.</a:t>
            </a:r>
          </a:p>
          <a:p>
            <a:endParaRPr lang="en-US" dirty="0"/>
          </a:p>
        </p:txBody>
      </p:sp>
    </p:spTree>
    <p:extLst>
      <p:ext uri="{BB962C8B-B14F-4D97-AF65-F5344CB8AC3E}">
        <p14:creationId xmlns:p14="http://schemas.microsoft.com/office/powerpoint/2010/main" val="765025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en-US" dirty="0" smtClean="0">
                <a:latin typeface="Times New Roman" pitchFamily="18" charset="0"/>
                <a:cs typeface="Times New Roman" pitchFamily="18" charset="0"/>
              </a:rPr>
              <a:t>Experimental procedure</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nSpc>
                <a:spcPct val="150000"/>
              </a:lnSpc>
              <a:buNone/>
            </a:pPr>
            <a:r>
              <a:rPr lang="en-US" sz="2000" b="1" dirty="0" smtClean="0">
                <a:latin typeface="Times New Roman" pitchFamily="18" charset="0"/>
                <a:cs typeface="Times New Roman" pitchFamily="18" charset="0"/>
              </a:rPr>
              <a:t>Tensile specimen procedure </a:t>
            </a:r>
            <a:r>
              <a:rPr lang="en-US" sz="2000" dirty="0" smtClean="0">
                <a:latin typeface="Times New Roman" pitchFamily="18" charset="0"/>
                <a:cs typeface="Times New Roman" pitchFamily="18" charset="0"/>
              </a:rPr>
              <a:t>:</a:t>
            </a:r>
          </a:p>
          <a:p>
            <a:pPr>
              <a:lnSpc>
                <a:spcPct val="150000"/>
              </a:lnSpc>
            </a:pPr>
            <a:r>
              <a:rPr lang="en-US" sz="2000" dirty="0" smtClean="0">
                <a:latin typeface="Times New Roman" pitchFamily="18" charset="0"/>
                <a:cs typeface="Times New Roman" pitchFamily="18" charset="0"/>
              </a:rPr>
              <a:t>The long of specimen is </a:t>
            </a:r>
            <a:r>
              <a:rPr lang="en-US" sz="2000" smtClean="0">
                <a:latin typeface="Times New Roman" pitchFamily="18" charset="0"/>
                <a:cs typeface="Times New Roman" pitchFamily="18" charset="0"/>
              </a:rPr>
              <a:t>40 </a:t>
            </a:r>
            <a:r>
              <a:rPr lang="en-US" sz="2000" smtClean="0">
                <a:latin typeface="Times New Roman" pitchFamily="18" charset="0"/>
                <a:cs typeface="Times New Roman" pitchFamily="18" charset="0"/>
              </a:rPr>
              <a:t>cm </a:t>
            </a:r>
            <a:r>
              <a:rPr lang="en-US" sz="2000" dirty="0" smtClean="0">
                <a:latin typeface="Times New Roman" pitchFamily="18" charset="0"/>
                <a:cs typeface="Times New Roman" pitchFamily="18" charset="0"/>
              </a:rPr>
              <a:t>and has a diameter 14 mm</a:t>
            </a:r>
          </a:p>
          <a:p>
            <a:pPr>
              <a:lnSpc>
                <a:spcPct val="150000"/>
              </a:lnSpc>
            </a:pPr>
            <a:r>
              <a:rPr lang="en-US" sz="2000" dirty="0" smtClean="0">
                <a:latin typeface="Times New Roman" pitchFamily="18" charset="0"/>
                <a:cs typeface="Times New Roman" pitchFamily="18" charset="0"/>
              </a:rPr>
              <a:t>The specimen has been clamped on turning machine </a:t>
            </a:r>
          </a:p>
          <a:p>
            <a:pPr marL="0" indent="0">
              <a:lnSpc>
                <a:spcPct val="150000"/>
              </a:lnSpc>
              <a:buNone/>
            </a:pPr>
            <a:r>
              <a:rPr lang="en-US" sz="2000" dirty="0" smtClean="0">
                <a:latin typeface="Times New Roman" pitchFamily="18" charset="0"/>
                <a:cs typeface="Times New Roman" pitchFamily="18" charset="0"/>
              </a:rPr>
              <a:t>     to coarse the surfaces.</a:t>
            </a:r>
          </a:p>
          <a:p>
            <a:pPr>
              <a:lnSpc>
                <a:spcPct val="150000"/>
              </a:lnSpc>
            </a:pPr>
            <a:r>
              <a:rPr lang="en-US" sz="2000" dirty="0" smtClean="0">
                <a:latin typeface="Times New Roman" pitchFamily="18" charset="0"/>
                <a:cs typeface="Times New Roman" pitchFamily="18" charset="0"/>
              </a:rPr>
              <a:t>After finishing a turning process the specimen put into furnace to heated .</a:t>
            </a:r>
          </a:p>
          <a:p>
            <a:pPr>
              <a:lnSpc>
                <a:spcPct val="150000"/>
              </a:lnSpc>
            </a:pPr>
            <a:r>
              <a:rPr lang="en-US" sz="2000" dirty="0" smtClean="0">
                <a:latin typeface="Times New Roman" pitchFamily="18" charset="0"/>
                <a:cs typeface="Times New Roman" pitchFamily="18" charset="0"/>
              </a:rPr>
              <a:t>Heat the specimen to austenite region. (</a:t>
            </a:r>
            <a:r>
              <a:rPr lang="el-GR" sz="2000" dirty="0" smtClean="0">
                <a:latin typeface="Times New Roman" pitchFamily="18" charset="0"/>
                <a:cs typeface="Times New Roman" pitchFamily="18" charset="0"/>
              </a:rPr>
              <a:t>γ</a:t>
            </a:r>
            <a:r>
              <a:rPr lang="en-US" sz="2000" dirty="0" smtClean="0">
                <a:latin typeface="Times New Roman" pitchFamily="18" charset="0"/>
                <a:cs typeface="Times New Roman" pitchFamily="18" charset="0"/>
              </a:rPr>
              <a:t>)</a:t>
            </a:r>
          </a:p>
          <a:p>
            <a:pPr>
              <a:lnSpc>
                <a:spcPct val="150000"/>
              </a:lnSpc>
            </a:pPr>
            <a:r>
              <a:rPr lang="en-US" sz="2000" dirty="0" smtClean="0">
                <a:latin typeface="Times New Roman" pitchFamily="18" charset="0"/>
                <a:cs typeface="Times New Roman" pitchFamily="18" charset="0"/>
              </a:rPr>
              <a:t>From the phase diagram we see the austenite region (</a:t>
            </a:r>
            <a:r>
              <a:rPr lang="el-GR" sz="2000" dirty="0" smtClean="0">
                <a:latin typeface="Times New Roman" pitchFamily="18" charset="0"/>
                <a:cs typeface="Times New Roman" pitchFamily="18" charset="0"/>
              </a:rPr>
              <a:t>γ</a:t>
            </a:r>
            <a:r>
              <a:rPr lang="en-US" sz="2000" dirty="0" smtClean="0">
                <a:latin typeface="Times New Roman" pitchFamily="18" charset="0"/>
                <a:cs typeface="Times New Roman" pitchFamily="18" charset="0"/>
              </a:rPr>
              <a:t>) starts from 750 co to 1100 co maximum solubility limits.</a:t>
            </a:r>
          </a:p>
          <a:p>
            <a:pPr>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621576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en-US" dirty="0" smtClean="0">
                <a:latin typeface="Times New Roman" pitchFamily="18" charset="0"/>
                <a:cs typeface="Times New Roman" pitchFamily="18" charset="0"/>
              </a:rPr>
              <a:t>Experimental procedure</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nSpc>
                <a:spcPct val="150000"/>
              </a:lnSpc>
            </a:pPr>
            <a:r>
              <a:rPr lang="en-US" sz="2000" dirty="0" smtClean="0">
                <a:latin typeface="Times New Roman" pitchFamily="18" charset="0"/>
                <a:cs typeface="Times New Roman" pitchFamily="18" charset="0"/>
              </a:rPr>
              <a:t>Heat the 24 specimen to 750 °C.</a:t>
            </a:r>
          </a:p>
          <a:p>
            <a:pPr>
              <a:lnSpc>
                <a:spcPct val="150000"/>
              </a:lnSpc>
            </a:pPr>
            <a:r>
              <a:rPr lang="en-US" sz="2000" dirty="0" smtClean="0">
                <a:latin typeface="Times New Roman" pitchFamily="18" charset="0"/>
                <a:cs typeface="Times New Roman" pitchFamily="18" charset="0"/>
              </a:rPr>
              <a:t>The specimen heated for 15 minutes, take the three specimens from the furnace and quench rapidly in oil.</a:t>
            </a:r>
          </a:p>
          <a:p>
            <a:pPr>
              <a:lnSpc>
                <a:spcPct val="150000"/>
              </a:lnSpc>
            </a:pPr>
            <a:r>
              <a:rPr lang="en-US" sz="2000" dirty="0" smtClean="0">
                <a:latin typeface="Times New Roman" pitchFamily="18" charset="0"/>
                <a:cs typeface="Times New Roman" pitchFamily="18" charset="0"/>
              </a:rPr>
              <a:t>Rise the temperature to 800 co for the 18 remains specimen and keep it in furnace for 15 minutes ,after that take another 3 specimens from the furnace  and quench it in oil.</a:t>
            </a:r>
          </a:p>
          <a:p>
            <a:pPr>
              <a:lnSpc>
                <a:spcPct val="150000"/>
              </a:lnSpc>
            </a:pPr>
            <a:r>
              <a:rPr lang="en-US" sz="2000" dirty="0" smtClean="0">
                <a:latin typeface="Times New Roman" pitchFamily="18" charset="0"/>
                <a:cs typeface="Times New Roman" pitchFamily="18" charset="0"/>
              </a:rPr>
              <a:t>Continue heating by step 50 co for the other specimen and another 3 specimens and repeat as the previous step.</a:t>
            </a:r>
          </a:p>
          <a:p>
            <a:pPr>
              <a:lnSpc>
                <a:spcPct val="150000"/>
              </a:lnSpc>
            </a:pPr>
            <a:r>
              <a:rPr lang="en-US" sz="2000" dirty="0" smtClean="0">
                <a:latin typeface="Times New Roman" pitchFamily="18" charset="0"/>
                <a:cs typeface="Times New Roman" pitchFamily="18" charset="0"/>
              </a:rPr>
              <a:t>Tempering the entire specimen in furnace about 550 co for 1:30 </a:t>
            </a:r>
            <a:r>
              <a:rPr lang="en-US" sz="2000" dirty="0" err="1" smtClean="0">
                <a:latin typeface="Times New Roman" pitchFamily="18" charset="0"/>
                <a:cs typeface="Times New Roman" pitchFamily="18" charset="0"/>
              </a:rPr>
              <a:t>Houre</a:t>
            </a:r>
            <a:r>
              <a:rPr lang="en-US" sz="2000" dirty="0" smtClean="0">
                <a:latin typeface="Times New Roman" pitchFamily="18" charset="0"/>
                <a:cs typeface="Times New Roman" pitchFamily="18" charset="0"/>
              </a:rPr>
              <a:t>.</a:t>
            </a:r>
          </a:p>
          <a:p>
            <a:pPr>
              <a:lnSpc>
                <a:spcPct val="150000"/>
              </a:lnSpc>
            </a:pPr>
            <a:r>
              <a:rPr lang="en-US" sz="2000" dirty="0" smtClean="0">
                <a:latin typeface="Times New Roman" pitchFamily="18" charset="0"/>
                <a:cs typeface="Times New Roman" pitchFamily="18" charset="0"/>
              </a:rPr>
              <a:t>Put the specimen in Tensile testing machine.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30280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lnSpc>
                <a:spcPct val="150000"/>
              </a:lnSpc>
            </a:pPr>
            <a:r>
              <a:rPr lang="en-US" sz="4000" dirty="0" smtClean="0">
                <a:latin typeface="Times New Roman" pitchFamily="18" charset="0"/>
                <a:cs typeface="Times New Roman" pitchFamily="18" charset="0"/>
              </a:rPr>
              <a:t>Experimental procedure</a:t>
            </a:r>
            <a:endParaRPr lang="en-US" sz="4000" dirty="0">
              <a:latin typeface="Times New Roman" pitchFamily="18" charset="0"/>
              <a:cs typeface="Times New Roman" pitchFamily="18"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3855" y="1524000"/>
            <a:ext cx="3948545" cy="4074535"/>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953000" y="1600200"/>
            <a:ext cx="3236132" cy="3990975"/>
          </a:xfrm>
          <a:prstGeom prst="rect">
            <a:avLst/>
          </a:prstGeom>
        </p:spPr>
      </p:pic>
      <p:sp>
        <p:nvSpPr>
          <p:cNvPr id="6" name="Rectangle 5"/>
          <p:cNvSpPr/>
          <p:nvPr/>
        </p:nvSpPr>
        <p:spPr>
          <a:xfrm>
            <a:off x="5637331" y="5598535"/>
            <a:ext cx="2269917" cy="553998"/>
          </a:xfrm>
          <a:prstGeom prst="rect">
            <a:avLst/>
          </a:prstGeom>
        </p:spPr>
        <p:txBody>
          <a:bodyPr wrap="none">
            <a:spAutoFit/>
          </a:bodyPr>
          <a:lstStyle/>
          <a:p>
            <a:pPr>
              <a:lnSpc>
                <a:spcPct val="150000"/>
              </a:lnSpc>
            </a:pPr>
            <a:r>
              <a:rPr lang="en-US" sz="2000" dirty="0" smtClean="0">
                <a:latin typeface="Times New Roman" pitchFamily="18" charset="0"/>
                <a:cs typeface="Times New Roman" pitchFamily="18" charset="0"/>
              </a:rPr>
              <a:t>Tensile test machine</a:t>
            </a:r>
            <a:endParaRPr lang="en-US" sz="2000" dirty="0">
              <a:latin typeface="Times New Roman" pitchFamily="18" charset="0"/>
              <a:cs typeface="Times New Roman" pitchFamily="18" charset="0"/>
            </a:endParaRPr>
          </a:p>
        </p:txBody>
      </p:sp>
      <p:sp>
        <p:nvSpPr>
          <p:cNvPr id="7" name="Rectangle 6"/>
          <p:cNvSpPr/>
          <p:nvPr/>
        </p:nvSpPr>
        <p:spPr>
          <a:xfrm>
            <a:off x="1447800" y="5588805"/>
            <a:ext cx="1010213" cy="498663"/>
          </a:xfrm>
          <a:prstGeom prst="rect">
            <a:avLst/>
          </a:prstGeom>
        </p:spPr>
        <p:txBody>
          <a:bodyPr wrap="none">
            <a:spAutoFit/>
          </a:bodyPr>
          <a:lstStyle/>
          <a:p>
            <a:pPr>
              <a:lnSpc>
                <a:spcPct val="150000"/>
              </a:lnSpc>
            </a:pPr>
            <a:r>
              <a:rPr lang="en-US" sz="2000" dirty="0" smtClean="0">
                <a:latin typeface="Times New Roman" pitchFamily="18" charset="0"/>
                <a:cs typeface="Times New Roman" pitchFamily="18" charset="0"/>
              </a:rPr>
              <a:t>Furnace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92014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lnSpc>
                <a:spcPct val="150000"/>
              </a:lnSpc>
            </a:pPr>
            <a:r>
              <a:rPr lang="en-US" sz="4000" dirty="0" smtClean="0">
                <a:latin typeface="Times New Roman" pitchFamily="18" charset="0"/>
                <a:cs typeface="Times New Roman" pitchFamily="18" charset="0"/>
              </a:rPr>
              <a:t>Experimental procedure</a:t>
            </a:r>
            <a:endParaRPr lang="en-US" sz="4000" dirty="0">
              <a:latin typeface="Times New Roman" pitchFamily="18" charset="0"/>
              <a:cs typeface="Times New Roman" pitchFamily="18"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523999"/>
            <a:ext cx="7315200" cy="4537263"/>
          </a:xfrm>
          <a:prstGeom prst="rect">
            <a:avLst/>
          </a:prstGeom>
          <a:noFill/>
        </p:spPr>
      </p:pic>
      <p:sp>
        <p:nvSpPr>
          <p:cNvPr id="5" name="Rectangle 4"/>
          <p:cNvSpPr/>
          <p:nvPr/>
        </p:nvSpPr>
        <p:spPr>
          <a:xfrm>
            <a:off x="2667000" y="6040381"/>
            <a:ext cx="3725700" cy="498663"/>
          </a:xfrm>
          <a:prstGeom prst="rect">
            <a:avLst/>
          </a:prstGeom>
        </p:spPr>
        <p:txBody>
          <a:bodyPr wrap="none">
            <a:spAutoFit/>
          </a:bodyPr>
          <a:lstStyle/>
          <a:p>
            <a:pPr>
              <a:lnSpc>
                <a:spcPct val="150000"/>
              </a:lnSpc>
            </a:pPr>
            <a:r>
              <a:rPr lang="en-US" sz="2000" dirty="0" smtClean="0">
                <a:latin typeface="Times New Roman" pitchFamily="18" charset="0"/>
                <a:cs typeface="Times New Roman" pitchFamily="18" charset="0"/>
              </a:rPr>
              <a:t>Iron – Iron carbide phase diagram.</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984955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176</TotalTime>
  <Words>578</Words>
  <Application>Microsoft Office PowerPoint</Application>
  <PresentationFormat>On-screen Show (4:3)</PresentationFormat>
  <Paragraphs>161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Verve</vt:lpstr>
      <vt:lpstr>AN-Najah National University Engineering College Mechanical Engineering Dep.</vt:lpstr>
      <vt:lpstr>Outlines</vt:lpstr>
      <vt:lpstr>Abstract</vt:lpstr>
      <vt:lpstr>Law Carbon Steel</vt:lpstr>
      <vt:lpstr>Equipment</vt:lpstr>
      <vt:lpstr>Experimental procedure </vt:lpstr>
      <vt:lpstr>Experimental procedure </vt:lpstr>
      <vt:lpstr>Experimental procedure</vt:lpstr>
      <vt:lpstr>Experimental procedure</vt:lpstr>
      <vt:lpstr>Results and Analysis  </vt:lpstr>
      <vt:lpstr>Results and Analysis  Temp Vs Average Yield Strength</vt:lpstr>
      <vt:lpstr>Results and Analysis Temp Vs Average UTS</vt:lpstr>
      <vt:lpstr>Results and Analysis Temp Vs Average Elongation</vt:lpstr>
      <vt:lpstr>Results and Analysis  Effect of heat Treatment on the Average Micro Hardness</vt:lpstr>
      <vt:lpstr>Results and Analysis Temp Vs Average Hardness </vt:lpstr>
      <vt:lpstr>Conclusions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AN-Najah National University Engineering College Mechanical Engineering Dep.</dc:title>
  <dc:creator>Toshiba</dc:creator>
  <cp:lastModifiedBy>Toshiba</cp:lastModifiedBy>
  <cp:revision>33</cp:revision>
  <dcterms:created xsi:type="dcterms:W3CDTF">2015-05-12T10:52:03Z</dcterms:created>
  <dcterms:modified xsi:type="dcterms:W3CDTF">2015-05-14T07:31:36Z</dcterms:modified>
</cp:coreProperties>
</file>