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3" r:id="rId2"/>
    <p:sldId id="334" r:id="rId3"/>
    <p:sldId id="327" r:id="rId4"/>
    <p:sldId id="362" r:id="rId5"/>
    <p:sldId id="363" r:id="rId6"/>
    <p:sldId id="350" r:id="rId7"/>
    <p:sldId id="366" r:id="rId8"/>
    <p:sldId id="367" r:id="rId9"/>
    <p:sldId id="364" r:id="rId10"/>
    <p:sldId id="365" r:id="rId11"/>
    <p:sldId id="351" r:id="rId12"/>
    <p:sldId id="329" r:id="rId13"/>
    <p:sldId id="352" r:id="rId14"/>
    <p:sldId id="353" r:id="rId15"/>
    <p:sldId id="354" r:id="rId16"/>
    <p:sldId id="355" r:id="rId17"/>
    <p:sldId id="356" r:id="rId18"/>
    <p:sldId id="369" r:id="rId19"/>
    <p:sldId id="368" r:id="rId20"/>
    <p:sldId id="357" r:id="rId21"/>
    <p:sldId id="358" r:id="rId22"/>
    <p:sldId id="359" r:id="rId23"/>
    <p:sldId id="360" r:id="rId24"/>
    <p:sldId id="361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80108" autoAdjust="0"/>
  </p:normalViewPr>
  <p:slideViewPr>
    <p:cSldViewPr>
      <p:cViewPr varScale="1">
        <p:scale>
          <a:sx n="58" d="100"/>
          <a:sy n="58" d="100"/>
        </p:scale>
        <p:origin x="-1824" y="-78"/>
      </p:cViewPr>
      <p:guideLst>
        <p:guide orient="horz" pos="3168"/>
        <p:guide pos="432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9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07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important to be in safe side in every thing as impose date  </a:t>
            </a:r>
            <a:r>
              <a:rPr lang="ar-SA" dirty="0" smtClean="0"/>
              <a:t>لكي</a:t>
            </a:r>
            <a:r>
              <a:rPr lang="ar-SA" baseline="0" dirty="0" smtClean="0"/>
              <a:t> نكون بعيدين عن الغرامات التأخير الي ممكن ان تحصل إذا اخرنا عن الموعد المحدد</a:t>
            </a:r>
            <a:r>
              <a:rPr lang="en-US" dirty="0" smtClean="0"/>
              <a:t>and  and % complete of activity  to know</a:t>
            </a:r>
            <a:r>
              <a:rPr lang="en-US" baseline="0" dirty="0" smtClean="0"/>
              <a:t> we are ahead or  </a:t>
            </a:r>
            <a:r>
              <a:rPr lang="en-US" baseline="0" dirty="0" err="1" smtClean="0"/>
              <a:t>behinde</a:t>
            </a:r>
            <a:r>
              <a:rPr lang="en-US" baseline="0" dirty="0" smtClean="0"/>
              <a:t>  or a </a:t>
            </a:r>
            <a:r>
              <a:rPr lang="ar-SA" baseline="0" dirty="0" smtClean="0"/>
              <a:t>متقدمين او خسرانين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questionnaire</a:t>
            </a:r>
            <a:r>
              <a:rPr lang="en-US" baseline="0" dirty="0" smtClean="0"/>
              <a:t> we observe  if HR work with rise morale by manager they </a:t>
            </a:r>
            <a:r>
              <a:rPr lang="en-US" baseline="0" dirty="0" err="1" smtClean="0"/>
              <a:t>coused</a:t>
            </a:r>
            <a:r>
              <a:rPr lang="en-US" baseline="0" dirty="0" smtClean="0"/>
              <a:t> to increase the company profit so both of this in positive relationship with communication so that we connect cost and HR</a:t>
            </a:r>
            <a:r>
              <a:rPr lang="ar-SA" baseline="0" dirty="0" smtClean="0"/>
              <a:t>   </a:t>
            </a:r>
            <a:r>
              <a:rPr lang="en-US" baseline="0" dirty="0" smtClean="0"/>
              <a:t>with communication  related to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cost  by communication we interest to select best cost  or purchase for any thing  if any problems occurs and interest also to increase my profit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 also </a:t>
            </a:r>
            <a:r>
              <a:rPr lang="en-US" baseline="0" dirty="0" err="1" smtClean="0"/>
              <a:t>relationshipe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togother</a:t>
            </a:r>
            <a:r>
              <a:rPr lang="en-US" baseline="0" dirty="0" smtClean="0"/>
              <a:t> example : if we know the works for this project are </a:t>
            </a:r>
            <a:r>
              <a:rPr lang="en-US" baseline="0" dirty="0" err="1" smtClean="0"/>
              <a:t>lated</a:t>
            </a:r>
            <a:r>
              <a:rPr lang="en-US" baseline="0" dirty="0" smtClean="0"/>
              <a:t> time so we must accelerate but we should study 3 case then </a:t>
            </a:r>
            <a:r>
              <a:rPr lang="en-US" baseline="0" dirty="0" err="1" smtClean="0"/>
              <a:t>selecte</a:t>
            </a:r>
            <a:r>
              <a:rPr lang="en-US" baseline="0" dirty="0" smtClean="0"/>
              <a:t> what we must do???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1-  pay for owner the </a:t>
            </a:r>
            <a:r>
              <a:rPr lang="ar-SA" baseline="0" dirty="0" smtClean="0"/>
              <a:t> ضريبة تأخير </a:t>
            </a:r>
            <a:endParaRPr lang="ar-SA" dirty="0" smtClean="0"/>
          </a:p>
          <a:p>
            <a:r>
              <a:rPr lang="en-US" dirty="0" smtClean="0"/>
              <a:t>2-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accelarated</a:t>
            </a:r>
            <a:r>
              <a:rPr lang="en-US" baseline="0" dirty="0" smtClean="0"/>
              <a:t> and bring other HR  to do it early</a:t>
            </a:r>
          </a:p>
          <a:p>
            <a:r>
              <a:rPr lang="en-US" baseline="0" dirty="0" smtClean="0"/>
              <a:t>3- pay for HR overtime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able control,  and to avoid the risk in project as  much as possible before happen.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Materials 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Events (time)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Plan 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Control 	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0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3F3-A55C-4F67-A633-4877A46A5D83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94F-C690-4414-B549-7730D8EFE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96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  <p:sldLayoutId id="2147483685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52950" y="0"/>
            <a:ext cx="459105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-99392"/>
            <a:ext cx="532576" cy="6984776"/>
          </a:xfrm>
          <a:prstGeom prst="rect">
            <a:avLst/>
          </a:prstGeom>
          <a:solidFill>
            <a:srgbClr val="FC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5496" y="-99392"/>
            <a:ext cx="0" cy="71287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1988840"/>
            <a:ext cx="3528392" cy="1584176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Communication 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Management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669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4-Exchange information electronically among its employees through a website was implemented by a program called FrontPage. Instead of the traditional way of exchange of information in the municipality.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5-Know the status of the structural project in terms of budget and time.</a:t>
            </a:r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6624736" cy="108011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Website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5328592" cy="386598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C7500"/>
                </a:solidFill>
              </a:rPr>
              <a:t>Website: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Is the electronic system consists of a set of processes and Standards for data exchange and business between the companies </a:t>
            </a:r>
            <a:r>
              <a:rPr lang="ar-SA" sz="24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electronically.</a:t>
            </a:r>
          </a:p>
          <a:p>
            <a:pPr algn="l"/>
            <a:endParaRPr lang="ar-SA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15752"/>
            <a:ext cx="3024336" cy="286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293096"/>
            <a:ext cx="5616624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C7500"/>
                </a:solidFill>
              </a:rPr>
              <a:t>Purpose:</a:t>
            </a:r>
          </a:p>
          <a:p>
            <a:pPr algn="just">
              <a:buNone/>
            </a:pPr>
            <a:r>
              <a:rPr lang="en-US" sz="2400" dirty="0" smtClean="0">
                <a:latin typeface="David" pitchFamily="34" charset="-79"/>
                <a:cs typeface="David" pitchFamily="34" charset="-79"/>
              </a:rPr>
              <a:t>Organize  sending and receiving the documents between employees and departments and electronic  exchange of data.</a:t>
            </a:r>
            <a:endParaRPr lang="ar-SA" sz="2400" dirty="0" smtClean="0">
              <a:solidFill>
                <a:srgbClr val="FF0000"/>
              </a:solidFill>
              <a:latin typeface="David" pitchFamily="34" charset="-79"/>
            </a:endParaRP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4247" y="1412776"/>
            <a:ext cx="3447873" cy="331236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1608286"/>
            <a:ext cx="3960440" cy="299335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5586350"/>
            <a:ext cx="7391400" cy="11954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332656"/>
            <a:ext cx="7488832" cy="95410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This Website </a:t>
            </a:r>
            <a:r>
              <a:rPr lang="en-US" sz="2800" b="1" dirty="0" smtClean="0">
                <a:solidFill>
                  <a:schemeClr val="bg1"/>
                </a:solidFill>
              </a:rPr>
              <a:t>Consists</a:t>
            </a:r>
            <a:r>
              <a:rPr lang="en-US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of Two  Computer </a:t>
            </a:r>
            <a:r>
              <a:rPr lang="ar-SA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Languages: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4797152"/>
            <a:ext cx="3815461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        </a:t>
            </a:r>
            <a:r>
              <a:rPr lang="en-US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FrontPage 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4797152"/>
            <a:ext cx="3816424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           </a:t>
            </a:r>
            <a:r>
              <a:rPr lang="en-US" sz="24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ASP.NET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517232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David" pitchFamily="34" charset="-79"/>
                <a:cs typeface="David" pitchFamily="34" charset="-79"/>
              </a:rPr>
              <a:t>work as design pages.</a:t>
            </a:r>
            <a:endParaRPr lang="ar-S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5373216"/>
            <a:ext cx="30963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David" pitchFamily="34" charset="-79"/>
                <a:cs typeface="David" pitchFamily="34" charset="-79"/>
              </a:rPr>
              <a:t>work as convert any text or excel sheet to codes and connect with data </a:t>
            </a:r>
            <a:r>
              <a:rPr lang="ar-SA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dirty="0" smtClean="0">
                <a:latin typeface="David" pitchFamily="34" charset="-79"/>
                <a:cs typeface="David" pitchFamily="34" charset="-79"/>
              </a:rPr>
              <a:t>base.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18980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69674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FrontPage Language</a:t>
            </a:r>
            <a:endParaRPr lang="ar-SA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284984"/>
            <a:ext cx="511256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None/>
            </a:pPr>
            <a:endParaRPr lang="en-US" sz="2800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sz="2800" b="1" dirty="0" smtClean="0">
                <a:solidFill>
                  <a:srgbClr val="FC7500"/>
                </a:solidFill>
                <a:latin typeface="David" pitchFamily="34" charset="-79"/>
                <a:cs typeface="David" pitchFamily="34" charset="-79"/>
              </a:rPr>
              <a:t>The most powerful feature of FrontPage: </a:t>
            </a:r>
          </a:p>
          <a:p>
            <a:pPr algn="just"/>
            <a:r>
              <a:rPr lang="en-US" sz="2800" dirty="0" smtClean="0">
                <a:latin typeface="David" pitchFamily="34" charset="-79"/>
                <a:cs typeface="David" pitchFamily="34" charset="-79"/>
              </a:rPr>
              <a:t> It allows to create websites without having to learn HTML language.</a:t>
            </a:r>
            <a:endParaRPr lang="ar-S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5184576" cy="18878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400" dirty="0" smtClean="0"/>
          </a:p>
          <a:p>
            <a:r>
              <a:rPr lang="en-US" sz="3200" b="1" dirty="0" smtClean="0">
                <a:solidFill>
                  <a:srgbClr val="FC7500"/>
                </a:solidFill>
              </a:rPr>
              <a:t>Front page :</a:t>
            </a:r>
          </a:p>
          <a:p>
            <a:pPr algn="just">
              <a:buNone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This program  used for design web pages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 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depends on html language.                        </a:t>
            </a:r>
          </a:p>
        </p:txBody>
      </p:sp>
      <p:pic>
        <p:nvPicPr>
          <p:cNvPr id="6" name="Picture 5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7504" y="768217"/>
            <a:ext cx="3340959" cy="554110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 bldLvl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293096"/>
            <a:ext cx="597666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25F29"/>
                </a:solidFill>
              </a:rPr>
              <a:t>The important of this language:</a:t>
            </a:r>
          </a:p>
          <a:p>
            <a:pPr lvl="1"/>
            <a:endParaRPr lang="en-US" sz="2400" dirty="0" smtClean="0">
              <a:latin typeface="David" pitchFamily="34" charset="-79"/>
              <a:cs typeface="David" pitchFamily="34" charset="-79"/>
            </a:endParaRPr>
          </a:p>
          <a:p>
            <a:pPr lvl="1"/>
            <a:r>
              <a:rPr lang="en-US" sz="2400" dirty="0" smtClean="0">
                <a:latin typeface="David" pitchFamily="34" charset="-79"/>
                <a:cs typeface="David" pitchFamily="34" charset="-79"/>
              </a:rPr>
              <a:t>Connect with data base to make users and password for employees  and save any thing for any project on data base.</a:t>
            </a:r>
            <a:endParaRPr lang="ar-SA" sz="2400" dirty="0">
              <a:latin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188640"/>
            <a:ext cx="60486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ASP.NET Language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7" y="1844824"/>
            <a:ext cx="5112567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25F29"/>
                </a:solidFill>
              </a:rPr>
              <a:t>ASP.NET language: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latin typeface="David" pitchFamily="34" charset="-79"/>
                <a:cs typeface="David" pitchFamily="34" charset="-79"/>
              </a:rPr>
              <a:t>This language  will be just for employees only. And to deal with data base which in ASQL server.                                                                 </a:t>
            </a:r>
          </a:p>
        </p:txBody>
      </p:sp>
      <p:pic>
        <p:nvPicPr>
          <p:cNvPr id="5" name="Picture 4" descr="images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3168352" cy="3672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260648"/>
            <a:ext cx="612067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3200" b="1" i="1" dirty="0" smtClean="0"/>
              <a:t>The Website Level to Communicate</a:t>
            </a:r>
            <a:endParaRPr lang="ar-SA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1772816"/>
            <a:ext cx="5256583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C7500"/>
                </a:solidFill>
              </a:rPr>
              <a:t>The website has four levels:</a:t>
            </a:r>
          </a:p>
          <a:p>
            <a:pPr algn="just">
              <a:buNone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A-The first as Supervising engineer on site who inter the daily report and edit any changes.</a:t>
            </a:r>
            <a:r>
              <a:rPr lang="en-US" sz="2800" dirty="0" smtClean="0">
                <a:latin typeface="David" pitchFamily="34" charset="-79"/>
              </a:rPr>
              <a:t>                                                         </a:t>
            </a:r>
          </a:p>
          <a:p>
            <a:pPr algn="just">
              <a:buNone/>
            </a:pPr>
            <a:endParaRPr lang="en-US" sz="2800" dirty="0" smtClean="0">
              <a:latin typeface="David" pitchFamily="34" charset="-79"/>
              <a:cs typeface="David" pitchFamily="34" charset="-79"/>
            </a:endParaRPr>
          </a:p>
          <a:p>
            <a:pPr algn="just">
              <a:buNone/>
            </a:pPr>
            <a:r>
              <a:rPr lang="en-US" sz="2800" dirty="0" smtClean="0"/>
              <a:t>B-The second level as project manager who will pricing tenders and monitors the project.</a:t>
            </a:r>
            <a:endParaRPr lang="ar-SA" sz="2400" dirty="0"/>
          </a:p>
        </p:txBody>
      </p:sp>
      <p:pic>
        <p:nvPicPr>
          <p:cNvPr id="4" name="Picture 3" descr="images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96752"/>
            <a:ext cx="3168351" cy="482453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7488832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C-The third level municipality manager who concerned with cost and time of project and he want to know the project is winner or loser,</a:t>
            </a:r>
            <a:r>
              <a:rPr lang="ar-SA" sz="28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 and the project is head or late.</a:t>
            </a:r>
            <a:r>
              <a:rPr lang="en-US" sz="2800" dirty="0" smtClean="0">
                <a:latin typeface="David" pitchFamily="34" charset="-79"/>
              </a:rPr>
              <a:t>                                        </a:t>
            </a:r>
          </a:p>
          <a:p>
            <a:pPr algn="just">
              <a:buNone/>
            </a:pPr>
            <a:endParaRPr lang="en-US" sz="2800" dirty="0" smtClean="0">
              <a:latin typeface="David" pitchFamily="34" charset="-79"/>
            </a:endParaRPr>
          </a:p>
          <a:p>
            <a:pPr algn="just">
              <a:buNone/>
            </a:pPr>
            <a:r>
              <a:rPr lang="en-US" sz="2800" dirty="0" smtClean="0"/>
              <a:t>D-The fourth level for IT Department to generate a new account or delete account and to convert the files to codes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                     </a:t>
            </a:r>
            <a:endParaRPr lang="en-US" sz="2400" dirty="0" smtClean="0">
              <a:latin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60848"/>
            <a:ext cx="7704856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Cost Performance Index (CPI) = BCWP / ACWP</a:t>
            </a:r>
          </a:p>
          <a:p>
            <a:pPr>
              <a:buNone/>
            </a:pPr>
            <a:r>
              <a:rPr lang="en-US" sz="2800" dirty="0" smtClean="0"/>
              <a:t> if CPI=1 on budget</a:t>
            </a:r>
          </a:p>
          <a:p>
            <a:pPr>
              <a:buNone/>
            </a:pPr>
            <a:r>
              <a:rPr lang="en-US" sz="2800" dirty="0" smtClean="0"/>
              <a:t>CPI &lt; 1 over budge</a:t>
            </a:r>
          </a:p>
          <a:p>
            <a:pPr>
              <a:buNone/>
            </a:pPr>
            <a:r>
              <a:rPr lang="en-US" sz="2800" dirty="0" smtClean="0"/>
              <a:t>CPI &gt; 1 under budge</a:t>
            </a:r>
          </a:p>
          <a:p>
            <a:pPr>
              <a:buNone/>
            </a:pPr>
            <a:endParaRPr lang="ar-SA" sz="2800" dirty="0" smtClean="0">
              <a:solidFill>
                <a:srgbClr val="FF0000"/>
              </a:solidFill>
              <a:latin typeface="David" pitchFamily="34" charset="-79"/>
            </a:endParaRPr>
          </a:p>
          <a:p>
            <a:r>
              <a:rPr lang="en-US" sz="2800" dirty="0" smtClean="0">
                <a:latin typeface="David" pitchFamily="34" charset="-79"/>
                <a:cs typeface="David" pitchFamily="34" charset="-79"/>
              </a:rPr>
              <a:t>Schedule Performance Index (SPI) = BCWP /BCWS</a:t>
            </a:r>
          </a:p>
          <a:p>
            <a:pPr>
              <a:buNone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If SPI = 1 on schedule</a:t>
            </a:r>
          </a:p>
          <a:p>
            <a:pPr>
              <a:buNone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SPI &lt; 1 behind schedule</a:t>
            </a:r>
          </a:p>
          <a:p>
            <a:pPr>
              <a:buNone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SPI &gt; 1 ahead of schedule</a:t>
            </a:r>
          </a:p>
          <a:p>
            <a:pPr>
              <a:buNone/>
            </a:pPr>
            <a:endParaRPr lang="en-US" sz="2000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en-US" sz="2000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ar-SA" sz="2000" dirty="0">
              <a:latin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633670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25F29"/>
                </a:solidFill>
              </a:rPr>
              <a:t>Status Project </a:t>
            </a:r>
            <a:r>
              <a:rPr lang="en-US" sz="3200" b="1" dirty="0" smtClean="0">
                <a:solidFill>
                  <a:srgbClr val="F25F29"/>
                </a:solidFill>
                <a:latin typeface="David" pitchFamily="34" charset="-79"/>
              </a:rPr>
              <a:t>Depend on some relationship:</a:t>
            </a:r>
            <a:endParaRPr lang="ar-SA" sz="3200" b="1" dirty="0">
              <a:solidFill>
                <a:srgbClr val="F25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4249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EL SHE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8712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1412776"/>
            <a:ext cx="3528392" cy="165618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Website of Qabatia Municipality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3861048"/>
            <a:ext cx="42954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C7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</a:t>
            </a:r>
            <a:r>
              <a:rPr lang="en-US" sz="2000" dirty="0">
                <a:solidFill>
                  <a:srgbClr val="FC7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sz="2000" dirty="0" smtClean="0">
                <a:solidFill>
                  <a:srgbClr val="FC7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       Mohammad AL-Ahmad.  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Moath  Attar.</a:t>
            </a:r>
          </a:p>
          <a:p>
            <a:r>
              <a:rPr lang="en-US" sz="2000" dirty="0" smtClean="0">
                <a:solidFill>
                  <a:srgbClr val="FC7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 to: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Dr.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Barraq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Jomah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264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77686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25F29"/>
                </a:solidFill>
                <a:latin typeface="David" pitchFamily="34" charset="-79"/>
                <a:cs typeface="David" pitchFamily="34" charset="-79"/>
              </a:rPr>
              <a:t>1-Budgeted cost of work scheduled (BCWS):</a:t>
            </a:r>
          </a:p>
          <a:p>
            <a:r>
              <a:rPr lang="en-US" sz="2800" dirty="0" smtClean="0">
                <a:latin typeface="David" pitchFamily="34" charset="-79"/>
                <a:cs typeface="David" pitchFamily="34" charset="-79"/>
              </a:rPr>
              <a:t> related to the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schedule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cost and duration</a:t>
            </a:r>
          </a:p>
        </p:txBody>
      </p:sp>
      <p:pic>
        <p:nvPicPr>
          <p:cNvPr id="3" name="Picture 2" descr="pcws okkkkkk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864096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802838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C7500"/>
                </a:solidFill>
                <a:latin typeface="David" pitchFamily="34" charset="-79"/>
                <a:cs typeface="David" pitchFamily="34" charset="-79"/>
              </a:rPr>
              <a:t>2-Budgeted cost for work performance (BCWP):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related to the schedule cost but actual duration.</a:t>
            </a:r>
            <a:endParaRPr lang="ar-SA" sz="2800" dirty="0"/>
          </a:p>
        </p:txBody>
      </p:sp>
      <p:pic>
        <p:nvPicPr>
          <p:cNvPr id="3" name="Picture 2" descr="bcwp okkkkkkk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8568952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72008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C7500"/>
                </a:solidFill>
              </a:rPr>
              <a:t>3-Actual cost of work </a:t>
            </a:r>
            <a:r>
              <a:rPr lang="en-US" sz="3200" dirty="0" err="1" smtClean="0">
                <a:solidFill>
                  <a:srgbClr val="FC7500"/>
                </a:solidFill>
              </a:rPr>
              <a:t>performanced</a:t>
            </a:r>
            <a:r>
              <a:rPr lang="en-US" sz="3200" dirty="0" smtClean="0">
                <a:solidFill>
                  <a:srgbClr val="FC7500"/>
                </a:solidFill>
              </a:rPr>
              <a:t> (ACWP):</a:t>
            </a:r>
          </a:p>
          <a:p>
            <a:r>
              <a:rPr lang="en-US" sz="2800" dirty="0" smtClean="0"/>
              <a:t>Related to actual cost and duration</a:t>
            </a:r>
            <a:endParaRPr lang="ar-SA" sz="2800" dirty="0"/>
          </a:p>
        </p:txBody>
      </p:sp>
      <p:pic>
        <p:nvPicPr>
          <p:cNvPr id="3" name="Picture 2" descr="acwp okkkkkkkkk11111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8640960" cy="676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20891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C7500"/>
                </a:solidFill>
              </a:rPr>
              <a:t>Results: </a:t>
            </a:r>
          </a:p>
          <a:p>
            <a:endParaRPr lang="en-US" sz="3600" b="1" dirty="0" smtClean="0">
              <a:solidFill>
                <a:srgbClr val="FC7500"/>
              </a:solidFill>
            </a:endParaRPr>
          </a:p>
          <a:p>
            <a:r>
              <a:rPr lang="en-US" sz="3200" dirty="0" smtClean="0"/>
              <a:t>1. Improve the relation between staff. </a:t>
            </a:r>
          </a:p>
          <a:p>
            <a:r>
              <a:rPr lang="en-US" sz="3200" dirty="0" smtClean="0"/>
              <a:t>2. Provision of time. </a:t>
            </a:r>
          </a:p>
          <a:p>
            <a:r>
              <a:rPr lang="en-US" sz="3200" dirty="0" smtClean="0"/>
              <a:t>3. Increase competitive advantage for the municipality. </a:t>
            </a:r>
          </a:p>
          <a:p>
            <a:r>
              <a:rPr lang="en-US" sz="3200" dirty="0" smtClean="0"/>
              <a:t>4. Improve the internal management. </a:t>
            </a:r>
          </a:p>
          <a:p>
            <a:r>
              <a:rPr lang="en-US" sz="3200" dirty="0" smtClean="0"/>
              <a:t>5. This technology has lowered operating costs.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04856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2800" dirty="0" smtClean="0"/>
              <a:t> </a:t>
            </a:r>
            <a:r>
              <a:rPr lang="ar-SA" sz="2800" dirty="0" smtClean="0"/>
              <a:t> </a:t>
            </a:r>
            <a:endParaRPr lang="en-US" sz="2800" dirty="0" smtClean="0"/>
          </a:p>
          <a:p>
            <a:pPr rtl="1"/>
            <a:r>
              <a:rPr lang="en-US" sz="3600" b="1" u="sng" dirty="0" smtClean="0">
                <a:solidFill>
                  <a:srgbClr val="FC7500"/>
                </a:solidFill>
              </a:rPr>
              <a:t>Recommendation:</a:t>
            </a:r>
            <a:endParaRPr lang="en-US" sz="3600" u="sng" dirty="0" smtClean="0">
              <a:solidFill>
                <a:srgbClr val="FC7500"/>
              </a:solidFill>
            </a:endParaRPr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ar-SA" sz="2800" dirty="0" smtClean="0"/>
          </a:p>
          <a:p>
            <a:pPr rtl="1"/>
            <a:endParaRPr lang="ar-SA" sz="2800" dirty="0" smtClean="0"/>
          </a:p>
          <a:p>
            <a:pPr rtl="1"/>
            <a:endParaRPr lang="ar-SA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r>
              <a:rPr lang="en-US" sz="2400" dirty="0" smtClean="0"/>
              <a:t>Difficulty Training Employees.</a:t>
            </a:r>
          </a:p>
          <a:p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47864" y="1988840"/>
            <a:ext cx="3528392" cy="10801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6054971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2400" dirty="0" smtClean="0"/>
              <a:t>Security Issues.  </a:t>
            </a:r>
          </a:p>
        </p:txBody>
      </p:sp>
      <p:pic>
        <p:nvPicPr>
          <p:cNvPr id="7" name="Picture 6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861048"/>
            <a:ext cx="2476500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3356992"/>
            <a:ext cx="2736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Equipment Expense</a:t>
            </a:r>
            <a:endParaRPr lang="ar-SA" sz="2400" dirty="0"/>
          </a:p>
        </p:txBody>
      </p:sp>
      <p:pic>
        <p:nvPicPr>
          <p:cNvPr id="9" name="Picture 8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24944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525344" cy="6525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9817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3" y="1124745"/>
            <a:ext cx="4464496" cy="324036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2475" y="4725144"/>
            <a:ext cx="7553325" cy="1980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dirty="0" smtClean="0">
                <a:solidFill>
                  <a:srgbClr val="FC7500"/>
                </a:solidFill>
                <a:latin typeface="Arial" pitchFamily="34" charset="0"/>
                <a:cs typeface="Arial" pitchFamily="34" charset="0"/>
              </a:rPr>
              <a:t>purpose:</a:t>
            </a:r>
            <a:endParaRPr lang="en-US" sz="2400" b="1" dirty="0" smtClean="0">
              <a:solidFill>
                <a:srgbClr val="FC7500"/>
              </a:solidFill>
            </a:endParaRPr>
          </a:p>
          <a:p>
            <a:r>
              <a:rPr lang="en-US" sz="2400" dirty="0" smtClean="0">
                <a:latin typeface="David" pitchFamily="34" charset="-79"/>
                <a:cs typeface="David" pitchFamily="34" charset="-79"/>
              </a:rPr>
              <a:t>Municipality is appointed to manage the affairs of a local political unit.</a:t>
            </a:r>
            <a:endParaRPr lang="ar-SA" sz="24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067944" y="1138615"/>
            <a:ext cx="4536504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Project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268760"/>
            <a:ext cx="4343400" cy="57606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</a:rPr>
              <a:t>What is </a:t>
            </a:r>
            <a:r>
              <a:rPr lang="en-US" sz="2400" dirty="0" smtClean="0">
                <a:solidFill>
                  <a:schemeClr val="bg1"/>
                </a:solidFill>
              </a:rPr>
              <a:t>Municipality 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552" y="2060848"/>
            <a:ext cx="3312368" cy="23762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buNone/>
            </a:pPr>
            <a:r>
              <a:rPr lang="en-US" sz="2400" dirty="0" smtClean="0"/>
              <a:t> </a:t>
            </a:r>
            <a:r>
              <a:rPr lang="en-US" sz="2400" dirty="0" smtClean="0">
                <a:latin typeface="David" pitchFamily="34" charset="-79"/>
                <a:cs typeface="David" pitchFamily="34" charset="-79"/>
              </a:rPr>
              <a:t>A municipality is the smallest administrative subdivision of officials government political.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3787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C7500"/>
                </a:solidFill>
              </a:rPr>
              <a:t>Introduction:</a:t>
            </a:r>
            <a:endParaRPr lang="ar-SA" sz="3600" b="1" dirty="0">
              <a:solidFill>
                <a:srgbClr val="FC75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79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00808"/>
            <a:ext cx="7272808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C7500"/>
                </a:solidFill>
              </a:rPr>
              <a:t>Qabatiya municipality :</a:t>
            </a:r>
          </a:p>
          <a:p>
            <a:endParaRPr lang="en-US" sz="2800" dirty="0" smtClean="0"/>
          </a:p>
          <a:p>
            <a:r>
              <a:rPr lang="en-US" sz="2800" dirty="0" smtClean="0"/>
              <a:t>located in Jenin city it is far about 7 km to the south from jenin . And a population </a:t>
            </a:r>
            <a:r>
              <a:rPr lang="en-US" sz="2800" dirty="0" smtClean="0"/>
              <a:t>is </a:t>
            </a:r>
            <a:r>
              <a:rPr lang="en-US" sz="2800" dirty="0" smtClean="0"/>
              <a:t>about 20,000 inhabitants. With an area of about 6000 acres.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47817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Information about Qabatiya Municipality: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6377405" cy="26642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/>
            <a:r>
              <a:rPr lang="en-US" sz="2800" dirty="0" smtClean="0"/>
              <a:t>1.Department of Administration </a:t>
            </a:r>
          </a:p>
          <a:p>
            <a:pPr marL="514350" indent="-514350"/>
            <a:r>
              <a:rPr lang="en-US" sz="2800" dirty="0" smtClean="0"/>
              <a:t>2. Department of Health </a:t>
            </a:r>
          </a:p>
          <a:p>
            <a:pPr marL="514350" indent="-514350"/>
            <a:r>
              <a:rPr lang="en-US" sz="2800" dirty="0" smtClean="0"/>
              <a:t>3. Department of Finance </a:t>
            </a:r>
          </a:p>
          <a:p>
            <a:pPr marL="514350" indent="-514350"/>
            <a:r>
              <a:rPr lang="en-US" sz="2800" dirty="0" smtClean="0"/>
              <a:t>4. </a:t>
            </a:r>
            <a:r>
              <a:rPr lang="en-US" sz="2800" dirty="0" smtClean="0"/>
              <a:t>Structural</a:t>
            </a:r>
            <a:r>
              <a:rPr lang="en-US" sz="2800" dirty="0" smtClean="0"/>
              <a:t> </a:t>
            </a:r>
            <a:r>
              <a:rPr lang="en-US" sz="2800" dirty="0" smtClean="0"/>
              <a:t>Department </a:t>
            </a:r>
          </a:p>
          <a:p>
            <a:pPr marL="514350" indent="-514350"/>
            <a:r>
              <a:rPr lang="en-US" sz="2800" dirty="0" smtClean="0"/>
              <a:t>5. Department of Water .</a:t>
            </a:r>
          </a:p>
          <a:p>
            <a:pPr marL="514350" indent="-514350"/>
            <a:r>
              <a:rPr lang="en-US" sz="2800" dirty="0" smtClean="0"/>
              <a:t>6. Department of Electricity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7848872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C7500"/>
                </a:solidFill>
              </a:rPr>
              <a:t>The municipality is composed of 6 main departments: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064896" cy="9807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selected Qabatia Municipality</a:t>
            </a:r>
            <a:r>
              <a:rPr lang="ar-SA" dirty="0" smtClean="0">
                <a:solidFill>
                  <a:schemeClr val="bg1"/>
                </a:solidFill>
              </a:rPr>
              <a:t/>
            </a:r>
            <a:br>
              <a:rPr lang="ar-SA" dirty="0" smtClean="0">
                <a:solidFill>
                  <a:schemeClr val="bg1"/>
                </a:solidFill>
              </a:rPr>
            </a:b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560840" cy="4968552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cs typeface="David" pitchFamily="34" charset="-79"/>
              </a:rPr>
              <a:t>The world now Has developed  and has a big jumping in the field of technology and which impact positively on business . </a:t>
            </a:r>
          </a:p>
          <a:p>
            <a:pPr algn="just"/>
            <a:r>
              <a:rPr lang="en-US" sz="3600" dirty="0" smtClean="0">
                <a:latin typeface="David" pitchFamily="34" charset="-79"/>
                <a:cs typeface="David" pitchFamily="34" charset="-79"/>
              </a:rPr>
              <a:t>                           </a:t>
            </a:r>
          </a:p>
          <a:p>
            <a:pPr algn="just"/>
            <a:r>
              <a:rPr lang="en-US" sz="3000" dirty="0" smtClean="0">
                <a:solidFill>
                  <a:schemeClr val="tx1"/>
                </a:solidFill>
                <a:latin typeface="David" pitchFamily="34" charset="-79"/>
              </a:rPr>
              <a:t>so that we selected a vital municipality in  our country as a model in the development of the traditional system to the electronic  system. And see what are </a:t>
            </a:r>
            <a:r>
              <a:rPr lang="en-US" sz="3000" dirty="0" smtClean="0">
                <a:solidFill>
                  <a:schemeClr val="tx1"/>
                </a:solidFill>
                <a:latin typeface="David" pitchFamily="34" charset="-79"/>
              </a:rPr>
              <a:t>deferent? </a:t>
            </a:r>
            <a:endParaRPr lang="en-US" sz="3000" dirty="0" smtClean="0">
              <a:solidFill>
                <a:schemeClr val="tx1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054552" cy="223224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Effective communication begins with first understanding how the communication process works.</a:t>
            </a:r>
            <a:endParaRPr lang="ar-S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476672"/>
            <a:ext cx="554461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Effective communication:</a:t>
            </a:r>
            <a:endParaRPr lang="ar-S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kkkkkkkkkk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848872" cy="8064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71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1- We will study the Municipality of Qabatiya.</a:t>
            </a:r>
            <a:br>
              <a:rPr lang="en-US" sz="3600" dirty="0" smtClean="0"/>
            </a:br>
            <a:r>
              <a:rPr lang="en-US" sz="3600" dirty="0" smtClean="0"/>
              <a:t>2-Improve the organizational structure of the municipality.      </a:t>
            </a:r>
            <a:br>
              <a:rPr lang="en-US" sz="3600" dirty="0" smtClean="0"/>
            </a:br>
            <a:r>
              <a:rPr lang="en-US" sz="3600" dirty="0" smtClean="0"/>
              <a:t>3-To clarify the relationships between the employees.</a:t>
            </a:r>
            <a:endParaRPr lang="ar-S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4665"/>
            <a:ext cx="6718085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Objective of the project:</a:t>
            </a:r>
          </a:p>
          <a:p>
            <a:endParaRPr lang="ar-SA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hoto Albu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784</Words>
  <Application>Microsoft Office PowerPoint</Application>
  <PresentationFormat>On-screen Show (4:3)</PresentationFormat>
  <Paragraphs>126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 Photo Album</vt:lpstr>
      <vt:lpstr>Slide 1</vt:lpstr>
      <vt:lpstr>Slide 2</vt:lpstr>
      <vt:lpstr>Slide 3</vt:lpstr>
      <vt:lpstr>Slide 4</vt:lpstr>
      <vt:lpstr>Slide 5</vt:lpstr>
      <vt:lpstr> Why selected Qabatia Municipality </vt:lpstr>
      <vt:lpstr>Effective communication begins with first understanding how the communication process works.</vt:lpstr>
      <vt:lpstr>Slide 8</vt:lpstr>
      <vt:lpstr> 1- We will study the Municipality of Qabatiya. 2-Improve the organizational structure of the municipality.       3-To clarify the relationships between the employees.</vt:lpstr>
      <vt:lpstr>4-Exchange information electronically among its employees through a website was implemented by a program called FrontPage. Instead of the traditional way of exchange of information in the municipality.  5-Know the status of the structural project in terms of budget and time.</vt:lpstr>
      <vt:lpstr> Website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2011-12-08T00:04:16Z</dcterms:created>
  <dcterms:modified xsi:type="dcterms:W3CDTF">2012-05-01T06:35:06Z</dcterms:modified>
</cp:coreProperties>
</file>