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7" r:id="rId3"/>
    <p:sldId id="318" r:id="rId4"/>
    <p:sldId id="335" r:id="rId5"/>
    <p:sldId id="288" r:id="rId6"/>
    <p:sldId id="319" r:id="rId7"/>
    <p:sldId id="295" r:id="rId8"/>
    <p:sldId id="337" r:id="rId9"/>
    <p:sldId id="338" r:id="rId10"/>
    <p:sldId id="33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36" r:id="rId19"/>
    <p:sldId id="327" r:id="rId20"/>
    <p:sldId id="328" r:id="rId21"/>
    <p:sldId id="343" r:id="rId22"/>
    <p:sldId id="267" r:id="rId23"/>
    <p:sldId id="340" r:id="rId24"/>
    <p:sldId id="341" r:id="rId25"/>
    <p:sldId id="334" r:id="rId26"/>
    <p:sldId id="317" r:id="rId27"/>
    <p:sldId id="332" r:id="rId28"/>
    <p:sldId id="316" r:id="rId29"/>
    <p:sldId id="333" r:id="rId30"/>
    <p:sldId id="307" r:id="rId31"/>
    <p:sldId id="303" r:id="rId32"/>
    <p:sldId id="297" r:id="rId33"/>
    <p:sldId id="330" r:id="rId34"/>
    <p:sldId id="301" r:id="rId35"/>
    <p:sldId id="331" r:id="rId36"/>
    <p:sldId id="342" r:id="rId37"/>
    <p:sldId id="282" r:id="rId38"/>
    <p:sldId id="284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9FB"/>
    <a:srgbClr val="F3BC1B"/>
    <a:srgbClr val="F5802D"/>
    <a:srgbClr val="3C8FED"/>
    <a:srgbClr val="BDD8F3"/>
    <a:srgbClr val="EF9747"/>
    <a:srgbClr val="8E95F8"/>
    <a:srgbClr val="000928"/>
    <a:srgbClr val="648ABC"/>
    <a:srgbClr val="34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-1416" y="-9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763AD-2788-492F-82EB-B67709AEEDB9}" type="datetimeFigureOut">
              <a:rPr lang="en-US" smtClean="0"/>
              <a:t>5/18/2013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22A06-BC21-4A98-8232-0D7BE1DB8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0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8D60-2DEA-4487-8BEE-4BA8DEB992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8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this due to reflection issue. To get the three objects that will be viewed on the pyramid of glass as a one model, each side of the pyramid must be with same angle of others.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Our Pyramid was chosen to be compatible with size of screen in this prototype .screen size is 40* 20 Cm so our calculations depend on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22A06-BC21-4A98-8232-0D7BE1DB80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9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7F004-0975-47E2-ACA5-E018F2C72C52}" type="datetimeFigureOut">
              <a:rPr lang="en-US" smtClean="0"/>
              <a:pPr/>
              <a:t>5/18/2013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135EB-47A7-464D-B7F5-CBBCB44860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255643"/>
            <a:ext cx="6487160" cy="42307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600200"/>
            <a:ext cx="432201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Philosopher" pitchFamily="50" charset="0"/>
            </a:endParaRPr>
          </a:p>
          <a:p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RomoRobot</a:t>
            </a:r>
          </a:p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           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8862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err="1" smtClean="0">
                <a:latin typeface="Andy" pitchFamily="66" charset="0"/>
              </a:rPr>
              <a:t>Feras</a:t>
            </a:r>
            <a:r>
              <a:rPr lang="en-US" dirty="0" smtClean="0">
                <a:latin typeface="Andy" pitchFamily="66" charset="0"/>
              </a:rPr>
              <a:t> </a:t>
            </a:r>
            <a:r>
              <a:rPr lang="en-US" dirty="0" err="1" smtClean="0">
                <a:latin typeface="Andy" pitchFamily="66" charset="0"/>
              </a:rPr>
              <a:t>Khateeb</a:t>
            </a:r>
            <a:r>
              <a:rPr lang="en-US" dirty="0" smtClean="0">
                <a:latin typeface="Andy" pitchFamily="66" charset="0"/>
              </a:rPr>
              <a:t>                                 </a:t>
            </a:r>
            <a:r>
              <a:rPr lang="en-US" dirty="0" err="1" smtClean="0">
                <a:latin typeface="Andy" pitchFamily="66" charset="0"/>
              </a:rPr>
              <a:t>Yousef</a:t>
            </a:r>
            <a:r>
              <a:rPr lang="en-US" dirty="0" smtClean="0">
                <a:latin typeface="Andy" pitchFamily="66" charset="0"/>
              </a:rPr>
              <a:t> </a:t>
            </a:r>
            <a:r>
              <a:rPr lang="en-US" dirty="0" err="1" smtClean="0">
                <a:latin typeface="Andy" pitchFamily="66" charset="0"/>
              </a:rPr>
              <a:t>Azem</a:t>
            </a:r>
            <a:endParaRPr lang="en-US" dirty="0" smtClean="0">
              <a:latin typeface="Andy" pitchFamily="66" charset="0"/>
            </a:endParaRPr>
          </a:p>
          <a:p>
            <a:r>
              <a:rPr lang="en-US" dirty="0" smtClean="0">
                <a:latin typeface="Andy" pitchFamily="66" charset="0"/>
              </a:rPr>
              <a:t>                   supervisors</a:t>
            </a:r>
          </a:p>
          <a:p>
            <a:r>
              <a:rPr lang="en-US" dirty="0" smtClean="0">
                <a:latin typeface="Andy" pitchFamily="66" charset="0"/>
              </a:rPr>
              <a:t>                         </a:t>
            </a:r>
            <a:r>
              <a:rPr lang="en-US" dirty="0" err="1" smtClean="0">
                <a:latin typeface="Andy" pitchFamily="66" charset="0"/>
              </a:rPr>
              <a:t>Dr.Raed</a:t>
            </a:r>
            <a:r>
              <a:rPr lang="en-US" dirty="0" smtClean="0">
                <a:latin typeface="Andy" pitchFamily="66" charset="0"/>
              </a:rPr>
              <a:t> Al-</a:t>
            </a:r>
            <a:r>
              <a:rPr lang="en-US" dirty="0" err="1" smtClean="0">
                <a:latin typeface="Andy" pitchFamily="66" charset="0"/>
              </a:rPr>
              <a:t>Qade</a:t>
            </a:r>
            <a:endParaRPr lang="en-US" dirty="0">
              <a:latin typeface="Andy" pitchFamily="66" charset="0"/>
            </a:endParaRPr>
          </a:p>
          <a:p>
            <a:r>
              <a:rPr lang="en-US" dirty="0" smtClean="0">
                <a:latin typeface="Andy" pitchFamily="66" charset="0"/>
              </a:rPr>
              <a:t>                          </a:t>
            </a:r>
            <a:r>
              <a:rPr lang="en-US" dirty="0" err="1" smtClean="0">
                <a:latin typeface="Andy" pitchFamily="66" charset="0"/>
              </a:rPr>
              <a:t>Dr.Lui</a:t>
            </a:r>
            <a:r>
              <a:rPr lang="en-US" dirty="0" smtClean="0">
                <a:latin typeface="Andy" pitchFamily="66" charset="0"/>
              </a:rPr>
              <a:t> </a:t>
            </a:r>
            <a:r>
              <a:rPr lang="en-US" dirty="0" err="1" smtClean="0">
                <a:latin typeface="Andy" pitchFamily="66" charset="0"/>
              </a:rPr>
              <a:t>Malhis</a:t>
            </a:r>
            <a:endParaRPr lang="en-US" dirty="0">
              <a:latin typeface="And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990600" y="935421"/>
            <a:ext cx="7924799" cy="5922579"/>
            <a:chOff x="381000" y="1143000"/>
            <a:chExt cx="84582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1000" y="1143000"/>
              <a:ext cx="84582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7300" y="93542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Motors circuit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04925" y="2553154"/>
            <a:ext cx="7029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098" name="Picture 2" descr="C:\Users\YousefAzem\Desktop\hw picture\DSC_0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95607"/>
            <a:ext cx="6600540" cy="44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34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990600" y="935421"/>
            <a:ext cx="7924799" cy="5922579"/>
            <a:chOff x="381000" y="1143000"/>
            <a:chExt cx="84582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1000" y="1143000"/>
              <a:ext cx="84582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7300" y="93542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ROBOT Design</a:t>
            </a:r>
            <a:endParaRPr lang="en-US" sz="36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7300" y="1906002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304925" y="1933518"/>
            <a:ext cx="70294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To choose the best appropriate style we apply our requirements.</a:t>
            </a:r>
          </a:p>
          <a:p>
            <a:endParaRPr lang="en-US" sz="2400" dirty="0" smtClean="0"/>
          </a:p>
          <a:p>
            <a:r>
              <a:rPr lang="en-US" sz="2400" dirty="0" smtClean="0"/>
              <a:t>High </a:t>
            </a:r>
            <a:r>
              <a:rPr lang="en-US" sz="2400" dirty="0"/>
              <a:t>torque – need gearbox -.</a:t>
            </a:r>
          </a:p>
          <a:p>
            <a:endParaRPr lang="en-US" sz="2400" dirty="0" smtClean="0"/>
          </a:p>
          <a:p>
            <a:r>
              <a:rPr lang="en-US" sz="2400" dirty="0" smtClean="0"/>
              <a:t>High </a:t>
            </a:r>
            <a:r>
              <a:rPr lang="en-US" sz="2400" dirty="0"/>
              <a:t>equilibrium.</a:t>
            </a:r>
          </a:p>
          <a:p>
            <a:endParaRPr lang="en-US" sz="2400" dirty="0" smtClean="0"/>
          </a:p>
          <a:p>
            <a:r>
              <a:rPr lang="en-US" sz="2400" dirty="0" smtClean="0"/>
              <a:t>Ability </a:t>
            </a:r>
            <a:r>
              <a:rPr lang="en-US" sz="2400" dirty="0"/>
              <a:t>to scan wide area.</a:t>
            </a:r>
          </a:p>
          <a:p>
            <a:endParaRPr lang="en-US" sz="2400" dirty="0" smtClean="0"/>
          </a:p>
          <a:p>
            <a:r>
              <a:rPr lang="en-US" sz="2400" dirty="0" smtClean="0"/>
              <a:t>Design </a:t>
            </a:r>
            <a:r>
              <a:rPr lang="en-US" sz="2400" dirty="0"/>
              <a:t>that allow adding an extra expansion.</a:t>
            </a:r>
          </a:p>
          <a:p>
            <a:r>
              <a:rPr lang="en-US" sz="2400" dirty="0"/>
              <a:t>Ability to overcome small obstacles.</a:t>
            </a:r>
          </a:p>
          <a:p>
            <a:endParaRPr lang="en-US" sz="2400" dirty="0"/>
          </a:p>
        </p:txBody>
      </p:sp>
      <p:sp>
        <p:nvSpPr>
          <p:cNvPr id="17" name="Right Arrow 16"/>
          <p:cNvSpPr/>
          <p:nvPr/>
        </p:nvSpPr>
        <p:spPr>
          <a:xfrm>
            <a:off x="990600" y="32004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028700" y="389671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009649" y="46482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028700" y="54102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5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844364" y="3026979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82464" y="3723289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63413" y="4474779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82464" y="5236779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35474" y="380999"/>
            <a:ext cx="9179474" cy="6684579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476672"/>
            <a:ext cx="889248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/>
              <a:t>Power management</a:t>
            </a:r>
            <a:endParaRPr lang="en-US" sz="4000" b="1" dirty="0"/>
          </a:p>
        </p:txBody>
      </p:sp>
      <p:grpSp>
        <p:nvGrpSpPr>
          <p:cNvPr id="20" name="Group 7"/>
          <p:cNvGrpSpPr/>
          <p:nvPr/>
        </p:nvGrpSpPr>
        <p:grpSpPr>
          <a:xfrm>
            <a:off x="958664" y="1219200"/>
            <a:ext cx="7924799" cy="5209540"/>
            <a:chOff x="381000" y="1143000"/>
            <a:chExt cx="84582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1" name="Rounded Rectangle 20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81000" y="1143000"/>
              <a:ext cx="84582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66800" y="1412776"/>
            <a:ext cx="7816663" cy="751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The power sources divided into two types</a:t>
            </a:r>
          </a:p>
          <a:p>
            <a:endParaRPr lang="en-US" dirty="0"/>
          </a:p>
        </p:txBody>
      </p:sp>
      <p:pic>
        <p:nvPicPr>
          <p:cNvPr id="25" name="Picture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3740" y="2590800"/>
            <a:ext cx="1333500" cy="1145268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55963" y="2590800"/>
            <a:ext cx="1295400" cy="1145268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1219200" y="4034327"/>
            <a:ext cx="7467600" cy="2202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This separation for </a:t>
            </a:r>
            <a:r>
              <a:rPr lang="en-US" sz="2800" dirty="0"/>
              <a:t>several </a:t>
            </a:r>
            <a:r>
              <a:rPr lang="en-US" sz="2800" dirty="0" smtClean="0"/>
              <a:t>reasons</a:t>
            </a:r>
          </a:p>
          <a:p>
            <a:pPr marL="457200" lvl="1" indent="0">
              <a:buNone/>
            </a:pPr>
            <a:r>
              <a:rPr lang="en-US" dirty="0" smtClean="0"/>
              <a:t>protection.</a:t>
            </a:r>
          </a:p>
          <a:p>
            <a:pPr marL="457200" lvl="1" indent="0">
              <a:buNone/>
            </a:pPr>
            <a:r>
              <a:rPr lang="en-US" dirty="0" smtClean="0"/>
              <a:t>Provide different current/volt values </a:t>
            </a:r>
          </a:p>
          <a:p>
            <a:pPr marL="457200" lvl="1" indent="0">
              <a:buNone/>
            </a:pPr>
            <a:r>
              <a:rPr lang="en-US" dirty="0" smtClean="0"/>
              <a:t>reduce the internal resistance.</a:t>
            </a:r>
          </a:p>
          <a:p>
            <a:endParaRPr lang="en-US" sz="35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143000"/>
            <a:ext cx="844364" cy="5379632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1001159" y="2164307"/>
            <a:ext cx="395655" cy="33228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159724" y="4056138"/>
            <a:ext cx="417333" cy="393476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333500" y="4703379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1333500" y="5221619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1318870" y="57912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239133" y="1340768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Power management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6344" y="4351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09649" y="914400"/>
            <a:ext cx="7924799" cy="592257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93542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ROBOT Design</a:t>
            </a:r>
            <a:endParaRPr lang="en-US" sz="36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7300" y="1906002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304925" y="1933518"/>
            <a:ext cx="7029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Optocoupler used to do the separation.</a:t>
            </a:r>
          </a:p>
          <a:p>
            <a:endParaRPr lang="en-US" sz="2400" dirty="0"/>
          </a:p>
        </p:txBody>
      </p:sp>
      <p:pic>
        <p:nvPicPr>
          <p:cNvPr id="18" name="Picture 17"/>
          <p:cNvPicPr/>
          <p:nvPr/>
        </p:nvPicPr>
        <p:blipFill rotWithShape="1">
          <a:blip r:embed="rId3" cstate="print"/>
          <a:srcRect l="30481" t="9538" r="19229" b="41251"/>
          <a:stretch/>
        </p:blipFill>
        <p:spPr bwMode="auto">
          <a:xfrm>
            <a:off x="2553600" y="3048000"/>
            <a:ext cx="3229977" cy="2861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334471" y="289155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Completely isolate input from output</a:t>
            </a:r>
            <a:endParaRPr lang="en-US" dirty="0"/>
          </a:p>
        </p:txBody>
      </p:sp>
      <p:cxnSp>
        <p:nvCxnSpPr>
          <p:cNvPr id="21" name="Curved Connector 20"/>
          <p:cNvCxnSpPr>
            <a:stCxn id="19" idx="2"/>
          </p:cNvCxnSpPr>
          <p:nvPr/>
        </p:nvCxnSpPr>
        <p:spPr>
          <a:xfrm rot="5400000">
            <a:off x="5541513" y="1882569"/>
            <a:ext cx="217765" cy="3528392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5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09649" y="914400"/>
            <a:ext cx="7924799" cy="592257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93542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Motor Driving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7300" y="1906002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447800" y="2057400"/>
            <a:ext cx="6743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have two of DC motors that connected to the gear.</a:t>
            </a:r>
          </a:p>
          <a:p>
            <a:endParaRPr lang="en-US" sz="2400" dirty="0"/>
          </a:p>
          <a:p>
            <a:r>
              <a:rPr lang="en-US" sz="2400" dirty="0"/>
              <a:t>Need a good current sufficient to move the robot easily.</a:t>
            </a:r>
          </a:p>
          <a:p>
            <a:endParaRPr lang="en-US" sz="2400" dirty="0"/>
          </a:p>
          <a:p>
            <a:r>
              <a:rPr lang="en-US" sz="2400" dirty="0"/>
              <a:t>We must chose a good power values to make the robot movement with good torque and moderate speed without damage the gear.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072658" y="2167612"/>
            <a:ext cx="375141" cy="26161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072659" y="3298195"/>
            <a:ext cx="375141" cy="26161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1069729" y="4343400"/>
            <a:ext cx="375141" cy="26161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09649" y="914400"/>
            <a:ext cx="7924799" cy="592257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93542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Motor Driving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7300" y="1906002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447800" y="2057400"/>
            <a:ext cx="674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We build a driving circuit that consists of </a:t>
            </a:r>
            <a:r>
              <a:rPr lang="en-US" sz="2400" dirty="0" smtClean="0"/>
              <a:t>the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H-Bridge</a:t>
            </a:r>
            <a:r>
              <a:rPr lang="en-US" sz="2400" dirty="0" smtClean="0"/>
              <a:t> </a:t>
            </a:r>
            <a:r>
              <a:rPr lang="en-US" sz="2400" dirty="0"/>
              <a:t>to drive the DC motors.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072658" y="2167612"/>
            <a:ext cx="375141" cy="26161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26971" y="4002037"/>
            <a:ext cx="1495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output with high current to the DC motor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90599" y="3737188"/>
            <a:ext cx="1815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Input from the Optocoupler </a:t>
            </a:r>
            <a:endParaRPr lang="en-US" dirty="0"/>
          </a:p>
        </p:txBody>
      </p:sp>
      <p:pic>
        <p:nvPicPr>
          <p:cNvPr id="1026" name="Picture 2" descr="C:\Users\Feras\Desktop\Capture4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61" y="3048000"/>
            <a:ext cx="3024187" cy="310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urved Connector 22"/>
          <p:cNvCxnSpPr/>
          <p:nvPr/>
        </p:nvCxnSpPr>
        <p:spPr>
          <a:xfrm>
            <a:off x="2378498" y="3707817"/>
            <a:ext cx="700778" cy="12700"/>
          </a:xfrm>
          <a:prstGeom prst="curvedConnector3">
            <a:avLst>
              <a:gd name="adj1" fmla="val 3661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>
            <a:off x="6023348" y="4011149"/>
            <a:ext cx="1552249" cy="456141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4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09649" y="914400"/>
            <a:ext cx="7924799" cy="592257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1143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Wireless Shield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7300" y="1906002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1009649" y="1956341"/>
            <a:ext cx="527542" cy="422541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359982" y="2006681"/>
            <a:ext cx="7250617" cy="812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>
                <a:solidFill>
                  <a:schemeClr val="tx1"/>
                </a:solidFill>
              </a:rPr>
              <a:t>The main component in the wireless shield is the </a:t>
            </a:r>
            <a:r>
              <a:rPr lang="en-US" sz="3500" b="1" i="1" dirty="0" smtClean="0">
                <a:solidFill>
                  <a:schemeClr val="tx1"/>
                </a:solidFill>
              </a:rPr>
              <a:t>Xbee</a:t>
            </a:r>
            <a:r>
              <a:rPr lang="en-US" sz="3500" dirty="0" smtClean="0">
                <a:solidFill>
                  <a:schemeClr val="tx1"/>
                </a:solidFill>
              </a:rPr>
              <a:t> module.</a:t>
            </a:r>
          </a:p>
        </p:txBody>
      </p:sp>
      <p:pic>
        <p:nvPicPr>
          <p:cNvPr id="18" name="Pictur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0" y="3238006"/>
            <a:ext cx="1434463" cy="127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528764" y="5003991"/>
            <a:ext cx="6777036" cy="1415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500" dirty="0" smtClean="0"/>
              <a:t>It connected serially and powered from the Basic Circuit.</a:t>
            </a:r>
          </a:p>
          <a:p>
            <a:pPr>
              <a:buFont typeface="Arial" charset="0"/>
              <a:buChar char="•"/>
            </a:pPr>
            <a:r>
              <a:rPr lang="en-US" sz="3600" dirty="0"/>
              <a:t>It's a very sensitive and any increase or defect in the power supply it can lead to </a:t>
            </a:r>
            <a:r>
              <a:rPr lang="en-US" sz="3600" dirty="0" smtClean="0"/>
              <a:t>damage.</a:t>
            </a:r>
            <a:endParaRPr lang="en-US" sz="35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1053976" y="4994556"/>
            <a:ext cx="527542" cy="422541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09649" y="914400"/>
            <a:ext cx="7924799" cy="592257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1143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Bluetooth</a:t>
            </a:r>
            <a:endParaRPr lang="en-US" sz="36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7300" y="1906002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1009649" y="1956341"/>
            <a:ext cx="527542" cy="422541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359982" y="2006681"/>
            <a:ext cx="7250617" cy="812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 smtClean="0">
                <a:solidFill>
                  <a:schemeClr val="tx1"/>
                </a:solidFill>
              </a:rPr>
              <a:t>The main component in the Bluetooth connection is the </a:t>
            </a:r>
            <a:r>
              <a:rPr lang="en-US" sz="3500" b="1" i="1" dirty="0" smtClean="0">
                <a:solidFill>
                  <a:schemeClr val="tx1"/>
                </a:solidFill>
              </a:rPr>
              <a:t>RN_42</a:t>
            </a:r>
            <a:r>
              <a:rPr lang="en-US" sz="3500" dirty="0" smtClean="0">
                <a:solidFill>
                  <a:schemeClr val="tx1"/>
                </a:solidFill>
              </a:rPr>
              <a:t> module.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28764" y="5003991"/>
            <a:ext cx="6777036" cy="1415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500" dirty="0" smtClean="0"/>
              <a:t>It connected serially and powered from the </a:t>
            </a:r>
            <a:r>
              <a:rPr lang="en-US" sz="3500" dirty="0"/>
              <a:t>Basic Circuit.</a:t>
            </a:r>
            <a:endParaRPr lang="en-US" sz="3500" dirty="0" smtClean="0"/>
          </a:p>
          <a:p>
            <a:pPr>
              <a:buFont typeface="Arial" charset="0"/>
              <a:buChar char="•"/>
            </a:pPr>
            <a:r>
              <a:rPr lang="en-US" sz="3600" dirty="0"/>
              <a:t>It's a very sensitive and any increase or defect in the power supply it can lead to </a:t>
            </a:r>
            <a:r>
              <a:rPr lang="en-US" sz="3600" dirty="0" smtClean="0"/>
              <a:t>damage.</a:t>
            </a:r>
            <a:endParaRPr lang="en-US" sz="35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1053976" y="4994556"/>
            <a:ext cx="527542" cy="422541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Fera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05" y="278967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8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27172" y="719811"/>
            <a:ext cx="7924799" cy="592257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7300" y="1143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LCD </a:t>
            </a:r>
            <a:endParaRPr lang="en-US" sz="36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7300" y="1906002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975546" y="1853146"/>
            <a:ext cx="527542" cy="422541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35467" y="1846844"/>
            <a:ext cx="7250617" cy="1582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500" dirty="0" smtClean="0">
                <a:solidFill>
                  <a:schemeClr val="tx1"/>
                </a:solidFill>
              </a:rPr>
              <a:t>LCD </a:t>
            </a:r>
            <a:r>
              <a:rPr lang="en-US" sz="3500" dirty="0">
                <a:solidFill>
                  <a:schemeClr val="tx1"/>
                </a:solidFill>
              </a:rPr>
              <a:t>displayed </a:t>
            </a:r>
            <a:r>
              <a:rPr lang="en-US" sz="3500" dirty="0" smtClean="0">
                <a:solidFill>
                  <a:schemeClr val="tx1"/>
                </a:solidFill>
              </a:rPr>
              <a:t>screen</a:t>
            </a:r>
          </a:p>
          <a:p>
            <a:pPr algn="l"/>
            <a:endParaRPr lang="en-US" sz="3500" dirty="0" smtClean="0">
              <a:solidFill>
                <a:schemeClr val="tx1"/>
              </a:solidFill>
            </a:endParaRPr>
          </a:p>
          <a:p>
            <a:pPr algn="l"/>
            <a:endParaRPr lang="en-US" sz="3500" dirty="0" smtClean="0">
              <a:solidFill>
                <a:schemeClr val="tx1"/>
              </a:solidFill>
            </a:endParaRPr>
          </a:p>
          <a:p>
            <a:r>
              <a:rPr lang="en-US" sz="3500" dirty="0" smtClean="0">
                <a:solidFill>
                  <a:schemeClr val="tx1"/>
                </a:solidFill>
              </a:rPr>
              <a:t>sensor </a:t>
            </a:r>
            <a:r>
              <a:rPr lang="en-US" sz="3500" dirty="0">
                <a:solidFill>
                  <a:schemeClr val="tx1"/>
                </a:solidFill>
              </a:rPr>
              <a:t>output will</a:t>
            </a:r>
            <a:endParaRPr lang="en-US" sz="3500" dirty="0" smtClean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28764" y="5003991"/>
            <a:ext cx="6777036" cy="141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8" name="Picture 17" descr="C:\Users\YousefAzem\Desktop\lcd162b-yh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377" y="2818986"/>
            <a:ext cx="5337809" cy="3707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4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09649" y="914400"/>
            <a:ext cx="7924799" cy="592257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0" y="1143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Sensors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7300" y="1906002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22" name="Right Arrow 21"/>
          <p:cNvSpPr/>
          <p:nvPr/>
        </p:nvSpPr>
        <p:spPr>
          <a:xfrm>
            <a:off x="1221165" y="4707248"/>
            <a:ext cx="369761" cy="422541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724525" y="3181354"/>
            <a:ext cx="6742051" cy="2340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IR sensor.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Color sensor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accelerometer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269688" y="3208140"/>
            <a:ext cx="308098" cy="422541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257300" y="3928944"/>
            <a:ext cx="308098" cy="422541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9688" y="2113801"/>
            <a:ext cx="6752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hilosopher" pitchFamily="50" charset="0"/>
              </a:rPr>
              <a:t>We have some plug sensors</a:t>
            </a:r>
          </a:p>
        </p:txBody>
      </p:sp>
    </p:spTree>
    <p:extLst>
      <p:ext uri="{BB962C8B-B14F-4D97-AF65-F5344CB8AC3E}">
        <p14:creationId xmlns:p14="http://schemas.microsoft.com/office/powerpoint/2010/main" val="153290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110762" y="914400"/>
            <a:ext cx="5756638" cy="5121513"/>
            <a:chOff x="381000" y="1143000"/>
            <a:chExt cx="84582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76400" y="1143000"/>
              <a:ext cx="71628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87002" y="1143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8FED"/>
                </a:solidFill>
                <a:latin typeface="Philosopher" pitchFamily="50" charset="0"/>
              </a:rPr>
              <a:t>O</a:t>
            </a:r>
            <a:r>
              <a:rPr lang="en-US" sz="2800" dirty="0" smtClean="0">
                <a:solidFill>
                  <a:srgbClr val="3C8FED"/>
                </a:solidFill>
                <a:latin typeface="Philosopher" pitchFamily="50" charset="0"/>
              </a:rPr>
              <a:t>utline</a:t>
            </a:r>
            <a:endParaRPr lang="en-US" sz="28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1941729"/>
            <a:ext cx="42690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r>
              <a:rPr lang="en-US" sz="2400" dirty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System Parts.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applications.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Problems</a:t>
            </a:r>
          </a:p>
          <a:p>
            <a:endParaRPr lang="en-US" sz="2400" dirty="0"/>
          </a:p>
          <a:p>
            <a:r>
              <a:rPr lang="en-US" sz="2400" dirty="0" smtClean="0"/>
              <a:t>Recommendations </a:t>
            </a:r>
            <a:r>
              <a:rPr lang="en-US" sz="2400" dirty="0"/>
              <a:t>for Future Work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142999" y="352425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142999" y="20193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142999" y="28194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142999" y="43053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142999" y="50292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5" b="93192" l="8171" r="898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8" y="793212"/>
            <a:ext cx="4649927" cy="54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09649" y="914400"/>
            <a:ext cx="7924799" cy="592257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0" y="1143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Android Mobile</a:t>
            </a:r>
            <a:endParaRPr lang="en-US" sz="36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7300" y="1906002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69688" y="2113801"/>
            <a:ext cx="6752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hilosopher" pitchFamily="50" charset="0"/>
              </a:rPr>
              <a:t>Android mobile used for </a:t>
            </a:r>
            <a:r>
              <a:rPr lang="en-US" sz="3200" dirty="0" smtClean="0">
                <a:latin typeface="Philosopher" pitchFamily="50" charset="0"/>
              </a:rPr>
              <a:t>video </a:t>
            </a:r>
            <a:r>
              <a:rPr lang="en-US" sz="3200" dirty="0" smtClean="0">
                <a:latin typeface="Philosopher" pitchFamily="50" charset="0"/>
              </a:rPr>
              <a:t>Call</a:t>
            </a:r>
          </a:p>
        </p:txBody>
      </p:sp>
      <p:pic>
        <p:nvPicPr>
          <p:cNvPr id="3074" name="Picture 2" descr="C:\Users\Feras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3" y="3191019"/>
            <a:ext cx="4489450" cy="34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009649" y="685800"/>
            <a:ext cx="7924799" cy="6151179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7300" y="1143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-130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706583"/>
            <a:ext cx="879837" cy="6151418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7300" y="1906002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69688" y="2113801"/>
            <a:ext cx="6752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Philosopher" pitchFamily="50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02" y="1143000"/>
            <a:ext cx="3451998" cy="5348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70043"/>
            <a:ext cx="8153400" cy="4383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1" y="1284357"/>
            <a:ext cx="730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Software Implementation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019" y="1732992"/>
            <a:ext cx="539121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hilosopher" pitchFamily="50" charset="0"/>
              </a:rPr>
              <a:t> </a:t>
            </a:r>
          </a:p>
          <a:p>
            <a:endParaRPr lang="en-US" sz="2400" dirty="0">
              <a:latin typeface="Philosopher" pitchFamily="50" charset="0"/>
            </a:endParaRPr>
          </a:p>
          <a:p>
            <a:r>
              <a:rPr lang="en-US" sz="2400" dirty="0" smtClean="0">
                <a:latin typeface="Philosopher" pitchFamily="50" charset="0"/>
              </a:rPr>
              <a:t>We have 4 parts of software </a:t>
            </a:r>
          </a:p>
          <a:p>
            <a:endParaRPr lang="en-US" sz="2400" dirty="0" smtClean="0">
              <a:latin typeface="Philosopher" pitchFamily="50" charset="0"/>
            </a:endParaRPr>
          </a:p>
          <a:p>
            <a:r>
              <a:rPr lang="en-US" sz="2400" dirty="0" smtClean="0">
                <a:latin typeface="Philosopher" pitchFamily="50" charset="0"/>
              </a:rPr>
              <a:t> </a:t>
            </a:r>
            <a:r>
              <a:rPr lang="en-US" sz="2400" dirty="0" smtClean="0">
                <a:latin typeface="Philosopher" pitchFamily="50" charset="0"/>
              </a:rPr>
              <a:t>PIC C</a:t>
            </a:r>
          </a:p>
          <a:p>
            <a:endParaRPr lang="en-US" sz="2400" dirty="0" smtClean="0">
              <a:latin typeface="Philosopher" pitchFamily="50" charset="0"/>
            </a:endParaRPr>
          </a:p>
          <a:p>
            <a:r>
              <a:rPr lang="en-US" sz="2400" dirty="0" smtClean="0">
                <a:latin typeface="Philosopher" pitchFamily="50" charset="0"/>
              </a:rPr>
              <a:t> C#</a:t>
            </a:r>
          </a:p>
          <a:p>
            <a:endParaRPr lang="en-US" sz="2400" dirty="0" smtClean="0">
              <a:latin typeface="Philosopher" pitchFamily="50" charset="0"/>
            </a:endParaRPr>
          </a:p>
          <a:p>
            <a:r>
              <a:rPr lang="en-US" sz="2400" dirty="0">
                <a:latin typeface="Philosopher" pitchFamily="50" charset="0"/>
              </a:rPr>
              <a:t> </a:t>
            </a:r>
            <a:r>
              <a:rPr lang="en-US" sz="2400" dirty="0" smtClean="0">
                <a:latin typeface="Philosopher" pitchFamily="50" charset="0"/>
              </a:rPr>
              <a:t>PHP</a:t>
            </a:r>
          </a:p>
          <a:p>
            <a:endParaRPr lang="en-US" sz="2400" dirty="0" smtClean="0">
              <a:latin typeface="Philosopher" pitchFamily="50" charset="0"/>
            </a:endParaRPr>
          </a:p>
          <a:p>
            <a:r>
              <a:rPr lang="en-US" sz="2400" dirty="0">
                <a:latin typeface="Philosopher" pitchFamily="50" charset="0"/>
              </a:rPr>
              <a:t> </a:t>
            </a:r>
            <a:r>
              <a:rPr lang="en-US" sz="2400" dirty="0" smtClean="0">
                <a:latin typeface="Philosopher" pitchFamily="50" charset="0"/>
              </a:rPr>
              <a:t>Android</a:t>
            </a:r>
            <a:endParaRPr lang="en-US" sz="2400" dirty="0" smtClean="0">
              <a:latin typeface="Philosopher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06012" y="2397688"/>
            <a:ext cx="251237" cy="609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75183" y="4767668"/>
            <a:ext cx="251237" cy="3048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14400" y="5486400"/>
            <a:ext cx="251237" cy="3048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75183" y="3276600"/>
            <a:ext cx="251237" cy="3048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914400" y="3995332"/>
            <a:ext cx="251237" cy="3048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70043"/>
            <a:ext cx="8153400" cy="4383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1" y="1284357"/>
            <a:ext cx="730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Software Implementation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7972" y="2397688"/>
            <a:ext cx="66282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hilosopher" pitchFamily="50" charset="0"/>
              </a:rPr>
              <a:t> </a:t>
            </a:r>
          </a:p>
          <a:p>
            <a:r>
              <a:rPr lang="en-US" sz="2400" dirty="0" smtClean="0">
                <a:latin typeface="Philosopher" pitchFamily="50" charset="0"/>
              </a:rPr>
              <a:t>This using for Pic programming</a:t>
            </a:r>
          </a:p>
          <a:p>
            <a:endParaRPr lang="en-US" sz="2400" dirty="0">
              <a:latin typeface="Philosopher" pitchFamily="50" charset="0"/>
            </a:endParaRPr>
          </a:p>
          <a:p>
            <a:r>
              <a:rPr lang="en-US" sz="2400" dirty="0" smtClean="0">
                <a:latin typeface="News Gothic" pitchFamily="34" charset="0"/>
              </a:rPr>
              <a:t> </a:t>
            </a:r>
          </a:p>
          <a:p>
            <a:r>
              <a:rPr lang="en-US" sz="2400" dirty="0">
                <a:latin typeface="News Gothic" pitchFamily="34" charset="0"/>
              </a:rPr>
              <a:t> </a:t>
            </a:r>
            <a:r>
              <a:rPr lang="en-US" sz="2400" dirty="0" smtClean="0">
                <a:latin typeface="News Gothic" pitchFamily="34" charset="0"/>
              </a:rPr>
              <a:t>  PMW for motor speed</a:t>
            </a:r>
          </a:p>
          <a:p>
            <a:endParaRPr lang="en-US" sz="2400" dirty="0" smtClean="0">
              <a:latin typeface="News Gothic" pitchFamily="34" charset="0"/>
            </a:endParaRPr>
          </a:p>
          <a:p>
            <a:r>
              <a:rPr lang="en-US" sz="2400" dirty="0" smtClean="0">
                <a:latin typeface="News Gothic" pitchFamily="34" charset="0"/>
              </a:rPr>
              <a:t>  ADC for IR, color and accelerometer</a:t>
            </a:r>
          </a:p>
          <a:p>
            <a:endParaRPr lang="en-US" sz="2400" dirty="0" smtClean="0">
              <a:latin typeface="Philosopher" pitchFamily="50" charset="0"/>
            </a:endParaRPr>
          </a:p>
          <a:p>
            <a:r>
              <a:rPr lang="en-US" sz="2400" dirty="0" smtClean="0">
                <a:latin typeface="Philosopher" pitchFamily="50" charset="0"/>
              </a:rPr>
              <a:t> </a:t>
            </a:r>
            <a:endParaRPr lang="en-US" sz="2400" dirty="0">
              <a:latin typeface="Philosopher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12380" y="2843645"/>
            <a:ext cx="3429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1631" y="2074523"/>
            <a:ext cx="342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PIC C</a:t>
            </a:r>
            <a:endParaRPr lang="en-US" sz="3600" dirty="0" smtClean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985769" y="3991548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970307" y="4741426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1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70043"/>
            <a:ext cx="8153400" cy="4383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1" y="1284357"/>
            <a:ext cx="730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Software Implementation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7973" y="2055548"/>
            <a:ext cx="59490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Philosopher" pitchFamily="50" charset="0"/>
              </a:rPr>
              <a:t> </a:t>
            </a:r>
          </a:p>
          <a:p>
            <a:endParaRPr lang="en-US" sz="2400" dirty="0">
              <a:latin typeface="Philosopher" pitchFamily="50" charset="0"/>
            </a:endParaRPr>
          </a:p>
          <a:p>
            <a:r>
              <a:rPr lang="en-US" sz="2400" dirty="0" smtClean="0">
                <a:latin typeface="Philosopher" pitchFamily="50" charset="0"/>
              </a:rPr>
              <a:t>For locally connection via Xbee</a:t>
            </a:r>
          </a:p>
          <a:p>
            <a:endParaRPr lang="en-US" sz="2400" dirty="0" smtClean="0">
              <a:latin typeface="Philosopher" pitchFamily="50" charset="0"/>
            </a:endParaRPr>
          </a:p>
          <a:p>
            <a:r>
              <a:rPr lang="en-US" sz="2400" dirty="0" smtClean="0">
                <a:latin typeface="Philosopher" pitchFamily="50" charset="0"/>
              </a:rPr>
              <a:t> </a:t>
            </a:r>
            <a:endParaRPr lang="en-US" sz="2400" dirty="0">
              <a:latin typeface="Philosopher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63163" y="28956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1631" y="2074523"/>
            <a:ext cx="342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C#</a:t>
            </a:r>
          </a:p>
        </p:txBody>
      </p:sp>
      <p:pic>
        <p:nvPicPr>
          <p:cNvPr id="5122" name="Picture 2" descr="C:\Users\Feras\Desktop\presn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68" y="3495610"/>
            <a:ext cx="6651563" cy="259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70043"/>
            <a:ext cx="8153400" cy="4640142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1" y="1284357"/>
            <a:ext cx="730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Software Implementation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63163" y="2283388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1631" y="2074523"/>
            <a:ext cx="342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Xbee</a:t>
            </a:r>
          </a:p>
        </p:txBody>
      </p:sp>
      <p:pic>
        <p:nvPicPr>
          <p:cNvPr id="6146" name="Picture 2" descr="C:\Users\Feras\Desktop\presn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2" y="2269533"/>
            <a:ext cx="4384675" cy="454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70043"/>
            <a:ext cx="8153400" cy="3240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1" y="1284357"/>
            <a:ext cx="730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Software Implementation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764" y="2006098"/>
            <a:ext cx="5205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Philosopher" pitchFamily="50" charset="0"/>
            </a:endParaRPr>
          </a:p>
          <a:p>
            <a:endParaRPr lang="en-US" sz="2400" dirty="0">
              <a:latin typeface="Philosopher" pitchFamily="50" charset="0"/>
            </a:endParaRPr>
          </a:p>
          <a:p>
            <a:r>
              <a:rPr lang="en-US" sz="2400" dirty="0" smtClean="0">
                <a:latin typeface="Philosopher" pitchFamily="50" charset="0"/>
              </a:rPr>
              <a:t>Web application for sender </a:t>
            </a:r>
            <a:endParaRPr lang="en-US" sz="2400" dirty="0">
              <a:latin typeface="Philosopher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12724" y="2863097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1631" y="2133600"/>
            <a:ext cx="342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PHP</a:t>
            </a:r>
          </a:p>
        </p:txBody>
      </p:sp>
      <p:pic>
        <p:nvPicPr>
          <p:cNvPr id="3074" name="Picture 2" descr="C:\Users\Feras\Desktop\presn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75980"/>
            <a:ext cx="1849661" cy="302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8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70043"/>
            <a:ext cx="8153400" cy="44593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1" y="1284357"/>
            <a:ext cx="730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Software Implementation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807" y="21336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Philosopher" pitchFamily="50" charset="0"/>
            </a:endParaRPr>
          </a:p>
          <a:p>
            <a:endParaRPr lang="en-US" sz="2400" dirty="0">
              <a:latin typeface="Philosopher" pitchFamily="50" charset="0"/>
            </a:endParaRPr>
          </a:p>
          <a:p>
            <a:endParaRPr lang="en-US" sz="2400" dirty="0">
              <a:latin typeface="Philosopher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631" y="2133600"/>
            <a:ext cx="342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Sender </a:t>
            </a:r>
          </a:p>
        </p:txBody>
      </p:sp>
      <p:pic>
        <p:nvPicPr>
          <p:cNvPr id="2050" name="Picture 2" descr="C:\Users\Feras\Desktop\presn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37" y="2733764"/>
            <a:ext cx="2859657" cy="37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0188" y="4671060"/>
            <a:ext cx="1607212" cy="662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924544" y="4629581"/>
            <a:ext cx="11775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24544" y="4714841"/>
            <a:ext cx="2014538" cy="1348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70043"/>
            <a:ext cx="8153400" cy="3240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1" y="1284357"/>
            <a:ext cx="730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Software Implementation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807" y="2133600"/>
            <a:ext cx="55771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latin typeface="Philosopher" pitchFamily="50" charset="0"/>
            </a:endParaRPr>
          </a:p>
          <a:p>
            <a:endParaRPr lang="en-US" sz="2400" dirty="0">
              <a:latin typeface="Philosopher" pitchFamily="50" charset="0"/>
            </a:endParaRPr>
          </a:p>
          <a:p>
            <a:r>
              <a:rPr lang="en-US" sz="2400" dirty="0" smtClean="0">
                <a:latin typeface="Philosopher" pitchFamily="50" charset="0"/>
              </a:rPr>
              <a:t>Android application receiver </a:t>
            </a:r>
          </a:p>
          <a:p>
            <a:endParaRPr lang="en-US" sz="2400" dirty="0">
              <a:latin typeface="Philosopher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4171" y="2895415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1631" y="2133600"/>
            <a:ext cx="342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Android </a:t>
            </a:r>
          </a:p>
        </p:txBody>
      </p:sp>
      <p:pic>
        <p:nvPicPr>
          <p:cNvPr id="1026" name="Picture 2" descr="C:\Users\Feras\Desktop\presn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86" y="2275646"/>
            <a:ext cx="19716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70043"/>
            <a:ext cx="8153400" cy="4517192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1" y="1284357"/>
            <a:ext cx="730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Software Implementation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1631" y="2133600"/>
            <a:ext cx="342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Receiver </a:t>
            </a:r>
          </a:p>
        </p:txBody>
      </p:sp>
      <p:pic>
        <p:nvPicPr>
          <p:cNvPr id="4098" name="Picture 2" descr="C:\Users\Feras\Desktop\presn\recei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35" y="2286000"/>
            <a:ext cx="2831204" cy="44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9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110762" y="914400"/>
            <a:ext cx="8118838" cy="5181600"/>
            <a:chOff x="381000" y="1143000"/>
            <a:chExt cx="84582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76400" y="1143000"/>
              <a:ext cx="71628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87002" y="1143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8FED"/>
                </a:solidFill>
                <a:latin typeface="Philosopher" pitchFamily="50" charset="0"/>
              </a:rPr>
              <a:t>   What is </a:t>
            </a:r>
            <a:r>
              <a:rPr lang="en-US" sz="2800" dirty="0" err="1" smtClean="0">
                <a:solidFill>
                  <a:srgbClr val="3C8FED"/>
                </a:solidFill>
                <a:latin typeface="Philosopher" pitchFamily="50" charset="0"/>
              </a:rPr>
              <a:t>Romo</a:t>
            </a:r>
            <a:r>
              <a:rPr lang="en-US" sz="2800" dirty="0" smtClean="0">
                <a:solidFill>
                  <a:srgbClr val="3C8FED"/>
                </a:solidFill>
                <a:latin typeface="Philosopher" pitchFamily="50" charset="0"/>
              </a:rPr>
              <a:t> robot</a:t>
            </a:r>
            <a:endParaRPr lang="en-US" sz="28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646" y="2590800"/>
            <a:ext cx="56841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social robot for Android. </a:t>
            </a:r>
            <a:r>
              <a:rPr lang="en-US" sz="2400" dirty="0" smtClean="0"/>
              <a:t>uses </a:t>
            </a:r>
            <a:r>
              <a:rPr lang="en-US" sz="2400" dirty="0"/>
              <a:t>Android phone combined with a mobile smartphone cradle robot and custom controller software to make a cool, mobile and flexible communication device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12" y="3505200"/>
            <a:ext cx="2321837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1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33600"/>
            <a:ext cx="8153400" cy="32401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1" y="1284357"/>
            <a:ext cx="7307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Software Implementation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931" y="3013710"/>
            <a:ext cx="3706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Philosopher" pitchFamily="50" charset="0"/>
            </a:endParaRPr>
          </a:p>
          <a:p>
            <a:r>
              <a:rPr lang="en-US" sz="2400" dirty="0" smtClean="0">
                <a:latin typeface="Philosopher" pitchFamily="50" charset="0"/>
              </a:rPr>
              <a:t> </a:t>
            </a:r>
          </a:p>
          <a:p>
            <a:endParaRPr lang="en-US" sz="2400" dirty="0" smtClean="0">
              <a:latin typeface="Philosopher" pitchFamily="50" charset="0"/>
            </a:endParaRPr>
          </a:p>
          <a:p>
            <a:r>
              <a:rPr lang="en-US" sz="2400" dirty="0" smtClean="0">
                <a:latin typeface="Philosopher" pitchFamily="50" charset="0"/>
              </a:rPr>
              <a:t> </a:t>
            </a:r>
            <a:endParaRPr lang="en-US" sz="2400" dirty="0">
              <a:latin typeface="Philosopher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1795" y="3013710"/>
            <a:ext cx="6331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3C8FED"/>
                </a:solidFill>
                <a:latin typeface="Philosopher" pitchFamily="50" charset="0"/>
              </a:rPr>
              <a:t> Applications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6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33600"/>
            <a:ext cx="8153400" cy="4343400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1" y="1284357"/>
            <a:ext cx="3930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hilosopher" pitchFamily="50" charset="0"/>
              </a:rPr>
              <a:t>Applications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786" y="2286000"/>
            <a:ext cx="852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Philosopher" pitchFamily="50" charset="0"/>
              </a:rPr>
              <a:t>•</a:t>
            </a:r>
            <a:r>
              <a:rPr lang="en-US" sz="2400" dirty="0" smtClean="0">
                <a:latin typeface="Philosopher" pitchFamily="50" charset="0"/>
              </a:rPr>
              <a:t> video </a:t>
            </a:r>
            <a:r>
              <a:rPr lang="en-US" sz="2400" dirty="0">
                <a:latin typeface="Philosopher" pitchFamily="50" charset="0"/>
              </a:rPr>
              <a:t>calls and video conferencing</a:t>
            </a:r>
          </a:p>
          <a:p>
            <a:r>
              <a:rPr lang="en-US" sz="2400" dirty="0">
                <a:latin typeface="Philosopher" pitchFamily="50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pic>
        <p:nvPicPr>
          <p:cNvPr id="1026" name="Picture 2" descr="E:\Dropbox\Yousef&amp;Feras\hardware graduation project\DSC_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994233"/>
            <a:ext cx="5029200" cy="335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33600"/>
            <a:ext cx="8267700" cy="4267200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Philosophe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130" y="1284357"/>
            <a:ext cx="476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hilosopher" pitchFamily="50" charset="0"/>
              </a:rPr>
              <a:t>Applications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362200"/>
            <a:ext cx="78867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hilosopher" pitchFamily="50" charset="0"/>
              </a:rPr>
              <a:t>Visiting a place, while you are still at home</a:t>
            </a:r>
          </a:p>
          <a:p>
            <a:endParaRPr lang="en-US" sz="3600" dirty="0" smtClean="0">
              <a:solidFill>
                <a:srgbClr val="3C8FED"/>
              </a:solidFill>
              <a:latin typeface="Philosophe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33600"/>
            <a:ext cx="8267700" cy="4267200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Philosopher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130" y="1284357"/>
            <a:ext cx="4762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hilosopher" pitchFamily="50" charset="0"/>
              </a:rPr>
              <a:t>Applications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362200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hilosopher" pitchFamily="50" charset="0"/>
              </a:rPr>
              <a:t>Robot Programming </a:t>
            </a:r>
            <a:endParaRPr lang="en-US" sz="2800" dirty="0">
              <a:latin typeface="Philosopher" pitchFamily="50" charset="0"/>
            </a:endParaRPr>
          </a:p>
          <a:p>
            <a:endParaRPr lang="en-US" sz="3600" dirty="0" smtClean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4545" y="5013270"/>
            <a:ext cx="1747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Philosopher" pitchFamily="50" charset="0"/>
              </a:rPr>
              <a:t>&gt;IR.Run()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Philosopher" pitchFamily="50" charset="0"/>
              </a:rPr>
              <a:t>&gt;Acceleormeter.X()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Philosopher" pitchFamily="50" charset="0"/>
              </a:rPr>
              <a:t>&gt;Acceleormeter.Y()</a:t>
            </a:r>
            <a:endParaRPr lang="en-US" sz="1100" dirty="0">
              <a:solidFill>
                <a:schemeClr val="bg1"/>
              </a:solidFill>
              <a:latin typeface="Philosopher" pitchFamily="50" charset="0"/>
            </a:endParaRPr>
          </a:p>
          <a:p>
            <a:endParaRPr lang="en-US" sz="1100" dirty="0" smtClean="0">
              <a:solidFill>
                <a:schemeClr val="bg1"/>
              </a:solidFill>
              <a:latin typeface="Philosopher" pitchFamily="50" charset="0"/>
            </a:endParaRPr>
          </a:p>
        </p:txBody>
      </p:sp>
      <p:pic>
        <p:nvPicPr>
          <p:cNvPr id="7171" name="Picture 3" descr="C:\Users\Feras\Desktop\presn\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33" y="3073800"/>
            <a:ext cx="3810000" cy="233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Feras\Desktop\presn\6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67" y="3516010"/>
            <a:ext cx="3284124" cy="154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33600"/>
            <a:ext cx="8153400" cy="4267200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0" y="1284357"/>
            <a:ext cx="515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Problems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4390" y="25908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2438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Spike of motor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" y="3084731"/>
            <a:ext cx="7162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hilosopher" pitchFamily="50" charset="0"/>
              </a:rPr>
              <a:t>Motors provide spike current that reset the basic circuit</a:t>
            </a:r>
          </a:p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 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    </a:t>
            </a:r>
          </a:p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 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       Solution </a:t>
            </a:r>
          </a:p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 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  </a:t>
            </a:r>
          </a:p>
          <a:p>
            <a:r>
              <a:rPr lang="en-US" sz="2800" dirty="0">
                <a:solidFill>
                  <a:srgbClr val="3C8FED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3C8FED"/>
                </a:solidFill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circuits separation via </a:t>
            </a:r>
            <a:r>
              <a:rPr lang="en-US" sz="2800" dirty="0" smtClean="0"/>
              <a:t>Optocoupler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59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33600"/>
            <a:ext cx="8153400" cy="4495800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0" y="1284357"/>
            <a:ext cx="515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Problems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4390" y="25908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2438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Problem of distance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3084731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hilosopher" pitchFamily="50" charset="0"/>
              </a:rPr>
              <a:t>Xbee provide us short distance 100 meter not more</a:t>
            </a:r>
          </a:p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 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    </a:t>
            </a:r>
          </a:p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 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       Solution </a:t>
            </a:r>
          </a:p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 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  </a:t>
            </a:r>
          </a:p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 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 </a:t>
            </a:r>
            <a:r>
              <a:rPr lang="en-US" sz="2800" b="1" dirty="0" smtClean="0">
                <a:latin typeface="Philosopher" pitchFamily="50" charset="0"/>
              </a:rPr>
              <a:t>connection over Internet </a:t>
            </a:r>
          </a:p>
        </p:txBody>
      </p:sp>
    </p:spTree>
    <p:extLst>
      <p:ext uri="{BB962C8B-B14F-4D97-AF65-F5344CB8AC3E}">
        <p14:creationId xmlns:p14="http://schemas.microsoft.com/office/powerpoint/2010/main" val="33599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5300" y="1143000"/>
            <a:ext cx="8153400" cy="990600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5300" y="2133600"/>
            <a:ext cx="8153400" cy="4495800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30" y="1284357"/>
            <a:ext cx="5150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Problems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4671060"/>
            <a:ext cx="284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CLICK HERE FOR MORE 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28600"/>
            <a:ext cx="7734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  <a:latin typeface="Philosopher" pitchFamily="50" charset="0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Nyala" pitchFamily="2" charset="0"/>
              </a:rPr>
              <a:t>&gt;&gt;</a:t>
            </a:r>
            <a:endParaRPr lang="en-US" sz="2000" dirty="0">
              <a:solidFill>
                <a:schemeClr val="bg1"/>
              </a:solidFill>
              <a:latin typeface="Nyala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4390" y="25908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2438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PWM</a:t>
            </a:r>
            <a:endParaRPr lang="en-US" sz="3600" dirty="0" smtClean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112440"/>
            <a:ext cx="716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Philosopher" pitchFamily="50" charset="0"/>
              </a:rPr>
              <a:t>We have just 2 PWM</a:t>
            </a:r>
            <a:endParaRPr lang="en-US" sz="2400" dirty="0" smtClean="0">
              <a:latin typeface="Philosopher" pitchFamily="50" charset="0"/>
            </a:endParaRPr>
          </a:p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 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    </a:t>
            </a:r>
          </a:p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 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       Solution </a:t>
            </a:r>
          </a:p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 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  </a:t>
            </a:r>
          </a:p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 </a:t>
            </a:r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  </a:t>
            </a:r>
            <a:r>
              <a:rPr lang="en-US" sz="2800" b="1" dirty="0" smtClean="0">
                <a:latin typeface="Philosopher" pitchFamily="50" charset="0"/>
              </a:rPr>
              <a:t>speed of car just on Forward </a:t>
            </a:r>
            <a:endParaRPr lang="en-US" sz="2800" b="1" dirty="0" smtClean="0">
              <a:latin typeface="Philosophe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255643"/>
            <a:ext cx="6487160" cy="42307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600200"/>
            <a:ext cx="5257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           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      </a:t>
            </a:r>
            <a:r>
              <a:rPr lang="en-US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Demo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latin typeface="Philosophe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1255643"/>
            <a:ext cx="6487160" cy="4230757"/>
          </a:xfrm>
          <a:prstGeom prst="roundRect">
            <a:avLst>
              <a:gd name="adj" fmla="val 1226"/>
            </a:avLst>
          </a:prstGeom>
          <a:solidFill>
            <a:schemeClr val="bg1"/>
          </a:soli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RightFacing">
              <a:rot lat="170509" lon="20736677" rev="11714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6002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            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      </a:t>
            </a:r>
            <a:endParaRPr lang="en-US" sz="7200" dirty="0">
              <a:solidFill>
                <a:schemeClr val="tx1">
                  <a:lumMod val="85000"/>
                  <a:lumOff val="15000"/>
                </a:schemeClr>
              </a:solidFill>
              <a:latin typeface="Philosopher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1242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Philosopher" pitchFamily="50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086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110762" y="914400"/>
            <a:ext cx="8118838" cy="5181600"/>
            <a:chOff x="381000" y="1143000"/>
            <a:chExt cx="84582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676400" y="1143000"/>
              <a:ext cx="71628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87002" y="1143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C8FED"/>
                </a:solidFill>
                <a:latin typeface="Philosopher" pitchFamily="50" charset="0"/>
              </a:rPr>
              <a:t>   Why </a:t>
            </a:r>
            <a:r>
              <a:rPr lang="en-US" sz="2800" dirty="0" err="1" smtClean="0">
                <a:solidFill>
                  <a:srgbClr val="3C8FED"/>
                </a:solidFill>
                <a:latin typeface="Philosopher" pitchFamily="50" charset="0"/>
              </a:rPr>
              <a:t>Romo</a:t>
            </a:r>
            <a:r>
              <a:rPr lang="en-US" sz="2800" dirty="0" smtClean="0">
                <a:solidFill>
                  <a:srgbClr val="3C8FED"/>
                </a:solidFill>
                <a:latin typeface="Philosopher" pitchFamily="50" charset="0"/>
              </a:rPr>
              <a:t> robot</a:t>
            </a:r>
            <a:endParaRPr lang="en-US" sz="28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646" y="1814663"/>
            <a:ext cx="568411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Simple </a:t>
            </a:r>
            <a:r>
              <a:rPr lang="en-US" sz="2400" dirty="0"/>
              <a:t>design</a:t>
            </a:r>
            <a:r>
              <a:rPr lang="en-US" sz="2400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Low </a:t>
            </a:r>
            <a:r>
              <a:rPr lang="en-US" sz="2400" dirty="0"/>
              <a:t>power consumption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Easy to control (locally or remotely)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Easy to upgrade and add sensors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990600" y="990600"/>
            <a:ext cx="7924799" cy="5922579"/>
            <a:chOff x="381000" y="1143000"/>
            <a:chExt cx="84582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1000" y="1143000"/>
              <a:ext cx="84582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7300" y="93542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C8FED"/>
                </a:solidFill>
                <a:latin typeface="Philosopher" pitchFamily="50" charset="0"/>
              </a:rPr>
              <a:t>System Parts</a:t>
            </a:r>
            <a:endParaRPr lang="en-US" sz="2800" dirty="0" smtClean="0">
              <a:solidFill>
                <a:srgbClr val="3C8FED"/>
              </a:solidFill>
              <a:latin typeface="Philosopher" pitchFamily="50" charset="0"/>
            </a:endParaRPr>
          </a:p>
          <a:p>
            <a:endParaRPr lang="en-US" sz="28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2484" y="1318022"/>
            <a:ext cx="7620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3200" dirty="0" smtClean="0"/>
              <a:t>Hardware</a:t>
            </a:r>
          </a:p>
          <a:p>
            <a:endParaRPr lang="en-US" sz="2400" dirty="0" smtClean="0"/>
          </a:p>
          <a:p>
            <a:r>
              <a:rPr lang="en-US" sz="2400" dirty="0" smtClean="0"/>
              <a:t>consists of a PIC 18 Controller and we have more than 5 sensors accelerometer, </a:t>
            </a:r>
            <a:r>
              <a:rPr lang="en-US" sz="2400" dirty="0" err="1" smtClean="0"/>
              <a:t>xbee</a:t>
            </a:r>
            <a:r>
              <a:rPr lang="en-US" sz="2400" dirty="0" smtClean="0"/>
              <a:t>, Bluetooth, IR sensor, Color sensor and also we have android mobile.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 Software</a:t>
            </a:r>
          </a:p>
          <a:p>
            <a:endParaRPr lang="en-US" sz="2400" dirty="0" smtClean="0"/>
          </a:p>
          <a:p>
            <a:r>
              <a:rPr lang="en-US" sz="2400" dirty="0" smtClean="0"/>
              <a:t>Android application , PHP, C# , and PIC C . 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1008184" y="1879137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975945" y="4267200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6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990600" y="935421"/>
            <a:ext cx="7924799" cy="5922579"/>
            <a:chOff x="381000" y="1143000"/>
            <a:chExt cx="84582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1000" y="1143000"/>
              <a:ext cx="84582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7299" y="935421"/>
            <a:ext cx="7658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Controller- PIC18F</a:t>
            </a:r>
            <a:endParaRPr lang="en-US" sz="36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04925" y="2553154"/>
            <a:ext cx="7029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USB </a:t>
            </a:r>
            <a:r>
              <a:rPr lang="en-US" sz="2400" dirty="0"/>
              <a:t>interface, safe operating, small size, design.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Contains 5 Ports , ADC </a:t>
            </a:r>
            <a:r>
              <a:rPr lang="en-US" sz="2400" dirty="0"/>
              <a:t>,</a:t>
            </a:r>
            <a:r>
              <a:rPr lang="en-US" sz="2400" dirty="0" smtClean="0"/>
              <a:t>PWM , interrupt and serial interface.  </a:t>
            </a:r>
          </a:p>
          <a:p>
            <a:endParaRPr lang="en-US" sz="2400" dirty="0"/>
          </a:p>
          <a:p>
            <a:r>
              <a:rPr lang="en-US" sz="2400" dirty="0"/>
              <a:t>comes with powerful </a:t>
            </a:r>
            <a:r>
              <a:rPr lang="en-US" sz="2400" dirty="0" smtClean="0"/>
              <a:t>compiler.</a:t>
            </a:r>
            <a:endParaRPr lang="en-US" sz="2400" dirty="0"/>
          </a:p>
        </p:txBody>
      </p:sp>
      <p:sp>
        <p:nvSpPr>
          <p:cNvPr id="17" name="Right Arrow 16"/>
          <p:cNvSpPr/>
          <p:nvPr/>
        </p:nvSpPr>
        <p:spPr>
          <a:xfrm>
            <a:off x="1009649" y="2666533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1019502" y="3777682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019502" y="4860552"/>
            <a:ext cx="228600" cy="228600"/>
          </a:xfrm>
          <a:prstGeom prst="rightArrow">
            <a:avLst/>
          </a:prstGeom>
          <a:gradFill>
            <a:gsLst>
              <a:gs pos="39000">
                <a:srgbClr val="EF9747"/>
              </a:gs>
              <a:gs pos="87000">
                <a:srgbClr val="FFC000">
                  <a:alpha val="1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4925" y="1828800"/>
            <a:ext cx="7610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PIC controller provides many features</a:t>
            </a:r>
            <a:endParaRPr lang="en-US" sz="3600" dirty="0" smtClean="0">
              <a:solidFill>
                <a:srgbClr val="3C8FED"/>
              </a:solidFill>
              <a:latin typeface="Philosopher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823" y="4721925"/>
            <a:ext cx="26763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990600" y="935421"/>
            <a:ext cx="7924799" cy="5922579"/>
            <a:chOff x="381000" y="1143000"/>
            <a:chExt cx="84582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1000" y="1143000"/>
              <a:ext cx="84582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7300" y="93542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C8FED"/>
                </a:solidFill>
                <a:latin typeface="Philosopher" pitchFamily="50" charset="0"/>
              </a:rPr>
              <a:t>ROBOT Design</a:t>
            </a:r>
            <a:endParaRPr lang="en-US" sz="3600" dirty="0">
              <a:solidFill>
                <a:srgbClr val="3C8FED"/>
              </a:solidFill>
              <a:latin typeface="Philosophe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7300" y="1906002"/>
            <a:ext cx="7124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Our Robot contains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304925" y="2553154"/>
            <a:ext cx="70294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Model</a:t>
            </a:r>
          </a:p>
          <a:p>
            <a:endParaRPr lang="en-US" sz="2400" dirty="0"/>
          </a:p>
          <a:p>
            <a:r>
              <a:rPr lang="en-US" sz="2400" dirty="0" smtClean="0"/>
              <a:t>2 </a:t>
            </a:r>
            <a:r>
              <a:rPr lang="en-US" sz="2400" dirty="0"/>
              <a:t>motors with </a:t>
            </a:r>
            <a:r>
              <a:rPr lang="en-US" sz="2400" dirty="0" smtClean="0"/>
              <a:t>Gear</a:t>
            </a:r>
          </a:p>
          <a:p>
            <a:endParaRPr lang="en-US" sz="2400" dirty="0" smtClean="0"/>
          </a:p>
          <a:p>
            <a:r>
              <a:rPr lang="en-US" sz="2400" dirty="0"/>
              <a:t>Controller </a:t>
            </a:r>
            <a:r>
              <a:rPr lang="en-US" sz="2400" dirty="0" smtClean="0"/>
              <a:t>circuit</a:t>
            </a:r>
          </a:p>
          <a:p>
            <a:endParaRPr lang="en-US" sz="2400" dirty="0" smtClean="0"/>
          </a:p>
          <a:p>
            <a:r>
              <a:rPr lang="en-US" sz="2400" dirty="0"/>
              <a:t>Sensors circuit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Motors circuit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0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990600" y="935421"/>
            <a:ext cx="7924799" cy="5922579"/>
            <a:chOff x="381000" y="1143000"/>
            <a:chExt cx="84582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1000" y="1143000"/>
              <a:ext cx="84582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7300" y="93542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Controller circuit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04925" y="2553154"/>
            <a:ext cx="7029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050" name="Picture 2" descr="C:\Users\YousefAzem\Desktop\hw picture\DSC_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22" y="2584505"/>
            <a:ext cx="5730153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3000">
                <a:srgbClr val="000928"/>
              </a:gs>
              <a:gs pos="43000">
                <a:srgbClr val="34598D"/>
              </a:gs>
              <a:gs pos="89000">
                <a:srgbClr val="BDD8F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7"/>
          <p:cNvGrpSpPr/>
          <p:nvPr/>
        </p:nvGrpSpPr>
        <p:grpSpPr>
          <a:xfrm>
            <a:off x="990600" y="935421"/>
            <a:ext cx="7924799" cy="5922579"/>
            <a:chOff x="381000" y="1143000"/>
            <a:chExt cx="8458200" cy="4230757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9" name="Rounded Rectangle 8"/>
            <p:cNvSpPr/>
            <p:nvPr/>
          </p:nvSpPr>
          <p:spPr>
            <a:xfrm>
              <a:off x="381000" y="1143000"/>
              <a:ext cx="2133600" cy="4230757"/>
            </a:xfrm>
            <a:prstGeom prst="roundRect">
              <a:avLst>
                <a:gd name="adj" fmla="val 1226"/>
              </a:avLst>
            </a:prstGeom>
            <a:gradFill>
              <a:gsLst>
                <a:gs pos="0">
                  <a:srgbClr val="3C8FED"/>
                </a:gs>
                <a:gs pos="71000">
                  <a:srgbClr val="8EC9FB"/>
                </a:gs>
              </a:gsLst>
              <a:lin ang="21540000" scaled="0"/>
            </a:gra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81000" y="1143000"/>
              <a:ext cx="8458200" cy="4230757"/>
            </a:xfrm>
            <a:prstGeom prst="roundRect">
              <a:avLst>
                <a:gd name="adj" fmla="val 1226"/>
              </a:avLst>
            </a:prstGeom>
            <a:solidFill>
              <a:schemeClr val="bg1"/>
            </a:solidFill>
            <a:ln w="76200">
              <a:solidFill>
                <a:srgbClr val="BDD8F3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7300" y="93542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C8FED"/>
                </a:solidFill>
                <a:latin typeface="Philosopher" pitchFamily="50" charset="0"/>
              </a:rPr>
              <a:t>Sensors circuit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206514"/>
            <a:ext cx="365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Philosopher" pitchFamily="50" charset="0"/>
              </a:rPr>
              <a:t>RomoRobot|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&gt;&gt;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0762" y="935421"/>
            <a:ext cx="879837" cy="5922579"/>
          </a:xfrm>
          <a:prstGeom prst="roundRect">
            <a:avLst>
              <a:gd name="adj" fmla="val 1226"/>
            </a:avLst>
          </a:prstGeom>
          <a:gradFill>
            <a:gsLst>
              <a:gs pos="0">
                <a:srgbClr val="3C8FED"/>
              </a:gs>
              <a:gs pos="71000">
                <a:srgbClr val="8EC9FB"/>
              </a:gs>
            </a:gsLst>
            <a:lin ang="21540000" scaled="0"/>
          </a:gradFill>
          <a:ln w="76200">
            <a:solidFill>
              <a:srgbClr val="BDD8F3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04925" y="2553154"/>
            <a:ext cx="7029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074" name="Picture 2" descr="C:\Users\YousefAzem\Desktop\hw picture\DSC_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40" y="2553154"/>
            <a:ext cx="6579680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3C8FED"/>
            </a:solidFill>
            <a:latin typeface="Philosopher" pitchFamily="5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1731</Words>
  <Application>Microsoft Office PowerPoint</Application>
  <PresentationFormat>On-screen Show (4:3)</PresentationFormat>
  <Paragraphs>362</Paragraphs>
  <Slides>38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</dc:creator>
  <cp:lastModifiedBy>Feras</cp:lastModifiedBy>
  <cp:revision>128</cp:revision>
  <dcterms:created xsi:type="dcterms:W3CDTF">2009-07-23T04:14:01Z</dcterms:created>
  <dcterms:modified xsi:type="dcterms:W3CDTF">2013-05-18T22:25:49Z</dcterms:modified>
</cp:coreProperties>
</file>