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43"/>
  </p:notesMasterIdLst>
  <p:sldIdLst>
    <p:sldId id="256" r:id="rId2"/>
    <p:sldId id="296" r:id="rId3"/>
    <p:sldId id="295" r:id="rId4"/>
    <p:sldId id="257" r:id="rId5"/>
    <p:sldId id="258" r:id="rId6"/>
    <p:sldId id="259" r:id="rId7"/>
    <p:sldId id="261" r:id="rId8"/>
    <p:sldId id="260" r:id="rId9"/>
    <p:sldId id="262" r:id="rId10"/>
    <p:sldId id="263" r:id="rId11"/>
    <p:sldId id="264" r:id="rId12"/>
    <p:sldId id="265" r:id="rId13"/>
    <p:sldId id="266" r:id="rId14"/>
    <p:sldId id="267" r:id="rId15"/>
    <p:sldId id="268" r:id="rId16"/>
    <p:sldId id="269" r:id="rId17"/>
    <p:sldId id="270" r:id="rId18"/>
    <p:sldId id="271" r:id="rId19"/>
    <p:sldId id="272" r:id="rId20"/>
    <p:sldId id="276" r:id="rId21"/>
    <p:sldId id="273" r:id="rId22"/>
    <p:sldId id="274" r:id="rId23"/>
    <p:sldId id="275"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p:scale>
          <a:sx n="71" d="100"/>
          <a:sy n="71" d="100"/>
        </p:scale>
        <p:origin x="-1356" y="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96ADB36-1A55-4207-82AE-3B18FE45B67E}" type="datetimeFigureOut">
              <a:rPr lang="ar-SA" smtClean="0"/>
              <a:pPr/>
              <a:t>01/21/1432</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0FEDE34-8E63-4C40-A2D7-CA515A10CC0D}"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1</a:t>
            </a:fld>
            <a:endParaRPr 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10</a:t>
            </a:fld>
            <a:endParaRPr 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11</a:t>
            </a:fld>
            <a:endParaRPr 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12</a:t>
            </a:fld>
            <a:endParaRPr lang="ar-S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13</a:t>
            </a:fld>
            <a:endParaRPr lang="ar-S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14</a:t>
            </a:fld>
            <a:endParaRPr 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15</a:t>
            </a:fld>
            <a:endParaRPr lang="ar-S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16</a:t>
            </a:fld>
            <a:endParaRPr 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17</a:t>
            </a:fld>
            <a:endParaRPr lang="ar-S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18</a:t>
            </a:fld>
            <a:endParaRPr lang="ar-S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19</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2</a:t>
            </a:fld>
            <a:endParaRPr lang="ar-S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20</a:t>
            </a:fld>
            <a:endParaRPr lang="ar-S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21</a:t>
            </a:fld>
            <a:endParaRPr lang="ar-S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22</a:t>
            </a:fld>
            <a:endParaRPr lang="ar-S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23</a:t>
            </a:fld>
            <a:endParaRPr lang="ar-S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24</a:t>
            </a:fld>
            <a:endParaRPr lang="ar-S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25</a:t>
            </a:fld>
            <a:endParaRPr lang="ar-S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26</a:t>
            </a:fld>
            <a:endParaRPr lang="ar-S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27</a:t>
            </a:fld>
            <a:endParaRPr lang="ar-S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28</a:t>
            </a:fld>
            <a:endParaRPr lang="ar-S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29</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3</a:t>
            </a:fld>
            <a:endParaRPr lang="ar-S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30</a:t>
            </a:fld>
            <a:endParaRPr lang="ar-S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31</a:t>
            </a:fld>
            <a:endParaRPr lang="ar-S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32</a:t>
            </a:fld>
            <a:endParaRPr lang="ar-S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33</a:t>
            </a:fld>
            <a:endParaRPr lang="ar-S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34</a:t>
            </a:fld>
            <a:endParaRPr lang="ar-S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35</a:t>
            </a:fld>
            <a:endParaRPr lang="ar-S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36</a:t>
            </a:fld>
            <a:endParaRPr lang="ar-S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37</a:t>
            </a:fld>
            <a:endParaRPr lang="ar-S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38</a:t>
            </a:fld>
            <a:endParaRPr lang="ar-S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39</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4</a:t>
            </a:fld>
            <a:endParaRPr lang="ar-S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40</a:t>
            </a:fld>
            <a:endParaRPr lang="ar-S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41</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5</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6</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7</a:t>
            </a:fld>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8</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0FEDE34-8E63-4C40-A2D7-CA515A10CC0D}" type="slidenum">
              <a:rPr lang="ar-SA" smtClean="0"/>
              <a:pPr/>
              <a:t>9</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23B08E7-3BF2-401D-8E71-2711DDCC9558}" type="datetimeFigureOut">
              <a:rPr lang="ar-SA" smtClean="0"/>
              <a:pPr/>
              <a:t>01/21/1432</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FAC9479D-4F45-4557-A952-CB43DC1FEEA3}"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3B08E7-3BF2-401D-8E71-2711DDCC9558}" type="datetimeFigureOut">
              <a:rPr lang="ar-SA" smtClean="0"/>
              <a:pPr/>
              <a:t>01/21/1432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AC9479D-4F45-4557-A952-CB43DC1FEEA3}"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3B08E7-3BF2-401D-8E71-2711DDCC9558}" type="datetimeFigureOut">
              <a:rPr lang="ar-SA" smtClean="0"/>
              <a:pPr/>
              <a:t>01/21/1432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AC9479D-4F45-4557-A952-CB43DC1FEEA3}"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3B08E7-3BF2-401D-8E71-2711DDCC9558}" type="datetimeFigureOut">
              <a:rPr lang="ar-SA" smtClean="0"/>
              <a:pPr/>
              <a:t>01/21/1432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AC9479D-4F45-4557-A952-CB43DC1FEEA3}"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23B08E7-3BF2-401D-8E71-2711DDCC9558}" type="datetimeFigureOut">
              <a:rPr lang="ar-SA" smtClean="0"/>
              <a:pPr/>
              <a:t>01/21/1432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AC9479D-4F45-4557-A952-CB43DC1FEEA3}"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23B08E7-3BF2-401D-8E71-2711DDCC9558}" type="datetimeFigureOut">
              <a:rPr lang="ar-SA" smtClean="0"/>
              <a:pPr/>
              <a:t>01/21/1432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FAC9479D-4F45-4557-A952-CB43DC1FEEA3}"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23B08E7-3BF2-401D-8E71-2711DDCC9558}" type="datetimeFigureOut">
              <a:rPr lang="ar-SA" smtClean="0"/>
              <a:pPr/>
              <a:t>01/21/1432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FAC9479D-4F45-4557-A952-CB43DC1FEEA3}"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3B08E7-3BF2-401D-8E71-2711DDCC9558}" type="datetimeFigureOut">
              <a:rPr lang="ar-SA" smtClean="0"/>
              <a:pPr/>
              <a:t>01/21/1432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FAC9479D-4F45-4557-A952-CB43DC1FEEA3}"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3B08E7-3BF2-401D-8E71-2711DDCC9558}" type="datetimeFigureOut">
              <a:rPr lang="ar-SA" smtClean="0"/>
              <a:pPr/>
              <a:t>01/21/1432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FAC9479D-4F45-4557-A952-CB43DC1FEEA3}"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23B08E7-3BF2-401D-8E71-2711DDCC9558}" type="datetimeFigureOut">
              <a:rPr lang="ar-SA" smtClean="0"/>
              <a:pPr/>
              <a:t>01/21/1432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FAC9479D-4F45-4557-A952-CB43DC1FEEA3}"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23B08E7-3BF2-401D-8E71-2711DDCC9558}" type="datetimeFigureOut">
              <a:rPr lang="ar-SA" smtClean="0"/>
              <a:pPr/>
              <a:t>01/21/1432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FAC9479D-4F45-4557-A952-CB43DC1FEEA3}" type="slidenum">
              <a:rPr lang="ar-SA" smtClean="0"/>
              <a:pPr/>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23B08E7-3BF2-401D-8E71-2711DDCC9558}" type="datetimeFigureOut">
              <a:rPr lang="ar-SA" smtClean="0"/>
              <a:pPr/>
              <a:t>01/21/1432</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AC9479D-4F45-4557-A952-CB43DC1FEEA3}" type="slidenum">
              <a:rPr lang="ar-SA" smtClean="0"/>
              <a:pPr/>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5.png"/><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500043"/>
            <a:ext cx="7772400" cy="857256"/>
          </a:xfrm>
        </p:spPr>
        <p:txBody>
          <a:bodyPr/>
          <a:lstStyle/>
          <a:p>
            <a:pPr algn="ctr"/>
            <a:r>
              <a:rPr lang="en-US" dirty="0" smtClean="0">
                <a:latin typeface="Times New Roman" pitchFamily="18" charset="0"/>
                <a:cs typeface="Times New Roman" pitchFamily="18" charset="0"/>
              </a:rPr>
              <a:t>Derivation of </a:t>
            </a:r>
            <a:r>
              <a:rPr lang="en-US" dirty="0" err="1" smtClean="0">
                <a:latin typeface="Times New Roman" pitchFamily="18" charset="0"/>
                <a:cs typeface="Times New Roman" pitchFamily="18" charset="0"/>
              </a:rPr>
              <a:t>Synthaic</a:t>
            </a:r>
            <a:endParaRPr lang="ar-SA" dirty="0">
              <a:latin typeface="Times New Roman" pitchFamily="18" charset="0"/>
              <a:cs typeface="Times New Roman" pitchFamily="18" charset="0"/>
            </a:endParaRPr>
          </a:p>
        </p:txBody>
      </p:sp>
      <p:sp>
        <p:nvSpPr>
          <p:cNvPr id="3" name="Subtitle 2"/>
          <p:cNvSpPr>
            <a:spLocks noGrp="1"/>
          </p:cNvSpPr>
          <p:nvPr>
            <p:ph type="subTitle" idx="1"/>
          </p:nvPr>
        </p:nvSpPr>
        <p:spPr>
          <a:xfrm>
            <a:off x="500034" y="2000240"/>
            <a:ext cx="7854696" cy="4143404"/>
          </a:xfrm>
        </p:spPr>
        <p:txBody>
          <a:bodyPr>
            <a:normAutofit/>
          </a:bodyPr>
          <a:lstStyle/>
          <a:p>
            <a:pPr algn="just" rtl="0"/>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772400" cy="1143008"/>
          </a:xfrm>
        </p:spPr>
        <p:txBody>
          <a:bodyPr>
            <a:noAutofit/>
          </a:bodyPr>
          <a:lstStyle/>
          <a:p>
            <a:pPr algn="l" rtl="1"/>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Runoff  Modeling for </a:t>
            </a:r>
            <a:r>
              <a:rPr lang="en-US" sz="4000" dirty="0" err="1" smtClean="0">
                <a:effectLst>
                  <a:outerShdw blurRad="38100" dist="38100" dir="2700000" algn="tl">
                    <a:srgbClr val="000000">
                      <a:alpha val="43137"/>
                    </a:srgbClr>
                  </a:outerShdw>
                </a:effectLst>
                <a:latin typeface="Times New Roman" pitchFamily="18" charset="0"/>
                <a:cs typeface="Times New Roman" pitchFamily="18" charset="0"/>
              </a:rPr>
              <a:t>Ungauged</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 Catchment</a:t>
            </a:r>
            <a:endParaRPr lang="ar-SA" sz="40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500034" y="1643050"/>
            <a:ext cx="8001056" cy="4500594"/>
          </a:xfrm>
        </p:spPr>
        <p:txBody>
          <a:bodyPr>
            <a:normAutofit/>
          </a:bodyPr>
          <a:lstStyle/>
          <a:p>
            <a:pPr algn="just" rtl="0"/>
            <a:r>
              <a:rPr lang="en-US" sz="3200" b="1" dirty="0" smtClean="0">
                <a:latin typeface="Times New Roman" pitchFamily="18" charset="0"/>
                <a:cs typeface="Times New Roman" pitchFamily="18" charset="0"/>
              </a:rPr>
              <a:t>Estimation of flow characteristics of </a:t>
            </a:r>
            <a:r>
              <a:rPr lang="en-US" sz="3200" b="1" dirty="0" err="1" smtClean="0">
                <a:latin typeface="Times New Roman" pitchFamily="18" charset="0"/>
                <a:cs typeface="Times New Roman" pitchFamily="18" charset="0"/>
              </a:rPr>
              <a:t>ungauged</a:t>
            </a:r>
            <a:r>
              <a:rPr lang="en-US" sz="3200" b="1" dirty="0" smtClean="0">
                <a:latin typeface="Times New Roman" pitchFamily="18" charset="0"/>
                <a:cs typeface="Times New Roman" pitchFamily="18" charset="0"/>
              </a:rPr>
              <a:t> catchments is usually based on transferring or extrapolating information from gauged to </a:t>
            </a:r>
            <a:r>
              <a:rPr lang="en-US" sz="3200" b="1" dirty="0" err="1" smtClean="0">
                <a:latin typeface="Times New Roman" pitchFamily="18" charset="0"/>
                <a:cs typeface="Times New Roman" pitchFamily="18" charset="0"/>
              </a:rPr>
              <a:t>ungauged</a:t>
            </a:r>
            <a:r>
              <a:rPr lang="en-US" sz="3200" b="1" dirty="0" smtClean="0">
                <a:latin typeface="Times New Roman" pitchFamily="18" charset="0"/>
                <a:cs typeface="Times New Roman" pitchFamily="18" charset="0"/>
              </a:rPr>
              <a:t> sites, a process called regionalization. Several regionalization approaches have been used, and the most common method involves derivation of empirical relationships between flow and catchment characteristics</a:t>
            </a:r>
            <a:endParaRPr lang="ar-SA" sz="3200" b="1"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772400" cy="1143008"/>
          </a:xfrm>
        </p:spPr>
        <p:txBody>
          <a:bodyPr>
            <a:noAutofit/>
          </a:bodyPr>
          <a:lstStyle/>
          <a:p>
            <a:pPr algn="l" rtl="1"/>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Factor Affecting Rainfall Runoff Relationship</a:t>
            </a:r>
            <a:endParaRPr lang="ar-SA" sz="40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500034" y="1785926"/>
            <a:ext cx="8001056" cy="4357718"/>
          </a:xfrm>
        </p:spPr>
        <p:txBody>
          <a:bodyPr>
            <a:normAutofit/>
          </a:bodyPr>
          <a:lstStyle/>
          <a:p>
            <a:pPr algn="just" rtl="0"/>
            <a:r>
              <a:rPr lang="en-US" sz="3200" b="1" dirty="0" smtClean="0">
                <a:latin typeface="Times New Roman" pitchFamily="18" charset="0"/>
                <a:cs typeface="Times New Roman" pitchFamily="18" charset="0"/>
              </a:rPr>
              <a:t>1- Rainfall (storm) Factors</a:t>
            </a:r>
          </a:p>
          <a:p>
            <a:pPr algn="just" rtl="0">
              <a:buFont typeface="Arial" charset="0"/>
              <a:buChar char="•"/>
            </a:pPr>
            <a:r>
              <a:rPr lang="en-US" sz="3200" b="1" dirty="0" smtClean="0">
                <a:latin typeface="Times New Roman" pitchFamily="18" charset="0"/>
                <a:cs typeface="Times New Roman" pitchFamily="18" charset="0"/>
              </a:rPr>
              <a:t>Rainfall intensity</a:t>
            </a:r>
          </a:p>
          <a:p>
            <a:pPr algn="just" rtl="0">
              <a:buFont typeface="Arial" charset="0"/>
              <a:buChar char="•"/>
            </a:pPr>
            <a:r>
              <a:rPr lang="en-US" sz="3200" b="1" dirty="0" smtClean="0">
                <a:latin typeface="Times New Roman" pitchFamily="18" charset="0"/>
                <a:cs typeface="Times New Roman" pitchFamily="18" charset="0"/>
              </a:rPr>
              <a:t> Rainfall duration</a:t>
            </a:r>
          </a:p>
          <a:p>
            <a:pPr algn="just" rtl="0">
              <a:buFont typeface="Arial" charset="0"/>
              <a:buChar char="•"/>
            </a:pPr>
            <a:r>
              <a:rPr lang="en-US" sz="3200" b="1" dirty="0" smtClean="0">
                <a:latin typeface="Times New Roman" pitchFamily="18" charset="0"/>
                <a:cs typeface="Times New Roman" pitchFamily="18" charset="0"/>
              </a:rPr>
              <a:t>The spatial distribution of rainfall</a:t>
            </a:r>
          </a:p>
          <a:p>
            <a:pPr algn="just" rtl="0">
              <a:buFont typeface="Arial" charset="0"/>
              <a:buChar char="•"/>
            </a:pPr>
            <a:r>
              <a:rPr lang="en-US" sz="3200" b="1" dirty="0" smtClean="0">
                <a:latin typeface="Times New Roman" pitchFamily="18" charset="0"/>
                <a:cs typeface="Times New Roman" pitchFamily="18" charset="0"/>
              </a:rPr>
              <a:t>The type of storm</a:t>
            </a:r>
          </a:p>
          <a:p>
            <a:pPr algn="just" rtl="0">
              <a:buFont typeface="Arial" charset="0"/>
              <a:buChar char="•"/>
            </a:pPr>
            <a:r>
              <a:rPr lang="en-US" sz="3200" b="1" dirty="0" smtClean="0">
                <a:latin typeface="Times New Roman" pitchFamily="18" charset="0"/>
                <a:cs typeface="Times New Roman" pitchFamily="18" charset="0"/>
              </a:rPr>
              <a:t>The direction of storm</a:t>
            </a:r>
          </a:p>
          <a:p>
            <a:pPr algn="just" rtl="0">
              <a:buFont typeface="Arial" charset="0"/>
              <a:buChar char="•"/>
            </a:pPr>
            <a:endParaRPr lang="ar-SA" sz="3200" b="1"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772400" cy="1143008"/>
          </a:xfrm>
        </p:spPr>
        <p:txBody>
          <a:bodyPr>
            <a:noAutofit/>
          </a:bodyPr>
          <a:lstStyle/>
          <a:p>
            <a:pPr algn="l" rtl="1"/>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Factor Affecting Rainfall Runoff Relationship</a:t>
            </a:r>
            <a:endParaRPr lang="ar-SA" sz="40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500034" y="1785926"/>
            <a:ext cx="8001056" cy="4357718"/>
          </a:xfrm>
        </p:spPr>
        <p:txBody>
          <a:bodyPr>
            <a:normAutofit/>
          </a:bodyPr>
          <a:lstStyle/>
          <a:p>
            <a:pPr algn="just" rtl="0"/>
            <a:r>
              <a:rPr lang="en-US" sz="3200" b="1" dirty="0" smtClean="0">
                <a:latin typeface="Times New Roman" pitchFamily="18" charset="0"/>
                <a:cs typeface="Times New Roman" pitchFamily="18" charset="0"/>
              </a:rPr>
              <a:t>2- Catchment Characteristics</a:t>
            </a:r>
          </a:p>
          <a:p>
            <a:pPr algn="just" rtl="0">
              <a:buFont typeface="Arial" charset="0"/>
              <a:buChar char="•"/>
            </a:pPr>
            <a:r>
              <a:rPr lang="en-US" sz="3200" b="1" dirty="0" smtClean="0">
                <a:latin typeface="Times New Roman" pitchFamily="18" charset="0"/>
                <a:cs typeface="Times New Roman" pitchFamily="18" charset="0"/>
              </a:rPr>
              <a:t>Catchment size</a:t>
            </a:r>
          </a:p>
          <a:p>
            <a:pPr algn="just" rtl="0">
              <a:buFont typeface="Arial" charset="0"/>
              <a:buChar char="•"/>
            </a:pPr>
            <a:r>
              <a:rPr lang="en-US" sz="3200" b="1" dirty="0" smtClean="0">
                <a:latin typeface="Times New Roman" pitchFamily="18" charset="0"/>
                <a:cs typeface="Times New Roman" pitchFamily="18" charset="0"/>
              </a:rPr>
              <a:t>Catchment shape</a:t>
            </a:r>
          </a:p>
          <a:p>
            <a:pPr algn="just" rtl="0">
              <a:buFont typeface="Arial" charset="0"/>
              <a:buChar char="•"/>
            </a:pPr>
            <a:r>
              <a:rPr lang="en-US" sz="3200" b="1" dirty="0" smtClean="0">
                <a:latin typeface="Times New Roman" pitchFamily="18" charset="0"/>
                <a:cs typeface="Times New Roman" pitchFamily="18" charset="0"/>
              </a:rPr>
              <a:t>Drainage Patterns</a:t>
            </a:r>
          </a:p>
          <a:p>
            <a:pPr algn="just" rtl="0">
              <a:buFont typeface="Arial" charset="0"/>
              <a:buChar char="•"/>
            </a:pPr>
            <a:r>
              <a:rPr lang="en-US" sz="3200" b="1" dirty="0" smtClean="0">
                <a:latin typeface="Times New Roman" pitchFamily="18" charset="0"/>
                <a:cs typeface="Times New Roman" pitchFamily="18" charset="0"/>
              </a:rPr>
              <a:t>Slope of the Catchment </a:t>
            </a:r>
          </a:p>
          <a:p>
            <a:pPr algn="just" rtl="0">
              <a:buFont typeface="Arial" charset="0"/>
              <a:buChar char="•"/>
            </a:pPr>
            <a:r>
              <a:rPr lang="en-US" sz="3200" b="1" dirty="0" smtClean="0">
                <a:latin typeface="Times New Roman" pitchFamily="18" charset="0"/>
                <a:cs typeface="Times New Roman" pitchFamily="18" charset="0"/>
              </a:rPr>
              <a:t>Soil in the catchment</a:t>
            </a:r>
          </a:p>
          <a:p>
            <a:pPr algn="just" rtl="0">
              <a:buFont typeface="Arial" charset="0"/>
              <a:buChar char="•"/>
            </a:pPr>
            <a:endParaRPr lang="ar-SA" sz="3200" b="1"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772400" cy="1143008"/>
          </a:xfrm>
        </p:spPr>
        <p:txBody>
          <a:bodyPr>
            <a:noAutofit/>
          </a:bodyPr>
          <a:lstStyle/>
          <a:p>
            <a:pPr algn="l" rtl="1"/>
            <a:r>
              <a:rPr lang="en-US" sz="4400" dirty="0" smtClean="0">
                <a:latin typeface="Times New Roman" pitchFamily="18" charset="0"/>
                <a:cs typeface="Times New Roman" pitchFamily="18" charset="0"/>
              </a:rPr>
              <a:t>Water Resources in Palestine </a:t>
            </a:r>
            <a:r>
              <a:rPr lang="ar-SA" sz="4400" dirty="0" smtClean="0">
                <a:latin typeface="Times New Roman" pitchFamily="18" charset="0"/>
                <a:cs typeface="Times New Roman" pitchFamily="18" charset="0"/>
              </a:rPr>
              <a:t>(</a:t>
            </a:r>
            <a:r>
              <a:rPr lang="en-US" sz="4400" dirty="0" smtClean="0">
                <a:latin typeface="Times New Roman" pitchFamily="18" charset="0"/>
                <a:cs typeface="Times New Roman" pitchFamily="18" charset="0"/>
              </a:rPr>
              <a:t>(west Bank Case</a:t>
            </a: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500034" y="1500174"/>
            <a:ext cx="8001056" cy="5214974"/>
          </a:xfrm>
        </p:spPr>
        <p:txBody>
          <a:bodyPr>
            <a:normAutofit/>
          </a:bodyPr>
          <a:lstStyle/>
          <a:p>
            <a:pPr algn="just" rtl="0"/>
            <a:r>
              <a:rPr lang="en-US" sz="3200" b="1" dirty="0" smtClean="0">
                <a:solidFill>
                  <a:schemeClr val="bg1"/>
                </a:solidFill>
                <a:latin typeface="Times New Roman" pitchFamily="18" charset="0"/>
                <a:cs typeface="Times New Roman" pitchFamily="18" charset="0"/>
              </a:rPr>
              <a:t>Ground water</a:t>
            </a:r>
            <a:endParaRPr lang="ar-SA" sz="3200" b="1" dirty="0" smtClean="0">
              <a:solidFill>
                <a:schemeClr val="bg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428596" y="2571744"/>
            <a:ext cx="3357586" cy="4071966"/>
          </a:xfrm>
          <a:prstGeom prst="rect">
            <a:avLst/>
          </a:prstGeom>
          <a:noFill/>
          <a:ln w="9525">
            <a:noFill/>
            <a:miter lim="800000"/>
            <a:headEnd/>
            <a:tailEnd/>
          </a:ln>
          <a:effectLst/>
        </p:spPr>
      </p:pic>
      <p:pic>
        <p:nvPicPr>
          <p:cNvPr id="5" name="صورة 1"/>
          <p:cNvPicPr/>
          <p:nvPr/>
        </p:nvPicPr>
        <p:blipFill>
          <a:blip r:embed="rId4" cstate="print"/>
          <a:srcRect/>
          <a:stretch>
            <a:fillRect/>
          </a:stretch>
        </p:blipFill>
        <p:spPr bwMode="auto">
          <a:xfrm>
            <a:off x="3786182" y="1571612"/>
            <a:ext cx="4717738" cy="5072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772400" cy="1143008"/>
          </a:xfrm>
        </p:spPr>
        <p:txBody>
          <a:bodyPr>
            <a:noAutofit/>
          </a:bodyPr>
          <a:lstStyle/>
          <a:p>
            <a:pPr algn="l" rtl="1"/>
            <a:r>
              <a:rPr lang="en-US" sz="4400" dirty="0" smtClean="0">
                <a:latin typeface="Times New Roman" pitchFamily="18" charset="0"/>
                <a:cs typeface="Times New Roman" pitchFamily="18" charset="0"/>
              </a:rPr>
              <a:t>Water Resources in Palestine </a:t>
            </a:r>
            <a:r>
              <a:rPr lang="ar-SA" sz="4400" dirty="0" smtClean="0">
                <a:latin typeface="Times New Roman" pitchFamily="18" charset="0"/>
                <a:cs typeface="Times New Roman" pitchFamily="18" charset="0"/>
              </a:rPr>
              <a:t>(</a:t>
            </a:r>
            <a:r>
              <a:rPr lang="en-US" sz="4400" dirty="0" smtClean="0">
                <a:latin typeface="Times New Roman" pitchFamily="18" charset="0"/>
                <a:cs typeface="Times New Roman" pitchFamily="18" charset="0"/>
              </a:rPr>
              <a:t>(west Bank Case</a:t>
            </a: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500034" y="1500174"/>
            <a:ext cx="8001056" cy="5214974"/>
          </a:xfrm>
        </p:spPr>
        <p:txBody>
          <a:bodyPr>
            <a:normAutofit/>
          </a:bodyPr>
          <a:lstStyle/>
          <a:p>
            <a:pPr algn="just" rtl="0"/>
            <a:r>
              <a:rPr lang="en-US" sz="3200" b="1" dirty="0" smtClean="0">
                <a:solidFill>
                  <a:schemeClr val="bg1"/>
                </a:solidFill>
                <a:latin typeface="Times New Roman" pitchFamily="18" charset="0"/>
                <a:cs typeface="Times New Roman" pitchFamily="18" charset="0"/>
              </a:rPr>
              <a:t>Surface water</a:t>
            </a:r>
          </a:p>
          <a:p>
            <a:pPr algn="just" rtl="0"/>
            <a:r>
              <a:rPr lang="en-US" sz="3200" b="1" dirty="0" smtClean="0">
                <a:latin typeface="Times New Roman" pitchFamily="18" charset="0"/>
                <a:cs typeface="Times New Roman" pitchFamily="18" charset="0"/>
              </a:rPr>
              <a:t>The surface water resources in the West Bank consist of three major components:</a:t>
            </a:r>
          </a:p>
          <a:p>
            <a:pPr algn="just" rtl="0"/>
            <a:r>
              <a:rPr lang="en-US" sz="3200" b="1" u="sng" dirty="0" smtClean="0">
                <a:latin typeface="Times New Roman" pitchFamily="18" charset="0"/>
                <a:cs typeface="Times New Roman" pitchFamily="18" charset="0"/>
              </a:rPr>
              <a:t>the Jordan River Basin</a:t>
            </a:r>
            <a:r>
              <a:rPr lang="en-US" sz="3200" b="1" dirty="0" smtClean="0">
                <a:latin typeface="Times New Roman" pitchFamily="18" charset="0"/>
                <a:cs typeface="Times New Roman" pitchFamily="18" charset="0"/>
              </a:rPr>
              <a:t>,</a:t>
            </a:r>
          </a:p>
          <a:p>
            <a:pPr algn="just" rtl="0"/>
            <a:r>
              <a:rPr lang="en-US" sz="3200" b="1" u="sng" dirty="0" smtClean="0">
                <a:latin typeface="Times New Roman" pitchFamily="18" charset="0"/>
                <a:cs typeface="Times New Roman" pitchFamily="18" charset="0"/>
              </a:rPr>
              <a:t>the Dead Sea </a:t>
            </a:r>
            <a:r>
              <a:rPr lang="en-US" sz="3200" b="1" dirty="0" smtClean="0">
                <a:latin typeface="Times New Roman" pitchFamily="18" charset="0"/>
                <a:cs typeface="Times New Roman" pitchFamily="18" charset="0"/>
              </a:rPr>
              <a:t>and </a:t>
            </a:r>
          </a:p>
          <a:p>
            <a:pPr algn="just" rtl="0"/>
            <a:r>
              <a:rPr lang="en-US" sz="3200" b="1" u="sng" dirty="0" smtClean="0">
                <a:latin typeface="Times New Roman" pitchFamily="18" charset="0"/>
                <a:cs typeface="Times New Roman" pitchFamily="18" charset="0"/>
              </a:rPr>
              <a:t>the western </a:t>
            </a:r>
            <a:r>
              <a:rPr lang="en-US" sz="3200" b="1" u="sng" dirty="0" err="1" smtClean="0">
                <a:latin typeface="Times New Roman" pitchFamily="18" charset="0"/>
                <a:cs typeface="Times New Roman" pitchFamily="18" charset="0"/>
              </a:rPr>
              <a:t>wadis</a:t>
            </a:r>
            <a:r>
              <a:rPr lang="en-US" sz="3200" b="1" dirty="0" smtClean="0">
                <a:latin typeface="Times New Roman" pitchFamily="18" charset="0"/>
                <a:cs typeface="Times New Roman" pitchFamily="18" charset="0"/>
              </a:rPr>
              <a:t>; </a:t>
            </a:r>
          </a:p>
          <a:p>
            <a:pPr algn="just" rtl="0"/>
            <a:r>
              <a:rPr lang="en-US" sz="3200" b="1" i="1" dirty="0" smtClean="0">
                <a:latin typeface="Times New Roman" pitchFamily="18" charset="0"/>
                <a:cs typeface="Times New Roman" pitchFamily="18" charset="0"/>
              </a:rPr>
              <a:t>No major lakes or rivers that emerge from within the West Bank exist</a:t>
            </a:r>
            <a:r>
              <a:rPr lang="en-US" sz="3200" b="1" dirty="0" smtClean="0">
                <a:latin typeface="Times New Roman" pitchFamily="18" charset="0"/>
                <a:cs typeface="Times New Roman" pitchFamily="18" charset="0"/>
              </a:rPr>
              <a:t>.</a:t>
            </a:r>
            <a:endParaRPr lang="ar-SA" sz="3200" b="1"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858180" cy="785818"/>
          </a:xfrm>
        </p:spPr>
        <p:txBody>
          <a:bodyPr>
            <a:noAutofit/>
          </a:bodyPr>
          <a:lstStyle/>
          <a:p>
            <a:pPr algn="r"/>
            <a:r>
              <a:rPr lang="en-US" sz="4400" dirty="0" smtClean="0">
                <a:latin typeface="Times New Roman" pitchFamily="18" charset="0"/>
                <a:cs typeface="Times New Roman" pitchFamily="18" charset="0"/>
              </a:rPr>
              <a:t>WADI AL_QILT CATCHMENT </a:t>
            </a: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142844" y="1285860"/>
            <a:ext cx="8786874" cy="5572140"/>
          </a:xfrm>
        </p:spPr>
        <p:txBody>
          <a:bodyPr numCol="2">
            <a:normAutofit/>
          </a:bodyPr>
          <a:lstStyle/>
          <a:p>
            <a:pPr algn="just" rtl="0"/>
            <a:r>
              <a:rPr lang="en-US" sz="3200" b="1" dirty="0" smtClean="0">
                <a:solidFill>
                  <a:schemeClr val="bg1"/>
                </a:solidFill>
                <a:latin typeface="Times New Roman" pitchFamily="18" charset="0"/>
                <a:cs typeface="Times New Roman" pitchFamily="18" charset="0"/>
              </a:rPr>
              <a:t>Location</a:t>
            </a:r>
          </a:p>
          <a:p>
            <a:pPr algn="just" rtl="0"/>
            <a:r>
              <a:rPr lang="en-US" sz="2400" dirty="0" err="1" smtClean="0"/>
              <a:t>Wadi</a:t>
            </a:r>
            <a:r>
              <a:rPr lang="en-US" sz="2400" dirty="0" smtClean="0"/>
              <a:t> Al </a:t>
            </a:r>
            <a:r>
              <a:rPr lang="en-US" sz="2400" dirty="0" err="1" smtClean="0"/>
              <a:t>Qilt</a:t>
            </a:r>
            <a:r>
              <a:rPr lang="en-US" sz="2400" dirty="0" smtClean="0"/>
              <a:t> is located in the eastern part of the West Bank. The study area includes part of Ramallah, Al </a:t>
            </a:r>
            <a:r>
              <a:rPr lang="en-US" sz="2400" dirty="0" err="1" smtClean="0"/>
              <a:t>Bireh</a:t>
            </a:r>
            <a:r>
              <a:rPr lang="en-US" sz="2400" dirty="0" smtClean="0"/>
              <a:t> and Jerusalem</a:t>
            </a:r>
            <a:endParaRPr lang="ar-SA" sz="2400" b="1" dirty="0" smtClean="0">
              <a:latin typeface="Times New Roman" pitchFamily="18" charset="0"/>
              <a:cs typeface="Times New Roman" pitchFamily="18" charset="0"/>
            </a:endParaRPr>
          </a:p>
        </p:txBody>
      </p:sp>
      <p:pic>
        <p:nvPicPr>
          <p:cNvPr id="4" name="Picture 3" descr="wesa.jpg"/>
          <p:cNvPicPr/>
          <p:nvPr/>
        </p:nvPicPr>
        <p:blipFill>
          <a:blip r:embed="rId3" cstate="print"/>
          <a:stretch>
            <a:fillRect/>
          </a:stretch>
        </p:blipFill>
        <p:spPr>
          <a:xfrm>
            <a:off x="4643438" y="1285860"/>
            <a:ext cx="4277678" cy="53578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074" name="Picture 2"/>
          <p:cNvPicPr>
            <a:picLocks noChangeAspect="1" noChangeArrowheads="1"/>
          </p:cNvPicPr>
          <p:nvPr/>
        </p:nvPicPr>
        <p:blipFill>
          <a:blip r:embed="rId4"/>
          <a:srcRect/>
          <a:stretch>
            <a:fillRect/>
          </a:stretch>
        </p:blipFill>
        <p:spPr bwMode="auto">
          <a:xfrm>
            <a:off x="2714612" y="3429000"/>
            <a:ext cx="1785950" cy="32861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 calcmode="lin" valueType="num">
                                      <p:cBhvr additive="base">
                                        <p:cTn id="23" dur="500" fill="hold"/>
                                        <p:tgtEl>
                                          <p:spTgt spid="3074"/>
                                        </p:tgtEl>
                                        <p:attrNameLst>
                                          <p:attrName>ppt_x</p:attrName>
                                        </p:attrNameLst>
                                      </p:cBhvr>
                                      <p:tavLst>
                                        <p:tav tm="0">
                                          <p:val>
                                            <p:strVal val="#ppt_x"/>
                                          </p:val>
                                        </p:tav>
                                        <p:tav tm="100000">
                                          <p:val>
                                            <p:strVal val="#ppt_x"/>
                                          </p:val>
                                        </p:tav>
                                      </p:tavLst>
                                    </p:anim>
                                    <p:anim calcmode="lin" valueType="num">
                                      <p:cBhvr additive="base">
                                        <p:cTn id="2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858180" cy="785818"/>
          </a:xfrm>
        </p:spPr>
        <p:txBody>
          <a:bodyPr>
            <a:noAutofit/>
          </a:bodyPr>
          <a:lstStyle/>
          <a:p>
            <a:pPr algn="r"/>
            <a:r>
              <a:rPr lang="en-US" sz="4400" dirty="0" smtClean="0">
                <a:latin typeface="Times New Roman" pitchFamily="18" charset="0"/>
                <a:cs typeface="Times New Roman" pitchFamily="18" charset="0"/>
              </a:rPr>
              <a:t>WADI AL_QILT CATCHMENT </a:t>
            </a: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142844" y="1285860"/>
            <a:ext cx="8786874" cy="5572140"/>
          </a:xfrm>
        </p:spPr>
        <p:txBody>
          <a:bodyPr numCol="1">
            <a:normAutofit/>
          </a:bodyPr>
          <a:lstStyle/>
          <a:p>
            <a:pPr algn="just" rtl="0"/>
            <a:r>
              <a:rPr lang="en-US" sz="3200" b="1" dirty="0" smtClean="0">
                <a:solidFill>
                  <a:schemeClr val="bg1"/>
                </a:solidFill>
                <a:latin typeface="Times New Roman" pitchFamily="18" charset="0"/>
                <a:cs typeface="Times New Roman" pitchFamily="18" charset="0"/>
              </a:rPr>
              <a:t>               Land use                          Rainfall</a:t>
            </a:r>
          </a:p>
          <a:p>
            <a:pPr algn="just" rtl="0"/>
            <a:endParaRPr lang="en-US" sz="3200" b="1" dirty="0" smtClean="0">
              <a:solidFill>
                <a:schemeClr val="bg1"/>
              </a:solidFill>
              <a:latin typeface="Times New Roman" pitchFamily="18" charset="0"/>
              <a:cs typeface="Times New Roman" pitchFamily="18" charset="0"/>
            </a:endParaRPr>
          </a:p>
        </p:txBody>
      </p:sp>
      <p:pic>
        <p:nvPicPr>
          <p:cNvPr id="5" name="Picture 4" descr="kjhgf.jpg"/>
          <p:cNvPicPr/>
          <p:nvPr/>
        </p:nvPicPr>
        <p:blipFill>
          <a:blip r:embed="rId3" cstate="print"/>
          <a:stretch>
            <a:fillRect/>
          </a:stretch>
        </p:blipFill>
        <p:spPr>
          <a:xfrm>
            <a:off x="214282" y="1928802"/>
            <a:ext cx="4023360" cy="47149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4429124" y="1928802"/>
            <a:ext cx="4000528" cy="464347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858180" cy="785818"/>
          </a:xfrm>
        </p:spPr>
        <p:txBody>
          <a:bodyPr>
            <a:noAutofit/>
          </a:bodyPr>
          <a:lstStyle/>
          <a:p>
            <a:pPr algn="r"/>
            <a:r>
              <a:rPr lang="en-US" sz="4400" dirty="0" smtClean="0">
                <a:latin typeface="Times New Roman" pitchFamily="18" charset="0"/>
                <a:cs typeface="Times New Roman" pitchFamily="18" charset="0"/>
              </a:rPr>
              <a:t>WADI AL_QILT CATCHMENT </a:t>
            </a: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142844" y="1285860"/>
            <a:ext cx="8786874" cy="5572140"/>
          </a:xfrm>
        </p:spPr>
        <p:txBody>
          <a:bodyPr numCol="1">
            <a:normAutofit/>
          </a:bodyPr>
          <a:lstStyle/>
          <a:p>
            <a:pPr algn="just" rtl="0"/>
            <a:r>
              <a:rPr lang="en-US" sz="3200" b="1" dirty="0" smtClean="0">
                <a:solidFill>
                  <a:schemeClr val="bg1"/>
                </a:solidFill>
                <a:latin typeface="Times New Roman" pitchFamily="18" charset="0"/>
                <a:cs typeface="Times New Roman" pitchFamily="18" charset="0"/>
              </a:rPr>
              <a:t>                   Soil                                Geology</a:t>
            </a:r>
          </a:p>
          <a:p>
            <a:pPr algn="just" rtl="0"/>
            <a:endParaRPr lang="en-US" sz="3200" b="1" dirty="0" smtClean="0">
              <a:solidFill>
                <a:schemeClr val="bg1"/>
              </a:solidFill>
              <a:latin typeface="Times New Roman" pitchFamily="18" charset="0"/>
              <a:cs typeface="Times New Roman" pitchFamily="18" charset="0"/>
            </a:endParaRPr>
          </a:p>
        </p:txBody>
      </p:sp>
      <p:pic>
        <p:nvPicPr>
          <p:cNvPr id="7" name="Picture 6" descr="AMMAjyjm.jpg"/>
          <p:cNvPicPr/>
          <p:nvPr/>
        </p:nvPicPr>
        <p:blipFill>
          <a:blip r:embed="rId3" cstate="print"/>
          <a:stretch>
            <a:fillRect/>
          </a:stretch>
        </p:blipFill>
        <p:spPr>
          <a:xfrm>
            <a:off x="285720" y="1857364"/>
            <a:ext cx="3857652" cy="47863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357686" y="1857364"/>
            <a:ext cx="4529134" cy="47863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858180" cy="785818"/>
          </a:xfrm>
        </p:spPr>
        <p:txBody>
          <a:bodyPr>
            <a:noAutofit/>
          </a:bodyPr>
          <a:lstStyle/>
          <a:p>
            <a:pPr algn="r"/>
            <a:r>
              <a:rPr lang="en-US" sz="4400" dirty="0" smtClean="0">
                <a:latin typeface="Times New Roman" pitchFamily="18" charset="0"/>
                <a:cs typeface="Times New Roman" pitchFamily="18" charset="0"/>
              </a:rPr>
              <a:t>WADI AL_QILT CATCHMENT </a:t>
            </a: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142844" y="1285860"/>
            <a:ext cx="8786874" cy="5572140"/>
          </a:xfrm>
        </p:spPr>
        <p:txBody>
          <a:bodyPr numCol="1">
            <a:normAutofit/>
          </a:bodyPr>
          <a:lstStyle/>
          <a:p>
            <a:pPr algn="ctr"/>
            <a:r>
              <a:rPr lang="en-US" sz="3200" b="1" dirty="0" smtClean="0">
                <a:solidFill>
                  <a:schemeClr val="bg1"/>
                </a:solidFill>
                <a:latin typeface="Times New Roman" pitchFamily="18" charset="0"/>
                <a:cs typeface="Times New Roman" pitchFamily="18" charset="0"/>
              </a:rPr>
              <a:t>     Springs</a:t>
            </a:r>
          </a:p>
          <a:p>
            <a:pPr algn="just" rtl="0"/>
            <a:endParaRPr lang="en-US" sz="3200" b="1" dirty="0" smtClean="0">
              <a:solidFill>
                <a:schemeClr val="bg1"/>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srcRect/>
          <a:stretch>
            <a:fillRect/>
          </a:stretch>
        </p:blipFill>
        <p:spPr bwMode="auto">
          <a:xfrm>
            <a:off x="857224" y="1928802"/>
            <a:ext cx="7500990" cy="42578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285728"/>
            <a:ext cx="8358246" cy="857256"/>
          </a:xfrm>
        </p:spPr>
        <p:txBody>
          <a:bodyPr>
            <a:noAutofit/>
          </a:bodyPr>
          <a:lstStyle/>
          <a:p>
            <a:pPr algn="ctr"/>
            <a:r>
              <a:rPr lang="en-US" sz="4000" dirty="0" smtClean="0">
                <a:solidFill>
                  <a:schemeClr val="bg2">
                    <a:lumMod val="60000"/>
                    <a:lumOff val="40000"/>
                  </a:schemeClr>
                </a:solidFill>
                <a:latin typeface="Times New Roman" pitchFamily="18" charset="0"/>
                <a:cs typeface="Times New Roman" pitchFamily="18" charset="0"/>
              </a:rPr>
              <a:t>Synthetic Unit Hydrographs Methods</a:t>
            </a:r>
            <a:endParaRPr lang="en-US" sz="4000" dirty="0">
              <a:solidFill>
                <a:schemeClr val="bg2">
                  <a:lumMod val="60000"/>
                  <a:lumOff val="40000"/>
                </a:schemeClr>
              </a:solidFill>
              <a:latin typeface="Times New Roman" pitchFamily="18" charset="0"/>
              <a:cs typeface="Times New Roman" pitchFamily="18" charset="0"/>
            </a:endParaRPr>
          </a:p>
        </p:txBody>
      </p:sp>
      <p:sp>
        <p:nvSpPr>
          <p:cNvPr id="3" name="Subtitle 2"/>
          <p:cNvSpPr>
            <a:spLocks noGrp="1"/>
          </p:cNvSpPr>
          <p:nvPr>
            <p:ph type="subTitle" idx="1"/>
          </p:nvPr>
        </p:nvSpPr>
        <p:spPr>
          <a:xfrm>
            <a:off x="142844" y="1428736"/>
            <a:ext cx="8786874" cy="5214974"/>
          </a:xfrm>
        </p:spPr>
        <p:txBody>
          <a:bodyPr numCol="1">
            <a:normAutofit/>
          </a:bodyPr>
          <a:lstStyle/>
          <a:p>
            <a:pPr algn="just" rtl="0">
              <a:lnSpc>
                <a:spcPct val="150000"/>
              </a:lnSpc>
              <a:buFont typeface="Wingdings" pitchFamily="2" charset="2"/>
              <a:buChar char="v"/>
            </a:pPr>
            <a:r>
              <a:rPr lang="en-US" sz="2800" dirty="0" smtClean="0"/>
              <a:t>Unit hydrographs are estimated in practice either from rainfall and runoff measurements or</a:t>
            </a:r>
          </a:p>
          <a:p>
            <a:pPr algn="just" rtl="0">
              <a:lnSpc>
                <a:spcPct val="150000"/>
              </a:lnSpc>
              <a:buFont typeface="Wingdings" pitchFamily="2" charset="2"/>
              <a:buChar char="v"/>
            </a:pPr>
            <a:r>
              <a:rPr lang="en-US" sz="2800" dirty="0" smtClean="0"/>
              <a:t>By using </a:t>
            </a:r>
            <a:r>
              <a:rPr lang="en-US" sz="2800" u="sng" dirty="0" smtClean="0">
                <a:solidFill>
                  <a:srgbClr val="0000FF"/>
                </a:solidFill>
              </a:rPr>
              <a:t>empirical</a:t>
            </a:r>
            <a:r>
              <a:rPr lang="en-US" sz="2800" dirty="0" smtClean="0"/>
              <a:t> relationships</a:t>
            </a:r>
          </a:p>
          <a:p>
            <a:pPr algn="just" rtl="0">
              <a:lnSpc>
                <a:spcPct val="150000"/>
              </a:lnSpc>
              <a:buFont typeface="Wingdings" pitchFamily="2" charset="2"/>
              <a:buChar char="v"/>
            </a:pPr>
            <a:r>
              <a:rPr lang="en-US" sz="2800" dirty="0" smtClean="0"/>
              <a:t>Empirical relationships lead to construct </a:t>
            </a:r>
            <a:r>
              <a:rPr lang="en-US" sz="2800" u="sng" dirty="0" smtClean="0">
                <a:solidFill>
                  <a:srgbClr val="0000FF"/>
                </a:solidFill>
              </a:rPr>
              <a:t>synthetic unit hydrographs</a:t>
            </a:r>
          </a:p>
          <a:p>
            <a:pPr algn="just" rtl="0">
              <a:spcBef>
                <a:spcPct val="50000"/>
              </a:spcBef>
              <a:buFont typeface="Wingdings" pitchFamily="2" charset="2"/>
              <a:buChar char="v"/>
            </a:pPr>
            <a:r>
              <a:rPr lang="en-US" sz="2800" u="sng" dirty="0" smtClean="0">
                <a:solidFill>
                  <a:srgbClr val="0000FF"/>
                </a:solidFill>
              </a:rPr>
              <a:t>Synthetic unit hydrographs methods</a:t>
            </a:r>
            <a:r>
              <a:rPr lang="en-US" sz="2800" dirty="0" smtClean="0"/>
              <a:t> are commonly used to characterize </a:t>
            </a:r>
            <a:r>
              <a:rPr lang="en-US" sz="2800" dirty="0" err="1" smtClean="0"/>
              <a:t>ungaged</a:t>
            </a:r>
            <a:r>
              <a:rPr lang="en-US" sz="2800" dirty="0" smtClean="0"/>
              <a:t> catchments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85852" y="785794"/>
            <a:ext cx="7000924" cy="5357850"/>
          </a:xfrm>
        </p:spPr>
        <p:txBody>
          <a:bodyPr>
            <a:normAutofit/>
          </a:bodyPr>
          <a:lstStyle/>
          <a:p>
            <a:pPr algn="ctr"/>
            <a:r>
              <a:rPr lang="ar-SA" sz="2800" b="1" dirty="0" smtClean="0">
                <a:latin typeface="Arial Unicode MS" pitchFamily="34" charset="-128"/>
                <a:ea typeface="Arial Unicode MS" pitchFamily="34" charset="-128"/>
                <a:cs typeface="Arial Unicode MS" pitchFamily="34" charset="-128"/>
              </a:rPr>
              <a:t>بسم الله الرحمن الرحيم</a:t>
            </a:r>
          </a:p>
          <a:p>
            <a:pPr algn="ctr"/>
            <a:endParaRPr lang="ar-SA" dirty="0" smtClean="0"/>
          </a:p>
          <a:p>
            <a:pPr algn="ctr"/>
            <a:endParaRPr lang="ar-SA" dirty="0" smtClean="0"/>
          </a:p>
          <a:p>
            <a:pPr algn="ctr"/>
            <a:r>
              <a:rPr lang="ar-SA" dirty="0" smtClean="0"/>
              <a:t>قال الله تعالى:</a:t>
            </a:r>
          </a:p>
          <a:p>
            <a:pPr algn="ctr"/>
            <a:r>
              <a:rPr lang="ar-SA" dirty="0" smtClean="0"/>
              <a:t>“الله الذي خلق السموات والارض وأنزل من السمآء ماء فأخرج به من الثمرات رزقا لكم وسخر لكم الفلك لتجرى في البحر بأمره وسخر لكم الأنهار”</a:t>
            </a:r>
          </a:p>
          <a:p>
            <a:pPr algn="ctr"/>
            <a:r>
              <a:rPr lang="ar-SA" dirty="0" smtClean="0"/>
              <a:t> </a:t>
            </a:r>
            <a:r>
              <a:rPr lang="ar-SA" dirty="0" smtClean="0"/>
              <a:t>          </a:t>
            </a:r>
          </a:p>
          <a:p>
            <a:pPr algn="ctr"/>
            <a:r>
              <a:rPr lang="ar-SA" dirty="0" smtClean="0"/>
              <a:t> </a:t>
            </a:r>
            <a:r>
              <a:rPr lang="ar-SA" dirty="0" smtClean="0"/>
              <a:t>                                                    صدق الله العظيم</a:t>
            </a:r>
          </a:p>
        </p:txBody>
      </p:sp>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858180" cy="785818"/>
          </a:xfrm>
        </p:spPr>
        <p:txBody>
          <a:bodyPr>
            <a:noAutofit/>
          </a:bodyPr>
          <a:lstStyle/>
          <a:p>
            <a:pPr algn="l"/>
            <a:r>
              <a:rPr lang="en-US" sz="4400" dirty="0" smtClean="0">
                <a:latin typeface="Times New Roman" pitchFamily="18" charset="0"/>
                <a:cs typeface="Times New Roman" pitchFamily="18" charset="0"/>
              </a:rPr>
              <a:t>Rainfall Runoff Models</a:t>
            </a: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142844" y="1285860"/>
            <a:ext cx="8786874" cy="5572140"/>
          </a:xfrm>
        </p:spPr>
        <p:txBody>
          <a:bodyPr numCol="1">
            <a:normAutofit/>
          </a:bodyPr>
          <a:lstStyle/>
          <a:p>
            <a:pPr algn="just" rtl="0"/>
            <a:r>
              <a:rPr lang="en-US" sz="2800" dirty="0" smtClean="0"/>
              <a:t>In this study, two different models used to estimate synthetic unit hydrographs are applied to </a:t>
            </a:r>
            <a:r>
              <a:rPr lang="en-US" sz="2800" dirty="0" err="1" smtClean="0"/>
              <a:t>Wadi</a:t>
            </a:r>
            <a:r>
              <a:rPr lang="en-US" sz="2800" dirty="0" smtClean="0"/>
              <a:t> Al-</a:t>
            </a:r>
            <a:r>
              <a:rPr lang="en-US" sz="2800" dirty="0" err="1" smtClean="0"/>
              <a:t>Qilt</a:t>
            </a:r>
            <a:r>
              <a:rPr lang="en-US" sz="2800" dirty="0" smtClean="0"/>
              <a:t> catchment, these are:</a:t>
            </a:r>
          </a:p>
          <a:p>
            <a:pPr algn="just" rtl="0"/>
            <a:endParaRPr lang="en-US" sz="2800" dirty="0" smtClean="0"/>
          </a:p>
          <a:p>
            <a:pPr algn="just" rtl="0"/>
            <a:r>
              <a:rPr lang="en-US" sz="2800" dirty="0" smtClean="0"/>
              <a:t>1. Those relating hydrograph characteristics (peak flow rate, base time, etc) to catchment characteristics.</a:t>
            </a:r>
          </a:p>
          <a:p>
            <a:pPr algn="just" rtl="0"/>
            <a:endParaRPr lang="en-US" sz="2800" dirty="0" smtClean="0"/>
          </a:p>
          <a:p>
            <a:pPr algn="just" rtl="0"/>
            <a:r>
              <a:rPr lang="en-US" sz="2800" dirty="0" smtClean="0"/>
              <a:t>2. Those based on dimensionless unit hydrograph.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858180" cy="785818"/>
          </a:xfrm>
        </p:spPr>
        <p:txBody>
          <a:bodyPr>
            <a:noAutofit/>
          </a:bodyPr>
          <a:lstStyle/>
          <a:p>
            <a:pPr algn="ctr"/>
            <a:r>
              <a:rPr lang="en-US" sz="4400" dirty="0" smtClean="0">
                <a:latin typeface="Times New Roman" pitchFamily="18" charset="0"/>
                <a:cs typeface="Times New Roman" pitchFamily="18" charset="0"/>
              </a:rPr>
              <a:t>SCS Method</a:t>
            </a: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142844" y="1285860"/>
            <a:ext cx="8786874" cy="5572140"/>
          </a:xfrm>
        </p:spPr>
        <p:txBody>
          <a:bodyPr numCol="1">
            <a:normAutofit/>
          </a:bodyPr>
          <a:lstStyle/>
          <a:p>
            <a:pPr algn="just" rtl="0"/>
            <a:r>
              <a:rPr lang="en-US" sz="2800" dirty="0" smtClean="0"/>
              <a:t>The SCS synthetic unit hydrograph is the dimensionless unit hydrograph developed by the Soil Conservation Service.</a:t>
            </a:r>
          </a:p>
          <a:p>
            <a:pPr algn="just" rtl="0"/>
            <a:endParaRPr lang="en-US" sz="2800" dirty="0" smtClean="0"/>
          </a:p>
        </p:txBody>
      </p:sp>
      <p:pic>
        <p:nvPicPr>
          <p:cNvPr id="4" name="Picture 3" descr="wisaniiii.jpg"/>
          <p:cNvPicPr/>
          <p:nvPr/>
        </p:nvPicPr>
        <p:blipFill>
          <a:blip r:embed="rId3" cstate="print"/>
          <a:stretch>
            <a:fillRect/>
          </a:stretch>
        </p:blipFill>
        <p:spPr>
          <a:xfrm>
            <a:off x="3286116" y="2857496"/>
            <a:ext cx="5286412" cy="35643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0" name="Picture 4"/>
          <p:cNvPicPr>
            <a:picLocks noChangeAspect="1" noChangeArrowheads="1"/>
          </p:cNvPicPr>
          <p:nvPr/>
        </p:nvPicPr>
        <p:blipFill>
          <a:blip r:embed="rId4"/>
          <a:srcRect/>
          <a:stretch>
            <a:fillRect/>
          </a:stretch>
        </p:blipFill>
        <p:spPr bwMode="auto">
          <a:xfrm>
            <a:off x="0" y="2928934"/>
            <a:ext cx="2571736" cy="3324440"/>
          </a:xfrm>
          <a:prstGeom prst="rect">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additive="base">
                                        <p:cTn id="13" dur="500" fill="hold"/>
                                        <p:tgtEl>
                                          <p:spTgt spid="4100"/>
                                        </p:tgtEl>
                                        <p:attrNameLst>
                                          <p:attrName>ppt_x</p:attrName>
                                        </p:attrNameLst>
                                      </p:cBhvr>
                                      <p:tavLst>
                                        <p:tav tm="0">
                                          <p:val>
                                            <p:strVal val="#ppt_x"/>
                                          </p:val>
                                        </p:tav>
                                        <p:tav tm="100000">
                                          <p:val>
                                            <p:strVal val="#ppt_x"/>
                                          </p:val>
                                        </p:tav>
                                      </p:tavLst>
                                    </p:anim>
                                    <p:anim calcmode="lin" valueType="num">
                                      <p:cBhvr additive="base">
                                        <p:cTn id="14"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858180" cy="642942"/>
          </a:xfrm>
        </p:spPr>
        <p:txBody>
          <a:bodyPr>
            <a:noAutofit/>
          </a:bodyPr>
          <a:lstStyle/>
          <a:p>
            <a:pPr algn="ctr"/>
            <a:r>
              <a:rPr lang="en-US" sz="4400" dirty="0" smtClean="0">
                <a:latin typeface="Times New Roman" pitchFamily="18" charset="0"/>
                <a:cs typeface="Times New Roman" pitchFamily="18" charset="0"/>
              </a:rPr>
              <a:t>SCS Method</a:t>
            </a: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142844" y="1357298"/>
            <a:ext cx="8786874" cy="5500702"/>
          </a:xfrm>
        </p:spPr>
        <p:txBody>
          <a:bodyPr numCol="1">
            <a:normAutofit/>
          </a:bodyPr>
          <a:lstStyle/>
          <a:p>
            <a:pPr algn="just" rtl="0"/>
            <a:r>
              <a:rPr lang="en-US" sz="2800" b="1" dirty="0" smtClean="0">
                <a:latin typeface="Times New Roman" pitchFamily="18" charset="0"/>
                <a:cs typeface="Times New Roman" pitchFamily="18" charset="0"/>
              </a:rPr>
              <a:t>approximate average velocities in ft/s of runoff flow for calculating time of concentration </a:t>
            </a:r>
          </a:p>
        </p:txBody>
      </p:sp>
      <p:pic>
        <p:nvPicPr>
          <p:cNvPr id="10" name="Picture 9" descr="ddddddd.jpg"/>
          <p:cNvPicPr/>
          <p:nvPr/>
        </p:nvPicPr>
        <p:blipFill>
          <a:blip r:embed="rId3" cstate="print"/>
          <a:stretch>
            <a:fillRect/>
          </a:stretch>
        </p:blipFill>
        <p:spPr>
          <a:xfrm>
            <a:off x="214282" y="2357430"/>
            <a:ext cx="8643998" cy="43577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858180" cy="642942"/>
          </a:xfrm>
        </p:spPr>
        <p:txBody>
          <a:bodyPr>
            <a:noAutofit/>
          </a:bodyPr>
          <a:lstStyle/>
          <a:p>
            <a:pPr algn="ctr"/>
            <a:r>
              <a:rPr lang="en-US" sz="4400" dirty="0" smtClean="0">
                <a:latin typeface="Times New Roman" pitchFamily="18" charset="0"/>
                <a:cs typeface="Times New Roman" pitchFamily="18" charset="0"/>
              </a:rPr>
              <a:t>Snyder's  Method</a:t>
            </a: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142844" y="1357298"/>
            <a:ext cx="4214842" cy="5214974"/>
          </a:xfrm>
        </p:spPr>
        <p:txBody>
          <a:bodyPr numCol="1">
            <a:normAutofit/>
          </a:bodyPr>
          <a:lstStyle/>
          <a:p>
            <a:pPr algn="just" rtl="0">
              <a:lnSpc>
                <a:spcPct val="90000"/>
              </a:lnSpc>
              <a:buFont typeface="Wingdings" pitchFamily="2" charset="2"/>
              <a:buChar char="v"/>
            </a:pPr>
            <a:r>
              <a:rPr lang="en-US" sz="2800" b="1" dirty="0" smtClean="0">
                <a:latin typeface="Times New Roman" pitchFamily="18" charset="0"/>
                <a:cs typeface="Times New Roman" pitchFamily="18" charset="0"/>
              </a:rPr>
              <a:t>The method of Snyder allows computation of lag time, time base, unit-hydrograph duration , peak discharge, and hydrograph time widths at 50% and 75% of peak flow</a:t>
            </a:r>
          </a:p>
          <a:p>
            <a:pPr algn="just" rtl="0">
              <a:lnSpc>
                <a:spcPct val="90000"/>
              </a:lnSpc>
            </a:pPr>
            <a:endParaRPr lang="en-US" sz="2800" b="1" dirty="0" smtClean="0">
              <a:latin typeface="Times New Roman" pitchFamily="18" charset="0"/>
              <a:cs typeface="Times New Roman" pitchFamily="18" charset="0"/>
            </a:endParaRPr>
          </a:p>
          <a:p>
            <a:pPr algn="just" rtl="0">
              <a:lnSpc>
                <a:spcPct val="90000"/>
              </a:lnSpc>
              <a:buFont typeface="Wingdings" pitchFamily="2" charset="2"/>
              <a:buChar char="v"/>
            </a:pPr>
            <a:r>
              <a:rPr lang="en-US" sz="2800" b="1" dirty="0" smtClean="0">
                <a:latin typeface="Times New Roman" pitchFamily="18" charset="0"/>
                <a:cs typeface="Times New Roman" pitchFamily="18" charset="0"/>
              </a:rPr>
              <a:t>By using the above points, a sketch of the unit hydrograph is obtained</a:t>
            </a:r>
          </a:p>
          <a:p>
            <a:pPr algn="just" rtl="0"/>
            <a:endParaRPr lang="en-US" sz="2800" b="1" dirty="0" smtClean="0">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srcRect/>
          <a:stretch>
            <a:fillRect/>
          </a:stretch>
        </p:blipFill>
        <p:spPr bwMode="auto">
          <a:xfrm>
            <a:off x="4572000" y="1500174"/>
            <a:ext cx="4357718" cy="4643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858180" cy="642942"/>
          </a:xfrm>
        </p:spPr>
        <p:txBody>
          <a:bodyPr>
            <a:noAutofit/>
          </a:bodyPr>
          <a:lstStyle/>
          <a:p>
            <a:pPr algn="ctr"/>
            <a:r>
              <a:rPr lang="en-US" sz="4400" dirty="0" smtClean="0">
                <a:latin typeface="Times New Roman" pitchFamily="18" charset="0"/>
                <a:cs typeface="Times New Roman" pitchFamily="18" charset="0"/>
              </a:rPr>
              <a:t>Snyder's  Method</a:t>
            </a: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142844" y="1357298"/>
            <a:ext cx="8643998" cy="5500702"/>
          </a:xfrm>
        </p:spPr>
        <p:txBody>
          <a:bodyPr numCol="2">
            <a:normAutofit/>
          </a:bodyPr>
          <a:lstStyle/>
          <a:p>
            <a:pPr algn="just" rtl="0"/>
            <a:r>
              <a:rPr lang="en-US" sz="2800" b="1" dirty="0" smtClean="0">
                <a:latin typeface="Times New Roman" pitchFamily="18" charset="0"/>
                <a:cs typeface="Times New Roman" pitchFamily="18" charset="0"/>
              </a:rPr>
              <a:t>Snyder’s observations indicated that the peak runoff per unit rainfall excess, </a:t>
            </a:r>
            <a:r>
              <a:rPr lang="en-US" sz="2800" b="1" dirty="0" smtClean="0">
                <a:solidFill>
                  <a:schemeClr val="bg1"/>
                </a:solidFill>
                <a:latin typeface="Times New Roman" pitchFamily="18" charset="0"/>
                <a:cs typeface="Times New Roman" pitchFamily="18" charset="0"/>
              </a:rPr>
              <a:t>Q</a:t>
            </a:r>
            <a:r>
              <a:rPr lang="en-US" sz="2800" b="1" baseline="-25000" dirty="0" smtClean="0">
                <a:solidFill>
                  <a:schemeClr val="bg1"/>
                </a:solidFill>
                <a:latin typeface="Times New Roman" pitchFamily="18" charset="0"/>
                <a:cs typeface="Times New Roman" pitchFamily="18" charset="0"/>
              </a:rPr>
              <a:t>P</a:t>
            </a:r>
            <a:r>
              <a:rPr lang="en-US" sz="2800" b="1" dirty="0" smtClean="0">
                <a:latin typeface="Times New Roman" pitchFamily="18" charset="0"/>
                <a:cs typeface="Times New Roman" pitchFamily="18" charset="0"/>
              </a:rPr>
              <a:t> (m</a:t>
            </a:r>
            <a:r>
              <a:rPr lang="en-US" sz="2800" b="1" baseline="30000" dirty="0" smtClean="0">
                <a:latin typeface="Times New Roman" pitchFamily="18" charset="0"/>
                <a:cs typeface="Times New Roman" pitchFamily="18" charset="0"/>
              </a:rPr>
              <a:t>3</a:t>
            </a:r>
            <a:r>
              <a:rPr lang="en-US" sz="2800" b="1" dirty="0" smtClean="0">
                <a:latin typeface="Times New Roman" pitchFamily="18" charset="0"/>
                <a:cs typeface="Times New Roman" pitchFamily="18" charset="0"/>
              </a:rPr>
              <a:t>/sec) is given by</a:t>
            </a:r>
          </a:p>
        </p:txBody>
      </p:sp>
      <p:graphicFrame>
        <p:nvGraphicFramePr>
          <p:cNvPr id="1027" name="Object 12"/>
          <p:cNvGraphicFramePr>
            <a:graphicFrameLocks noChangeAspect="1"/>
          </p:cNvGraphicFramePr>
          <p:nvPr/>
        </p:nvGraphicFramePr>
        <p:xfrm>
          <a:off x="1500166" y="3286124"/>
          <a:ext cx="2286016" cy="1108372"/>
        </p:xfrm>
        <a:graphic>
          <a:graphicData uri="http://schemas.openxmlformats.org/presentationml/2006/ole">
            <p:oleObj spid="_x0000_s1027" name="Equation" r:id="rId4" imgW="939800" imgH="457200" progId="Equation.3">
              <p:embed/>
            </p:oleObj>
          </a:graphicData>
        </a:graphic>
      </p:graphicFrame>
      <p:sp>
        <p:nvSpPr>
          <p:cNvPr id="7" name="Rectangle 6"/>
          <p:cNvSpPr/>
          <p:nvPr/>
        </p:nvSpPr>
        <p:spPr>
          <a:xfrm>
            <a:off x="0" y="4500570"/>
            <a:ext cx="4429124" cy="2308324"/>
          </a:xfrm>
          <a:prstGeom prst="rect">
            <a:avLst/>
          </a:prstGeom>
        </p:spPr>
        <p:txBody>
          <a:bodyPr wrap="square">
            <a:spAutoFit/>
          </a:bodyPr>
          <a:lstStyle/>
          <a:p>
            <a:pPr marL="342900" indent="-342900" algn="just" rtl="0">
              <a:spcBef>
                <a:spcPct val="20000"/>
              </a:spcBef>
              <a:buFont typeface="Wingdings" pitchFamily="2" charset="2"/>
              <a:buChar char="v"/>
              <a:defRPr/>
            </a:pPr>
            <a:r>
              <a:rPr lang="en-US" sz="2400" b="1" dirty="0" smtClean="0">
                <a:latin typeface="Times New Roman" pitchFamily="18" charset="0"/>
                <a:cs typeface="Times New Roman" pitchFamily="18" charset="0"/>
              </a:rPr>
              <a:t>where </a:t>
            </a:r>
            <a:r>
              <a:rPr lang="en-US" sz="2400" b="1" dirty="0" err="1" smtClean="0">
                <a:solidFill>
                  <a:schemeClr val="bg1"/>
                </a:solidFill>
                <a:latin typeface="Times New Roman" pitchFamily="18" charset="0"/>
                <a:cs typeface="Times New Roman" pitchFamily="18" charset="0"/>
              </a:rPr>
              <a:t>t</a:t>
            </a:r>
            <a:r>
              <a:rPr lang="en-US" sz="2400" b="1" baseline="-25000" dirty="0" err="1" smtClean="0">
                <a:solidFill>
                  <a:schemeClr val="bg1"/>
                </a:solidFill>
                <a:latin typeface="Times New Roman" pitchFamily="18" charset="0"/>
                <a:cs typeface="Times New Roman" pitchFamily="18" charset="0"/>
              </a:rPr>
              <a:t>L</a:t>
            </a:r>
            <a:r>
              <a:rPr lang="en-US" sz="2400" b="1" dirty="0" smtClean="0">
                <a:solidFill>
                  <a:schemeClr val="bg1"/>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rPr>
              <a:t>is the time lag in hours from excess rainfall </a:t>
            </a:r>
            <a:r>
              <a:rPr lang="en-US" sz="2400" b="1" dirty="0" err="1" smtClean="0">
                <a:latin typeface="Times New Roman" pitchFamily="18" charset="0"/>
                <a:cs typeface="Times New Roman" pitchFamily="18" charset="0"/>
              </a:rPr>
              <a:t>centroid</a:t>
            </a:r>
            <a:r>
              <a:rPr lang="en-US" sz="2400" b="1" dirty="0" smtClean="0">
                <a:latin typeface="Times New Roman" pitchFamily="18" charset="0"/>
                <a:cs typeface="Times New Roman" pitchFamily="18" charset="0"/>
              </a:rPr>
              <a:t> to the peak runoff, </a:t>
            </a:r>
            <a:r>
              <a:rPr lang="en-US" sz="2400" b="1" dirty="0" smtClean="0">
                <a:solidFill>
                  <a:schemeClr val="bg1"/>
                </a:solidFill>
                <a:latin typeface="Times New Roman" pitchFamily="18" charset="0"/>
                <a:cs typeface="Times New Roman" pitchFamily="18" charset="0"/>
              </a:rPr>
              <a:t>A</a:t>
            </a:r>
            <a:r>
              <a:rPr lang="en-US" sz="2400" b="1" dirty="0" smtClean="0">
                <a:latin typeface="Times New Roman" pitchFamily="18" charset="0"/>
                <a:cs typeface="Times New Roman" pitchFamily="18" charset="0"/>
              </a:rPr>
              <a:t> is the catchment area in km</a:t>
            </a:r>
            <a:r>
              <a:rPr lang="en-US" sz="2400" b="1" baseline="30000" dirty="0" smtClean="0">
                <a:latin typeface="Times New Roman" pitchFamily="18" charset="0"/>
                <a:cs typeface="Times New Roman" pitchFamily="18" charset="0"/>
              </a:rPr>
              <a:t>2</a:t>
            </a:r>
            <a:r>
              <a:rPr lang="en-US" sz="2400" b="1" dirty="0" smtClean="0">
                <a:latin typeface="Times New Roman" pitchFamily="18" charset="0"/>
                <a:cs typeface="Times New Roman" pitchFamily="18" charset="0"/>
              </a:rPr>
              <a:t>, and </a:t>
            </a:r>
            <a:r>
              <a:rPr lang="en-US" sz="2400" b="1" dirty="0" smtClean="0">
                <a:solidFill>
                  <a:schemeClr val="bg1"/>
                </a:solidFill>
                <a:latin typeface="Times New Roman" pitchFamily="18" charset="0"/>
                <a:cs typeface="Times New Roman" pitchFamily="18" charset="0"/>
              </a:rPr>
              <a:t>C</a:t>
            </a:r>
            <a:r>
              <a:rPr lang="en-US" sz="2400" b="1" baseline="-25000" dirty="0" smtClean="0">
                <a:solidFill>
                  <a:schemeClr val="bg1"/>
                </a:solidFill>
                <a:latin typeface="Times New Roman" pitchFamily="18" charset="0"/>
                <a:cs typeface="Times New Roman" pitchFamily="18" charset="0"/>
              </a:rPr>
              <a:t>p</a:t>
            </a:r>
            <a:r>
              <a:rPr lang="en-US" sz="2400" b="1" dirty="0" smtClean="0">
                <a:solidFill>
                  <a:schemeClr val="bg1"/>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rPr>
              <a:t>is the peaking coefficient</a:t>
            </a:r>
            <a:endParaRPr lang="en-US" sz="2400" b="1" dirty="0">
              <a:latin typeface="Times New Roman" pitchFamily="18" charset="0"/>
              <a:cs typeface="Times New Roman" pitchFamily="18" charset="0"/>
            </a:endParaRPr>
          </a:p>
        </p:txBody>
      </p:sp>
      <p:sp>
        <p:nvSpPr>
          <p:cNvPr id="8" name="Rectangle 7"/>
          <p:cNvSpPr/>
          <p:nvPr/>
        </p:nvSpPr>
        <p:spPr>
          <a:xfrm>
            <a:off x="4714844" y="1643050"/>
            <a:ext cx="4429156" cy="1200329"/>
          </a:xfrm>
          <a:prstGeom prst="rect">
            <a:avLst/>
          </a:prstGeom>
        </p:spPr>
        <p:txBody>
          <a:bodyPr wrap="square">
            <a:spAutoFit/>
          </a:bodyPr>
          <a:lstStyle/>
          <a:p>
            <a:pPr algn="l" rtl="0"/>
            <a:r>
              <a:rPr lang="en-US" sz="2400" b="1" dirty="0" smtClean="0">
                <a:latin typeface="Times New Roman" pitchFamily="18" charset="0"/>
                <a:cs typeface="Times New Roman" pitchFamily="18" charset="0"/>
              </a:rPr>
              <a:t>The duration of rainfall excess, </a:t>
            </a:r>
            <a:r>
              <a:rPr lang="en-US" sz="2400" b="1" dirty="0" err="1" smtClean="0">
                <a:solidFill>
                  <a:schemeClr val="bg1"/>
                </a:solidFill>
                <a:latin typeface="Times New Roman" pitchFamily="18" charset="0"/>
                <a:cs typeface="Times New Roman" pitchFamily="18" charset="0"/>
              </a:rPr>
              <a:t>t</a:t>
            </a:r>
            <a:r>
              <a:rPr lang="en-US" sz="2400" b="1" baseline="-25000" dirty="0" err="1" smtClean="0">
                <a:solidFill>
                  <a:schemeClr val="bg1"/>
                </a:solidFill>
                <a:latin typeface="Times New Roman" pitchFamily="18" charset="0"/>
                <a:cs typeface="Times New Roman" pitchFamily="18" charset="0"/>
              </a:rPr>
              <a:t>r</a:t>
            </a:r>
            <a:r>
              <a:rPr lang="en-US" sz="2400" b="1" dirty="0" smtClean="0">
                <a:latin typeface="Times New Roman" pitchFamily="18" charset="0"/>
                <a:cs typeface="Times New Roman" pitchFamily="18" charset="0"/>
              </a:rPr>
              <a:t>, is related to the time lag, </a:t>
            </a:r>
            <a:r>
              <a:rPr lang="en-US" sz="2400" b="1" dirty="0" err="1" smtClean="0">
                <a:solidFill>
                  <a:schemeClr val="bg1"/>
                </a:solidFill>
                <a:latin typeface="Times New Roman" pitchFamily="18" charset="0"/>
                <a:cs typeface="Times New Roman" pitchFamily="18" charset="0"/>
              </a:rPr>
              <a:t>t</a:t>
            </a:r>
            <a:r>
              <a:rPr lang="en-US" sz="2400" b="1" baseline="-25000" dirty="0" err="1" smtClean="0">
                <a:solidFill>
                  <a:schemeClr val="bg1"/>
                </a:solidFill>
                <a:latin typeface="Times New Roman" pitchFamily="18" charset="0"/>
                <a:cs typeface="Times New Roman" pitchFamily="18" charset="0"/>
              </a:rPr>
              <a:t>L</a:t>
            </a:r>
            <a:r>
              <a:rPr lang="en-US" sz="2400" b="1" dirty="0" smtClean="0">
                <a:latin typeface="Times New Roman" pitchFamily="18" charset="0"/>
                <a:cs typeface="Times New Roman" pitchFamily="18" charset="0"/>
              </a:rPr>
              <a:t>, by</a:t>
            </a:r>
            <a:endParaRPr lang="ar-SA" sz="2400" b="1" dirty="0">
              <a:latin typeface="Times New Roman" pitchFamily="18" charset="0"/>
              <a:cs typeface="Times New Roman" pitchFamily="18" charset="0"/>
            </a:endParaRPr>
          </a:p>
        </p:txBody>
      </p:sp>
      <p:graphicFrame>
        <p:nvGraphicFramePr>
          <p:cNvPr id="1028" name="Object 3"/>
          <p:cNvGraphicFramePr>
            <a:graphicFrameLocks noChangeAspect="1"/>
          </p:cNvGraphicFramePr>
          <p:nvPr/>
        </p:nvGraphicFramePr>
        <p:xfrm>
          <a:off x="5857884" y="3071810"/>
          <a:ext cx="1714512" cy="1239154"/>
        </p:xfrm>
        <a:graphic>
          <a:graphicData uri="http://schemas.openxmlformats.org/presentationml/2006/ole">
            <p:oleObj spid="_x0000_s1028" name="Equation" r:id="rId5" imgW="482391" imgH="368140" progId="Equation.3">
              <p:embed/>
            </p:oleObj>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500" fill="hold"/>
                                        <p:tgtEl>
                                          <p:spTgt spid="1028"/>
                                        </p:tgtEl>
                                        <p:attrNameLst>
                                          <p:attrName>ppt_x</p:attrName>
                                        </p:attrNameLst>
                                      </p:cBhvr>
                                      <p:tavLst>
                                        <p:tav tm="0">
                                          <p:val>
                                            <p:strVal val="#ppt_x"/>
                                          </p:val>
                                        </p:tav>
                                        <p:tav tm="100000">
                                          <p:val>
                                            <p:strVal val="#ppt_x"/>
                                          </p:val>
                                        </p:tav>
                                      </p:tavLst>
                                    </p:anim>
                                    <p:anim calcmode="lin" valueType="num">
                                      <p:cBhvr additive="base">
                                        <p:cTn id="3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7" grpId="0" build="p"/>
      <p:bldP spid="8"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858180" cy="642942"/>
          </a:xfrm>
        </p:spPr>
        <p:txBody>
          <a:bodyPr>
            <a:noAutofit/>
          </a:bodyPr>
          <a:lstStyle/>
          <a:p>
            <a:pPr algn="ctr"/>
            <a:r>
              <a:rPr lang="en-US" sz="4400" dirty="0" smtClean="0">
                <a:latin typeface="Times New Roman" pitchFamily="18" charset="0"/>
                <a:cs typeface="Times New Roman" pitchFamily="18" charset="0"/>
              </a:rPr>
              <a:t>Snyder's  Method</a:t>
            </a: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214282" y="1214422"/>
            <a:ext cx="8215370" cy="5357850"/>
          </a:xfrm>
        </p:spPr>
        <p:txBody>
          <a:bodyPr numCol="1">
            <a:normAutofit/>
          </a:bodyPr>
          <a:lstStyle/>
          <a:p>
            <a:pPr algn="just" rtl="0">
              <a:lnSpc>
                <a:spcPct val="90000"/>
              </a:lnSpc>
              <a:buFont typeface="Wingdings" pitchFamily="2" charset="2"/>
              <a:buChar char="v"/>
            </a:pPr>
            <a:r>
              <a:rPr lang="en-US" sz="2400" b="1" dirty="0" smtClean="0">
                <a:latin typeface="Times New Roman" pitchFamily="18" charset="0"/>
                <a:cs typeface="Times New Roman" pitchFamily="18" charset="0"/>
              </a:rPr>
              <a:t>The basin time lag is:</a:t>
            </a:r>
          </a:p>
          <a:p>
            <a:pPr algn="just" rtl="0">
              <a:lnSpc>
                <a:spcPct val="90000"/>
              </a:lnSpc>
            </a:pPr>
            <a:r>
              <a:rPr lang="en-US" sz="2400" b="1" dirty="0" smtClean="0">
                <a:solidFill>
                  <a:srgbClr val="0000FF"/>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a:t>
            </a:r>
            <a:r>
              <a:rPr lang="en-US" sz="2400" b="1" baseline="-25000" dirty="0" err="1" smtClean="0">
                <a:solidFill>
                  <a:schemeClr val="bg1"/>
                </a:solidFill>
                <a:latin typeface="Times New Roman" pitchFamily="18" charset="0"/>
                <a:cs typeface="Times New Roman" pitchFamily="18" charset="0"/>
              </a:rPr>
              <a:t>L</a:t>
            </a:r>
            <a:r>
              <a:rPr lang="en-US" sz="2400" b="1" dirty="0" smtClean="0">
                <a:solidFill>
                  <a:schemeClr val="bg1"/>
                </a:solidFill>
                <a:latin typeface="Times New Roman" pitchFamily="18" charset="0"/>
                <a:cs typeface="Times New Roman" pitchFamily="18" charset="0"/>
              </a:rPr>
              <a:t> = C</a:t>
            </a:r>
            <a:r>
              <a:rPr lang="en-US" sz="2400" b="1" baseline="-25000" dirty="0" smtClean="0">
                <a:solidFill>
                  <a:schemeClr val="bg1"/>
                </a:solidFill>
                <a:latin typeface="Times New Roman" pitchFamily="18" charset="0"/>
                <a:cs typeface="Times New Roman" pitchFamily="18" charset="0"/>
              </a:rPr>
              <a:t>1</a:t>
            </a:r>
            <a:r>
              <a:rPr lang="en-US" sz="2400" b="1" dirty="0" smtClean="0">
                <a:solidFill>
                  <a:schemeClr val="bg1"/>
                </a:solidFill>
                <a:latin typeface="Times New Roman" pitchFamily="18" charset="0"/>
                <a:cs typeface="Times New Roman" pitchFamily="18" charset="0"/>
              </a:rPr>
              <a:t>C</a:t>
            </a:r>
            <a:r>
              <a:rPr lang="en-US" sz="2400" b="1" baseline="-25000" dirty="0" smtClean="0">
                <a:solidFill>
                  <a:schemeClr val="bg1"/>
                </a:solidFill>
                <a:latin typeface="Times New Roman" pitchFamily="18" charset="0"/>
                <a:cs typeface="Times New Roman" pitchFamily="18" charset="0"/>
              </a:rPr>
              <a:t>t</a:t>
            </a:r>
            <a:r>
              <a:rPr lang="en-US" sz="2400" b="1" dirty="0" smtClean="0">
                <a:solidFill>
                  <a:schemeClr val="bg1"/>
                </a:solidFill>
                <a:latin typeface="Times New Roman" pitchFamily="18" charset="0"/>
                <a:cs typeface="Times New Roman" pitchFamily="18" charset="0"/>
              </a:rPr>
              <a:t>(L×L</a:t>
            </a:r>
            <a:r>
              <a:rPr lang="en-US" sz="2400" b="1" baseline="-25000" dirty="0" smtClean="0">
                <a:solidFill>
                  <a:schemeClr val="bg1"/>
                </a:solidFill>
                <a:latin typeface="Times New Roman" pitchFamily="18" charset="0"/>
                <a:cs typeface="Times New Roman" pitchFamily="18" charset="0"/>
              </a:rPr>
              <a:t>C</a:t>
            </a:r>
            <a:r>
              <a:rPr lang="en-US" sz="2400" b="1" dirty="0" smtClean="0">
                <a:solidFill>
                  <a:schemeClr val="bg1"/>
                </a:solidFill>
                <a:latin typeface="Times New Roman" pitchFamily="18" charset="0"/>
                <a:cs typeface="Times New Roman" pitchFamily="18" charset="0"/>
              </a:rPr>
              <a:t>)</a:t>
            </a:r>
            <a:r>
              <a:rPr lang="en-US" sz="2400" b="1" baseline="30000" dirty="0" smtClean="0">
                <a:solidFill>
                  <a:schemeClr val="bg1"/>
                </a:solidFill>
                <a:latin typeface="Times New Roman" pitchFamily="18" charset="0"/>
                <a:cs typeface="Times New Roman" pitchFamily="18" charset="0"/>
              </a:rPr>
              <a:t>0.3</a:t>
            </a:r>
          </a:p>
          <a:p>
            <a:pPr algn="just" rtl="0">
              <a:lnSpc>
                <a:spcPct val="90000"/>
              </a:lnSpc>
              <a:buFont typeface="Wingdings" pitchFamily="2" charset="2"/>
              <a:buChar char="v"/>
            </a:pPr>
            <a:r>
              <a:rPr lang="en-US" sz="2400" b="1" dirty="0" smtClean="0">
                <a:latin typeface="Times New Roman" pitchFamily="18" charset="0"/>
                <a:cs typeface="Times New Roman" pitchFamily="18" charset="0"/>
              </a:rPr>
              <a:t>where:</a:t>
            </a:r>
          </a:p>
          <a:p>
            <a:pPr algn="just" rtl="0">
              <a:lnSpc>
                <a:spcPct val="90000"/>
              </a:lnSpc>
            </a:pPr>
            <a:r>
              <a:rPr lang="en-US" sz="2400" b="1" dirty="0" smtClean="0">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a:t>
            </a:r>
            <a:r>
              <a:rPr lang="en-US" sz="2400" b="1" baseline="-25000" dirty="0" err="1" smtClean="0">
                <a:solidFill>
                  <a:schemeClr val="bg1"/>
                </a:solidFill>
                <a:latin typeface="Times New Roman" pitchFamily="18" charset="0"/>
                <a:cs typeface="Times New Roman" pitchFamily="18" charset="0"/>
              </a:rPr>
              <a:t>L</a:t>
            </a:r>
            <a:r>
              <a:rPr lang="en-US" sz="2400" b="1" dirty="0" smtClean="0">
                <a:latin typeface="Times New Roman" pitchFamily="18" charset="0"/>
                <a:cs typeface="Times New Roman" pitchFamily="18" charset="0"/>
              </a:rPr>
              <a:t> is in hours</a:t>
            </a:r>
          </a:p>
          <a:p>
            <a:pPr algn="just" rtl="0">
              <a:lnSpc>
                <a:spcPct val="90000"/>
              </a:lnSpc>
            </a:pPr>
            <a:r>
              <a:rPr lang="en-US" sz="2400" b="1" dirty="0" smtClean="0">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L</a:t>
            </a:r>
            <a:r>
              <a:rPr lang="en-US" sz="2400" b="1" dirty="0" smtClean="0">
                <a:latin typeface="Times New Roman" pitchFamily="18" charset="0"/>
                <a:cs typeface="Times New Roman" pitchFamily="18" charset="0"/>
              </a:rPr>
              <a:t> is the length of the main stream in kilometers from the outlet to the divide</a:t>
            </a:r>
          </a:p>
          <a:p>
            <a:pPr algn="just" rtl="0">
              <a:lnSpc>
                <a:spcPct val="90000"/>
              </a:lnSpc>
            </a:pPr>
            <a:r>
              <a:rPr lang="en-US" sz="2400" b="1" dirty="0" smtClean="0">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L</a:t>
            </a:r>
            <a:r>
              <a:rPr lang="en-US" sz="2400" b="1" baseline="-25000" dirty="0" err="1" smtClean="0">
                <a:solidFill>
                  <a:schemeClr val="bg1"/>
                </a:solidFill>
                <a:latin typeface="Times New Roman" pitchFamily="18" charset="0"/>
                <a:cs typeface="Times New Roman" pitchFamily="18" charset="0"/>
              </a:rPr>
              <a:t>c</a:t>
            </a:r>
            <a:r>
              <a:rPr lang="en-US" sz="2400" b="1" dirty="0" smtClean="0">
                <a:latin typeface="Times New Roman" pitchFamily="18" charset="0"/>
                <a:cs typeface="Times New Roman" pitchFamily="18" charset="0"/>
              </a:rPr>
              <a:t> is the distance in kilometers from the outlet to a point on the stream nearest the </a:t>
            </a:r>
            <a:r>
              <a:rPr lang="en-US" sz="2400" b="1" dirty="0" err="1" smtClean="0">
                <a:latin typeface="Times New Roman" pitchFamily="18" charset="0"/>
                <a:cs typeface="Times New Roman" pitchFamily="18" charset="0"/>
              </a:rPr>
              <a:t>centroid</a:t>
            </a:r>
            <a:r>
              <a:rPr lang="en-US" sz="2400" b="1" dirty="0" smtClean="0">
                <a:latin typeface="Times New Roman" pitchFamily="18" charset="0"/>
                <a:cs typeface="Times New Roman" pitchFamily="18" charset="0"/>
              </a:rPr>
              <a:t> of the catchment</a:t>
            </a:r>
          </a:p>
          <a:p>
            <a:pPr algn="just" rtl="0">
              <a:lnSpc>
                <a:spcPct val="90000"/>
              </a:lnSpc>
            </a:pPr>
            <a:r>
              <a:rPr lang="en-US" sz="2400" b="1" dirty="0" smtClean="0">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C</a:t>
            </a:r>
            <a:r>
              <a:rPr lang="en-US" sz="2400" b="1" baseline="-25000" dirty="0" smtClean="0">
                <a:solidFill>
                  <a:schemeClr val="bg1"/>
                </a:solidFill>
                <a:latin typeface="Times New Roman" pitchFamily="18" charset="0"/>
                <a:cs typeface="Times New Roman" pitchFamily="18" charset="0"/>
              </a:rPr>
              <a:t>1</a:t>
            </a:r>
            <a:r>
              <a:rPr lang="en-US" sz="2400" b="1" dirty="0" smtClean="0">
                <a:latin typeface="Times New Roman" pitchFamily="18" charset="0"/>
                <a:cs typeface="Times New Roman" pitchFamily="18" charset="0"/>
              </a:rPr>
              <a:t> coefficient and equals 0.75</a:t>
            </a:r>
          </a:p>
          <a:p>
            <a:pPr algn="just" rtl="0">
              <a:lnSpc>
                <a:spcPct val="90000"/>
              </a:lnSpc>
            </a:pPr>
            <a:r>
              <a:rPr lang="en-US" sz="2400" b="1" dirty="0" smtClean="0">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C</a:t>
            </a:r>
            <a:r>
              <a:rPr lang="en-US" sz="2400" b="1" baseline="-25000" dirty="0" smtClean="0">
                <a:solidFill>
                  <a:schemeClr val="bg1"/>
                </a:solidFill>
                <a:latin typeface="Times New Roman" pitchFamily="18" charset="0"/>
                <a:cs typeface="Times New Roman" pitchFamily="18" charset="0"/>
              </a:rPr>
              <a:t>t</a:t>
            </a:r>
            <a:r>
              <a:rPr lang="en-US" sz="2400" b="1" dirty="0" smtClean="0">
                <a:latin typeface="Times New Roman" pitchFamily="18" charset="0"/>
                <a:cs typeface="Times New Roman" pitchFamily="18" charset="0"/>
              </a:rPr>
              <a:t> is a coefficient ranges from 1.35 to 1.65 with potential variability outside this range depending on the nature of the catchment</a:t>
            </a:r>
          </a:p>
          <a:p>
            <a:pPr algn="just" rtl="0"/>
            <a:endParaRPr lang="en-US" sz="2400" b="1"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858180" cy="642942"/>
          </a:xfrm>
        </p:spPr>
        <p:txBody>
          <a:bodyPr>
            <a:noAutofit/>
          </a:bodyPr>
          <a:lstStyle/>
          <a:p>
            <a:pPr algn="ctr"/>
            <a:r>
              <a:rPr lang="en-US" sz="4400" dirty="0" smtClean="0">
                <a:latin typeface="Times New Roman" pitchFamily="18" charset="0"/>
                <a:cs typeface="Times New Roman" pitchFamily="18" charset="0"/>
              </a:rPr>
              <a:t>Snyder's  Method</a:t>
            </a: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142844" y="1285860"/>
            <a:ext cx="8786874" cy="5072098"/>
          </a:xfrm>
        </p:spPr>
        <p:txBody>
          <a:bodyPr numCol="1">
            <a:normAutofit/>
          </a:bodyPr>
          <a:lstStyle/>
          <a:p>
            <a:pPr algn="just" rtl="0"/>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a:t>
            </a:r>
            <a:r>
              <a:rPr lang="en-US" sz="2400" b="1" baseline="-25000" dirty="0" err="1" smtClean="0">
                <a:solidFill>
                  <a:schemeClr val="bg1"/>
                </a:solidFill>
                <a:latin typeface="Times New Roman" pitchFamily="18" charset="0"/>
                <a:cs typeface="Times New Roman" pitchFamily="18" charset="0"/>
              </a:rPr>
              <a:t>LR</a:t>
            </a:r>
            <a:r>
              <a:rPr lang="en-US" sz="2400" b="1" dirty="0" smtClean="0">
                <a:solidFill>
                  <a:schemeClr val="bg1"/>
                </a:solidFill>
                <a:latin typeface="Times New Roman" pitchFamily="18" charset="0"/>
                <a:cs typeface="Times New Roman" pitchFamily="18" charset="0"/>
              </a:rPr>
              <a:t> = </a:t>
            </a:r>
            <a:r>
              <a:rPr lang="en-US" sz="2400" b="1" dirty="0" err="1" smtClean="0">
                <a:solidFill>
                  <a:schemeClr val="bg1"/>
                </a:solidFill>
                <a:latin typeface="Times New Roman" pitchFamily="18" charset="0"/>
                <a:cs typeface="Times New Roman" pitchFamily="18" charset="0"/>
              </a:rPr>
              <a:t>t</a:t>
            </a:r>
            <a:r>
              <a:rPr lang="en-US" sz="2400" b="1" baseline="-25000" dirty="0" err="1" smtClean="0">
                <a:solidFill>
                  <a:schemeClr val="bg1"/>
                </a:solidFill>
                <a:latin typeface="Times New Roman" pitchFamily="18" charset="0"/>
                <a:cs typeface="Times New Roman" pitchFamily="18" charset="0"/>
              </a:rPr>
              <a:t>L</a:t>
            </a:r>
            <a:r>
              <a:rPr lang="en-US" sz="2400" b="1" dirty="0" smtClean="0">
                <a:solidFill>
                  <a:schemeClr val="bg1"/>
                </a:solidFill>
                <a:latin typeface="Times New Roman" pitchFamily="18" charset="0"/>
                <a:cs typeface="Times New Roman" pitchFamily="18" charset="0"/>
              </a:rPr>
              <a:t> + 0.25 × (</a:t>
            </a:r>
            <a:r>
              <a:rPr lang="en-US" sz="2400" b="1" dirty="0" err="1" smtClean="0">
                <a:solidFill>
                  <a:schemeClr val="bg1"/>
                </a:solidFill>
                <a:latin typeface="Times New Roman" pitchFamily="18" charset="0"/>
                <a:cs typeface="Times New Roman" pitchFamily="18" charset="0"/>
              </a:rPr>
              <a:t>t</a:t>
            </a:r>
            <a:r>
              <a:rPr lang="en-US" sz="2400" b="1" baseline="-25000" dirty="0" err="1" smtClean="0">
                <a:solidFill>
                  <a:schemeClr val="bg1"/>
                </a:solidFill>
                <a:latin typeface="Times New Roman" pitchFamily="18" charset="0"/>
                <a:cs typeface="Times New Roman" pitchFamily="18" charset="0"/>
              </a:rPr>
              <a:t>R</a:t>
            </a:r>
            <a:r>
              <a:rPr lang="en-US" sz="2400" b="1" dirty="0" smtClean="0">
                <a:solidFill>
                  <a:schemeClr val="bg1"/>
                </a:solidFill>
                <a:latin typeface="Times New Roman" pitchFamily="18" charset="0"/>
                <a:cs typeface="Times New Roman" pitchFamily="18" charset="0"/>
              </a:rPr>
              <a:t> – </a:t>
            </a:r>
            <a:r>
              <a:rPr lang="en-US" sz="2400" b="1" dirty="0" err="1" smtClean="0">
                <a:solidFill>
                  <a:schemeClr val="bg1"/>
                </a:solidFill>
                <a:latin typeface="Times New Roman" pitchFamily="18" charset="0"/>
                <a:cs typeface="Times New Roman" pitchFamily="18" charset="0"/>
              </a:rPr>
              <a:t>t</a:t>
            </a:r>
            <a:r>
              <a:rPr lang="en-US" sz="2400" b="1" baseline="-25000" dirty="0" err="1" smtClean="0">
                <a:solidFill>
                  <a:schemeClr val="bg1"/>
                </a:solidFill>
                <a:latin typeface="Times New Roman" pitchFamily="18" charset="0"/>
                <a:cs typeface="Times New Roman" pitchFamily="18" charset="0"/>
              </a:rPr>
              <a:t>r</a:t>
            </a:r>
            <a:r>
              <a:rPr lang="en-US" sz="2400" b="1" dirty="0" smtClean="0">
                <a:solidFill>
                  <a:schemeClr val="bg1"/>
                </a:solidFill>
                <a:latin typeface="Times New Roman" pitchFamily="18" charset="0"/>
                <a:cs typeface="Times New Roman" pitchFamily="18" charset="0"/>
              </a:rPr>
              <a:t>)</a:t>
            </a:r>
          </a:p>
          <a:p>
            <a:pPr algn="just" rtl="0"/>
            <a:endParaRPr lang="en-US" sz="2400" b="1" dirty="0" smtClean="0">
              <a:solidFill>
                <a:schemeClr val="bg1"/>
              </a:solidFill>
              <a:latin typeface="Times New Roman" pitchFamily="18" charset="0"/>
              <a:cs typeface="Times New Roman" pitchFamily="18" charset="0"/>
            </a:endParaRPr>
          </a:p>
          <a:p>
            <a:pPr algn="just" rtl="0">
              <a:buFont typeface="Wingdings" pitchFamily="2" charset="2"/>
              <a:buChar char="v"/>
            </a:pPr>
            <a:r>
              <a:rPr lang="en-US" sz="2400" b="1" dirty="0" smtClean="0">
                <a:latin typeface="Times New Roman" pitchFamily="18" charset="0"/>
                <a:cs typeface="Times New Roman" pitchFamily="18" charset="0"/>
              </a:rPr>
              <a:t>where </a:t>
            </a:r>
            <a:r>
              <a:rPr lang="en-US" sz="2400" b="1" dirty="0" err="1" smtClean="0">
                <a:solidFill>
                  <a:schemeClr val="bg1"/>
                </a:solidFill>
                <a:latin typeface="Times New Roman" pitchFamily="18" charset="0"/>
                <a:cs typeface="Times New Roman" pitchFamily="18" charset="0"/>
              </a:rPr>
              <a:t>t</a:t>
            </a:r>
            <a:r>
              <a:rPr lang="en-US" sz="2400" b="1" baseline="-25000" dirty="0" err="1" smtClean="0">
                <a:solidFill>
                  <a:schemeClr val="bg1"/>
                </a:solidFill>
                <a:latin typeface="Times New Roman" pitchFamily="18" charset="0"/>
                <a:cs typeface="Times New Roman" pitchFamily="18" charset="0"/>
              </a:rPr>
              <a:t>R</a:t>
            </a:r>
            <a:r>
              <a:rPr lang="en-US" sz="2400" b="1" dirty="0" smtClean="0">
                <a:latin typeface="Times New Roman" pitchFamily="18" charset="0"/>
                <a:cs typeface="Times New Roman" pitchFamily="18" charset="0"/>
              </a:rPr>
              <a:t> is the desired duration of the rainfall excess and </a:t>
            </a:r>
            <a:r>
              <a:rPr lang="en-US" sz="2400" b="1" dirty="0" err="1" smtClean="0">
                <a:solidFill>
                  <a:schemeClr val="bg1"/>
                </a:solidFill>
                <a:latin typeface="Times New Roman" pitchFamily="18" charset="0"/>
                <a:cs typeface="Times New Roman" pitchFamily="18" charset="0"/>
              </a:rPr>
              <a:t>t</a:t>
            </a:r>
            <a:r>
              <a:rPr lang="en-US" sz="2400" b="1" baseline="-25000" dirty="0" err="1" smtClean="0">
                <a:solidFill>
                  <a:schemeClr val="bg1"/>
                </a:solidFill>
                <a:latin typeface="Times New Roman" pitchFamily="18" charset="0"/>
                <a:cs typeface="Times New Roman" pitchFamily="18" charset="0"/>
              </a:rPr>
              <a:t>LR</a:t>
            </a:r>
            <a:r>
              <a:rPr lang="en-US" sz="2400" b="1" dirty="0" smtClean="0">
                <a:latin typeface="Times New Roman" pitchFamily="18" charset="0"/>
                <a:cs typeface="Times New Roman" pitchFamily="18" charset="0"/>
              </a:rPr>
              <a:t> is the lag of the desired unit hydrograph</a:t>
            </a:r>
          </a:p>
          <a:p>
            <a:pPr algn="just" rtl="0">
              <a:buFont typeface="Wingdings" pitchFamily="2" charset="2"/>
              <a:buChar char="v"/>
            </a:pPr>
            <a:r>
              <a:rPr lang="en-US" sz="2400" b="1" dirty="0" smtClean="0">
                <a:latin typeface="Times New Roman" pitchFamily="18" charset="0"/>
                <a:cs typeface="Times New Roman" pitchFamily="18" charset="0"/>
              </a:rPr>
              <a:t>The time to peak is:</a:t>
            </a:r>
          </a:p>
          <a:p>
            <a:pPr algn="just" rtl="0"/>
            <a:r>
              <a:rPr lang="en-US" sz="2400" b="1" dirty="0" smtClean="0">
                <a:solidFill>
                  <a:srgbClr val="0000FF"/>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a:t>
            </a:r>
            <a:r>
              <a:rPr lang="en-US" sz="2400" b="1" baseline="-25000" dirty="0" err="1" smtClean="0">
                <a:solidFill>
                  <a:schemeClr val="bg1"/>
                </a:solidFill>
                <a:latin typeface="Times New Roman" pitchFamily="18" charset="0"/>
                <a:cs typeface="Times New Roman" pitchFamily="18" charset="0"/>
              </a:rPr>
              <a:t>p</a:t>
            </a:r>
            <a:r>
              <a:rPr lang="en-US" sz="2400" b="1" dirty="0" smtClean="0">
                <a:solidFill>
                  <a:schemeClr val="bg1"/>
                </a:solidFill>
                <a:latin typeface="Times New Roman" pitchFamily="18" charset="0"/>
                <a:cs typeface="Times New Roman" pitchFamily="18" charset="0"/>
              </a:rPr>
              <a:t> = (</a:t>
            </a:r>
            <a:r>
              <a:rPr lang="en-US" sz="2400" b="1" dirty="0" err="1" smtClean="0">
                <a:solidFill>
                  <a:schemeClr val="bg1"/>
                </a:solidFill>
                <a:latin typeface="Times New Roman" pitchFamily="18" charset="0"/>
                <a:cs typeface="Times New Roman" pitchFamily="18" charset="0"/>
              </a:rPr>
              <a:t>t</a:t>
            </a:r>
            <a:r>
              <a:rPr lang="en-US" sz="2400" b="1" baseline="-25000" dirty="0" err="1" smtClean="0">
                <a:solidFill>
                  <a:schemeClr val="bg1"/>
                </a:solidFill>
                <a:latin typeface="Times New Roman" pitchFamily="18" charset="0"/>
                <a:cs typeface="Times New Roman" pitchFamily="18" charset="0"/>
              </a:rPr>
              <a:t>R</a:t>
            </a:r>
            <a:r>
              <a:rPr lang="en-US" sz="2400" b="1" dirty="0" smtClean="0">
                <a:solidFill>
                  <a:schemeClr val="bg1"/>
                </a:solidFill>
                <a:latin typeface="Times New Roman" pitchFamily="18" charset="0"/>
                <a:cs typeface="Times New Roman" pitchFamily="18" charset="0"/>
              </a:rPr>
              <a:t>/2) + </a:t>
            </a:r>
            <a:r>
              <a:rPr lang="en-US" sz="2400" b="1" dirty="0" err="1" smtClean="0">
                <a:solidFill>
                  <a:schemeClr val="bg1"/>
                </a:solidFill>
                <a:latin typeface="Times New Roman" pitchFamily="18" charset="0"/>
                <a:cs typeface="Times New Roman" pitchFamily="18" charset="0"/>
              </a:rPr>
              <a:t>t</a:t>
            </a:r>
            <a:r>
              <a:rPr lang="en-US" sz="2400" b="1" baseline="-25000" dirty="0" err="1" smtClean="0">
                <a:solidFill>
                  <a:schemeClr val="bg1"/>
                </a:solidFill>
                <a:latin typeface="Times New Roman" pitchFamily="18" charset="0"/>
                <a:cs typeface="Times New Roman" pitchFamily="18" charset="0"/>
              </a:rPr>
              <a:t>LR</a:t>
            </a:r>
            <a:endParaRPr lang="en-US" sz="2400" b="1" dirty="0" smtClean="0">
              <a:solidFill>
                <a:schemeClr val="bg1"/>
              </a:solidFill>
              <a:latin typeface="Times New Roman" pitchFamily="18" charset="0"/>
              <a:cs typeface="Times New Roman" pitchFamily="18" charset="0"/>
            </a:endParaRPr>
          </a:p>
          <a:p>
            <a:pPr algn="just" rtl="0">
              <a:buFont typeface="Wingdings" pitchFamily="2" charset="2"/>
              <a:buChar char="v"/>
            </a:pPr>
            <a:r>
              <a:rPr lang="en-US" sz="2400" b="1" dirty="0" smtClean="0">
                <a:latin typeface="Times New Roman" pitchFamily="18" charset="0"/>
                <a:cs typeface="Times New Roman" pitchFamily="18" charset="0"/>
              </a:rPr>
              <a:t>For durations other than the standard duration, the peak runoff, </a:t>
            </a:r>
            <a:r>
              <a:rPr lang="en-US" sz="2400" b="1" dirty="0" smtClean="0">
                <a:solidFill>
                  <a:schemeClr val="bg1"/>
                </a:solidFill>
                <a:latin typeface="Times New Roman" pitchFamily="18" charset="0"/>
                <a:cs typeface="Times New Roman" pitchFamily="18" charset="0"/>
              </a:rPr>
              <a:t>Q</a:t>
            </a:r>
            <a:r>
              <a:rPr lang="en-US" sz="2400" b="1" baseline="-25000" dirty="0" smtClean="0">
                <a:solidFill>
                  <a:schemeClr val="bg1"/>
                </a:solidFill>
                <a:latin typeface="Times New Roman" pitchFamily="18" charset="0"/>
                <a:cs typeface="Times New Roman" pitchFamily="18" charset="0"/>
              </a:rPr>
              <a:t>PR</a:t>
            </a:r>
            <a:r>
              <a:rPr lang="en-US" sz="2400" b="1" dirty="0" smtClean="0">
                <a:latin typeface="Times New Roman" pitchFamily="18" charset="0"/>
                <a:cs typeface="Times New Roman" pitchFamily="18" charset="0"/>
              </a:rPr>
              <a:t>, is given by</a:t>
            </a:r>
          </a:p>
        </p:txBody>
      </p:sp>
      <p:graphicFrame>
        <p:nvGraphicFramePr>
          <p:cNvPr id="3074" name="Object 10"/>
          <p:cNvGraphicFramePr>
            <a:graphicFrameLocks noChangeAspect="1"/>
          </p:cNvGraphicFramePr>
          <p:nvPr/>
        </p:nvGraphicFramePr>
        <p:xfrm>
          <a:off x="3214678" y="4786322"/>
          <a:ext cx="2166937" cy="990600"/>
        </p:xfrm>
        <a:graphic>
          <a:graphicData uri="http://schemas.openxmlformats.org/presentationml/2006/ole">
            <p:oleObj spid="_x0000_s3074" name="Equation" r:id="rId4" imgW="1002865" imgH="457002" progId="Equation.3">
              <p:embed/>
            </p:oleObj>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4"/>
                                        </p:tgtEl>
                                        <p:attrNameLst>
                                          <p:attrName>style.visibility</p:attrName>
                                        </p:attrNameLst>
                                      </p:cBhvr>
                                      <p:to>
                                        <p:strVal val="visible"/>
                                      </p:to>
                                    </p:set>
                                    <p:anim calcmode="lin" valueType="num">
                                      <p:cBhvr additive="base">
                                        <p:cTn id="29" dur="500" fill="hold"/>
                                        <p:tgtEl>
                                          <p:spTgt spid="3074"/>
                                        </p:tgtEl>
                                        <p:attrNameLst>
                                          <p:attrName>ppt_x</p:attrName>
                                        </p:attrNameLst>
                                      </p:cBhvr>
                                      <p:tavLst>
                                        <p:tav tm="0">
                                          <p:val>
                                            <p:strVal val="#ppt_x"/>
                                          </p:val>
                                        </p:tav>
                                        <p:tav tm="100000">
                                          <p:val>
                                            <p:strVal val="#ppt_x"/>
                                          </p:val>
                                        </p:tav>
                                      </p:tavLst>
                                    </p:anim>
                                    <p:anim calcmode="lin" valueType="num">
                                      <p:cBhvr additive="base">
                                        <p:cTn id="30"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858180" cy="642942"/>
          </a:xfrm>
        </p:spPr>
        <p:txBody>
          <a:bodyPr>
            <a:noAutofit/>
          </a:bodyPr>
          <a:lstStyle/>
          <a:p>
            <a:pPr algn="ctr"/>
            <a:r>
              <a:rPr lang="en-US" sz="4400" dirty="0" smtClean="0">
                <a:latin typeface="Times New Roman" pitchFamily="18" charset="0"/>
                <a:cs typeface="Times New Roman" pitchFamily="18" charset="0"/>
              </a:rPr>
              <a:t>Snyder's  Method</a:t>
            </a: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142844" y="1142984"/>
            <a:ext cx="6000792" cy="5572140"/>
          </a:xfrm>
        </p:spPr>
        <p:txBody>
          <a:bodyPr numCol="2">
            <a:normAutofit/>
          </a:bodyPr>
          <a:lstStyle/>
          <a:p>
            <a:pPr algn="just" rtl="0">
              <a:buFont typeface="Wingdings" pitchFamily="2" charset="2"/>
              <a:buChar char="v"/>
              <a:defRPr/>
            </a:pPr>
            <a:r>
              <a:rPr lang="en-US" sz="2000" b="1" dirty="0" smtClean="0">
                <a:latin typeface="Times New Roman" pitchFamily="18" charset="0"/>
                <a:cs typeface="Times New Roman" pitchFamily="18" charset="0"/>
              </a:rPr>
              <a:t>The time base of the unit hydrograph, </a:t>
            </a:r>
            <a:r>
              <a:rPr lang="en-US" sz="2000" b="1" dirty="0" smtClean="0">
                <a:solidFill>
                  <a:schemeClr val="bg1"/>
                </a:solidFill>
                <a:latin typeface="Times New Roman" pitchFamily="18" charset="0"/>
                <a:cs typeface="Times New Roman" pitchFamily="18" charset="0"/>
              </a:rPr>
              <a:t>T</a:t>
            </a:r>
            <a:r>
              <a:rPr lang="en-US" sz="2000" b="1" baseline="-25000" dirty="0" smtClean="0">
                <a:solidFill>
                  <a:schemeClr val="bg1"/>
                </a:solidFill>
                <a:latin typeface="Times New Roman" pitchFamily="18" charset="0"/>
                <a:cs typeface="Times New Roman" pitchFamily="18" charset="0"/>
              </a:rPr>
              <a:t>b </a:t>
            </a:r>
            <a:r>
              <a:rPr lang="en-US" sz="2000" b="1" dirty="0" smtClean="0">
                <a:latin typeface="Times New Roman" pitchFamily="18" charset="0"/>
                <a:cs typeface="Times New Roman" pitchFamily="18" charset="0"/>
              </a:rPr>
              <a:t>, in hours is estimated by the following relation:</a:t>
            </a:r>
          </a:p>
          <a:p>
            <a:pPr algn="l" rtl="0">
              <a:defRPr/>
            </a:pPr>
            <a:endParaRPr lang="en-US" sz="2000" b="1" dirty="0" smtClean="0">
              <a:solidFill>
                <a:schemeClr val="bg1"/>
              </a:solidFill>
              <a:latin typeface="Times New Roman" pitchFamily="18" charset="0"/>
              <a:cs typeface="Times New Roman" pitchFamily="18" charset="0"/>
            </a:endParaRPr>
          </a:p>
          <a:p>
            <a:pPr algn="l" rtl="0">
              <a:defRPr/>
            </a:pPr>
            <a:r>
              <a:rPr lang="en-US" sz="2000" b="1" dirty="0" smtClean="0">
                <a:solidFill>
                  <a:schemeClr val="bg1"/>
                </a:solidFill>
                <a:latin typeface="Times New Roman" pitchFamily="18" charset="0"/>
                <a:cs typeface="Times New Roman" pitchFamily="18" charset="0"/>
              </a:rPr>
              <a:t>T</a:t>
            </a:r>
            <a:r>
              <a:rPr lang="en-US" sz="2000" b="1" baseline="-25000" dirty="0" smtClean="0">
                <a:solidFill>
                  <a:schemeClr val="bg1"/>
                </a:solidFill>
                <a:latin typeface="Times New Roman" pitchFamily="18" charset="0"/>
                <a:cs typeface="Times New Roman" pitchFamily="18" charset="0"/>
              </a:rPr>
              <a:t>b</a:t>
            </a:r>
            <a:r>
              <a:rPr lang="en-US" sz="2000" b="1" dirty="0" smtClean="0">
                <a:solidFill>
                  <a:schemeClr val="bg1"/>
                </a:solidFill>
                <a:latin typeface="Times New Roman" pitchFamily="18" charset="0"/>
                <a:cs typeface="Times New Roman" pitchFamily="18" charset="0"/>
              </a:rPr>
              <a:t> = 72 + 3t</a:t>
            </a:r>
            <a:r>
              <a:rPr lang="en-US" sz="2000" b="1" baseline="-25000" dirty="0" smtClean="0">
                <a:solidFill>
                  <a:schemeClr val="bg1"/>
                </a:solidFill>
                <a:latin typeface="Times New Roman" pitchFamily="18" charset="0"/>
                <a:cs typeface="Times New Roman" pitchFamily="18" charset="0"/>
              </a:rPr>
              <a:t>LR</a:t>
            </a:r>
          </a:p>
          <a:p>
            <a:pPr algn="just" rtl="0"/>
            <a:endParaRPr lang="en-US" sz="2000" b="1" dirty="0" smtClean="0">
              <a:latin typeface="Times New Roman" pitchFamily="18" charset="0"/>
              <a:cs typeface="Times New Roman" pitchFamily="18" charset="0"/>
            </a:endParaRPr>
          </a:p>
          <a:p>
            <a:pPr algn="just" rtl="0"/>
            <a:r>
              <a:rPr lang="en-US" sz="2000" b="1" dirty="0" smtClean="0">
                <a:latin typeface="Times New Roman" pitchFamily="18" charset="0"/>
                <a:cs typeface="Times New Roman" pitchFamily="18" charset="0"/>
              </a:rPr>
              <a:t>where </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a:t>
            </a:r>
            <a:r>
              <a:rPr lang="en-US" sz="2000" b="1" baseline="-25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50</a:t>
            </a:r>
            <a:r>
              <a:rPr lang="en-US" sz="2000" b="1" dirty="0" smtClean="0">
                <a:latin typeface="Times New Roman" pitchFamily="18" charset="0"/>
                <a:cs typeface="Times New Roman" pitchFamily="18" charset="0"/>
              </a:rPr>
              <a:t> and </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a:t>
            </a:r>
            <a:r>
              <a:rPr lang="en-US" sz="2000" b="1" baseline="-25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75</a:t>
            </a:r>
            <a:r>
              <a:rPr lang="en-US" sz="2000" b="1" dirty="0" smtClean="0">
                <a:latin typeface="Times New Roman" pitchFamily="18" charset="0"/>
                <a:cs typeface="Times New Roman" pitchFamily="18" charset="0"/>
              </a:rPr>
              <a:t> are the widths in hours of the unit hydrograph at 50% and 75% of </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Q</a:t>
            </a:r>
            <a:r>
              <a:rPr lang="en-US" sz="2000" b="1" baseline="-25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PR</a:t>
            </a:r>
            <a:r>
              <a:rPr lang="en-US" sz="2000" b="1" dirty="0" smtClean="0">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(widths are distributed 1/3 before Q</a:t>
            </a:r>
            <a:r>
              <a:rPr lang="en-US" sz="2000" b="1" baseline="-25000" dirty="0" smtClean="0">
                <a:solidFill>
                  <a:schemeClr val="bg1"/>
                </a:solidFill>
                <a:latin typeface="Times New Roman" pitchFamily="18" charset="0"/>
                <a:cs typeface="Times New Roman" pitchFamily="18" charset="0"/>
              </a:rPr>
              <a:t>P</a:t>
            </a:r>
            <a:r>
              <a:rPr lang="en-US" sz="2000" b="1" dirty="0" smtClean="0">
                <a:solidFill>
                  <a:schemeClr val="bg1"/>
                </a:solidFill>
                <a:latin typeface="Times New Roman" pitchFamily="18" charset="0"/>
                <a:cs typeface="Times New Roman" pitchFamily="18" charset="0"/>
              </a:rPr>
              <a:t> and 2/3 after) </a:t>
            </a:r>
            <a:r>
              <a:rPr lang="en-US" sz="2000" b="1" dirty="0" smtClean="0">
                <a:latin typeface="Times New Roman" pitchFamily="18" charset="0"/>
                <a:cs typeface="Times New Roman" pitchFamily="18" charset="0"/>
              </a:rPr>
              <a:t>where </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Q</a:t>
            </a:r>
            <a:r>
              <a:rPr lang="en-US" sz="2000" b="1" baseline="-25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PR</a:t>
            </a:r>
            <a:r>
              <a:rPr lang="en-US" sz="2000" b="1" dirty="0" smtClean="0">
                <a:latin typeface="Times New Roman" pitchFamily="18" charset="0"/>
                <a:cs typeface="Times New Roman" pitchFamily="18" charset="0"/>
              </a:rPr>
              <a:t> is the peak discharge in m</a:t>
            </a:r>
            <a:r>
              <a:rPr lang="en-US" sz="2000" b="1" baseline="30000" dirty="0" smtClean="0">
                <a:latin typeface="Times New Roman" pitchFamily="18" charset="0"/>
                <a:cs typeface="Times New Roman" pitchFamily="18" charset="0"/>
              </a:rPr>
              <a:t>3</a:t>
            </a:r>
            <a:r>
              <a:rPr lang="en-US" sz="2000" b="1" dirty="0" smtClean="0">
                <a:latin typeface="Times New Roman" pitchFamily="18" charset="0"/>
                <a:cs typeface="Times New Roman" pitchFamily="18" charset="0"/>
              </a:rPr>
              <a:t>/s and </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a:t>
            </a:r>
            <a:r>
              <a:rPr lang="en-US" sz="2000" b="1" dirty="0" smtClean="0">
                <a:latin typeface="Times New Roman" pitchFamily="18" charset="0"/>
                <a:cs typeface="Times New Roman" pitchFamily="18" charset="0"/>
              </a:rPr>
              <a:t> is the catchment area in km</a:t>
            </a:r>
            <a:r>
              <a:rPr lang="en-US" sz="2000" b="1" baseline="30000" dirty="0" smtClean="0">
                <a:latin typeface="Times New Roman" pitchFamily="18" charset="0"/>
                <a:cs typeface="Times New Roman" pitchFamily="18" charset="0"/>
              </a:rPr>
              <a:t>2</a:t>
            </a:r>
          </a:p>
          <a:p>
            <a:pPr algn="just" rtl="0"/>
            <a:endParaRPr lang="en-US" sz="2000" b="1" dirty="0" smtClean="0">
              <a:latin typeface="Times New Roman" pitchFamily="18" charset="0"/>
              <a:cs typeface="Times New Roman" pitchFamily="18" charset="0"/>
            </a:endParaRPr>
          </a:p>
        </p:txBody>
      </p:sp>
      <p:graphicFrame>
        <p:nvGraphicFramePr>
          <p:cNvPr id="4099" name="Object 11"/>
          <p:cNvGraphicFramePr>
            <a:graphicFrameLocks noChangeAspect="1"/>
          </p:cNvGraphicFramePr>
          <p:nvPr/>
        </p:nvGraphicFramePr>
        <p:xfrm>
          <a:off x="3286116" y="2857496"/>
          <a:ext cx="2324923" cy="1571636"/>
        </p:xfrm>
        <a:graphic>
          <a:graphicData uri="http://schemas.openxmlformats.org/presentationml/2006/ole">
            <p:oleObj spid="_x0000_s4099" name="Equation" r:id="rId4" imgW="1002865" imgH="672808" progId="Equation.3">
              <p:embed/>
            </p:oleObj>
          </a:graphicData>
        </a:graphic>
      </p:graphicFrame>
      <p:graphicFrame>
        <p:nvGraphicFramePr>
          <p:cNvPr id="4100" name="Object 10"/>
          <p:cNvGraphicFramePr>
            <a:graphicFrameLocks noChangeAspect="1"/>
          </p:cNvGraphicFramePr>
          <p:nvPr/>
        </p:nvGraphicFramePr>
        <p:xfrm>
          <a:off x="3286116" y="4643446"/>
          <a:ext cx="2323983" cy="1571636"/>
        </p:xfrm>
        <a:graphic>
          <a:graphicData uri="http://schemas.openxmlformats.org/presentationml/2006/ole">
            <p:oleObj spid="_x0000_s4100" name="Equation" r:id="rId5" imgW="1002865" imgH="672808" progId="Equation.3">
              <p:embed/>
            </p:oleObj>
          </a:graphicData>
        </a:graphic>
      </p:graphicFrame>
      <p:pic>
        <p:nvPicPr>
          <p:cNvPr id="7" name="Picture 6"/>
          <p:cNvPicPr>
            <a:picLocks noChangeAspect="1" noChangeArrowheads="1"/>
          </p:cNvPicPr>
          <p:nvPr/>
        </p:nvPicPr>
        <p:blipFill>
          <a:blip r:embed="rId6"/>
          <a:srcRect/>
          <a:stretch>
            <a:fillRect/>
          </a:stretch>
        </p:blipFill>
        <p:spPr bwMode="auto">
          <a:xfrm>
            <a:off x="5643570" y="1785926"/>
            <a:ext cx="3500430" cy="4643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099"/>
                                        </p:tgtEl>
                                        <p:attrNameLst>
                                          <p:attrName>style.visibility</p:attrName>
                                        </p:attrNameLst>
                                      </p:cBhvr>
                                      <p:to>
                                        <p:strVal val="visible"/>
                                      </p:to>
                                    </p:set>
                                    <p:anim calcmode="lin" valueType="num">
                                      <p:cBhvr additive="base">
                                        <p:cTn id="27" dur="500" fill="hold"/>
                                        <p:tgtEl>
                                          <p:spTgt spid="4099"/>
                                        </p:tgtEl>
                                        <p:attrNameLst>
                                          <p:attrName>ppt_x</p:attrName>
                                        </p:attrNameLst>
                                      </p:cBhvr>
                                      <p:tavLst>
                                        <p:tav tm="0">
                                          <p:val>
                                            <p:strVal val="#ppt_x"/>
                                          </p:val>
                                        </p:tav>
                                        <p:tav tm="100000">
                                          <p:val>
                                            <p:strVal val="#ppt_x"/>
                                          </p:val>
                                        </p:tav>
                                      </p:tavLst>
                                    </p:anim>
                                    <p:anim calcmode="lin" valueType="num">
                                      <p:cBhvr additive="base">
                                        <p:cTn id="28" dur="500" fill="hold"/>
                                        <p:tgtEl>
                                          <p:spTgt spid="409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100"/>
                                        </p:tgtEl>
                                        <p:attrNameLst>
                                          <p:attrName>style.visibility</p:attrName>
                                        </p:attrNameLst>
                                      </p:cBhvr>
                                      <p:to>
                                        <p:strVal val="visible"/>
                                      </p:to>
                                    </p:set>
                                    <p:anim calcmode="lin" valueType="num">
                                      <p:cBhvr additive="base">
                                        <p:cTn id="31" dur="500" fill="hold"/>
                                        <p:tgtEl>
                                          <p:spTgt spid="4100"/>
                                        </p:tgtEl>
                                        <p:attrNameLst>
                                          <p:attrName>ppt_x</p:attrName>
                                        </p:attrNameLst>
                                      </p:cBhvr>
                                      <p:tavLst>
                                        <p:tav tm="0">
                                          <p:val>
                                            <p:strVal val="#ppt_x"/>
                                          </p:val>
                                        </p:tav>
                                        <p:tav tm="100000">
                                          <p:val>
                                            <p:strVal val="#ppt_x"/>
                                          </p:val>
                                        </p:tav>
                                      </p:tavLst>
                                    </p:anim>
                                    <p:anim calcmode="lin" valueType="num">
                                      <p:cBhvr additive="base">
                                        <p:cTn id="32" dur="500" fill="hold"/>
                                        <p:tgtEl>
                                          <p:spTgt spid="410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858180" cy="571504"/>
          </a:xfrm>
        </p:spPr>
        <p:txBody>
          <a:bodyPr>
            <a:noAutofit/>
          </a:bodyPr>
          <a:lstStyle/>
          <a:p>
            <a:pPr algn="ctr"/>
            <a:r>
              <a:rPr lang="en-US" sz="4400" dirty="0" smtClean="0">
                <a:latin typeface="Times New Roman" pitchFamily="18" charset="0"/>
                <a:cs typeface="Times New Roman" pitchFamily="18" charset="0"/>
              </a:rPr>
              <a:t>Sub-Catchments </a:t>
            </a: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142844" y="1142984"/>
            <a:ext cx="8786874" cy="5572140"/>
          </a:xfrm>
        </p:spPr>
        <p:txBody>
          <a:bodyPr numCol="1">
            <a:normAutofit/>
          </a:bodyPr>
          <a:lstStyle/>
          <a:p>
            <a:pPr algn="just" rtl="0"/>
            <a:endParaRPr lang="en-US" sz="2400" b="1" dirty="0" smtClean="0">
              <a:latin typeface="Times New Roman" pitchFamily="18" charset="0"/>
              <a:cs typeface="Times New Roman" pitchFamily="18" charset="0"/>
            </a:endParaRPr>
          </a:p>
        </p:txBody>
      </p:sp>
      <p:pic>
        <p:nvPicPr>
          <p:cNvPr id="7" name="Picture 6"/>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214282" y="1214422"/>
            <a:ext cx="8715436" cy="5429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4" name="Picture 4"/>
          <p:cNvPicPr>
            <a:picLocks noChangeAspect="1" noChangeArrowheads="1"/>
          </p:cNvPicPr>
          <p:nvPr/>
        </p:nvPicPr>
        <p:blipFill>
          <a:blip r:embed="rId4"/>
          <a:srcRect/>
          <a:stretch>
            <a:fillRect/>
          </a:stretch>
        </p:blipFill>
        <p:spPr bwMode="auto">
          <a:xfrm>
            <a:off x="5214942" y="2428868"/>
            <a:ext cx="3643338" cy="1860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additive="base">
                                        <p:cTn id="19" dur="500" fill="hold"/>
                                        <p:tgtEl>
                                          <p:spTgt spid="5124"/>
                                        </p:tgtEl>
                                        <p:attrNameLst>
                                          <p:attrName>ppt_x</p:attrName>
                                        </p:attrNameLst>
                                      </p:cBhvr>
                                      <p:tavLst>
                                        <p:tav tm="0">
                                          <p:val>
                                            <p:strVal val="#ppt_x"/>
                                          </p:val>
                                        </p:tav>
                                        <p:tav tm="100000">
                                          <p:val>
                                            <p:strVal val="#ppt_x"/>
                                          </p:val>
                                        </p:tav>
                                      </p:tavLst>
                                    </p:anim>
                                    <p:anim calcmode="lin" valueType="num">
                                      <p:cBhvr additive="base">
                                        <p:cTn id="20"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858180" cy="642942"/>
          </a:xfrm>
        </p:spPr>
        <p:txBody>
          <a:bodyPr>
            <a:noAutofit/>
          </a:bodyPr>
          <a:lstStyle/>
          <a:p>
            <a:pPr algn="ctr"/>
            <a:r>
              <a:rPr lang="en-US" sz="4400" dirty="0" smtClean="0">
                <a:latin typeface="Times New Roman" pitchFamily="18" charset="0"/>
                <a:cs typeface="Times New Roman" pitchFamily="18" charset="0"/>
              </a:rPr>
              <a:t>SCS Analysis </a:t>
            </a: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0" y="1142984"/>
            <a:ext cx="8929718" cy="5572140"/>
          </a:xfrm>
        </p:spPr>
        <p:txBody>
          <a:bodyPr numCol="1">
            <a:normAutofit/>
          </a:bodyPr>
          <a:lstStyle/>
          <a:p>
            <a:pPr algn="just" rtl="0"/>
            <a:r>
              <a:rPr lang="en-US" sz="2800" b="1" dirty="0" smtClean="0">
                <a:latin typeface="Times New Roman" pitchFamily="18" charset="0"/>
                <a:cs typeface="Times New Roman" pitchFamily="18" charset="0"/>
              </a:rPr>
              <a:t>Sub-Catchment   A</a:t>
            </a:r>
          </a:p>
        </p:txBody>
      </p:sp>
      <p:pic>
        <p:nvPicPr>
          <p:cNvPr id="7169" name="Picture 1"/>
          <p:cNvPicPr>
            <a:picLocks noChangeAspect="1" noChangeArrowheads="1"/>
          </p:cNvPicPr>
          <p:nvPr/>
        </p:nvPicPr>
        <p:blipFill>
          <a:blip r:embed="rId3"/>
          <a:srcRect/>
          <a:stretch>
            <a:fillRect/>
          </a:stretch>
        </p:blipFill>
        <p:spPr bwMode="auto">
          <a:xfrm>
            <a:off x="0" y="1714488"/>
            <a:ext cx="7827897" cy="12144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ddddddd.jpg"/>
          <p:cNvPicPr/>
          <p:nvPr/>
        </p:nvPicPr>
        <p:blipFill>
          <a:blip r:embed="rId4" cstate="print"/>
          <a:stretch>
            <a:fillRect/>
          </a:stretch>
        </p:blipFill>
        <p:spPr>
          <a:xfrm>
            <a:off x="0" y="3143248"/>
            <a:ext cx="6143668" cy="33575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1" name="Picture 3"/>
          <p:cNvPicPr>
            <a:picLocks noChangeAspect="1" noChangeArrowheads="1"/>
          </p:cNvPicPr>
          <p:nvPr/>
        </p:nvPicPr>
        <p:blipFill>
          <a:blip r:embed="rId5"/>
          <a:srcRect/>
          <a:stretch>
            <a:fillRect/>
          </a:stretch>
        </p:blipFill>
        <p:spPr bwMode="auto">
          <a:xfrm>
            <a:off x="6215074" y="3143248"/>
            <a:ext cx="2714644" cy="33575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500043"/>
            <a:ext cx="7772400" cy="857256"/>
          </a:xfrm>
        </p:spPr>
        <p:txBody>
          <a:bodyPr/>
          <a:lstStyle/>
          <a:p>
            <a:pPr algn="ctr"/>
            <a:r>
              <a:rPr lang="en-US" dirty="0" smtClean="0">
                <a:latin typeface="Times New Roman" pitchFamily="18" charset="0"/>
                <a:cs typeface="Times New Roman" pitchFamily="18" charset="0"/>
              </a:rPr>
              <a:t>introduction</a:t>
            </a:r>
            <a:endParaRPr lang="ar-SA" dirty="0">
              <a:latin typeface="Times New Roman" pitchFamily="18" charset="0"/>
              <a:cs typeface="Times New Roman" pitchFamily="18" charset="0"/>
            </a:endParaRPr>
          </a:p>
        </p:txBody>
      </p:sp>
      <p:sp>
        <p:nvSpPr>
          <p:cNvPr id="3" name="Subtitle 2"/>
          <p:cNvSpPr>
            <a:spLocks noGrp="1"/>
          </p:cNvSpPr>
          <p:nvPr>
            <p:ph type="subTitle" idx="1"/>
          </p:nvPr>
        </p:nvSpPr>
        <p:spPr>
          <a:xfrm>
            <a:off x="500034" y="2000240"/>
            <a:ext cx="7854696" cy="4143404"/>
          </a:xfrm>
        </p:spPr>
        <p:txBody>
          <a:bodyPr>
            <a:normAutofit/>
          </a:bodyPr>
          <a:lstStyle/>
          <a:p>
            <a:pPr algn="just" rtl="0"/>
            <a:r>
              <a:rPr lang="en-US" dirty="0" smtClean="0"/>
              <a:t>Water is a finite resource, essential for agriculture, industry and human existence itself. Without water of adequate quantity, sustainable development is not possible. To ensure the availability of water when and where it is needed and to safeguard its quality, water resources management is essential. Wars arise between nations because of water. Peace agreement signed between the Palestinian and the Israelis have chapters about water rights and have discussed the amounts of water for each part for the future use</a:t>
            </a:r>
            <a:endParaRPr lang="ar-S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858180" cy="642942"/>
          </a:xfrm>
        </p:spPr>
        <p:txBody>
          <a:bodyPr>
            <a:noAutofit/>
          </a:bodyPr>
          <a:lstStyle/>
          <a:p>
            <a:pPr algn="ctr"/>
            <a:r>
              <a:rPr lang="en-US" sz="4400" dirty="0" smtClean="0">
                <a:latin typeface="Times New Roman" pitchFamily="18" charset="0"/>
                <a:cs typeface="Times New Roman" pitchFamily="18" charset="0"/>
              </a:rPr>
              <a:t>SCS Analysis </a:t>
            </a: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0" y="1142984"/>
            <a:ext cx="9144000" cy="5715016"/>
          </a:xfrm>
        </p:spPr>
        <p:txBody>
          <a:bodyPr numCol="1">
            <a:normAutofit/>
          </a:bodyPr>
          <a:lstStyle/>
          <a:p>
            <a:pPr algn="just" rtl="0"/>
            <a:r>
              <a:rPr lang="en-US" sz="2800" b="1" dirty="0" smtClean="0">
                <a:latin typeface="Times New Roman" pitchFamily="18" charset="0"/>
                <a:cs typeface="Times New Roman" pitchFamily="18" charset="0"/>
              </a:rPr>
              <a:t>Sub-Catchment   A</a:t>
            </a:r>
          </a:p>
        </p:txBody>
      </p:sp>
      <p:pic>
        <p:nvPicPr>
          <p:cNvPr id="69634" name="Picture 2"/>
          <p:cNvPicPr>
            <a:picLocks noChangeAspect="1" noChangeArrowheads="1"/>
          </p:cNvPicPr>
          <p:nvPr/>
        </p:nvPicPr>
        <p:blipFill>
          <a:blip r:embed="rId3"/>
          <a:srcRect/>
          <a:stretch>
            <a:fillRect/>
          </a:stretch>
        </p:blipFill>
        <p:spPr bwMode="auto">
          <a:xfrm>
            <a:off x="0" y="1785926"/>
            <a:ext cx="9144000" cy="5072074"/>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9634"/>
                                        </p:tgtEl>
                                        <p:attrNameLst>
                                          <p:attrName>style.visibility</p:attrName>
                                        </p:attrNameLst>
                                      </p:cBhvr>
                                      <p:to>
                                        <p:strVal val="visible"/>
                                      </p:to>
                                    </p:set>
                                    <p:anim calcmode="lin" valueType="num">
                                      <p:cBhvr additive="base">
                                        <p:cTn id="13" dur="500" fill="hold"/>
                                        <p:tgtEl>
                                          <p:spTgt spid="69634"/>
                                        </p:tgtEl>
                                        <p:attrNameLst>
                                          <p:attrName>ppt_x</p:attrName>
                                        </p:attrNameLst>
                                      </p:cBhvr>
                                      <p:tavLst>
                                        <p:tav tm="0">
                                          <p:val>
                                            <p:strVal val="#ppt_x"/>
                                          </p:val>
                                        </p:tav>
                                        <p:tav tm="100000">
                                          <p:val>
                                            <p:strVal val="#ppt_x"/>
                                          </p:val>
                                        </p:tav>
                                      </p:tavLst>
                                    </p:anim>
                                    <p:anim calcmode="lin" valueType="num">
                                      <p:cBhvr additive="base">
                                        <p:cTn id="14" dur="500" fill="hold"/>
                                        <p:tgtEl>
                                          <p:spTgt spid="696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858180" cy="642942"/>
          </a:xfrm>
        </p:spPr>
        <p:txBody>
          <a:bodyPr>
            <a:noAutofit/>
          </a:bodyPr>
          <a:lstStyle/>
          <a:p>
            <a:pPr algn="ctr"/>
            <a:r>
              <a:rPr lang="en-US" sz="4400" dirty="0" smtClean="0">
                <a:latin typeface="Times New Roman" pitchFamily="18" charset="0"/>
                <a:cs typeface="Times New Roman" pitchFamily="18" charset="0"/>
              </a:rPr>
              <a:t>SCS Analysis </a:t>
            </a: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0" y="1142984"/>
            <a:ext cx="9144000" cy="5715016"/>
          </a:xfrm>
        </p:spPr>
        <p:txBody>
          <a:bodyPr numCol="1">
            <a:normAutofit/>
          </a:bodyPr>
          <a:lstStyle/>
          <a:p>
            <a:pPr algn="just" rtl="0"/>
            <a:r>
              <a:rPr lang="en-US" sz="2800" b="1" dirty="0" smtClean="0">
                <a:latin typeface="Times New Roman" pitchFamily="18" charset="0"/>
                <a:cs typeface="Times New Roman" pitchFamily="18" charset="0"/>
              </a:rPr>
              <a:t>Sub-Catchment   A</a:t>
            </a:r>
          </a:p>
        </p:txBody>
      </p:sp>
      <p:pic>
        <p:nvPicPr>
          <p:cNvPr id="70658" name="Picture 2"/>
          <p:cNvPicPr>
            <a:picLocks noChangeAspect="1" noChangeArrowheads="1"/>
          </p:cNvPicPr>
          <p:nvPr/>
        </p:nvPicPr>
        <p:blipFill>
          <a:blip r:embed="rId3"/>
          <a:srcRect/>
          <a:stretch>
            <a:fillRect/>
          </a:stretch>
        </p:blipFill>
        <p:spPr bwMode="auto">
          <a:xfrm>
            <a:off x="214282" y="1643050"/>
            <a:ext cx="6357982" cy="5040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858180" cy="642942"/>
          </a:xfrm>
        </p:spPr>
        <p:txBody>
          <a:bodyPr>
            <a:noAutofit/>
          </a:bodyPr>
          <a:lstStyle/>
          <a:p>
            <a:pPr algn="ctr"/>
            <a:r>
              <a:rPr lang="en-US" sz="4400" dirty="0" smtClean="0">
                <a:latin typeface="Times New Roman" pitchFamily="18" charset="0"/>
                <a:cs typeface="Times New Roman" pitchFamily="18" charset="0"/>
              </a:rPr>
              <a:t>SCS Analysis </a:t>
            </a: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0" y="1142984"/>
            <a:ext cx="9144000" cy="5715016"/>
          </a:xfrm>
        </p:spPr>
        <p:txBody>
          <a:bodyPr numCol="1">
            <a:normAutofit/>
          </a:bodyPr>
          <a:lstStyle/>
          <a:p>
            <a:pPr algn="just" rtl="0"/>
            <a:r>
              <a:rPr lang="en-US" sz="2800" b="1" dirty="0" smtClean="0">
                <a:latin typeface="Times New Roman" pitchFamily="18" charset="0"/>
                <a:cs typeface="Times New Roman" pitchFamily="18" charset="0"/>
              </a:rPr>
              <a:t> Sub-Catchments Unit Hydrograph</a:t>
            </a:r>
          </a:p>
          <a:p>
            <a:pPr algn="just" rtl="0"/>
            <a:endParaRPr lang="en-US" sz="2800" b="1" dirty="0" smtClean="0">
              <a:latin typeface="Times New Roman" pitchFamily="18" charset="0"/>
              <a:cs typeface="Times New Roman" pitchFamily="18" charset="0"/>
            </a:endParaRPr>
          </a:p>
        </p:txBody>
      </p:sp>
      <p:pic>
        <p:nvPicPr>
          <p:cNvPr id="71682" name="Picture 2"/>
          <p:cNvPicPr>
            <a:picLocks noChangeAspect="1" noChangeArrowheads="1"/>
          </p:cNvPicPr>
          <p:nvPr/>
        </p:nvPicPr>
        <p:blipFill>
          <a:blip r:embed="rId3"/>
          <a:srcRect/>
          <a:stretch>
            <a:fillRect/>
          </a:stretch>
        </p:blipFill>
        <p:spPr bwMode="auto">
          <a:xfrm>
            <a:off x="102770" y="1671638"/>
            <a:ext cx="9041230" cy="50435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682"/>
                                        </p:tgtEl>
                                        <p:attrNameLst>
                                          <p:attrName>style.visibility</p:attrName>
                                        </p:attrNameLst>
                                      </p:cBhvr>
                                      <p:to>
                                        <p:strVal val="visible"/>
                                      </p:to>
                                    </p:set>
                                    <p:anim calcmode="lin" valueType="num">
                                      <p:cBhvr additive="base">
                                        <p:cTn id="13" dur="500" fill="hold"/>
                                        <p:tgtEl>
                                          <p:spTgt spid="71682"/>
                                        </p:tgtEl>
                                        <p:attrNameLst>
                                          <p:attrName>ppt_x</p:attrName>
                                        </p:attrNameLst>
                                      </p:cBhvr>
                                      <p:tavLst>
                                        <p:tav tm="0">
                                          <p:val>
                                            <p:strVal val="#ppt_x"/>
                                          </p:val>
                                        </p:tav>
                                        <p:tav tm="100000">
                                          <p:val>
                                            <p:strVal val="#ppt_x"/>
                                          </p:val>
                                        </p:tav>
                                      </p:tavLst>
                                    </p:anim>
                                    <p:anim calcmode="lin" valueType="num">
                                      <p:cBhvr additive="base">
                                        <p:cTn id="14" dur="500" fill="hold"/>
                                        <p:tgtEl>
                                          <p:spTgt spid="716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858180" cy="642942"/>
          </a:xfrm>
        </p:spPr>
        <p:txBody>
          <a:bodyPr>
            <a:noAutofit/>
          </a:bodyPr>
          <a:lstStyle/>
          <a:p>
            <a:pPr algn="ctr"/>
            <a:r>
              <a:rPr lang="en-US" sz="4400" dirty="0" smtClean="0">
                <a:latin typeface="Times New Roman" pitchFamily="18" charset="0"/>
                <a:cs typeface="Times New Roman" pitchFamily="18" charset="0"/>
              </a:rPr>
              <a:t> Flow Routing</a:t>
            </a: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0" y="1142984"/>
            <a:ext cx="9144000" cy="5715016"/>
          </a:xfrm>
        </p:spPr>
        <p:txBody>
          <a:bodyPr numCol="1">
            <a:normAutofit/>
          </a:bodyPr>
          <a:lstStyle/>
          <a:p>
            <a:pPr algn="just" rtl="0"/>
            <a:r>
              <a:rPr lang="en-US" sz="2800" b="1" dirty="0" smtClean="0">
                <a:latin typeface="Times New Roman" pitchFamily="18" charset="0"/>
                <a:cs typeface="Times New Roman" pitchFamily="18" charset="0"/>
              </a:rPr>
              <a:t>Muskingum Method</a:t>
            </a:r>
          </a:p>
          <a:p>
            <a:pPr algn="just" rtl="0"/>
            <a:endParaRPr lang="en-US" sz="2800" b="1" dirty="0" smtClean="0">
              <a:latin typeface="Times New Roman" pitchFamily="18" charset="0"/>
              <a:cs typeface="Times New Roman" pitchFamily="18" charset="0"/>
            </a:endParaRPr>
          </a:p>
          <a:p>
            <a:pPr algn="just" rtl="0"/>
            <a:endParaRPr lang="en-US" sz="2800" b="1" dirty="0" smtClean="0">
              <a:latin typeface="Times New Roman" pitchFamily="18" charset="0"/>
              <a:cs typeface="Times New Roman" pitchFamily="18" charset="0"/>
            </a:endParaRPr>
          </a:p>
        </p:txBody>
      </p:sp>
      <p:pic>
        <p:nvPicPr>
          <p:cNvPr id="5" name="Picture 4" descr="dddd.jpg"/>
          <p:cNvPicPr/>
          <p:nvPr/>
        </p:nvPicPr>
        <p:blipFill>
          <a:blip r:embed="rId3"/>
          <a:stretch>
            <a:fillRect/>
          </a:stretch>
        </p:blipFill>
        <p:spPr>
          <a:xfrm>
            <a:off x="142844" y="1714488"/>
            <a:ext cx="8715404" cy="4967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858180" cy="642942"/>
          </a:xfrm>
        </p:spPr>
        <p:txBody>
          <a:bodyPr>
            <a:noAutofit/>
          </a:bodyPr>
          <a:lstStyle/>
          <a:p>
            <a:pPr algn="ctr"/>
            <a:r>
              <a:rPr lang="en-US" sz="4400" dirty="0" smtClean="0">
                <a:latin typeface="Times New Roman" pitchFamily="18" charset="0"/>
                <a:cs typeface="Times New Roman" pitchFamily="18" charset="0"/>
              </a:rPr>
              <a:t> Flow Routing</a:t>
            </a: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0" y="1142984"/>
            <a:ext cx="9144000" cy="5715016"/>
          </a:xfrm>
        </p:spPr>
        <p:txBody>
          <a:bodyPr numCol="1">
            <a:normAutofit/>
          </a:bodyPr>
          <a:lstStyle/>
          <a:p>
            <a:pPr algn="just" rtl="0"/>
            <a:r>
              <a:rPr lang="en-US" sz="2800" b="1" dirty="0" smtClean="0">
                <a:latin typeface="Times New Roman" pitchFamily="18" charset="0"/>
                <a:cs typeface="Times New Roman" pitchFamily="18" charset="0"/>
              </a:rPr>
              <a:t>Muskingum Method</a:t>
            </a:r>
          </a:p>
          <a:p>
            <a:pPr algn="just" rtl="0"/>
            <a:endParaRPr lang="en-US" sz="2800" b="1" dirty="0" smtClean="0">
              <a:latin typeface="Times New Roman" pitchFamily="18" charset="0"/>
              <a:cs typeface="Times New Roman" pitchFamily="18" charset="0"/>
            </a:endParaRPr>
          </a:p>
          <a:p>
            <a:pPr algn="just" rtl="0"/>
            <a:endParaRPr lang="en-US" sz="2800" b="1" dirty="0" smtClean="0">
              <a:latin typeface="Times New Roman" pitchFamily="18" charset="0"/>
              <a:cs typeface="Times New Roman" pitchFamily="18" charset="0"/>
            </a:endParaRPr>
          </a:p>
        </p:txBody>
      </p:sp>
      <p:pic>
        <p:nvPicPr>
          <p:cNvPr id="6" name="Picture 5"/>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285720" y="1785926"/>
            <a:ext cx="8072494" cy="4803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14290"/>
            <a:ext cx="7858180" cy="714380"/>
          </a:xfrm>
        </p:spPr>
        <p:txBody>
          <a:bodyPr>
            <a:noAutofit/>
          </a:bodyPr>
          <a:lstStyle/>
          <a:p>
            <a:pPr algn="ctr"/>
            <a:r>
              <a:rPr lang="en-US" sz="4400" dirty="0" smtClean="0">
                <a:latin typeface="Times New Roman" pitchFamily="18" charset="0"/>
                <a:cs typeface="Times New Roman" pitchFamily="18" charset="0"/>
              </a:rPr>
              <a:t> Flow Routing</a:t>
            </a: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0" y="1142984"/>
            <a:ext cx="9144000" cy="5715016"/>
          </a:xfrm>
        </p:spPr>
        <p:txBody>
          <a:bodyPr numCol="1">
            <a:normAutofit/>
          </a:bodyPr>
          <a:lstStyle/>
          <a:p>
            <a:pPr algn="just" rtl="0"/>
            <a:r>
              <a:rPr lang="en-US" sz="2800" b="1" dirty="0" smtClean="0">
                <a:latin typeface="Times New Roman" pitchFamily="18" charset="0"/>
                <a:cs typeface="Times New Roman" pitchFamily="18" charset="0"/>
              </a:rPr>
              <a:t>Muskingum Method</a:t>
            </a:r>
          </a:p>
          <a:p>
            <a:pPr algn="just" rtl="0"/>
            <a:endParaRPr lang="en-US" sz="2800" b="1" dirty="0" smtClean="0">
              <a:latin typeface="Times New Roman" pitchFamily="18" charset="0"/>
              <a:cs typeface="Times New Roman" pitchFamily="18" charset="0"/>
            </a:endParaRPr>
          </a:p>
          <a:p>
            <a:pPr algn="just" rtl="0"/>
            <a:endParaRPr lang="en-US" sz="2800" b="1" dirty="0" smtClean="0">
              <a:latin typeface="Times New Roman" pitchFamily="18" charset="0"/>
              <a:cs typeface="Times New Roman" pitchFamily="18" charset="0"/>
            </a:endParaRPr>
          </a:p>
        </p:txBody>
      </p:sp>
      <p:pic>
        <p:nvPicPr>
          <p:cNvPr id="72707" name="Picture 3"/>
          <p:cNvPicPr>
            <a:picLocks noChangeAspect="1" noChangeArrowheads="1"/>
          </p:cNvPicPr>
          <p:nvPr/>
        </p:nvPicPr>
        <p:blipFill>
          <a:blip r:embed="rId3"/>
          <a:srcRect/>
          <a:stretch>
            <a:fillRect/>
          </a:stretch>
        </p:blipFill>
        <p:spPr bwMode="auto">
          <a:xfrm>
            <a:off x="642910" y="1785926"/>
            <a:ext cx="7500990" cy="48578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2707"/>
                                        </p:tgtEl>
                                        <p:attrNameLst>
                                          <p:attrName>style.visibility</p:attrName>
                                        </p:attrNameLst>
                                      </p:cBhvr>
                                      <p:to>
                                        <p:strVal val="visible"/>
                                      </p:to>
                                    </p:set>
                                    <p:anim calcmode="lin" valueType="num">
                                      <p:cBhvr additive="base">
                                        <p:cTn id="13" dur="500" fill="hold"/>
                                        <p:tgtEl>
                                          <p:spTgt spid="72707"/>
                                        </p:tgtEl>
                                        <p:attrNameLst>
                                          <p:attrName>ppt_x</p:attrName>
                                        </p:attrNameLst>
                                      </p:cBhvr>
                                      <p:tavLst>
                                        <p:tav tm="0">
                                          <p:val>
                                            <p:strVal val="#ppt_x"/>
                                          </p:val>
                                        </p:tav>
                                        <p:tav tm="100000">
                                          <p:val>
                                            <p:strVal val="#ppt_x"/>
                                          </p:val>
                                        </p:tav>
                                      </p:tavLst>
                                    </p:anim>
                                    <p:anim calcmode="lin" valueType="num">
                                      <p:cBhvr additive="base">
                                        <p:cTn id="14" dur="500" fill="hold"/>
                                        <p:tgtEl>
                                          <p:spTgt spid="727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14290"/>
            <a:ext cx="7858180" cy="714380"/>
          </a:xfrm>
        </p:spPr>
        <p:txBody>
          <a:bodyPr>
            <a:noAutofit/>
          </a:bodyPr>
          <a:lstStyle/>
          <a:p>
            <a:pPr algn="ctr"/>
            <a:r>
              <a:rPr lang="en-US" sz="4400" dirty="0" smtClean="0">
                <a:latin typeface="Times New Roman" pitchFamily="18" charset="0"/>
                <a:cs typeface="Times New Roman" pitchFamily="18" charset="0"/>
              </a:rPr>
              <a:t>Snyder's Method</a:t>
            </a: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142844" y="1142984"/>
            <a:ext cx="8786874" cy="5715016"/>
          </a:xfrm>
        </p:spPr>
        <p:txBody>
          <a:bodyPr numCol="1">
            <a:normAutofit/>
          </a:bodyPr>
          <a:lstStyle/>
          <a:p>
            <a:pPr algn="just" rtl="0"/>
            <a:endParaRPr lang="en-US" sz="2800" b="1" dirty="0" smtClean="0">
              <a:latin typeface="Times New Roman" pitchFamily="18" charset="0"/>
              <a:cs typeface="Times New Roman" pitchFamily="18" charset="0"/>
            </a:endParaRPr>
          </a:p>
          <a:p>
            <a:pPr algn="just" rtl="0"/>
            <a:endParaRPr lang="en-US" sz="2800" b="1" dirty="0" smtClean="0">
              <a:latin typeface="Times New Roman" pitchFamily="18" charset="0"/>
              <a:cs typeface="Times New Roman" pitchFamily="18" charset="0"/>
            </a:endParaRPr>
          </a:p>
        </p:txBody>
      </p:sp>
      <p:pic>
        <p:nvPicPr>
          <p:cNvPr id="5" name="Picture 4"/>
          <p:cNvPicPr/>
          <p:nvPr/>
        </p:nvPicPr>
        <p:blipFill>
          <a:blip r:embed="rId3"/>
          <a:srcRect l="4219" t="22000" r="50312" b="20500"/>
          <a:stretch>
            <a:fillRect/>
          </a:stretch>
        </p:blipFill>
        <p:spPr bwMode="auto">
          <a:xfrm>
            <a:off x="571472" y="1125000"/>
            <a:ext cx="7572428" cy="5590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14290"/>
            <a:ext cx="7858180" cy="714380"/>
          </a:xfrm>
        </p:spPr>
        <p:txBody>
          <a:bodyPr>
            <a:noAutofit/>
          </a:bodyPr>
          <a:lstStyle/>
          <a:p>
            <a:pPr algn="ctr"/>
            <a:r>
              <a:rPr lang="en-US" sz="4400" dirty="0" smtClean="0">
                <a:latin typeface="Times New Roman" pitchFamily="18" charset="0"/>
                <a:cs typeface="Times New Roman" pitchFamily="18" charset="0"/>
              </a:rPr>
              <a:t>Snyder's Method</a:t>
            </a: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142844" y="1142984"/>
            <a:ext cx="8786874" cy="5715016"/>
          </a:xfrm>
        </p:spPr>
        <p:txBody>
          <a:bodyPr numCol="1">
            <a:normAutofit/>
          </a:bodyPr>
          <a:lstStyle/>
          <a:p>
            <a:pPr algn="just" rtl="0"/>
            <a:r>
              <a:rPr lang="en-US" sz="2800" b="1" dirty="0" smtClean="0">
                <a:latin typeface="Times New Roman" pitchFamily="18" charset="0"/>
                <a:cs typeface="Times New Roman" pitchFamily="18" charset="0"/>
              </a:rPr>
              <a:t>Sub-Catchments Unit Hydrograph</a:t>
            </a:r>
          </a:p>
        </p:txBody>
      </p:sp>
      <p:pic>
        <p:nvPicPr>
          <p:cNvPr id="73730" name="Picture 2"/>
          <p:cNvPicPr>
            <a:picLocks noChangeAspect="1" noChangeArrowheads="1"/>
          </p:cNvPicPr>
          <p:nvPr/>
        </p:nvPicPr>
        <p:blipFill>
          <a:blip r:embed="rId3"/>
          <a:srcRect/>
          <a:stretch>
            <a:fillRect/>
          </a:stretch>
        </p:blipFill>
        <p:spPr bwMode="auto">
          <a:xfrm>
            <a:off x="214282" y="1785926"/>
            <a:ext cx="8215370" cy="13573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3732" name="Picture 4"/>
          <p:cNvPicPr>
            <a:picLocks noChangeAspect="1" noChangeArrowheads="1"/>
          </p:cNvPicPr>
          <p:nvPr/>
        </p:nvPicPr>
        <p:blipFill>
          <a:blip r:embed="rId4"/>
          <a:srcRect/>
          <a:stretch>
            <a:fillRect/>
          </a:stretch>
        </p:blipFill>
        <p:spPr bwMode="auto">
          <a:xfrm>
            <a:off x="0" y="3429000"/>
            <a:ext cx="5000628" cy="2786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3733" name="Picture 5"/>
          <p:cNvPicPr>
            <a:picLocks noChangeAspect="1" noChangeArrowheads="1"/>
          </p:cNvPicPr>
          <p:nvPr/>
        </p:nvPicPr>
        <p:blipFill>
          <a:blip r:embed="rId5"/>
          <a:srcRect/>
          <a:stretch>
            <a:fillRect/>
          </a:stretch>
        </p:blipFill>
        <p:spPr bwMode="auto">
          <a:xfrm>
            <a:off x="5025842" y="3429000"/>
            <a:ext cx="4118158" cy="2786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3730"/>
                                        </p:tgtEl>
                                        <p:attrNameLst>
                                          <p:attrName>style.visibility</p:attrName>
                                        </p:attrNameLst>
                                      </p:cBhvr>
                                      <p:to>
                                        <p:strVal val="visible"/>
                                      </p:to>
                                    </p:set>
                                    <p:anim calcmode="lin" valueType="num">
                                      <p:cBhvr additive="base">
                                        <p:cTn id="13" dur="500" fill="hold"/>
                                        <p:tgtEl>
                                          <p:spTgt spid="73730"/>
                                        </p:tgtEl>
                                        <p:attrNameLst>
                                          <p:attrName>ppt_x</p:attrName>
                                        </p:attrNameLst>
                                      </p:cBhvr>
                                      <p:tavLst>
                                        <p:tav tm="0">
                                          <p:val>
                                            <p:strVal val="#ppt_x"/>
                                          </p:val>
                                        </p:tav>
                                        <p:tav tm="100000">
                                          <p:val>
                                            <p:strVal val="#ppt_x"/>
                                          </p:val>
                                        </p:tav>
                                      </p:tavLst>
                                    </p:anim>
                                    <p:anim calcmode="lin" valueType="num">
                                      <p:cBhvr additive="base">
                                        <p:cTn id="14" dur="500" fill="hold"/>
                                        <p:tgtEl>
                                          <p:spTgt spid="737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3732"/>
                                        </p:tgtEl>
                                        <p:attrNameLst>
                                          <p:attrName>style.visibility</p:attrName>
                                        </p:attrNameLst>
                                      </p:cBhvr>
                                      <p:to>
                                        <p:strVal val="visible"/>
                                      </p:to>
                                    </p:set>
                                    <p:anim calcmode="lin" valueType="num">
                                      <p:cBhvr additive="base">
                                        <p:cTn id="19" dur="500" fill="hold"/>
                                        <p:tgtEl>
                                          <p:spTgt spid="73732"/>
                                        </p:tgtEl>
                                        <p:attrNameLst>
                                          <p:attrName>ppt_x</p:attrName>
                                        </p:attrNameLst>
                                      </p:cBhvr>
                                      <p:tavLst>
                                        <p:tav tm="0">
                                          <p:val>
                                            <p:strVal val="#ppt_x"/>
                                          </p:val>
                                        </p:tav>
                                        <p:tav tm="100000">
                                          <p:val>
                                            <p:strVal val="#ppt_x"/>
                                          </p:val>
                                        </p:tav>
                                      </p:tavLst>
                                    </p:anim>
                                    <p:anim calcmode="lin" valueType="num">
                                      <p:cBhvr additive="base">
                                        <p:cTn id="20" dur="500" fill="hold"/>
                                        <p:tgtEl>
                                          <p:spTgt spid="737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3733"/>
                                        </p:tgtEl>
                                        <p:attrNameLst>
                                          <p:attrName>style.visibility</p:attrName>
                                        </p:attrNameLst>
                                      </p:cBhvr>
                                      <p:to>
                                        <p:strVal val="visible"/>
                                      </p:to>
                                    </p:set>
                                    <p:anim calcmode="lin" valueType="num">
                                      <p:cBhvr additive="base">
                                        <p:cTn id="25" dur="500" fill="hold"/>
                                        <p:tgtEl>
                                          <p:spTgt spid="73733"/>
                                        </p:tgtEl>
                                        <p:attrNameLst>
                                          <p:attrName>ppt_x</p:attrName>
                                        </p:attrNameLst>
                                      </p:cBhvr>
                                      <p:tavLst>
                                        <p:tav tm="0">
                                          <p:val>
                                            <p:strVal val="#ppt_x"/>
                                          </p:val>
                                        </p:tav>
                                        <p:tav tm="100000">
                                          <p:val>
                                            <p:strVal val="#ppt_x"/>
                                          </p:val>
                                        </p:tav>
                                      </p:tavLst>
                                    </p:anim>
                                    <p:anim calcmode="lin" valueType="num">
                                      <p:cBhvr additive="base">
                                        <p:cTn id="26" dur="500" fill="hold"/>
                                        <p:tgtEl>
                                          <p:spTgt spid="737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14290"/>
            <a:ext cx="7858180" cy="714380"/>
          </a:xfrm>
        </p:spPr>
        <p:txBody>
          <a:bodyPr>
            <a:noAutofit/>
          </a:bodyPr>
          <a:lstStyle/>
          <a:p>
            <a:pPr algn="ctr"/>
            <a:r>
              <a:rPr lang="en-US" sz="4400" dirty="0" smtClean="0">
                <a:latin typeface="Times New Roman" pitchFamily="18" charset="0"/>
                <a:cs typeface="Times New Roman" pitchFamily="18" charset="0"/>
              </a:rPr>
              <a:t>Comparison Results</a:t>
            </a: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142844" y="1142984"/>
            <a:ext cx="8786874" cy="5715016"/>
          </a:xfrm>
        </p:spPr>
        <p:txBody>
          <a:bodyPr numCol="1">
            <a:normAutofit/>
          </a:bodyPr>
          <a:lstStyle/>
          <a:p>
            <a:pPr algn="just" rtl="0"/>
            <a:endParaRPr lang="en-US" sz="2800" b="1" dirty="0" smtClean="0">
              <a:latin typeface="Times New Roman" pitchFamily="18" charset="0"/>
              <a:cs typeface="Times New Roman" pitchFamily="18" charset="0"/>
            </a:endParaRPr>
          </a:p>
          <a:p>
            <a:pPr algn="just" rtl="0"/>
            <a:r>
              <a:rPr lang="en-US" sz="2800" b="1" dirty="0" smtClean="0">
                <a:latin typeface="Times New Roman" pitchFamily="18" charset="0"/>
                <a:cs typeface="Times New Roman" pitchFamily="18" charset="0"/>
              </a:rPr>
              <a:t>              </a:t>
            </a:r>
            <a:r>
              <a:rPr lang="en-US" sz="3200" b="1" dirty="0" smtClean="0">
                <a:latin typeface="BankGothic Md BT" pitchFamily="34" charset="0"/>
                <a:cs typeface="Times New Roman" pitchFamily="18" charset="0"/>
              </a:rPr>
              <a:t>Snyder                          SCS</a:t>
            </a:r>
          </a:p>
        </p:txBody>
      </p:sp>
      <p:pic>
        <p:nvPicPr>
          <p:cNvPr id="74754" name="Picture 2"/>
          <p:cNvPicPr>
            <a:picLocks noChangeAspect="1" noChangeArrowheads="1"/>
          </p:cNvPicPr>
          <p:nvPr/>
        </p:nvPicPr>
        <p:blipFill>
          <a:blip r:embed="rId3"/>
          <a:srcRect/>
          <a:stretch>
            <a:fillRect/>
          </a:stretch>
        </p:blipFill>
        <p:spPr bwMode="auto">
          <a:xfrm>
            <a:off x="357158" y="3286124"/>
            <a:ext cx="8429685" cy="3071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5-Point Star 7"/>
          <p:cNvSpPr/>
          <p:nvPr/>
        </p:nvSpPr>
        <p:spPr>
          <a:xfrm>
            <a:off x="4000496" y="150017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4754"/>
                                        </p:tgtEl>
                                        <p:attrNameLst>
                                          <p:attrName>style.visibility</p:attrName>
                                        </p:attrNameLst>
                                      </p:cBhvr>
                                      <p:to>
                                        <p:strVal val="visible"/>
                                      </p:to>
                                    </p:set>
                                    <p:animEffect transition="in" filter="fade">
                                      <p:cBhvr>
                                        <p:cTn id="19" dur="200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14290"/>
            <a:ext cx="7858180" cy="714380"/>
          </a:xfrm>
        </p:spPr>
        <p:txBody>
          <a:bodyPr>
            <a:noAutofit/>
          </a:bodyPr>
          <a:lstStyle/>
          <a:p>
            <a:pPr algn="ctr"/>
            <a:r>
              <a:rPr lang="en-US" sz="4400" dirty="0" err="1" smtClean="0">
                <a:latin typeface="Times New Roman" pitchFamily="18" charset="0"/>
                <a:cs typeface="Times New Roman" pitchFamily="18" charset="0"/>
              </a:rPr>
              <a:t>Recomendations</a:t>
            </a: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142844" y="1142984"/>
            <a:ext cx="8786874" cy="5715016"/>
          </a:xfrm>
        </p:spPr>
        <p:txBody>
          <a:bodyPr numCol="1">
            <a:normAutofit/>
          </a:bodyPr>
          <a:lstStyle/>
          <a:p>
            <a:pPr algn="just" rtl="0"/>
            <a:endParaRPr lang="en-US" sz="2800" b="1" dirty="0" smtClean="0">
              <a:latin typeface="Times New Roman" pitchFamily="18" charset="0"/>
              <a:cs typeface="Times New Roman" pitchFamily="18" charset="0"/>
            </a:endParaRPr>
          </a:p>
          <a:p>
            <a:pPr algn="just" rtl="0"/>
            <a:r>
              <a:rPr lang="en-US" sz="2800" b="1" dirty="0" smtClean="0">
                <a:latin typeface="Times New Roman" pitchFamily="18" charset="0"/>
                <a:cs typeface="Times New Roman" pitchFamily="18" charset="0"/>
              </a:rPr>
              <a:t> Unfortunately, water resources in Palestine, just as in most of the other countries in the Middle East, are </a:t>
            </a:r>
            <a:r>
              <a:rPr lang="en-US" sz="2800" b="1" u="sng" dirty="0" smtClean="0">
                <a:solidFill>
                  <a:schemeClr val="bg1"/>
                </a:solidFill>
                <a:latin typeface="Times New Roman" pitchFamily="18" charset="0"/>
                <a:cs typeface="Times New Roman" pitchFamily="18" charset="0"/>
              </a:rPr>
              <a:t>scarce</a:t>
            </a:r>
            <a:r>
              <a:rPr lang="en-US" sz="2800" b="1" dirty="0" smtClean="0">
                <a:latin typeface="Times New Roman" pitchFamily="18" charset="0"/>
                <a:cs typeface="Times New Roman" pitchFamily="18" charset="0"/>
              </a:rPr>
              <a:t>. This makes the </a:t>
            </a:r>
            <a:r>
              <a:rPr lang="en-US" sz="2800" b="1" u="sng" dirty="0" smtClean="0">
                <a:solidFill>
                  <a:schemeClr val="bg1"/>
                </a:solidFill>
                <a:latin typeface="Times New Roman" pitchFamily="18" charset="0"/>
                <a:cs typeface="Times New Roman" pitchFamily="18" charset="0"/>
              </a:rPr>
              <a:t>careful management </a:t>
            </a:r>
            <a:r>
              <a:rPr lang="en-US" sz="2800" b="1" dirty="0" smtClean="0">
                <a:latin typeface="Times New Roman" pitchFamily="18" charset="0"/>
                <a:cs typeface="Times New Roman" pitchFamily="18" charset="0"/>
              </a:rPr>
              <a:t>of these resources and their use essential, especially in view of the rapid population growth rates and socio-economic development potential. </a:t>
            </a:r>
          </a:p>
          <a:p>
            <a:pPr algn="just" rtl="0"/>
            <a:r>
              <a:rPr lang="en-US" sz="2800" b="1" u="sng" dirty="0" smtClean="0">
                <a:latin typeface="Times New Roman" pitchFamily="18" charset="0"/>
                <a:cs typeface="Times New Roman" pitchFamily="18" charset="0"/>
              </a:rPr>
              <a:t>The location of </a:t>
            </a:r>
            <a:r>
              <a:rPr lang="en-US" sz="2800" b="1" u="sng" dirty="0" err="1" smtClean="0">
                <a:latin typeface="Times New Roman" pitchFamily="18" charset="0"/>
                <a:cs typeface="Times New Roman" pitchFamily="18" charset="0"/>
              </a:rPr>
              <a:t>Wadi</a:t>
            </a:r>
            <a:r>
              <a:rPr lang="en-US" sz="2800" b="1" u="sng" dirty="0" smtClean="0">
                <a:latin typeface="Times New Roman" pitchFamily="18" charset="0"/>
                <a:cs typeface="Times New Roman" pitchFamily="18" charset="0"/>
              </a:rPr>
              <a:t> Al-</a:t>
            </a:r>
            <a:r>
              <a:rPr lang="en-US" sz="2800" b="1" u="sng" dirty="0" err="1" smtClean="0">
                <a:latin typeface="Times New Roman" pitchFamily="18" charset="0"/>
                <a:cs typeface="Times New Roman" pitchFamily="18" charset="0"/>
              </a:rPr>
              <a:t>Qilt</a:t>
            </a:r>
            <a:r>
              <a:rPr lang="en-US" sz="2800" b="1" u="sng" dirty="0" smtClean="0">
                <a:latin typeface="Times New Roman" pitchFamily="18" charset="0"/>
                <a:cs typeface="Times New Roman" pitchFamily="18" charset="0"/>
              </a:rPr>
              <a:t> catchment gives it significant importance since it locate between three large cities (Ramallah and Al-</a:t>
            </a:r>
            <a:r>
              <a:rPr lang="en-US" sz="2800" b="1" u="sng" dirty="0" err="1" smtClean="0">
                <a:latin typeface="Times New Roman" pitchFamily="18" charset="0"/>
                <a:cs typeface="Times New Roman" pitchFamily="18" charset="0"/>
              </a:rPr>
              <a:t>Berah</a:t>
            </a:r>
            <a:r>
              <a:rPr lang="en-US" sz="2800" b="1" u="sng" dirty="0" smtClean="0">
                <a:latin typeface="Times New Roman" pitchFamily="18" charset="0"/>
                <a:cs typeface="Times New Roman" pitchFamily="18" charset="0"/>
              </a:rPr>
              <a:t>, Jerusalem, and Jericho) and due to its large area which means great flow which its direction to the Jordan Valley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772400" cy="857256"/>
          </a:xfrm>
        </p:spPr>
        <p:txBody>
          <a:bodyPr/>
          <a:lstStyle/>
          <a:p>
            <a:pPr algn="ctr"/>
            <a:r>
              <a:rPr lang="en-US" dirty="0" smtClean="0">
                <a:latin typeface="Times New Roman" pitchFamily="18" charset="0"/>
                <a:cs typeface="Times New Roman" pitchFamily="18" charset="0"/>
              </a:rPr>
              <a:t>objectives</a:t>
            </a:r>
            <a:endParaRPr lang="ar-SA" dirty="0">
              <a:latin typeface="Times New Roman" pitchFamily="18" charset="0"/>
              <a:cs typeface="Times New Roman" pitchFamily="18" charset="0"/>
            </a:endParaRPr>
          </a:p>
        </p:txBody>
      </p:sp>
      <p:sp>
        <p:nvSpPr>
          <p:cNvPr id="3" name="Subtitle 2"/>
          <p:cNvSpPr>
            <a:spLocks noGrp="1"/>
          </p:cNvSpPr>
          <p:nvPr>
            <p:ph type="subTitle" idx="1"/>
          </p:nvPr>
        </p:nvSpPr>
        <p:spPr>
          <a:xfrm>
            <a:off x="500034" y="2000240"/>
            <a:ext cx="7854696" cy="4143404"/>
          </a:xfrm>
        </p:spPr>
        <p:txBody>
          <a:bodyPr>
            <a:normAutofit/>
          </a:bodyPr>
          <a:lstStyle/>
          <a:p>
            <a:pPr algn="l"/>
            <a:r>
              <a:rPr lang="en-US" dirty="0" smtClean="0"/>
              <a:t>To characterize the features of </a:t>
            </a:r>
            <a:r>
              <a:rPr lang="en-US" dirty="0" err="1" smtClean="0"/>
              <a:t>Wadi</a:t>
            </a:r>
            <a:r>
              <a:rPr lang="en-US" dirty="0" smtClean="0"/>
              <a:t> El-Quilt catchment </a:t>
            </a:r>
          </a:p>
          <a:p>
            <a:pPr algn="l"/>
            <a:r>
              <a:rPr lang="en-US" dirty="0" smtClean="0"/>
              <a:t>To divide the catchment into three or four-sub-</a:t>
            </a:r>
            <a:endParaRPr lang="ar-SA" dirty="0" smtClean="0"/>
          </a:p>
          <a:p>
            <a:pPr algn="l"/>
            <a:r>
              <a:rPr lang="en-US" dirty="0" smtClean="0"/>
              <a:t>catchments, and draw the stream network. </a:t>
            </a:r>
            <a:endParaRPr lang="ar-SA" dirty="0" smtClean="0"/>
          </a:p>
          <a:p>
            <a:pPr algn="l"/>
            <a:r>
              <a:rPr lang="en-US" dirty="0" smtClean="0"/>
              <a:t>To develop the unit hydrograph for each sub-catchment using Snyder’s, and SCS methods, and to </a:t>
            </a:r>
            <a:r>
              <a:rPr lang="ar-SA" dirty="0" smtClean="0"/>
              <a:t/>
            </a:r>
            <a:br>
              <a:rPr lang="ar-SA" dirty="0" smtClean="0"/>
            </a:br>
            <a:r>
              <a:rPr lang="en-US" dirty="0" smtClean="0"/>
              <a:t>compare the results</a:t>
            </a:r>
          </a:p>
          <a:p>
            <a:pPr algn="l"/>
            <a:r>
              <a:rPr lang="en-US" dirty="0" smtClean="0"/>
              <a:t>The main objective of this project is to derive the unit hydrograph of </a:t>
            </a:r>
            <a:r>
              <a:rPr lang="en-US" dirty="0" err="1" smtClean="0"/>
              <a:t>Wadi</a:t>
            </a:r>
            <a:r>
              <a:rPr lang="en-US" dirty="0" smtClean="0"/>
              <a:t> Al-</a:t>
            </a:r>
            <a:r>
              <a:rPr lang="en-US" dirty="0" err="1" smtClean="0"/>
              <a:t>Qilt</a:t>
            </a:r>
            <a:r>
              <a:rPr lang="en-US" dirty="0" smtClean="0"/>
              <a:t> catchment</a:t>
            </a:r>
            <a:endParaRPr lang="ar-SA"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14290"/>
            <a:ext cx="7858180" cy="714380"/>
          </a:xfrm>
        </p:spPr>
        <p:txBody>
          <a:bodyPr>
            <a:noAutofit/>
          </a:bodyPr>
          <a:lstStyle/>
          <a:p>
            <a:pPr algn="ctr"/>
            <a:r>
              <a:rPr lang="en-US" sz="4400" dirty="0" smtClean="0">
                <a:latin typeface="Times New Roman" pitchFamily="18" charset="0"/>
                <a:cs typeface="Times New Roman" pitchFamily="18" charset="0"/>
              </a:rPr>
              <a:t>Recommendations</a:t>
            </a: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142844" y="1142984"/>
            <a:ext cx="8786874" cy="5715016"/>
          </a:xfrm>
        </p:spPr>
        <p:txBody>
          <a:bodyPr numCol="1">
            <a:normAutofit/>
          </a:bodyPr>
          <a:lstStyle/>
          <a:p>
            <a:pPr algn="just" rtl="0"/>
            <a:r>
              <a:rPr lang="en-US" sz="2800" b="1" dirty="0" smtClean="0">
                <a:latin typeface="Times New Roman" pitchFamily="18" charset="0"/>
                <a:cs typeface="Times New Roman" pitchFamily="18" charset="0"/>
              </a:rPr>
              <a:t>*Install an instrument at </a:t>
            </a:r>
            <a:r>
              <a:rPr lang="en-US" sz="2800" b="1" dirty="0" err="1" smtClean="0">
                <a:latin typeface="Times New Roman" pitchFamily="18" charset="0"/>
                <a:cs typeface="Times New Roman" pitchFamily="18" charset="0"/>
              </a:rPr>
              <a:t>Wadi</a:t>
            </a:r>
            <a:r>
              <a:rPr lang="en-US" sz="2800" b="1" dirty="0" smtClean="0">
                <a:latin typeface="Times New Roman" pitchFamily="18" charset="0"/>
                <a:cs typeface="Times New Roman" pitchFamily="18" charset="0"/>
              </a:rPr>
              <a:t> Al-</a:t>
            </a:r>
            <a:r>
              <a:rPr lang="en-US" sz="2800" b="1" dirty="0" err="1" smtClean="0">
                <a:latin typeface="Times New Roman" pitchFamily="18" charset="0"/>
                <a:cs typeface="Times New Roman" pitchFamily="18" charset="0"/>
              </a:rPr>
              <a:t>Qilt</a:t>
            </a:r>
            <a:r>
              <a:rPr lang="en-US" sz="2800" b="1" dirty="0" smtClean="0">
                <a:latin typeface="Times New Roman" pitchFamily="18" charset="0"/>
                <a:cs typeface="Times New Roman" pitchFamily="18" charset="0"/>
              </a:rPr>
              <a:t> to measure the flow to estimate the real hydrograph</a:t>
            </a:r>
          </a:p>
          <a:p>
            <a:pPr algn="just" rtl="0"/>
            <a:r>
              <a:rPr lang="en-US" sz="2800" b="1" dirty="0" smtClean="0">
                <a:latin typeface="Times New Roman" pitchFamily="18" charset="0"/>
                <a:cs typeface="Times New Roman" pitchFamily="18" charset="0"/>
              </a:rPr>
              <a:t>*Further research studies are needed to develop water quality modeling rates to get more information and indications</a:t>
            </a:r>
          </a:p>
          <a:p>
            <a:pPr algn="just" rtl="0"/>
            <a:r>
              <a:rPr lang="en-US" sz="2800" b="1" dirty="0" smtClean="0">
                <a:latin typeface="Times New Roman" pitchFamily="18" charset="0"/>
                <a:cs typeface="Times New Roman" pitchFamily="18" charset="0"/>
              </a:rPr>
              <a:t>*Make more studies to collect information about the springs, quality and quantity information</a:t>
            </a:r>
            <a:endParaRPr lang="ar-SA" sz="2800" b="1" dirty="0" smtClean="0">
              <a:latin typeface="Times New Roman" pitchFamily="18" charset="0"/>
              <a:cs typeface="Times New Roman" pitchFamily="18" charset="0"/>
            </a:endParaRPr>
          </a:p>
          <a:p>
            <a:pPr algn="just" rtl="0"/>
            <a:r>
              <a:rPr lang="en-US" sz="2800" b="1" dirty="0" smtClean="0">
                <a:latin typeface="Times New Roman" pitchFamily="18" charset="0"/>
                <a:cs typeface="Times New Roman" pitchFamily="18" charset="0"/>
              </a:rPr>
              <a:t>*Develop a model to simulate the relationship between rainfall and runoff in semi-arid regions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14290"/>
            <a:ext cx="7858180" cy="714380"/>
          </a:xfrm>
        </p:spPr>
        <p:txBody>
          <a:bodyPr>
            <a:noAutofit/>
          </a:bodyPr>
          <a:lstStyle/>
          <a:p>
            <a:pPr algn="ct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142844" y="1142984"/>
            <a:ext cx="8786874" cy="5715016"/>
          </a:xfrm>
        </p:spPr>
        <p:txBody>
          <a:bodyPr numCol="1">
            <a:normAutofit/>
          </a:bodyPr>
          <a:lstStyle/>
          <a:p>
            <a:pPr algn="just" rtl="0"/>
            <a:endParaRPr lang="en-US" sz="2800" b="1" dirty="0" smtClean="0">
              <a:latin typeface="Times New Roman" pitchFamily="18" charset="0"/>
              <a:cs typeface="Times New Roman" pitchFamily="18" charset="0"/>
            </a:endParaRPr>
          </a:p>
        </p:txBody>
      </p:sp>
      <p:pic>
        <p:nvPicPr>
          <p:cNvPr id="90114" name="Picture 2"/>
          <p:cNvPicPr>
            <a:picLocks noChangeAspect="1" noChangeArrowheads="1"/>
          </p:cNvPicPr>
          <p:nvPr/>
        </p:nvPicPr>
        <p:blipFill>
          <a:blip r:embed="rId3"/>
          <a:srcRect/>
          <a:stretch>
            <a:fillRect/>
          </a:stretch>
        </p:blipFill>
        <p:spPr bwMode="auto">
          <a:xfrm>
            <a:off x="285720" y="1214422"/>
            <a:ext cx="8572560" cy="5572164"/>
          </a:xfrm>
          <a:prstGeom prst="rect">
            <a:avLst/>
          </a:prstGeom>
          <a:noFill/>
          <a:ln w="9525">
            <a:noFill/>
            <a:miter lim="800000"/>
            <a:headEnd/>
            <a:tailEnd/>
          </a:ln>
          <a:effectLst/>
        </p:spPr>
      </p:pic>
      <p:sp>
        <p:nvSpPr>
          <p:cNvPr id="5" name="Cloud Callout 4"/>
          <p:cNvSpPr/>
          <p:nvPr/>
        </p:nvSpPr>
        <p:spPr>
          <a:xfrm>
            <a:off x="3000364" y="1285860"/>
            <a:ext cx="5929354" cy="221457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solidFill>
                  <a:srgbClr val="FFC000"/>
                </a:solidFill>
                <a:latin typeface="Times New Roman" pitchFamily="18" charset="0"/>
                <a:cs typeface="Times New Roman" pitchFamily="18" charset="0"/>
              </a:rPr>
              <a:t>THANKS FOR YOUR ATTENTION</a:t>
            </a:r>
            <a:endParaRPr lang="ar-SA" sz="2800" b="1" dirty="0">
              <a:solidFill>
                <a:srgbClr val="FFC00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772400" cy="857256"/>
          </a:xfrm>
        </p:spPr>
        <p:txBody>
          <a:bodyPr/>
          <a:lstStyle/>
          <a:p>
            <a:pPr algn="ctr"/>
            <a:r>
              <a:rPr lang="en-US" dirty="0" smtClean="0">
                <a:effectLst>
                  <a:outerShdw blurRad="38100" dist="38100" dir="2700000" algn="tl">
                    <a:srgbClr val="000000">
                      <a:alpha val="43137"/>
                    </a:srgbClr>
                  </a:outerShdw>
                </a:effectLst>
                <a:latin typeface="Times New Roman" pitchFamily="18" charset="0"/>
                <a:cs typeface="Times New Roman" pitchFamily="18" charset="0"/>
              </a:rPr>
              <a:t>Research Questions</a:t>
            </a:r>
            <a:endParaRPr lang="ar-SA"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500034" y="2000240"/>
            <a:ext cx="7854696" cy="4143404"/>
          </a:xfrm>
        </p:spPr>
        <p:txBody>
          <a:bodyPr>
            <a:normAutofit/>
          </a:bodyPr>
          <a:lstStyle/>
          <a:p>
            <a:pPr algn="l"/>
            <a:r>
              <a:rPr lang="en-US" dirty="0" smtClean="0"/>
              <a:t>This research will answer the following questions:</a:t>
            </a:r>
          </a:p>
          <a:p>
            <a:pPr algn="l"/>
            <a:endParaRPr lang="en-US" dirty="0" smtClean="0"/>
          </a:p>
          <a:p>
            <a:pPr algn="l"/>
            <a:r>
              <a:rPr lang="en-US" dirty="0" smtClean="0"/>
              <a:t>What are the geographical features of Al-</a:t>
            </a:r>
            <a:r>
              <a:rPr lang="en-US" dirty="0" err="1" smtClean="0"/>
              <a:t>Qilt</a:t>
            </a:r>
            <a:r>
              <a:rPr lang="en-US" dirty="0" smtClean="0"/>
              <a:t> catchment?</a:t>
            </a:r>
          </a:p>
          <a:p>
            <a:pPr algn="l"/>
            <a:endParaRPr lang="en-US" dirty="0" smtClean="0"/>
          </a:p>
          <a:p>
            <a:pPr algn="l"/>
            <a:r>
              <a:rPr lang="en-US" dirty="0" smtClean="0"/>
              <a:t>What are the unit hydrograph for Al-</a:t>
            </a:r>
            <a:r>
              <a:rPr lang="en-US" dirty="0" err="1" smtClean="0"/>
              <a:t>Qilt</a:t>
            </a:r>
            <a:r>
              <a:rPr lang="en-US" dirty="0" smtClean="0"/>
              <a:t> catchment?</a:t>
            </a:r>
            <a:endParaRPr lang="ar-SA"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772400" cy="857256"/>
          </a:xfrm>
        </p:spPr>
        <p:txBody>
          <a:bodyPr/>
          <a:lstStyle/>
          <a:p>
            <a:pPr algn="ctr"/>
            <a:r>
              <a:rPr lang="en-US" dirty="0" smtClean="0">
                <a:latin typeface="Times New Roman" pitchFamily="18" charset="0"/>
                <a:cs typeface="Times New Roman" pitchFamily="18" charset="0"/>
              </a:rPr>
              <a:t> Methodology</a:t>
            </a:r>
            <a:endParaRPr lang="ar-SA"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500034" y="1571612"/>
            <a:ext cx="7854696" cy="4143404"/>
          </a:xfrm>
        </p:spPr>
        <p:txBody>
          <a:bodyPr>
            <a:normAutofit/>
          </a:bodyPr>
          <a:lstStyle/>
          <a:p>
            <a:pPr algn="l"/>
            <a:r>
              <a:rPr lang="en-US" dirty="0" smtClean="0"/>
              <a:t>1</a:t>
            </a:r>
            <a:endParaRPr lang="ar-SA" dirty="0"/>
          </a:p>
        </p:txBody>
      </p:sp>
      <p:sp>
        <p:nvSpPr>
          <p:cNvPr id="4" name="Flowchart: Punched Tape 3"/>
          <p:cNvSpPr/>
          <p:nvPr/>
        </p:nvSpPr>
        <p:spPr>
          <a:xfrm>
            <a:off x="571472" y="1428736"/>
            <a:ext cx="1928826" cy="8046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latin typeface="Times New Roman" pitchFamily="18" charset="0"/>
                <a:cs typeface="Times New Roman" pitchFamily="18" charset="0"/>
              </a:rPr>
              <a:t>objective</a:t>
            </a:r>
            <a:endParaRPr lang="ar-SA" sz="2800" b="1" dirty="0">
              <a:latin typeface="Times New Roman" pitchFamily="18" charset="0"/>
              <a:cs typeface="Times New Roman" pitchFamily="18" charset="0"/>
            </a:endParaRPr>
          </a:p>
        </p:txBody>
      </p:sp>
      <p:sp>
        <p:nvSpPr>
          <p:cNvPr id="7" name="Flowchart: Punched Tape 6"/>
          <p:cNvSpPr/>
          <p:nvPr/>
        </p:nvSpPr>
        <p:spPr>
          <a:xfrm>
            <a:off x="4000496" y="1428736"/>
            <a:ext cx="2357454" cy="8046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latin typeface="Times New Roman" pitchFamily="18" charset="0"/>
                <a:cs typeface="Times New Roman" pitchFamily="18" charset="0"/>
              </a:rPr>
              <a:t>Data collection</a:t>
            </a:r>
            <a:endParaRPr lang="ar-SA" sz="2400" b="1" dirty="0">
              <a:latin typeface="Times New Roman" pitchFamily="18" charset="0"/>
              <a:cs typeface="Times New Roman" pitchFamily="18" charset="0"/>
            </a:endParaRPr>
          </a:p>
        </p:txBody>
      </p:sp>
      <p:sp>
        <p:nvSpPr>
          <p:cNvPr id="9" name="Right Arrow 8"/>
          <p:cNvSpPr/>
          <p:nvPr/>
        </p:nvSpPr>
        <p:spPr>
          <a:xfrm>
            <a:off x="2714612" y="16430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U-Turn Arrow 9"/>
          <p:cNvSpPr/>
          <p:nvPr/>
        </p:nvSpPr>
        <p:spPr>
          <a:xfrm rot="5400000">
            <a:off x="6368234" y="1989956"/>
            <a:ext cx="1285884" cy="87782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1" name="Flowchart: Punched Tape 10"/>
          <p:cNvSpPr/>
          <p:nvPr/>
        </p:nvSpPr>
        <p:spPr>
          <a:xfrm>
            <a:off x="4071934" y="2714620"/>
            <a:ext cx="2357454" cy="87611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latin typeface="Times New Roman" pitchFamily="18" charset="0"/>
                <a:cs typeface="Times New Roman" pitchFamily="18" charset="0"/>
              </a:rPr>
              <a:t>Data analysis</a:t>
            </a:r>
            <a:endParaRPr lang="ar-SA" sz="2400" b="1" dirty="0">
              <a:latin typeface="Times New Roman" pitchFamily="18" charset="0"/>
              <a:cs typeface="Times New Roman" pitchFamily="18" charset="0"/>
            </a:endParaRPr>
          </a:p>
        </p:txBody>
      </p:sp>
      <p:sp>
        <p:nvSpPr>
          <p:cNvPr id="12" name="Left Arrow 11"/>
          <p:cNvSpPr/>
          <p:nvPr/>
        </p:nvSpPr>
        <p:spPr>
          <a:xfrm>
            <a:off x="2928926" y="300037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Flowchart: Punched Tape 12"/>
          <p:cNvSpPr/>
          <p:nvPr/>
        </p:nvSpPr>
        <p:spPr>
          <a:xfrm>
            <a:off x="642910" y="2786058"/>
            <a:ext cx="2214578" cy="87611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latin typeface="Times New Roman" pitchFamily="18" charset="0"/>
                <a:cs typeface="Times New Roman" pitchFamily="18" charset="0"/>
              </a:rPr>
              <a:t>Runoff analysis</a:t>
            </a:r>
            <a:endParaRPr lang="ar-SA" sz="2400" b="1" dirty="0">
              <a:latin typeface="Times New Roman" pitchFamily="18" charset="0"/>
              <a:cs typeface="Times New Roman" pitchFamily="18" charset="0"/>
            </a:endParaRPr>
          </a:p>
        </p:txBody>
      </p:sp>
      <p:sp>
        <p:nvSpPr>
          <p:cNvPr id="16" name="Down Arrow 15"/>
          <p:cNvSpPr/>
          <p:nvPr/>
        </p:nvSpPr>
        <p:spPr>
          <a:xfrm>
            <a:off x="1428728" y="371475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Flowchart: Punched Tape 16"/>
          <p:cNvSpPr/>
          <p:nvPr/>
        </p:nvSpPr>
        <p:spPr>
          <a:xfrm>
            <a:off x="642910" y="4714884"/>
            <a:ext cx="2500330" cy="87611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latin typeface="Times New Roman" pitchFamily="18" charset="0"/>
                <a:cs typeface="Times New Roman" pitchFamily="18" charset="0"/>
              </a:rPr>
              <a:t>Snyder's method</a:t>
            </a:r>
            <a:endParaRPr lang="ar-SA" sz="2400" b="1" dirty="0">
              <a:latin typeface="Times New Roman" pitchFamily="18" charset="0"/>
              <a:cs typeface="Times New Roman" pitchFamily="18" charset="0"/>
            </a:endParaRPr>
          </a:p>
        </p:txBody>
      </p:sp>
      <p:sp>
        <p:nvSpPr>
          <p:cNvPr id="18" name="Plus 17"/>
          <p:cNvSpPr/>
          <p:nvPr/>
        </p:nvSpPr>
        <p:spPr>
          <a:xfrm>
            <a:off x="3143240" y="4643446"/>
            <a:ext cx="1000132" cy="92869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Flowchart: Punched Tape 18"/>
          <p:cNvSpPr/>
          <p:nvPr/>
        </p:nvSpPr>
        <p:spPr>
          <a:xfrm>
            <a:off x="4143372" y="4643446"/>
            <a:ext cx="2143140" cy="87611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latin typeface="Times New Roman" pitchFamily="18" charset="0"/>
                <a:cs typeface="Times New Roman" pitchFamily="18" charset="0"/>
              </a:rPr>
              <a:t>SCS Method</a:t>
            </a:r>
            <a:endParaRPr lang="ar-SA" sz="2400" b="1" dirty="0">
              <a:latin typeface="Times New Roman" pitchFamily="18" charset="0"/>
              <a:cs typeface="Times New Roman" pitchFamily="18" charset="0"/>
            </a:endParaRPr>
          </a:p>
        </p:txBody>
      </p:sp>
      <p:sp>
        <p:nvSpPr>
          <p:cNvPr id="20" name="Equal 19"/>
          <p:cNvSpPr/>
          <p:nvPr/>
        </p:nvSpPr>
        <p:spPr>
          <a:xfrm>
            <a:off x="6286512" y="4572008"/>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2" name="Teardrop 21"/>
          <p:cNvSpPr/>
          <p:nvPr/>
        </p:nvSpPr>
        <p:spPr>
          <a:xfrm>
            <a:off x="7358082" y="4429132"/>
            <a:ext cx="1500198" cy="135732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latin typeface="Times New Roman" pitchFamily="18" charset="0"/>
                <a:cs typeface="Times New Roman" pitchFamily="18" charset="0"/>
              </a:rPr>
              <a:t>Result</a:t>
            </a:r>
            <a:endParaRPr lang="ar-SA" sz="24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 calcmode="lin" valueType="num">
                                      <p:cBhvr additive="base">
                                        <p:cTn id="19"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4">
                                            <p:bg/>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bg/>
                                          </p:spTgt>
                                        </p:tgtEl>
                                        <p:attrNameLst>
                                          <p:attrName>style.visibility</p:attrName>
                                        </p:attrNameLst>
                                      </p:cBhvr>
                                      <p:to>
                                        <p:strVal val="visible"/>
                                      </p:to>
                                    </p:set>
                                    <p:anim calcmode="lin" valueType="num">
                                      <p:cBhvr additive="base">
                                        <p:cTn id="35" dur="500" fill="hold"/>
                                        <p:tgtEl>
                                          <p:spTgt spid="7">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7">
                                            <p:bg/>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 calcmode="lin" valueType="num">
                                      <p:cBhvr additive="base">
                                        <p:cTn id="3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bg/>
                                          </p:spTgt>
                                        </p:tgtEl>
                                        <p:attrNameLst>
                                          <p:attrName>style.visibility</p:attrName>
                                        </p:attrNameLst>
                                      </p:cBhvr>
                                      <p:to>
                                        <p:strVal val="visible"/>
                                      </p:to>
                                    </p:set>
                                    <p:anim calcmode="lin" valueType="num">
                                      <p:cBhvr additive="base">
                                        <p:cTn id="51"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52" dur="500" fill="hold"/>
                                        <p:tgtEl>
                                          <p:spTgt spid="11">
                                            <p:bg/>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 calcmode="lin" valueType="num">
                                      <p:cBhvr additive="base">
                                        <p:cTn id="5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bg/>
                                          </p:spTgt>
                                        </p:tgtEl>
                                        <p:attrNameLst>
                                          <p:attrName>style.visibility</p:attrName>
                                        </p:attrNameLst>
                                      </p:cBhvr>
                                      <p:to>
                                        <p:strVal val="visible"/>
                                      </p:to>
                                    </p:set>
                                    <p:anim calcmode="lin" valueType="num">
                                      <p:cBhvr additive="base">
                                        <p:cTn id="6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13">
                                            <p:bg/>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
                                            <p:txEl>
                                              <p:pRg st="0" end="0"/>
                                            </p:txEl>
                                          </p:spTgt>
                                        </p:tgtEl>
                                        <p:attrNameLst>
                                          <p:attrName>style.visibility</p:attrName>
                                        </p:attrNameLst>
                                      </p:cBhvr>
                                      <p:to>
                                        <p:strVal val="visible"/>
                                      </p:to>
                                    </p:set>
                                    <p:anim calcmode="lin" valueType="num">
                                      <p:cBhvr additive="base">
                                        <p:cTn id="7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7">
                                            <p:bg/>
                                          </p:spTgt>
                                        </p:tgtEl>
                                        <p:attrNameLst>
                                          <p:attrName>style.visibility</p:attrName>
                                        </p:attrNameLst>
                                      </p:cBhvr>
                                      <p:to>
                                        <p:strVal val="visible"/>
                                      </p:to>
                                    </p:set>
                                    <p:anim calcmode="lin" valueType="num">
                                      <p:cBhvr additive="base">
                                        <p:cTn id="83"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84" dur="500" fill="hold"/>
                                        <p:tgtEl>
                                          <p:spTgt spid="17">
                                            <p:bg/>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7">
                                            <p:txEl>
                                              <p:pRg st="0" end="0"/>
                                            </p:txEl>
                                          </p:spTgt>
                                        </p:tgtEl>
                                        <p:attrNameLst>
                                          <p:attrName>style.visibility</p:attrName>
                                        </p:attrNameLst>
                                      </p:cBhvr>
                                      <p:to>
                                        <p:strVal val="visible"/>
                                      </p:to>
                                    </p:set>
                                    <p:anim calcmode="lin" valueType="num">
                                      <p:cBhvr additive="base">
                                        <p:cTn id="8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additive="base">
                                        <p:cTn id="93" dur="500" fill="hold"/>
                                        <p:tgtEl>
                                          <p:spTgt spid="18"/>
                                        </p:tgtEl>
                                        <p:attrNameLst>
                                          <p:attrName>ppt_x</p:attrName>
                                        </p:attrNameLst>
                                      </p:cBhvr>
                                      <p:tavLst>
                                        <p:tav tm="0">
                                          <p:val>
                                            <p:strVal val="#ppt_x"/>
                                          </p:val>
                                        </p:tav>
                                        <p:tav tm="100000">
                                          <p:val>
                                            <p:strVal val="#ppt_x"/>
                                          </p:val>
                                        </p:tav>
                                      </p:tavLst>
                                    </p:anim>
                                    <p:anim calcmode="lin" valueType="num">
                                      <p:cBhvr additive="base">
                                        <p:cTn id="9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9">
                                            <p:bg/>
                                          </p:spTgt>
                                        </p:tgtEl>
                                        <p:attrNameLst>
                                          <p:attrName>style.visibility</p:attrName>
                                        </p:attrNameLst>
                                      </p:cBhvr>
                                      <p:to>
                                        <p:strVal val="visible"/>
                                      </p:to>
                                    </p:set>
                                    <p:anim calcmode="lin" valueType="num">
                                      <p:cBhvr additive="base">
                                        <p:cTn id="99"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100" dur="500" fill="hold"/>
                                        <p:tgtEl>
                                          <p:spTgt spid="19">
                                            <p:bg/>
                                          </p:spTgt>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9">
                                            <p:txEl>
                                              <p:pRg st="0" end="0"/>
                                            </p:txEl>
                                          </p:spTgt>
                                        </p:tgtEl>
                                        <p:attrNameLst>
                                          <p:attrName>style.visibility</p:attrName>
                                        </p:attrNameLst>
                                      </p:cBhvr>
                                      <p:to>
                                        <p:strVal val="visible"/>
                                      </p:to>
                                    </p:set>
                                    <p:anim calcmode="lin" valueType="num">
                                      <p:cBhvr additive="base">
                                        <p:cTn id="10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additive="base">
                                        <p:cTn id="109" dur="500" fill="hold"/>
                                        <p:tgtEl>
                                          <p:spTgt spid="20"/>
                                        </p:tgtEl>
                                        <p:attrNameLst>
                                          <p:attrName>ppt_x</p:attrName>
                                        </p:attrNameLst>
                                      </p:cBhvr>
                                      <p:tavLst>
                                        <p:tav tm="0">
                                          <p:val>
                                            <p:strVal val="#ppt_x"/>
                                          </p:val>
                                        </p:tav>
                                        <p:tav tm="100000">
                                          <p:val>
                                            <p:strVal val="#ppt_x"/>
                                          </p:val>
                                        </p:tav>
                                      </p:tavLst>
                                    </p:anim>
                                    <p:anim calcmode="lin" valueType="num">
                                      <p:cBhvr additive="base">
                                        <p:cTn id="11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22">
                                            <p:bg/>
                                          </p:spTgt>
                                        </p:tgtEl>
                                        <p:attrNameLst>
                                          <p:attrName>style.visibility</p:attrName>
                                        </p:attrNameLst>
                                      </p:cBhvr>
                                      <p:to>
                                        <p:strVal val="visible"/>
                                      </p:to>
                                    </p:set>
                                    <p:animEffect transition="in" filter="wipe(down)">
                                      <p:cBhvr>
                                        <p:cTn id="115" dur="500"/>
                                        <p:tgtEl>
                                          <p:spTgt spid="22">
                                            <p:bg/>
                                          </p:spTgt>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22">
                                            <p:txEl>
                                              <p:pRg st="0" end="0"/>
                                            </p:txEl>
                                          </p:spTgt>
                                        </p:tgtEl>
                                        <p:attrNameLst>
                                          <p:attrName>style.visibility</p:attrName>
                                        </p:attrNameLst>
                                      </p:cBhvr>
                                      <p:to>
                                        <p:strVal val="visible"/>
                                      </p:to>
                                    </p:set>
                                    <p:animEffect transition="in" filter="wipe(down)">
                                      <p:cBhvr>
                                        <p:cTn id="118"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allAtOnce" animBg="1"/>
      <p:bldP spid="7" grpId="0" build="allAtOnce" animBg="1"/>
      <p:bldP spid="9" grpId="0" animBg="1"/>
      <p:bldP spid="10" grpId="0" animBg="1"/>
      <p:bldP spid="11" grpId="0" build="allAtOnce" animBg="1"/>
      <p:bldP spid="12" grpId="0" animBg="1"/>
      <p:bldP spid="13" grpId="0" build="allAtOnce" animBg="1"/>
      <p:bldP spid="16" grpId="0" animBg="1"/>
      <p:bldP spid="17" grpId="0" build="allAtOnce" animBg="1"/>
      <p:bldP spid="18" grpId="0" animBg="1"/>
      <p:bldP spid="19" grpId="0" build="allAtOnce" animBg="1"/>
      <p:bldP spid="20" grpId="0" animBg="1"/>
      <p:bldP spid="22"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772400" cy="857256"/>
          </a:xfrm>
        </p:spPr>
        <p:txBody>
          <a:bodyPr>
            <a:normAutofit/>
          </a:bodyPr>
          <a:lstStyle/>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Hydrology and Hydrologic Cycle</a:t>
            </a:r>
            <a:endParaRPr lang="ar-SA" sz="36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500034" y="1571612"/>
            <a:ext cx="7854696" cy="4714908"/>
          </a:xfrm>
        </p:spPr>
        <p:txBody>
          <a:bodyPr>
            <a:normAutofit/>
          </a:bodyPr>
          <a:lstStyle/>
          <a:p>
            <a:pPr algn="l"/>
            <a:r>
              <a:rPr lang="en-US" u="sng" dirty="0" smtClean="0">
                <a:latin typeface="Times New Roman" pitchFamily="18" charset="0"/>
                <a:cs typeface="Times New Roman" pitchFamily="18" charset="0"/>
              </a:rPr>
              <a:t>Hydrology</a:t>
            </a:r>
            <a:r>
              <a:rPr lang="en-US" dirty="0" smtClean="0">
                <a:latin typeface="Times New Roman" pitchFamily="18" charset="0"/>
                <a:cs typeface="Times New Roman" pitchFamily="18" charset="0"/>
              </a:rPr>
              <a:t> is the science, which deals with the occurrence, distribution and disposal of water on the planet earth; it is the science which deals with the various phases of the hydrologic cycle</a:t>
            </a:r>
          </a:p>
          <a:p>
            <a:pPr algn="l"/>
            <a:r>
              <a:rPr lang="en-US" u="sng" dirty="0" smtClean="0">
                <a:latin typeface="Times New Roman" pitchFamily="18" charset="0"/>
                <a:cs typeface="Times New Roman" pitchFamily="18" charset="0"/>
              </a:rPr>
              <a:t>Hydrologic cycle </a:t>
            </a:r>
            <a:r>
              <a:rPr lang="en-US" dirty="0" smtClean="0">
                <a:latin typeface="Times New Roman" pitchFamily="18" charset="0"/>
                <a:cs typeface="Times New Roman" pitchFamily="18" charset="0"/>
              </a:rPr>
              <a:t>is the water transfer cycle, which occurs continuously in nature; the three important phases of the </a:t>
            </a:r>
            <a:r>
              <a:rPr lang="ar-SA" dirty="0" smtClean="0">
                <a:latin typeface="Times New Roman" pitchFamily="18" charset="0"/>
                <a:cs typeface="Times New Roman" pitchFamily="18" charset="0"/>
              </a:rPr>
              <a:t>  </a:t>
            </a:r>
          </a:p>
          <a:p>
            <a:pPr algn="l"/>
            <a:r>
              <a:rPr lang="en-US" dirty="0" smtClean="0">
                <a:latin typeface="Times New Roman" pitchFamily="18" charset="0"/>
                <a:cs typeface="Times New Roman" pitchFamily="18" charset="0"/>
              </a:rPr>
              <a:t>hydrologic cycle are</a:t>
            </a:r>
            <a:endParaRPr lang="ar-SA" dirty="0" smtClean="0">
              <a:latin typeface="Times New Roman" pitchFamily="18" charset="0"/>
              <a:cs typeface="Times New Roman" pitchFamily="18" charset="0"/>
            </a:endParaRPr>
          </a:p>
          <a:p>
            <a:pPr algn="l" rtl="0"/>
            <a:r>
              <a:rPr lang="en-US" dirty="0" smtClean="0"/>
              <a:t>a. Evaporation and </a:t>
            </a:r>
            <a:r>
              <a:rPr lang="en-US" dirty="0" err="1" smtClean="0"/>
              <a:t>evapotranspiration</a:t>
            </a:r>
            <a:r>
              <a:rPr lang="en-US" dirty="0" smtClean="0"/>
              <a:t> </a:t>
            </a:r>
          </a:p>
          <a:p>
            <a:pPr algn="l" rtl="0"/>
            <a:r>
              <a:rPr lang="en-US" dirty="0" smtClean="0"/>
              <a:t>b. Precipitation and</a:t>
            </a:r>
          </a:p>
          <a:p>
            <a:pPr algn="l"/>
            <a:r>
              <a:rPr lang="en-US" dirty="0" smtClean="0"/>
              <a:t>c. Runoff </a:t>
            </a:r>
            <a:endParaRPr lang="ar-SA"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772400" cy="857256"/>
          </a:xfrm>
        </p:spPr>
        <p:txBody>
          <a:bodyPr/>
          <a:lstStyle/>
          <a:p>
            <a:pPr algn="ctr"/>
            <a:r>
              <a:rPr lang="en-US" dirty="0" smtClean="0">
                <a:effectLst>
                  <a:outerShdw blurRad="38100" dist="38100" dir="2700000" algn="tl">
                    <a:srgbClr val="000000">
                      <a:alpha val="43137"/>
                    </a:srgbClr>
                  </a:outerShdw>
                </a:effectLst>
                <a:latin typeface="Times New Roman" pitchFamily="18" charset="0"/>
                <a:cs typeface="Times New Roman" pitchFamily="18" charset="0"/>
              </a:rPr>
              <a:t>Water cycle</a:t>
            </a:r>
            <a:endParaRPr lang="ar-SA"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500034" y="2000240"/>
            <a:ext cx="7854696" cy="4143404"/>
          </a:xfrm>
        </p:spPr>
        <p:txBody>
          <a:bodyPr>
            <a:normAutofit/>
          </a:bodyPr>
          <a:lstStyle/>
          <a:p>
            <a:pPr algn="l"/>
            <a:endParaRPr lang="ar-SA" dirty="0"/>
          </a:p>
        </p:txBody>
      </p:sp>
      <p:pic>
        <p:nvPicPr>
          <p:cNvPr id="4" name="صورة 2" descr="hhhhhبدون عنوان.JPG"/>
          <p:cNvPicPr/>
          <p:nvPr/>
        </p:nvPicPr>
        <p:blipFill>
          <a:blip r:embed="rId3" cstate="print"/>
          <a:stretch>
            <a:fillRect/>
          </a:stretch>
        </p:blipFill>
        <p:spPr>
          <a:xfrm>
            <a:off x="500034" y="1428736"/>
            <a:ext cx="7858180" cy="4929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772400" cy="857256"/>
          </a:xfrm>
        </p:spPr>
        <p:txBody>
          <a:bodyPr/>
          <a:lstStyle/>
          <a:p>
            <a:r>
              <a:rPr lang="en-US" dirty="0" smtClean="0">
                <a:effectLst>
                  <a:outerShdw blurRad="38100" dist="38100" dir="2700000" algn="tl">
                    <a:srgbClr val="000000">
                      <a:alpha val="43137"/>
                    </a:srgbClr>
                  </a:outerShdw>
                </a:effectLst>
                <a:latin typeface="Times New Roman" pitchFamily="18" charset="0"/>
                <a:cs typeface="Times New Roman" pitchFamily="18" charset="0"/>
              </a:rPr>
              <a:t>Rainfall Runoff Process</a:t>
            </a:r>
            <a:endParaRPr lang="ar-SA"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500034" y="1643050"/>
            <a:ext cx="7854696" cy="4500594"/>
          </a:xfrm>
        </p:spPr>
        <p:txBody>
          <a:bodyPr>
            <a:normAutofit/>
          </a:bodyPr>
          <a:lstStyle/>
          <a:p>
            <a:pPr algn="l"/>
            <a:r>
              <a:rPr lang="en-US" sz="2800" b="1" dirty="0" smtClean="0">
                <a:latin typeface="Times New Roman" pitchFamily="18" charset="0"/>
                <a:cs typeface="Times New Roman" pitchFamily="18" charset="0"/>
              </a:rPr>
              <a:t>Precipitation</a:t>
            </a:r>
            <a:endParaRPr lang="ar-SA" sz="2800" b="1" dirty="0" smtClean="0">
              <a:latin typeface="Times New Roman" pitchFamily="18" charset="0"/>
              <a:cs typeface="Times New Roman" pitchFamily="18" charset="0"/>
            </a:endParaRPr>
          </a:p>
          <a:p>
            <a:pPr algn="l"/>
            <a:endParaRPr lang="en-US" sz="2800" b="1" dirty="0" smtClean="0">
              <a:latin typeface="Times New Roman" pitchFamily="18" charset="0"/>
              <a:cs typeface="Times New Roman" pitchFamily="18" charset="0"/>
            </a:endParaRPr>
          </a:p>
          <a:p>
            <a:pPr algn="l"/>
            <a:endParaRPr lang="ar-SA" sz="2800" b="1" dirty="0" smtClean="0">
              <a:latin typeface="Times New Roman" pitchFamily="18" charset="0"/>
              <a:cs typeface="Times New Roman" pitchFamily="18" charset="0"/>
            </a:endParaRPr>
          </a:p>
          <a:p>
            <a:pPr algn="l"/>
            <a:r>
              <a:rPr lang="en-US" sz="2800" b="1" dirty="0" smtClean="0">
                <a:latin typeface="Times New Roman" pitchFamily="18" charset="0"/>
                <a:cs typeface="Times New Roman" pitchFamily="18" charset="0"/>
              </a:rPr>
              <a:t>Infiltration</a:t>
            </a:r>
            <a:endParaRPr lang="ar-SA" sz="2800" b="1" dirty="0" smtClean="0">
              <a:latin typeface="Times New Roman" pitchFamily="18" charset="0"/>
              <a:cs typeface="Times New Roman" pitchFamily="18" charset="0"/>
            </a:endParaRPr>
          </a:p>
          <a:p>
            <a:pPr algn="l"/>
            <a:endParaRPr lang="en-US" sz="2800" b="1" dirty="0" smtClean="0">
              <a:latin typeface="Times New Roman" pitchFamily="18" charset="0"/>
              <a:cs typeface="Times New Roman" pitchFamily="18" charset="0"/>
            </a:endParaRPr>
          </a:p>
          <a:p>
            <a:pPr algn="l"/>
            <a:endParaRPr lang="ar-SA" sz="2800" b="1" dirty="0" smtClean="0">
              <a:latin typeface="Times New Roman" pitchFamily="18" charset="0"/>
              <a:cs typeface="Times New Roman" pitchFamily="18" charset="0"/>
            </a:endParaRPr>
          </a:p>
          <a:p>
            <a:pPr algn="l"/>
            <a:r>
              <a:rPr lang="en-US" sz="2800" b="1" dirty="0" smtClean="0">
                <a:latin typeface="Times New Roman" pitchFamily="18" charset="0"/>
                <a:cs typeface="Times New Roman" pitchFamily="18" charset="0"/>
              </a:rPr>
              <a:t>Surface Runoff</a:t>
            </a:r>
            <a:endParaRPr lang="ar-SA" sz="2800" b="1"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646</TotalTime>
  <Words>1136</Words>
  <Application>Microsoft Office PowerPoint</Application>
  <PresentationFormat>On-screen Show (4:3)</PresentationFormat>
  <Paragraphs>198</Paragraphs>
  <Slides>41</Slides>
  <Notes>41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Flow</vt:lpstr>
      <vt:lpstr>Equation</vt:lpstr>
      <vt:lpstr>Derivation of Synthaic</vt:lpstr>
      <vt:lpstr>Slide 2</vt:lpstr>
      <vt:lpstr>introduction</vt:lpstr>
      <vt:lpstr>objectives</vt:lpstr>
      <vt:lpstr>Research Questions</vt:lpstr>
      <vt:lpstr> Methodology</vt:lpstr>
      <vt:lpstr>Hydrology and Hydrologic Cycle</vt:lpstr>
      <vt:lpstr>Water cycle</vt:lpstr>
      <vt:lpstr>Rainfall Runoff Process</vt:lpstr>
      <vt:lpstr>Runoff  Modeling for Ungauged Catchment</vt:lpstr>
      <vt:lpstr>Factor Affecting Rainfall Runoff Relationship</vt:lpstr>
      <vt:lpstr>Factor Affecting Rainfall Runoff Relationship</vt:lpstr>
      <vt:lpstr>Water Resources in Palestine ((west Bank Case</vt:lpstr>
      <vt:lpstr>Water Resources in Palestine ((west Bank Case</vt:lpstr>
      <vt:lpstr>WADI AL_QILT CATCHMENT </vt:lpstr>
      <vt:lpstr>WADI AL_QILT CATCHMENT </vt:lpstr>
      <vt:lpstr>WADI AL_QILT CATCHMENT </vt:lpstr>
      <vt:lpstr>WADI AL_QILT CATCHMENT </vt:lpstr>
      <vt:lpstr>Synthetic Unit Hydrographs Methods</vt:lpstr>
      <vt:lpstr>Rainfall Runoff Models</vt:lpstr>
      <vt:lpstr>SCS Method</vt:lpstr>
      <vt:lpstr>SCS Method</vt:lpstr>
      <vt:lpstr>Snyder's  Method</vt:lpstr>
      <vt:lpstr>Snyder's  Method</vt:lpstr>
      <vt:lpstr>Snyder's  Method</vt:lpstr>
      <vt:lpstr>Snyder's  Method</vt:lpstr>
      <vt:lpstr>Snyder's  Method</vt:lpstr>
      <vt:lpstr>Sub-Catchments </vt:lpstr>
      <vt:lpstr>SCS Analysis </vt:lpstr>
      <vt:lpstr>SCS Analysis </vt:lpstr>
      <vt:lpstr>SCS Analysis </vt:lpstr>
      <vt:lpstr>SCS Analysis </vt:lpstr>
      <vt:lpstr> Flow Routing</vt:lpstr>
      <vt:lpstr> Flow Routing</vt:lpstr>
      <vt:lpstr> Flow Routing</vt:lpstr>
      <vt:lpstr>Snyder's Method</vt:lpstr>
      <vt:lpstr>Snyder's Method</vt:lpstr>
      <vt:lpstr>Comparison Results</vt:lpstr>
      <vt:lpstr>Recomendations</vt:lpstr>
      <vt:lpstr>Recommendations</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SKY-NET</dc:creator>
  <cp:lastModifiedBy>SKY-NET</cp:lastModifiedBy>
  <cp:revision>68</cp:revision>
  <dcterms:created xsi:type="dcterms:W3CDTF">2010-12-26T19:36:05Z</dcterms:created>
  <dcterms:modified xsi:type="dcterms:W3CDTF">2010-12-27T20:50:03Z</dcterms:modified>
</cp:coreProperties>
</file>