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3">
  <p:sldMasterIdLst>
    <p:sldMasterId id="2147483696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7" r:id="rId10"/>
    <p:sldId id="265" r:id="rId11"/>
    <p:sldId id="278" r:id="rId12"/>
    <p:sldId id="266" r:id="rId13"/>
    <p:sldId id="279" r:id="rId14"/>
    <p:sldId id="280" r:id="rId15"/>
    <p:sldId id="267" r:id="rId16"/>
    <p:sldId id="285" r:id="rId17"/>
    <p:sldId id="268" r:id="rId18"/>
    <p:sldId id="281" r:id="rId19"/>
    <p:sldId id="269" r:id="rId20"/>
    <p:sldId id="284" r:id="rId21"/>
    <p:sldId id="271" r:id="rId22"/>
    <p:sldId id="282" r:id="rId23"/>
    <p:sldId id="276" r:id="rId24"/>
    <p:sldId id="272" r:id="rId25"/>
    <p:sldId id="273" r:id="rId26"/>
    <p:sldId id="283" r:id="rId27"/>
    <p:sldId id="274" r:id="rId28"/>
    <p:sldId id="275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265" autoAdjust="0"/>
    <p:restoredTop sz="87634" autoAdjust="0"/>
  </p:normalViewPr>
  <p:slideViewPr>
    <p:cSldViewPr>
      <p:cViewPr>
        <p:scale>
          <a:sx n="68" d="100"/>
          <a:sy n="68" d="100"/>
        </p:scale>
        <p:origin x="-14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wnloads\&#1602;&#1591;&#1593;-&#1594;&#1610;&#1575;&#1585;2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wnloads\&#1602;&#1591;&#1593;-&#1594;&#1610;&#1575;&#1585;2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wnloads\&#1602;&#1591;&#1593;-&#1594;&#1610;&#1575;&#1585;2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wnloads\&#1602;&#1591;&#1593;-&#1594;&#1610;&#1575;&#1585;2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ownloads\&#1605;&#1593;&#1604;&#1608;&#1605;&#1575;&#1578;\&#1575;&#1604;&#1576;&#1587;&#1603;&#1608;&#1578;\&#1602;&#1591;&#1593;%20&#1594;&#1610;&#1575;&#1585;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2"/>
  <c:chart>
    <c:autoTitleDeleted val="1"/>
    <c:plotArea>
      <c:layout/>
      <c:scatterChart>
        <c:scatterStyle val="lineMarker"/>
        <c:varyColors val="1"/>
        <c:ser>
          <c:idx val="0"/>
          <c:order val="0"/>
          <c:tx>
            <c:strRef>
              <c:f>'بكس تفلون'!$D$2</c:f>
              <c:strCache>
                <c:ptCount val="1"/>
                <c:pt idx="0">
                  <c:v>Actual Quantity</c:v>
                </c:pt>
              </c:strCache>
            </c:strRef>
          </c:tx>
          <c:xVal>
            <c:numRef>
              <c:f>'بكس تفلون'!$C$6:$C$29</c:f>
              <c:numCache>
                <c:formatCode>General</c:formatCode>
                <c:ptCount val="2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</c:numCache>
            </c:numRef>
          </c:xVal>
          <c:yVal>
            <c:numRef>
              <c:f>'بكس تفلون'!$D$6:$D$29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6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'بكس تفلون'!$E$2</c:f>
              <c:strCache>
                <c:ptCount val="1"/>
                <c:pt idx="0">
                  <c:v>Forecast</c:v>
                </c:pt>
              </c:strCache>
            </c:strRef>
          </c:tx>
          <c:xVal>
            <c:numRef>
              <c:f>'بكس تفلون'!$C$6:$C$29</c:f>
              <c:numCache>
                <c:formatCode>General</c:formatCode>
                <c:ptCount val="2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</c:numCache>
            </c:numRef>
          </c:xVal>
          <c:yVal>
            <c:numRef>
              <c:f>'بكس تفلون'!$E$6:$E$29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3</c:v>
                </c:pt>
                <c:pt idx="14">
                  <c:v>3</c:v>
                </c:pt>
                <c:pt idx="15">
                  <c:v>2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6</c:v>
                </c:pt>
                <c:pt idx="22">
                  <c:v>0</c:v>
                </c:pt>
                <c:pt idx="23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13344"/>
        <c:axId val="100319232"/>
      </c:scatterChart>
      <c:valAx>
        <c:axId val="100313344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00319232"/>
        <c:crosses val="autoZero"/>
        <c:crossBetween val="midCat"/>
      </c:valAx>
      <c:valAx>
        <c:axId val="10031923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03133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2734711286089329"/>
          <c:y val="0.18092323767585924"/>
          <c:w val="0.27820844269466338"/>
          <c:h val="0.22109141570573837"/>
        </c:manualLayout>
      </c:layout>
      <c:overlay val="1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2"/>
  <c:chart>
    <c:autoTitleDeleted val="1"/>
    <c:plotArea>
      <c:layout/>
      <c:scatterChart>
        <c:scatterStyle val="lineMarker"/>
        <c:varyColors val="1"/>
        <c:ser>
          <c:idx val="0"/>
          <c:order val="0"/>
          <c:tx>
            <c:strRef>
              <c:f>'بكس تفلون'!$D$2</c:f>
              <c:strCache>
                <c:ptCount val="1"/>
                <c:pt idx="0">
                  <c:v>Actual Quantity</c:v>
                </c:pt>
              </c:strCache>
            </c:strRef>
          </c:tx>
          <c:xVal>
            <c:numRef>
              <c:f>'بكس تفلون'!$C$6:$C$29</c:f>
              <c:numCache>
                <c:formatCode>General</c:formatCode>
                <c:ptCount val="2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</c:numCache>
            </c:numRef>
          </c:xVal>
          <c:yVal>
            <c:numRef>
              <c:f>'بكس تفلون'!$D$6:$D$29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6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'بكس تفلون'!$K$2</c:f>
              <c:strCache>
                <c:ptCount val="1"/>
                <c:pt idx="0">
                  <c:v>Forecast</c:v>
                </c:pt>
              </c:strCache>
            </c:strRef>
          </c:tx>
          <c:xVal>
            <c:numRef>
              <c:f>'بكس تفلون'!$C$6:$C$29</c:f>
              <c:numCache>
                <c:formatCode>General</c:formatCode>
                <c:ptCount val="2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</c:numCache>
            </c:numRef>
          </c:xVal>
          <c:yVal>
            <c:numRef>
              <c:f>'بكس تفلون'!$K$6:$K$29</c:f>
              <c:numCache>
                <c:formatCode>General</c:formatCode>
                <c:ptCount val="24"/>
                <c:pt idx="0">
                  <c:v>5</c:v>
                </c:pt>
                <c:pt idx="1">
                  <c:v>3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  <c:pt idx="21">
                  <c:v>2</c:v>
                </c:pt>
                <c:pt idx="22">
                  <c:v>2</c:v>
                </c:pt>
                <c:pt idx="23">
                  <c:v>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36000"/>
        <c:axId val="100337536"/>
      </c:scatterChart>
      <c:valAx>
        <c:axId val="100336000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00337536"/>
        <c:crosses val="autoZero"/>
        <c:crossBetween val="midCat"/>
      </c:valAx>
      <c:valAx>
        <c:axId val="100337536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0336000"/>
        <c:crosses val="autoZero"/>
        <c:crossBetween val="midCat"/>
      </c:valAx>
    </c:plotArea>
    <c:plotVisOnly val="1"/>
    <c:dispBlanksAs val="gap"/>
    <c:showDLblsOverMax val="1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2"/>
  <c:chart>
    <c:autoTitleDeleted val="1"/>
    <c:plotArea>
      <c:layout/>
      <c:scatterChart>
        <c:scatterStyle val="lineMarker"/>
        <c:varyColors val="1"/>
        <c:ser>
          <c:idx val="0"/>
          <c:order val="0"/>
          <c:tx>
            <c:strRef>
              <c:f>'بكس تفلون'!$D$2</c:f>
              <c:strCache>
                <c:ptCount val="1"/>
                <c:pt idx="0">
                  <c:v>Actual Quantity</c:v>
                </c:pt>
              </c:strCache>
            </c:strRef>
          </c:tx>
          <c:xVal>
            <c:numRef>
              <c:f>'بكس تفلون'!$C$6:$C$29</c:f>
              <c:numCache>
                <c:formatCode>General</c:formatCode>
                <c:ptCount val="2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</c:numCache>
            </c:numRef>
          </c:xVal>
          <c:yVal>
            <c:numRef>
              <c:f>'بكس تفلون'!$D$6:$D$29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6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'بكس تفلون'!$Q$2</c:f>
              <c:strCache>
                <c:ptCount val="1"/>
                <c:pt idx="0">
                  <c:v>Forecast</c:v>
                </c:pt>
              </c:strCache>
            </c:strRef>
          </c:tx>
          <c:xVal>
            <c:numRef>
              <c:f>'بكس تفلون'!$C$6:$C$29</c:f>
              <c:numCache>
                <c:formatCode>General</c:formatCode>
                <c:ptCount val="2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</c:numCache>
            </c:numRef>
          </c:xVal>
          <c:yVal>
            <c:numRef>
              <c:f>'بكس تفلون'!$Q$6:$Q$29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3</c:v>
                </c:pt>
                <c:pt idx="14">
                  <c:v>3</c:v>
                </c:pt>
                <c:pt idx="15">
                  <c:v>2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6</c:v>
                </c:pt>
                <c:pt idx="22">
                  <c:v>0</c:v>
                </c:pt>
                <c:pt idx="23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66208"/>
        <c:axId val="100367744"/>
      </c:scatterChart>
      <c:valAx>
        <c:axId val="100366208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00367744"/>
        <c:crosses val="autoZero"/>
        <c:crossBetween val="midCat"/>
      </c:valAx>
      <c:valAx>
        <c:axId val="10036774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0366208"/>
        <c:crosses val="autoZero"/>
        <c:crossBetween val="midCat"/>
      </c:valAx>
    </c:plotArea>
    <c:plotVisOnly val="1"/>
    <c:dispBlanksAs val="gap"/>
    <c:showDLblsOverMax val="1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2"/>
  <c:chart>
    <c:autoTitleDeleted val="1"/>
    <c:plotArea>
      <c:layout/>
      <c:scatterChart>
        <c:scatterStyle val="lineMarker"/>
        <c:varyColors val="1"/>
        <c:ser>
          <c:idx val="0"/>
          <c:order val="0"/>
          <c:tx>
            <c:strRef>
              <c:f>'بكس تفلون'!$D$2</c:f>
              <c:strCache>
                <c:ptCount val="1"/>
                <c:pt idx="0">
                  <c:v>Actual Quantity</c:v>
                </c:pt>
              </c:strCache>
            </c:strRef>
          </c:tx>
          <c:xVal>
            <c:numRef>
              <c:f>'بكس تفلون'!$C$6:$C$29</c:f>
              <c:numCache>
                <c:formatCode>General</c:formatCode>
                <c:ptCount val="2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</c:numCache>
            </c:numRef>
          </c:xVal>
          <c:yVal>
            <c:numRef>
              <c:f>'بكس تفلون'!$D$6:$D$29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6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'بكس تفلون'!$X$2</c:f>
              <c:strCache>
                <c:ptCount val="1"/>
                <c:pt idx="0">
                  <c:v>Forecast</c:v>
                </c:pt>
              </c:strCache>
            </c:strRef>
          </c:tx>
          <c:xVal>
            <c:numRef>
              <c:f>'بكس تفلون'!$C$6:$C$29</c:f>
              <c:numCache>
                <c:formatCode>General</c:formatCode>
                <c:ptCount val="24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</c:numCache>
            </c:numRef>
          </c:xVal>
          <c:yVal>
            <c:numRef>
              <c:f>'بكس تفلون'!$X$6:$X$29</c:f>
              <c:numCache>
                <c:formatCode>General</c:formatCode>
                <c:ptCount val="24"/>
                <c:pt idx="0">
                  <c:v>-1</c:v>
                </c:pt>
                <c:pt idx="1">
                  <c:v>-1</c:v>
                </c:pt>
                <c:pt idx="2">
                  <c:v>2</c:v>
                </c:pt>
                <c:pt idx="3">
                  <c:v>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1</c:v>
                </c:pt>
                <c:pt idx="12">
                  <c:v>4</c:v>
                </c:pt>
                <c:pt idx="13">
                  <c:v>4</c:v>
                </c:pt>
                <c:pt idx="14">
                  <c:v>3</c:v>
                </c:pt>
                <c:pt idx="15">
                  <c:v>-2</c:v>
                </c:pt>
                <c:pt idx="16">
                  <c:v>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9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92320"/>
        <c:axId val="100398208"/>
      </c:scatterChart>
      <c:valAx>
        <c:axId val="100392320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00398208"/>
        <c:crosses val="autoZero"/>
        <c:crossBetween val="midCat"/>
      </c:valAx>
      <c:valAx>
        <c:axId val="100398208"/>
        <c:scaling>
          <c:orientation val="minMax"/>
          <c:min val="0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0392320"/>
        <c:crosses val="autoZero"/>
        <c:crossBetween val="midCat"/>
      </c:valAx>
    </c:plotArea>
    <c:plotVisOnly val="1"/>
    <c:dispBlanksAs val="gap"/>
    <c:showDLblsOverMax val="1"/>
  </c:chart>
  <c:externalData r:id="rId1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cked"/>
        <c:varyColors val="1"/>
        <c:ser>
          <c:idx val="0"/>
          <c:order val="0"/>
          <c:tx>
            <c:strRef>
              <c:f>'inventory system'!$O$1</c:f>
              <c:strCache>
                <c:ptCount val="1"/>
                <c:pt idx="0">
                  <c:v>EOQ</c:v>
                </c:pt>
              </c:strCache>
            </c:strRef>
          </c:tx>
          <c:cat>
            <c:numRef>
              <c:f>'inventory system'!$T$2:$T$29</c:f>
              <c:numCache>
                <c:formatCode>General</c:formatCode>
                <c:ptCount val="28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3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2</c:v>
                </c:pt>
                <c:pt idx="17">
                  <c:v>3</c:v>
                </c:pt>
                <c:pt idx="18">
                  <c:v>3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</c:numCache>
            </c:numRef>
          </c:cat>
          <c:val>
            <c:numRef>
              <c:f>'inventory system'!$Q$2:$Q$29</c:f>
              <c:numCache>
                <c:formatCode>General</c:formatCode>
                <c:ptCount val="28"/>
                <c:pt idx="0">
                  <c:v>15.75</c:v>
                </c:pt>
                <c:pt idx="1">
                  <c:v>29</c:v>
                </c:pt>
                <c:pt idx="2">
                  <c:v>7.2</c:v>
                </c:pt>
                <c:pt idx="3">
                  <c:v>9.5</c:v>
                </c:pt>
                <c:pt idx="4">
                  <c:v>40</c:v>
                </c:pt>
                <c:pt idx="5">
                  <c:v>55</c:v>
                </c:pt>
                <c:pt idx="6">
                  <c:v>66</c:v>
                </c:pt>
                <c:pt idx="7">
                  <c:v>4.5</c:v>
                </c:pt>
                <c:pt idx="8">
                  <c:v>20</c:v>
                </c:pt>
                <c:pt idx="9">
                  <c:v>17.5</c:v>
                </c:pt>
                <c:pt idx="10">
                  <c:v>21.375</c:v>
                </c:pt>
                <c:pt idx="11">
                  <c:v>74</c:v>
                </c:pt>
                <c:pt idx="12">
                  <c:v>2.8499999999999988</c:v>
                </c:pt>
                <c:pt idx="13">
                  <c:v>2.25</c:v>
                </c:pt>
                <c:pt idx="14">
                  <c:v>1.75</c:v>
                </c:pt>
                <c:pt idx="15">
                  <c:v>11.25</c:v>
                </c:pt>
                <c:pt idx="16">
                  <c:v>3.4499999999999997</c:v>
                </c:pt>
                <c:pt idx="17">
                  <c:v>3</c:v>
                </c:pt>
                <c:pt idx="18">
                  <c:v>22.5</c:v>
                </c:pt>
                <c:pt idx="19">
                  <c:v>13</c:v>
                </c:pt>
                <c:pt idx="20">
                  <c:v>7.5</c:v>
                </c:pt>
                <c:pt idx="21">
                  <c:v>1.5</c:v>
                </c:pt>
                <c:pt idx="22">
                  <c:v>1.5</c:v>
                </c:pt>
                <c:pt idx="23">
                  <c:v>9</c:v>
                </c:pt>
                <c:pt idx="24">
                  <c:v>9</c:v>
                </c:pt>
                <c:pt idx="25">
                  <c:v>6</c:v>
                </c:pt>
                <c:pt idx="26">
                  <c:v>94</c:v>
                </c:pt>
                <c:pt idx="27">
                  <c:v>0.45000000000000007</c:v>
                </c:pt>
              </c:numCache>
            </c:numRef>
          </c:val>
        </c:ser>
        <c:ser>
          <c:idx val="1"/>
          <c:order val="1"/>
          <c:tx>
            <c:strRef>
              <c:f>'inventory system'!$R$1</c:f>
              <c:strCache>
                <c:ptCount val="1"/>
                <c:pt idx="0">
                  <c:v>Old Q</c:v>
                </c:pt>
              </c:strCache>
            </c:strRef>
          </c:tx>
          <c:cat>
            <c:numRef>
              <c:f>'inventory system'!$T$2:$T$29</c:f>
              <c:numCache>
                <c:formatCode>General</c:formatCode>
                <c:ptCount val="28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3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3</c:v>
                </c:pt>
                <c:pt idx="16">
                  <c:v>2</c:v>
                </c:pt>
                <c:pt idx="17">
                  <c:v>3</c:v>
                </c:pt>
                <c:pt idx="18">
                  <c:v>3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</c:numCache>
            </c:numRef>
          </c:cat>
          <c:val>
            <c:numRef>
              <c:f>'inventory system'!$S$2:$S$29</c:f>
              <c:numCache>
                <c:formatCode>General</c:formatCode>
                <c:ptCount val="28"/>
                <c:pt idx="0">
                  <c:v>15.75</c:v>
                </c:pt>
                <c:pt idx="1">
                  <c:v>30</c:v>
                </c:pt>
                <c:pt idx="2">
                  <c:v>7.2</c:v>
                </c:pt>
                <c:pt idx="3">
                  <c:v>9</c:v>
                </c:pt>
                <c:pt idx="4">
                  <c:v>40</c:v>
                </c:pt>
                <c:pt idx="5">
                  <c:v>62.5</c:v>
                </c:pt>
                <c:pt idx="6">
                  <c:v>75</c:v>
                </c:pt>
                <c:pt idx="7">
                  <c:v>4.5</c:v>
                </c:pt>
                <c:pt idx="8">
                  <c:v>20</c:v>
                </c:pt>
                <c:pt idx="9">
                  <c:v>17.5</c:v>
                </c:pt>
                <c:pt idx="10">
                  <c:v>20.25</c:v>
                </c:pt>
                <c:pt idx="11">
                  <c:v>76</c:v>
                </c:pt>
                <c:pt idx="12">
                  <c:v>2.8499999999999988</c:v>
                </c:pt>
                <c:pt idx="13">
                  <c:v>2.25</c:v>
                </c:pt>
                <c:pt idx="14">
                  <c:v>1.75</c:v>
                </c:pt>
                <c:pt idx="15">
                  <c:v>11.25</c:v>
                </c:pt>
                <c:pt idx="16">
                  <c:v>3.4499999999999997</c:v>
                </c:pt>
                <c:pt idx="17">
                  <c:v>3</c:v>
                </c:pt>
                <c:pt idx="18">
                  <c:v>22.5</c:v>
                </c:pt>
                <c:pt idx="19">
                  <c:v>13</c:v>
                </c:pt>
                <c:pt idx="20">
                  <c:v>7.5</c:v>
                </c:pt>
                <c:pt idx="21">
                  <c:v>1.5</c:v>
                </c:pt>
                <c:pt idx="22">
                  <c:v>1.5</c:v>
                </c:pt>
                <c:pt idx="23">
                  <c:v>9</c:v>
                </c:pt>
                <c:pt idx="24">
                  <c:v>9</c:v>
                </c:pt>
                <c:pt idx="25">
                  <c:v>6</c:v>
                </c:pt>
                <c:pt idx="26">
                  <c:v>114</c:v>
                </c:pt>
                <c:pt idx="27">
                  <c:v>60.000750000000011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452992"/>
        <c:axId val="100458880"/>
        <c:axId val="0"/>
      </c:area3DChart>
      <c:catAx>
        <c:axId val="100452992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00458880"/>
        <c:crosses val="autoZero"/>
        <c:auto val="1"/>
        <c:lblAlgn val="ctr"/>
        <c:lblOffset val="100"/>
        <c:noMultiLvlLbl val="1"/>
      </c:catAx>
      <c:valAx>
        <c:axId val="100458880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00452992"/>
        <c:crosses val="autoZero"/>
        <c:crossBetween val="midCat"/>
      </c:valAx>
    </c:plotArea>
    <c:legend>
      <c:legendPos val="r"/>
      <c:overlay val="1"/>
    </c:legend>
    <c:plotVisOnly val="1"/>
    <c:dispBlanksAs val="zero"/>
    <c:showDLblsOverMax val="1"/>
  </c:chart>
  <c:externalData r:id="rId1">
    <c:autoUpdate val="1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519212-2906-40A7-BBA7-1C70B536E88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F631C46-4BD6-41D0-93B7-AE96258C282E}">
      <dgm:prSet phldrT="[نص]" custT="1"/>
      <dgm:spPr/>
      <dgm:t>
        <a:bodyPr/>
        <a:lstStyle/>
        <a:p>
          <a:pPr rtl="1"/>
          <a:r>
            <a:rPr lang="en-US" sz="1400" dirty="0" smtClean="0"/>
            <a:t>Data Collections</a:t>
          </a:r>
          <a:endParaRPr lang="ar-SA" sz="1400" dirty="0"/>
        </a:p>
      </dgm:t>
    </dgm:pt>
    <dgm:pt modelId="{3447D4BF-E116-4C60-A8A6-6845B7533CFE}" type="parTrans" cxnId="{64F26778-EA84-418F-B5E5-6797F02BF9AB}">
      <dgm:prSet/>
      <dgm:spPr/>
      <dgm:t>
        <a:bodyPr/>
        <a:lstStyle/>
        <a:p>
          <a:pPr rtl="1"/>
          <a:endParaRPr lang="ar-SA"/>
        </a:p>
      </dgm:t>
    </dgm:pt>
    <dgm:pt modelId="{2396CE6D-9484-4B72-84ED-7FD30FA7C5B9}" type="sibTrans" cxnId="{64F26778-EA84-418F-B5E5-6797F02BF9AB}">
      <dgm:prSet/>
      <dgm:spPr/>
      <dgm:t>
        <a:bodyPr/>
        <a:lstStyle/>
        <a:p>
          <a:pPr rtl="1"/>
          <a:endParaRPr lang="ar-SA"/>
        </a:p>
      </dgm:t>
    </dgm:pt>
    <dgm:pt modelId="{D001F4A7-8524-4FC0-95AC-8058A2FA2056}">
      <dgm:prSet phldrT="[نص]"/>
      <dgm:spPr/>
      <dgm:t>
        <a:bodyPr/>
        <a:lstStyle/>
        <a:p>
          <a:pPr rtl="1"/>
          <a:r>
            <a:rPr lang="en-US" b="1" dirty="0" smtClean="0"/>
            <a:t>Aggregation</a:t>
          </a:r>
          <a:endParaRPr lang="ar-SA" b="1" dirty="0"/>
        </a:p>
      </dgm:t>
    </dgm:pt>
    <dgm:pt modelId="{EA556562-253F-4552-A03B-AE4FCD235773}" type="parTrans" cxnId="{887AF444-F46D-44CF-984B-DA275E91B758}">
      <dgm:prSet/>
      <dgm:spPr/>
      <dgm:t>
        <a:bodyPr/>
        <a:lstStyle/>
        <a:p>
          <a:pPr rtl="1"/>
          <a:endParaRPr lang="ar-SA"/>
        </a:p>
      </dgm:t>
    </dgm:pt>
    <dgm:pt modelId="{8694DC57-F3C3-4A27-9101-A4F61CB97A09}" type="sibTrans" cxnId="{887AF444-F46D-44CF-984B-DA275E91B758}">
      <dgm:prSet/>
      <dgm:spPr/>
      <dgm:t>
        <a:bodyPr/>
        <a:lstStyle/>
        <a:p>
          <a:pPr rtl="1"/>
          <a:endParaRPr lang="ar-SA"/>
        </a:p>
      </dgm:t>
    </dgm:pt>
    <dgm:pt modelId="{496EF248-026B-405E-98ED-A60376CC2D7B}">
      <dgm:prSet phldrT="[نص]" custT="1"/>
      <dgm:spPr/>
      <dgm:t>
        <a:bodyPr/>
        <a:lstStyle/>
        <a:p>
          <a:pPr rtl="1"/>
          <a:r>
            <a:rPr lang="en-US" sz="1400" dirty="0" smtClean="0"/>
            <a:t>Building</a:t>
          </a:r>
        </a:p>
        <a:p>
          <a:pPr rtl="1"/>
          <a:r>
            <a:rPr lang="en-US" sz="1400" dirty="0" smtClean="0"/>
            <a:t>Forecasting </a:t>
          </a:r>
        </a:p>
        <a:p>
          <a:pPr rtl="1"/>
          <a:r>
            <a:rPr lang="en-US" sz="1400" dirty="0" smtClean="0"/>
            <a:t>model</a:t>
          </a:r>
          <a:endParaRPr lang="ar-SA" sz="1400" dirty="0"/>
        </a:p>
      </dgm:t>
    </dgm:pt>
    <dgm:pt modelId="{24356490-A282-42AE-8C34-F37B4928FF24}" type="parTrans" cxnId="{A35B8D8C-83B3-4576-8662-AA212859FC1B}">
      <dgm:prSet/>
      <dgm:spPr/>
      <dgm:t>
        <a:bodyPr/>
        <a:lstStyle/>
        <a:p>
          <a:pPr rtl="1"/>
          <a:endParaRPr lang="ar-SA"/>
        </a:p>
      </dgm:t>
    </dgm:pt>
    <dgm:pt modelId="{937478B3-E022-43D6-9C10-4DB667B4832E}" type="sibTrans" cxnId="{A35B8D8C-83B3-4576-8662-AA212859FC1B}">
      <dgm:prSet/>
      <dgm:spPr/>
      <dgm:t>
        <a:bodyPr/>
        <a:lstStyle/>
        <a:p>
          <a:pPr rtl="1"/>
          <a:endParaRPr lang="ar-SA"/>
        </a:p>
      </dgm:t>
    </dgm:pt>
    <dgm:pt modelId="{DDEF2693-8C4C-4D12-A26F-0549A118E363}">
      <dgm:prSet phldrT="[نص]" custT="1"/>
      <dgm:spPr/>
      <dgm:t>
        <a:bodyPr/>
        <a:lstStyle/>
        <a:p>
          <a:pPr rtl="1"/>
          <a:r>
            <a:rPr lang="en-US" sz="1400" dirty="0" smtClean="0"/>
            <a:t>Building</a:t>
          </a:r>
        </a:p>
        <a:p>
          <a:pPr rtl="1"/>
          <a:r>
            <a:rPr lang="en-US" sz="1400" dirty="0" smtClean="0"/>
            <a:t>Inventory </a:t>
          </a:r>
        </a:p>
        <a:p>
          <a:pPr rtl="1"/>
          <a:r>
            <a:rPr lang="en-US" sz="1400" dirty="0" smtClean="0"/>
            <a:t>model</a:t>
          </a:r>
          <a:endParaRPr lang="ar-SA" sz="1400" dirty="0"/>
        </a:p>
      </dgm:t>
    </dgm:pt>
    <dgm:pt modelId="{73332A48-82B0-4BB6-94B3-7B4417781AB1}" type="parTrans" cxnId="{318F5380-B3E7-4DBD-987A-89B1E9ADD985}">
      <dgm:prSet/>
      <dgm:spPr/>
      <dgm:t>
        <a:bodyPr/>
        <a:lstStyle/>
        <a:p>
          <a:pPr rtl="1"/>
          <a:endParaRPr lang="ar-SA"/>
        </a:p>
      </dgm:t>
    </dgm:pt>
    <dgm:pt modelId="{97CA9E6D-764D-4FDC-A522-98AA2DBCD459}" type="sibTrans" cxnId="{318F5380-B3E7-4DBD-987A-89B1E9ADD985}">
      <dgm:prSet/>
      <dgm:spPr/>
      <dgm:t>
        <a:bodyPr/>
        <a:lstStyle/>
        <a:p>
          <a:pPr rtl="1"/>
          <a:endParaRPr lang="ar-SA"/>
        </a:p>
      </dgm:t>
    </dgm:pt>
    <dgm:pt modelId="{00DB8C8B-4E21-476A-AE9E-5C6E53D08A37}">
      <dgm:prSet phldrT="[نص]" custT="1"/>
      <dgm:spPr/>
      <dgm:t>
        <a:bodyPr/>
        <a:lstStyle/>
        <a:p>
          <a:pPr rtl="1"/>
          <a:r>
            <a:rPr lang="en-US" sz="1400" dirty="0" smtClean="0"/>
            <a:t>ABC Analyses </a:t>
          </a:r>
          <a:endParaRPr lang="ar-SA" sz="1400" dirty="0"/>
        </a:p>
      </dgm:t>
    </dgm:pt>
    <dgm:pt modelId="{270CCF6B-77A2-4BAA-8655-AADD17DD30AB}" type="parTrans" cxnId="{13A814E3-9F82-4910-96F7-B189661B8F8B}">
      <dgm:prSet/>
      <dgm:spPr/>
      <dgm:t>
        <a:bodyPr/>
        <a:lstStyle/>
        <a:p>
          <a:pPr rtl="1"/>
          <a:endParaRPr lang="ar-SA"/>
        </a:p>
      </dgm:t>
    </dgm:pt>
    <dgm:pt modelId="{0C72577B-989D-4847-8B34-B1AE96B59BA8}" type="sibTrans" cxnId="{13A814E3-9F82-4910-96F7-B189661B8F8B}">
      <dgm:prSet/>
      <dgm:spPr/>
      <dgm:t>
        <a:bodyPr/>
        <a:lstStyle/>
        <a:p>
          <a:pPr rtl="1"/>
          <a:endParaRPr lang="ar-SA"/>
        </a:p>
      </dgm:t>
    </dgm:pt>
    <dgm:pt modelId="{16C4836C-0FB8-423A-A616-F6C5E93255D1}">
      <dgm:prSet phldrT="[نص]"/>
      <dgm:spPr/>
      <dgm:t>
        <a:bodyPr/>
        <a:lstStyle/>
        <a:p>
          <a:pPr rtl="1"/>
          <a:r>
            <a:rPr lang="en-US" b="1" dirty="0" smtClean="0"/>
            <a:t>Comparison</a:t>
          </a:r>
          <a:endParaRPr lang="ar-SA" b="1" dirty="0"/>
        </a:p>
      </dgm:t>
    </dgm:pt>
    <dgm:pt modelId="{FEE50958-138C-4BB9-8041-A1DDBEAFF574}" type="parTrans" cxnId="{269CD099-9BD8-439F-8371-177B9B5E164B}">
      <dgm:prSet/>
      <dgm:spPr/>
      <dgm:t>
        <a:bodyPr/>
        <a:lstStyle/>
        <a:p>
          <a:pPr rtl="1"/>
          <a:endParaRPr lang="ar-SA"/>
        </a:p>
      </dgm:t>
    </dgm:pt>
    <dgm:pt modelId="{EB86ECD1-C33B-4D8B-9F65-12D8D95AF0EB}" type="sibTrans" cxnId="{269CD099-9BD8-439F-8371-177B9B5E164B}">
      <dgm:prSet/>
      <dgm:spPr/>
      <dgm:t>
        <a:bodyPr/>
        <a:lstStyle/>
        <a:p>
          <a:pPr rtl="1"/>
          <a:endParaRPr lang="ar-SA"/>
        </a:p>
      </dgm:t>
    </dgm:pt>
    <dgm:pt modelId="{F7CE2DFB-9F1A-4649-B4C7-78A92C764996}" type="pres">
      <dgm:prSet presAssocID="{9C519212-2906-40A7-BBA7-1C70B536E88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8413678-CA13-4F4F-8E0F-DBC9A8132FC1}" type="pres">
      <dgm:prSet presAssocID="{9C519212-2906-40A7-BBA7-1C70B536E888}" presName="arrow" presStyleLbl="bgShp" presStyleIdx="0" presStyleCnt="1"/>
      <dgm:spPr/>
    </dgm:pt>
    <dgm:pt modelId="{7C241752-32F4-46F9-9C71-581E3FDE01BE}" type="pres">
      <dgm:prSet presAssocID="{9C519212-2906-40A7-BBA7-1C70B536E888}" presName="linearProcess" presStyleCnt="0"/>
      <dgm:spPr/>
    </dgm:pt>
    <dgm:pt modelId="{0C2115B0-9688-4D1E-85AC-001FBC178B09}" type="pres">
      <dgm:prSet presAssocID="{1F631C46-4BD6-41D0-93B7-AE96258C282E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4B220B8-00D4-4B8A-8782-006CBD29130F}" type="pres">
      <dgm:prSet presAssocID="{2396CE6D-9484-4B72-84ED-7FD30FA7C5B9}" presName="sibTrans" presStyleCnt="0"/>
      <dgm:spPr/>
    </dgm:pt>
    <dgm:pt modelId="{C8E35317-84B5-4C32-AC07-B63BD118C52C}" type="pres">
      <dgm:prSet presAssocID="{D001F4A7-8524-4FC0-95AC-8058A2FA2056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7F3C158-2DAF-4944-8E28-D7AEF61B23C0}" type="pres">
      <dgm:prSet presAssocID="{8694DC57-F3C3-4A27-9101-A4F61CB97A09}" presName="sibTrans" presStyleCnt="0"/>
      <dgm:spPr/>
    </dgm:pt>
    <dgm:pt modelId="{24DAE1A5-C237-46B1-93B6-6CC855D04199}" type="pres">
      <dgm:prSet presAssocID="{00DB8C8B-4E21-476A-AE9E-5C6E53D08A37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01DDEFE-76CA-4FDE-9960-8396072075DF}" type="pres">
      <dgm:prSet presAssocID="{0C72577B-989D-4847-8B34-B1AE96B59BA8}" presName="sibTrans" presStyleCnt="0"/>
      <dgm:spPr/>
    </dgm:pt>
    <dgm:pt modelId="{73D410B7-CCD9-490F-A659-24B096830700}" type="pres">
      <dgm:prSet presAssocID="{496EF248-026B-405E-98ED-A60376CC2D7B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FE7E2B6-413C-41B4-A984-113F8A5A110F}" type="pres">
      <dgm:prSet presAssocID="{937478B3-E022-43D6-9C10-4DB667B4832E}" presName="sibTrans" presStyleCnt="0"/>
      <dgm:spPr/>
    </dgm:pt>
    <dgm:pt modelId="{276DDEDF-72E0-4CA8-83E5-D6236C6F1F92}" type="pres">
      <dgm:prSet presAssocID="{DDEF2693-8C4C-4D12-A26F-0549A118E363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4125ADF-2190-4E1A-B967-607CE43386A3}" type="pres">
      <dgm:prSet presAssocID="{97CA9E6D-764D-4FDC-A522-98AA2DBCD459}" presName="sibTrans" presStyleCnt="0"/>
      <dgm:spPr/>
    </dgm:pt>
    <dgm:pt modelId="{2AF60165-B3CF-48DE-8722-B1D76B802B3D}" type="pres">
      <dgm:prSet presAssocID="{16C4836C-0FB8-423A-A616-F6C5E93255D1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387FA79-5DEB-424F-81AF-A4B5C677E617}" type="presOf" srcId="{16C4836C-0FB8-423A-A616-F6C5E93255D1}" destId="{2AF60165-B3CF-48DE-8722-B1D76B802B3D}" srcOrd="0" destOrd="0" presId="urn:microsoft.com/office/officeart/2005/8/layout/hProcess9"/>
    <dgm:cxn modelId="{71C434EC-67DC-414E-AF20-2625AF04FC7F}" type="presOf" srcId="{D001F4A7-8524-4FC0-95AC-8058A2FA2056}" destId="{C8E35317-84B5-4C32-AC07-B63BD118C52C}" srcOrd="0" destOrd="0" presId="urn:microsoft.com/office/officeart/2005/8/layout/hProcess9"/>
    <dgm:cxn modelId="{887AF444-F46D-44CF-984B-DA275E91B758}" srcId="{9C519212-2906-40A7-BBA7-1C70B536E888}" destId="{D001F4A7-8524-4FC0-95AC-8058A2FA2056}" srcOrd="1" destOrd="0" parTransId="{EA556562-253F-4552-A03B-AE4FCD235773}" sibTransId="{8694DC57-F3C3-4A27-9101-A4F61CB97A09}"/>
    <dgm:cxn modelId="{760EF106-6794-4FE4-AC6A-0944572A3E5E}" type="presOf" srcId="{1F631C46-4BD6-41D0-93B7-AE96258C282E}" destId="{0C2115B0-9688-4D1E-85AC-001FBC178B09}" srcOrd="0" destOrd="0" presId="urn:microsoft.com/office/officeart/2005/8/layout/hProcess9"/>
    <dgm:cxn modelId="{318F5380-B3E7-4DBD-987A-89B1E9ADD985}" srcId="{9C519212-2906-40A7-BBA7-1C70B536E888}" destId="{DDEF2693-8C4C-4D12-A26F-0549A118E363}" srcOrd="4" destOrd="0" parTransId="{73332A48-82B0-4BB6-94B3-7B4417781AB1}" sibTransId="{97CA9E6D-764D-4FDC-A522-98AA2DBCD459}"/>
    <dgm:cxn modelId="{2965DB75-EC31-410D-BB9C-4948C0BB0C42}" type="presOf" srcId="{DDEF2693-8C4C-4D12-A26F-0549A118E363}" destId="{276DDEDF-72E0-4CA8-83E5-D6236C6F1F92}" srcOrd="0" destOrd="0" presId="urn:microsoft.com/office/officeart/2005/8/layout/hProcess9"/>
    <dgm:cxn modelId="{269CD099-9BD8-439F-8371-177B9B5E164B}" srcId="{9C519212-2906-40A7-BBA7-1C70B536E888}" destId="{16C4836C-0FB8-423A-A616-F6C5E93255D1}" srcOrd="5" destOrd="0" parTransId="{FEE50958-138C-4BB9-8041-A1DDBEAFF574}" sibTransId="{EB86ECD1-C33B-4D8B-9F65-12D8D95AF0EB}"/>
    <dgm:cxn modelId="{13A814E3-9F82-4910-96F7-B189661B8F8B}" srcId="{9C519212-2906-40A7-BBA7-1C70B536E888}" destId="{00DB8C8B-4E21-476A-AE9E-5C6E53D08A37}" srcOrd="2" destOrd="0" parTransId="{270CCF6B-77A2-4BAA-8655-AADD17DD30AB}" sibTransId="{0C72577B-989D-4847-8B34-B1AE96B59BA8}"/>
    <dgm:cxn modelId="{D13EB04C-0BEE-4A91-876A-FF9811810620}" type="presOf" srcId="{9C519212-2906-40A7-BBA7-1C70B536E888}" destId="{F7CE2DFB-9F1A-4649-B4C7-78A92C764996}" srcOrd="0" destOrd="0" presId="urn:microsoft.com/office/officeart/2005/8/layout/hProcess9"/>
    <dgm:cxn modelId="{750A8DD5-874F-44E0-8EBA-330281D9AA4F}" type="presOf" srcId="{496EF248-026B-405E-98ED-A60376CC2D7B}" destId="{73D410B7-CCD9-490F-A659-24B096830700}" srcOrd="0" destOrd="0" presId="urn:microsoft.com/office/officeart/2005/8/layout/hProcess9"/>
    <dgm:cxn modelId="{A35B8D8C-83B3-4576-8662-AA212859FC1B}" srcId="{9C519212-2906-40A7-BBA7-1C70B536E888}" destId="{496EF248-026B-405E-98ED-A60376CC2D7B}" srcOrd="3" destOrd="0" parTransId="{24356490-A282-42AE-8C34-F37B4928FF24}" sibTransId="{937478B3-E022-43D6-9C10-4DB667B4832E}"/>
    <dgm:cxn modelId="{64F26778-EA84-418F-B5E5-6797F02BF9AB}" srcId="{9C519212-2906-40A7-BBA7-1C70B536E888}" destId="{1F631C46-4BD6-41D0-93B7-AE96258C282E}" srcOrd="0" destOrd="0" parTransId="{3447D4BF-E116-4C60-A8A6-6845B7533CFE}" sibTransId="{2396CE6D-9484-4B72-84ED-7FD30FA7C5B9}"/>
    <dgm:cxn modelId="{0BB73A48-6724-4E2C-9ABA-453B29E93509}" type="presOf" srcId="{00DB8C8B-4E21-476A-AE9E-5C6E53D08A37}" destId="{24DAE1A5-C237-46B1-93B6-6CC855D04199}" srcOrd="0" destOrd="0" presId="urn:microsoft.com/office/officeart/2005/8/layout/hProcess9"/>
    <dgm:cxn modelId="{2CC661E5-3734-425E-A697-48531F92CB28}" type="presParOf" srcId="{F7CE2DFB-9F1A-4649-B4C7-78A92C764996}" destId="{08413678-CA13-4F4F-8E0F-DBC9A8132FC1}" srcOrd="0" destOrd="0" presId="urn:microsoft.com/office/officeart/2005/8/layout/hProcess9"/>
    <dgm:cxn modelId="{742611AC-BBC3-416E-B52D-6AD28C855D7C}" type="presParOf" srcId="{F7CE2DFB-9F1A-4649-B4C7-78A92C764996}" destId="{7C241752-32F4-46F9-9C71-581E3FDE01BE}" srcOrd="1" destOrd="0" presId="urn:microsoft.com/office/officeart/2005/8/layout/hProcess9"/>
    <dgm:cxn modelId="{2AB98E6F-4EA4-44CD-8631-1850EA407B3D}" type="presParOf" srcId="{7C241752-32F4-46F9-9C71-581E3FDE01BE}" destId="{0C2115B0-9688-4D1E-85AC-001FBC178B09}" srcOrd="0" destOrd="0" presId="urn:microsoft.com/office/officeart/2005/8/layout/hProcess9"/>
    <dgm:cxn modelId="{2730D4D0-C27A-4116-B534-64F18F32A9AE}" type="presParOf" srcId="{7C241752-32F4-46F9-9C71-581E3FDE01BE}" destId="{34B220B8-00D4-4B8A-8782-006CBD29130F}" srcOrd="1" destOrd="0" presId="urn:microsoft.com/office/officeart/2005/8/layout/hProcess9"/>
    <dgm:cxn modelId="{ECD1D66F-29DE-417C-86D7-016F91A3B003}" type="presParOf" srcId="{7C241752-32F4-46F9-9C71-581E3FDE01BE}" destId="{C8E35317-84B5-4C32-AC07-B63BD118C52C}" srcOrd="2" destOrd="0" presId="urn:microsoft.com/office/officeart/2005/8/layout/hProcess9"/>
    <dgm:cxn modelId="{23094AE2-5582-4191-A0A8-4F94637FA9FA}" type="presParOf" srcId="{7C241752-32F4-46F9-9C71-581E3FDE01BE}" destId="{27F3C158-2DAF-4944-8E28-D7AEF61B23C0}" srcOrd="3" destOrd="0" presId="urn:microsoft.com/office/officeart/2005/8/layout/hProcess9"/>
    <dgm:cxn modelId="{113EBDDB-F38C-4381-B41D-0C5D303548B2}" type="presParOf" srcId="{7C241752-32F4-46F9-9C71-581E3FDE01BE}" destId="{24DAE1A5-C237-46B1-93B6-6CC855D04199}" srcOrd="4" destOrd="0" presId="urn:microsoft.com/office/officeart/2005/8/layout/hProcess9"/>
    <dgm:cxn modelId="{99F897C0-42F1-47DF-A464-CEF398C734AA}" type="presParOf" srcId="{7C241752-32F4-46F9-9C71-581E3FDE01BE}" destId="{801DDEFE-76CA-4FDE-9960-8396072075DF}" srcOrd="5" destOrd="0" presId="urn:microsoft.com/office/officeart/2005/8/layout/hProcess9"/>
    <dgm:cxn modelId="{153B2041-2CF9-40C6-A003-A3771BE61476}" type="presParOf" srcId="{7C241752-32F4-46F9-9C71-581E3FDE01BE}" destId="{73D410B7-CCD9-490F-A659-24B096830700}" srcOrd="6" destOrd="0" presId="urn:microsoft.com/office/officeart/2005/8/layout/hProcess9"/>
    <dgm:cxn modelId="{D36E91E9-AD8F-42B4-AD51-1D48B1D3A64F}" type="presParOf" srcId="{7C241752-32F4-46F9-9C71-581E3FDE01BE}" destId="{8FE7E2B6-413C-41B4-A984-113F8A5A110F}" srcOrd="7" destOrd="0" presId="urn:microsoft.com/office/officeart/2005/8/layout/hProcess9"/>
    <dgm:cxn modelId="{BD2C4C63-634B-4B09-8B53-33DCD53283D0}" type="presParOf" srcId="{7C241752-32F4-46F9-9C71-581E3FDE01BE}" destId="{276DDEDF-72E0-4CA8-83E5-D6236C6F1F92}" srcOrd="8" destOrd="0" presId="urn:microsoft.com/office/officeart/2005/8/layout/hProcess9"/>
    <dgm:cxn modelId="{E91819D5-880A-408C-9C7F-A8647999DC20}" type="presParOf" srcId="{7C241752-32F4-46F9-9C71-581E3FDE01BE}" destId="{44125ADF-2190-4E1A-B967-607CE43386A3}" srcOrd="9" destOrd="0" presId="urn:microsoft.com/office/officeart/2005/8/layout/hProcess9"/>
    <dgm:cxn modelId="{F93945FE-157A-44FF-AFA9-73878410536A}" type="presParOf" srcId="{7C241752-32F4-46F9-9C71-581E3FDE01BE}" destId="{2AF60165-B3CF-48DE-8722-B1D76B802B3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FD307C-8ED4-4A79-9058-5E5C8E937C81}" type="doc">
      <dgm:prSet loTypeId="urn:microsoft.com/office/officeart/2005/8/layout/vList3#1" loCatId="list" qsTypeId="urn:microsoft.com/office/officeart/2005/8/quickstyle/simple1" qsCatId="simple" csTypeId="urn:microsoft.com/office/officeart/2005/8/colors/colorful5" csCatId="colorful" phldr="1"/>
      <dgm:spPr/>
    </dgm:pt>
    <dgm:pt modelId="{EA4F0F96-FD1E-48AF-87EE-C7BA34543BE9}">
      <dgm:prSet phldrT="[نص]"/>
      <dgm:spPr/>
      <dgm:t>
        <a:bodyPr/>
        <a:lstStyle/>
        <a:p>
          <a:pPr rtl="1"/>
          <a:r>
            <a:rPr lang="en-US" b="1"/>
            <a:t>Company departments</a:t>
          </a:r>
          <a:r>
            <a:rPr lang="ar-SA" b="1"/>
            <a:t> </a:t>
          </a:r>
        </a:p>
      </dgm:t>
    </dgm:pt>
    <dgm:pt modelId="{CDD31D1D-0830-4808-961C-C20C2F195AA4}" type="parTrans" cxnId="{E5D0F9DA-07FC-49B8-8CBE-AEC08710D46E}">
      <dgm:prSet/>
      <dgm:spPr/>
      <dgm:t>
        <a:bodyPr/>
        <a:lstStyle/>
        <a:p>
          <a:endParaRPr lang="en-US"/>
        </a:p>
      </dgm:t>
    </dgm:pt>
    <dgm:pt modelId="{2EF2FC64-212F-44D8-A74B-79F71AF54A8A}" type="sibTrans" cxnId="{E5D0F9DA-07FC-49B8-8CBE-AEC08710D46E}">
      <dgm:prSet/>
      <dgm:spPr/>
      <dgm:t>
        <a:bodyPr/>
        <a:lstStyle/>
        <a:p>
          <a:endParaRPr lang="en-US"/>
        </a:p>
      </dgm:t>
    </dgm:pt>
    <dgm:pt modelId="{6ACBB2ED-14B1-4E48-A144-FE1DF05F83E4}">
      <dgm:prSet phldrT="[نص]"/>
      <dgm:spPr/>
      <dgm:t>
        <a:bodyPr/>
        <a:lstStyle/>
        <a:p>
          <a:pPr rtl="1"/>
          <a:r>
            <a:rPr lang="en-US" dirty="0"/>
            <a:t> </a:t>
          </a:r>
          <a:r>
            <a:rPr lang="en-US" b="1" dirty="0"/>
            <a:t>Machines in each department </a:t>
          </a:r>
          <a:endParaRPr lang="ar-SA" b="1" dirty="0"/>
        </a:p>
      </dgm:t>
    </dgm:pt>
    <dgm:pt modelId="{E209F54A-F6C3-4635-9AA5-04E85486B67A}" type="parTrans" cxnId="{76EC2D55-C7D8-4E6D-9638-E92D48048482}">
      <dgm:prSet/>
      <dgm:spPr/>
      <dgm:t>
        <a:bodyPr/>
        <a:lstStyle/>
        <a:p>
          <a:endParaRPr lang="en-US"/>
        </a:p>
      </dgm:t>
    </dgm:pt>
    <dgm:pt modelId="{35A45A95-2AA0-4EEF-986A-CF0FFB3B5C48}" type="sibTrans" cxnId="{76EC2D55-C7D8-4E6D-9638-E92D48048482}">
      <dgm:prSet/>
      <dgm:spPr/>
      <dgm:t>
        <a:bodyPr/>
        <a:lstStyle/>
        <a:p>
          <a:endParaRPr lang="en-US"/>
        </a:p>
      </dgm:t>
    </dgm:pt>
    <dgm:pt modelId="{BDAEC181-2E83-49DD-8B44-BDA5C2CC7679}">
      <dgm:prSet/>
      <dgm:spPr/>
      <dgm:t>
        <a:bodyPr/>
        <a:lstStyle/>
        <a:p>
          <a:pPr rtl="0"/>
          <a:r>
            <a:rPr lang="en-US" baseline="0"/>
            <a:t> </a:t>
          </a:r>
          <a:r>
            <a:rPr lang="en-US" b="1"/>
            <a:t>List of spare parts, spare parts price, lead time   and the current inventory level.</a:t>
          </a:r>
        </a:p>
      </dgm:t>
    </dgm:pt>
    <dgm:pt modelId="{88A7503B-E1E9-420F-A48B-8B0D2537949D}" type="parTrans" cxnId="{8EDB6C7E-CD53-49DB-9D39-A8E0F86E8EAF}">
      <dgm:prSet/>
      <dgm:spPr/>
      <dgm:t>
        <a:bodyPr/>
        <a:lstStyle/>
        <a:p>
          <a:pPr rtl="1"/>
          <a:endParaRPr lang="ar-SA"/>
        </a:p>
      </dgm:t>
    </dgm:pt>
    <dgm:pt modelId="{A360C204-DA70-4B7E-B0F2-C93C04AA4A8D}" type="sibTrans" cxnId="{8EDB6C7E-CD53-49DB-9D39-A8E0F86E8EAF}">
      <dgm:prSet/>
      <dgm:spPr/>
      <dgm:t>
        <a:bodyPr/>
        <a:lstStyle/>
        <a:p>
          <a:pPr rtl="1"/>
          <a:endParaRPr lang="ar-SA"/>
        </a:p>
      </dgm:t>
    </dgm:pt>
    <dgm:pt modelId="{2675F3C1-709C-4C19-977F-C74EB737A766}">
      <dgm:prSet/>
      <dgm:spPr/>
      <dgm:t>
        <a:bodyPr/>
        <a:lstStyle/>
        <a:p>
          <a:pPr rtl="0"/>
          <a:r>
            <a:rPr lang="en-US" b="1"/>
            <a:t>Maintenance orders </a:t>
          </a:r>
        </a:p>
      </dgm:t>
    </dgm:pt>
    <dgm:pt modelId="{4516F6E4-74B7-48B2-A623-E73D11E2F369}" type="parTrans" cxnId="{75F7A97E-2E06-48EB-84BA-B7CBA44F0BCD}">
      <dgm:prSet/>
      <dgm:spPr/>
      <dgm:t>
        <a:bodyPr/>
        <a:lstStyle/>
        <a:p>
          <a:pPr rtl="1"/>
          <a:endParaRPr lang="ar-SA"/>
        </a:p>
      </dgm:t>
    </dgm:pt>
    <dgm:pt modelId="{C81E8A38-1D54-4308-9903-03C669D42EBA}" type="sibTrans" cxnId="{75F7A97E-2E06-48EB-84BA-B7CBA44F0BCD}">
      <dgm:prSet/>
      <dgm:spPr/>
      <dgm:t>
        <a:bodyPr/>
        <a:lstStyle/>
        <a:p>
          <a:pPr rtl="1"/>
          <a:endParaRPr lang="ar-SA"/>
        </a:p>
      </dgm:t>
    </dgm:pt>
    <dgm:pt modelId="{1C6753E4-A7EF-4A27-BFEB-C022ED4B9058}" type="pres">
      <dgm:prSet presAssocID="{17FD307C-8ED4-4A79-9058-5E5C8E937C81}" presName="linearFlow" presStyleCnt="0">
        <dgm:presLayoutVars>
          <dgm:dir/>
          <dgm:resizeHandles val="exact"/>
        </dgm:presLayoutVars>
      </dgm:prSet>
      <dgm:spPr/>
    </dgm:pt>
    <dgm:pt modelId="{47B4DDCF-8DE9-4460-BDF2-56E16E0C8572}" type="pres">
      <dgm:prSet presAssocID="{EA4F0F96-FD1E-48AF-87EE-C7BA34543BE9}" presName="composite" presStyleCnt="0"/>
      <dgm:spPr/>
    </dgm:pt>
    <dgm:pt modelId="{963BF5E0-198E-4D40-8152-52B8CD9DBBDF}" type="pres">
      <dgm:prSet presAssocID="{EA4F0F96-FD1E-48AF-87EE-C7BA34543BE9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CFDF100-4C5A-492B-870E-213EF34159F8}" type="pres">
      <dgm:prSet presAssocID="{EA4F0F96-FD1E-48AF-87EE-C7BA34543BE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25B3CE7-AC98-424B-BC5E-D9FBC97B3DC8}" type="pres">
      <dgm:prSet presAssocID="{2EF2FC64-212F-44D8-A74B-79F71AF54A8A}" presName="spacing" presStyleCnt="0"/>
      <dgm:spPr/>
    </dgm:pt>
    <dgm:pt modelId="{E992DD1E-6FF8-41AC-82D8-CCEAC3E5DE1B}" type="pres">
      <dgm:prSet presAssocID="{6ACBB2ED-14B1-4E48-A144-FE1DF05F83E4}" presName="composite" presStyleCnt="0"/>
      <dgm:spPr/>
    </dgm:pt>
    <dgm:pt modelId="{16828B15-2FD2-488F-B92F-FF0B1C6D1944}" type="pres">
      <dgm:prSet presAssocID="{6ACBB2ED-14B1-4E48-A144-FE1DF05F83E4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4BA2CFD-986B-4076-8196-A35936E69DD1}" type="pres">
      <dgm:prSet presAssocID="{6ACBB2ED-14B1-4E48-A144-FE1DF05F83E4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3D4BAC6-AE30-4D4A-B3F9-A8EC8EAC22BB}" type="pres">
      <dgm:prSet presAssocID="{35A45A95-2AA0-4EEF-986A-CF0FFB3B5C48}" presName="spacing" presStyleCnt="0"/>
      <dgm:spPr/>
    </dgm:pt>
    <dgm:pt modelId="{03CA67E5-DCC2-4E88-96C5-076EE45CB2BA}" type="pres">
      <dgm:prSet presAssocID="{2675F3C1-709C-4C19-977F-C74EB737A766}" presName="composite" presStyleCnt="0"/>
      <dgm:spPr/>
    </dgm:pt>
    <dgm:pt modelId="{1BBC4243-D938-4522-9FF6-3B373E8D05AA}" type="pres">
      <dgm:prSet presAssocID="{2675F3C1-709C-4C19-977F-C74EB737A766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549941D-F8B5-449F-AC2C-CE125F10F78F}" type="pres">
      <dgm:prSet presAssocID="{2675F3C1-709C-4C19-977F-C74EB737A76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1BA3269-CC36-48A8-A3BC-BD389A63032D}" type="pres">
      <dgm:prSet presAssocID="{C81E8A38-1D54-4308-9903-03C669D42EBA}" presName="spacing" presStyleCnt="0"/>
      <dgm:spPr/>
    </dgm:pt>
    <dgm:pt modelId="{F4855529-ACA1-48AA-9EBC-D8144775A091}" type="pres">
      <dgm:prSet presAssocID="{BDAEC181-2E83-49DD-8B44-BDA5C2CC7679}" presName="composite" presStyleCnt="0"/>
      <dgm:spPr/>
    </dgm:pt>
    <dgm:pt modelId="{3CEEF1F6-69DF-4CEC-A73A-D5CC2C851091}" type="pres">
      <dgm:prSet presAssocID="{BDAEC181-2E83-49DD-8B44-BDA5C2CC7679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3558473-ABD9-49A0-B4BD-2BCDC7EAD437}" type="pres">
      <dgm:prSet presAssocID="{BDAEC181-2E83-49DD-8B44-BDA5C2CC767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6D5681C-7D6D-4987-91B6-87E6601956CF}" type="presOf" srcId="{EA4F0F96-FD1E-48AF-87EE-C7BA34543BE9}" destId="{3CFDF100-4C5A-492B-870E-213EF34159F8}" srcOrd="0" destOrd="0" presId="urn:microsoft.com/office/officeart/2005/8/layout/vList3#1"/>
    <dgm:cxn modelId="{51A22EF8-283B-4749-AA56-81417F63BFB3}" type="presOf" srcId="{17FD307C-8ED4-4A79-9058-5E5C8E937C81}" destId="{1C6753E4-A7EF-4A27-BFEB-C022ED4B9058}" srcOrd="0" destOrd="0" presId="urn:microsoft.com/office/officeart/2005/8/layout/vList3#1"/>
    <dgm:cxn modelId="{988F2AC6-9182-4542-88CB-F083033F1537}" type="presOf" srcId="{BDAEC181-2E83-49DD-8B44-BDA5C2CC7679}" destId="{F3558473-ABD9-49A0-B4BD-2BCDC7EAD437}" srcOrd="0" destOrd="0" presId="urn:microsoft.com/office/officeart/2005/8/layout/vList3#1"/>
    <dgm:cxn modelId="{8EDB6C7E-CD53-49DB-9D39-A8E0F86E8EAF}" srcId="{17FD307C-8ED4-4A79-9058-5E5C8E937C81}" destId="{BDAEC181-2E83-49DD-8B44-BDA5C2CC7679}" srcOrd="3" destOrd="0" parTransId="{88A7503B-E1E9-420F-A48B-8B0D2537949D}" sibTransId="{A360C204-DA70-4B7E-B0F2-C93C04AA4A8D}"/>
    <dgm:cxn modelId="{76EC2D55-C7D8-4E6D-9638-E92D48048482}" srcId="{17FD307C-8ED4-4A79-9058-5E5C8E937C81}" destId="{6ACBB2ED-14B1-4E48-A144-FE1DF05F83E4}" srcOrd="1" destOrd="0" parTransId="{E209F54A-F6C3-4635-9AA5-04E85486B67A}" sibTransId="{35A45A95-2AA0-4EEF-986A-CF0FFB3B5C48}"/>
    <dgm:cxn modelId="{4AFFE1A7-2E00-4DB1-B1FD-12E1C4579ECD}" type="presOf" srcId="{2675F3C1-709C-4C19-977F-C74EB737A766}" destId="{7549941D-F8B5-449F-AC2C-CE125F10F78F}" srcOrd="0" destOrd="0" presId="urn:microsoft.com/office/officeart/2005/8/layout/vList3#1"/>
    <dgm:cxn modelId="{75F7A97E-2E06-48EB-84BA-B7CBA44F0BCD}" srcId="{17FD307C-8ED4-4A79-9058-5E5C8E937C81}" destId="{2675F3C1-709C-4C19-977F-C74EB737A766}" srcOrd="2" destOrd="0" parTransId="{4516F6E4-74B7-48B2-A623-E73D11E2F369}" sibTransId="{C81E8A38-1D54-4308-9903-03C669D42EBA}"/>
    <dgm:cxn modelId="{E5D0F9DA-07FC-49B8-8CBE-AEC08710D46E}" srcId="{17FD307C-8ED4-4A79-9058-5E5C8E937C81}" destId="{EA4F0F96-FD1E-48AF-87EE-C7BA34543BE9}" srcOrd="0" destOrd="0" parTransId="{CDD31D1D-0830-4808-961C-C20C2F195AA4}" sibTransId="{2EF2FC64-212F-44D8-A74B-79F71AF54A8A}"/>
    <dgm:cxn modelId="{3D3B6C3E-E733-48C1-B02D-59C1AADDC40E}" type="presOf" srcId="{6ACBB2ED-14B1-4E48-A144-FE1DF05F83E4}" destId="{A4BA2CFD-986B-4076-8196-A35936E69DD1}" srcOrd="0" destOrd="0" presId="urn:microsoft.com/office/officeart/2005/8/layout/vList3#1"/>
    <dgm:cxn modelId="{42036A06-FCAF-44B8-B16C-F94BDCB63C14}" type="presParOf" srcId="{1C6753E4-A7EF-4A27-BFEB-C022ED4B9058}" destId="{47B4DDCF-8DE9-4460-BDF2-56E16E0C8572}" srcOrd="0" destOrd="0" presId="urn:microsoft.com/office/officeart/2005/8/layout/vList3#1"/>
    <dgm:cxn modelId="{40A75CAE-52AF-4214-A9ED-7590B98ACFE5}" type="presParOf" srcId="{47B4DDCF-8DE9-4460-BDF2-56E16E0C8572}" destId="{963BF5E0-198E-4D40-8152-52B8CD9DBBDF}" srcOrd="0" destOrd="0" presId="urn:microsoft.com/office/officeart/2005/8/layout/vList3#1"/>
    <dgm:cxn modelId="{BEAC1CD0-6856-4F97-B3D3-16A24D4FC3B7}" type="presParOf" srcId="{47B4DDCF-8DE9-4460-BDF2-56E16E0C8572}" destId="{3CFDF100-4C5A-492B-870E-213EF34159F8}" srcOrd="1" destOrd="0" presId="urn:microsoft.com/office/officeart/2005/8/layout/vList3#1"/>
    <dgm:cxn modelId="{A78CFC3A-8E2B-4CCC-8C77-99EB8961FB19}" type="presParOf" srcId="{1C6753E4-A7EF-4A27-BFEB-C022ED4B9058}" destId="{625B3CE7-AC98-424B-BC5E-D9FBC97B3DC8}" srcOrd="1" destOrd="0" presId="urn:microsoft.com/office/officeart/2005/8/layout/vList3#1"/>
    <dgm:cxn modelId="{F0B25971-90E8-4157-94F2-980A33AEA2EA}" type="presParOf" srcId="{1C6753E4-A7EF-4A27-BFEB-C022ED4B9058}" destId="{E992DD1E-6FF8-41AC-82D8-CCEAC3E5DE1B}" srcOrd="2" destOrd="0" presId="urn:microsoft.com/office/officeart/2005/8/layout/vList3#1"/>
    <dgm:cxn modelId="{72658DD1-8534-471D-A556-21856B8D4D36}" type="presParOf" srcId="{E992DD1E-6FF8-41AC-82D8-CCEAC3E5DE1B}" destId="{16828B15-2FD2-488F-B92F-FF0B1C6D1944}" srcOrd="0" destOrd="0" presId="urn:microsoft.com/office/officeart/2005/8/layout/vList3#1"/>
    <dgm:cxn modelId="{0FA5C21E-63A6-4BDD-9966-8B15C40DE230}" type="presParOf" srcId="{E992DD1E-6FF8-41AC-82D8-CCEAC3E5DE1B}" destId="{A4BA2CFD-986B-4076-8196-A35936E69DD1}" srcOrd="1" destOrd="0" presId="urn:microsoft.com/office/officeart/2005/8/layout/vList3#1"/>
    <dgm:cxn modelId="{72BCCA1E-CDD4-4517-97F0-5B31B4137742}" type="presParOf" srcId="{1C6753E4-A7EF-4A27-BFEB-C022ED4B9058}" destId="{83D4BAC6-AE30-4D4A-B3F9-A8EC8EAC22BB}" srcOrd="3" destOrd="0" presId="urn:microsoft.com/office/officeart/2005/8/layout/vList3#1"/>
    <dgm:cxn modelId="{77386844-0B6B-4055-B08F-DA68EA5B7664}" type="presParOf" srcId="{1C6753E4-A7EF-4A27-BFEB-C022ED4B9058}" destId="{03CA67E5-DCC2-4E88-96C5-076EE45CB2BA}" srcOrd="4" destOrd="0" presId="urn:microsoft.com/office/officeart/2005/8/layout/vList3#1"/>
    <dgm:cxn modelId="{8495907F-978B-4C65-B829-BA2ACE06C042}" type="presParOf" srcId="{03CA67E5-DCC2-4E88-96C5-076EE45CB2BA}" destId="{1BBC4243-D938-4522-9FF6-3B373E8D05AA}" srcOrd="0" destOrd="0" presId="urn:microsoft.com/office/officeart/2005/8/layout/vList3#1"/>
    <dgm:cxn modelId="{D21387A4-DEB5-40FE-A5F5-9B6AD1297D3D}" type="presParOf" srcId="{03CA67E5-DCC2-4E88-96C5-076EE45CB2BA}" destId="{7549941D-F8B5-449F-AC2C-CE125F10F78F}" srcOrd="1" destOrd="0" presId="urn:microsoft.com/office/officeart/2005/8/layout/vList3#1"/>
    <dgm:cxn modelId="{60009ED0-9E5F-4D4D-B600-1D17800EA47E}" type="presParOf" srcId="{1C6753E4-A7EF-4A27-BFEB-C022ED4B9058}" destId="{11BA3269-CC36-48A8-A3BC-BD389A63032D}" srcOrd="5" destOrd="0" presId="urn:microsoft.com/office/officeart/2005/8/layout/vList3#1"/>
    <dgm:cxn modelId="{341785AB-1ACA-4CEC-A2C7-C172476472BC}" type="presParOf" srcId="{1C6753E4-A7EF-4A27-BFEB-C022ED4B9058}" destId="{F4855529-ACA1-48AA-9EBC-D8144775A091}" srcOrd="6" destOrd="0" presId="urn:microsoft.com/office/officeart/2005/8/layout/vList3#1"/>
    <dgm:cxn modelId="{CB057D54-788A-49A1-AD67-7346FA22E38F}" type="presParOf" srcId="{F4855529-ACA1-48AA-9EBC-D8144775A091}" destId="{3CEEF1F6-69DF-4CEC-A73A-D5CC2C851091}" srcOrd="0" destOrd="0" presId="urn:microsoft.com/office/officeart/2005/8/layout/vList3#1"/>
    <dgm:cxn modelId="{ACA4A78E-9B32-4642-9C6E-3E34978039DE}" type="presParOf" srcId="{F4855529-ACA1-48AA-9EBC-D8144775A091}" destId="{F3558473-ABD9-49A0-B4BD-2BCDC7EAD43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7884C6-E474-4102-A25D-BF4BF3CDC08F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748FDDCE-9226-494B-8BE9-58B23790D8DE}">
      <dgm:prSet phldrT="[نص]" custT="1"/>
      <dgm:spPr/>
      <dgm:t>
        <a:bodyPr/>
        <a:lstStyle/>
        <a:p>
          <a:pPr rtl="1"/>
          <a:r>
            <a:rPr lang="en-US" sz="2400" dirty="0" smtClean="0"/>
            <a:t>565 Maintenances orders</a:t>
          </a:r>
          <a:endParaRPr lang="ar-SA" sz="2400" dirty="0"/>
        </a:p>
      </dgm:t>
    </dgm:pt>
    <dgm:pt modelId="{96849F49-370F-4867-BFD2-AE130B4BCC50}" type="parTrans" cxnId="{8DAE062D-E17A-4D52-876A-A011A077BCF7}">
      <dgm:prSet/>
      <dgm:spPr/>
      <dgm:t>
        <a:bodyPr/>
        <a:lstStyle/>
        <a:p>
          <a:pPr rtl="1"/>
          <a:endParaRPr lang="ar-SA"/>
        </a:p>
      </dgm:t>
    </dgm:pt>
    <dgm:pt modelId="{697EB85F-F173-4D64-BDDB-8922E2E68179}" type="sibTrans" cxnId="{8DAE062D-E17A-4D52-876A-A011A077BCF7}">
      <dgm:prSet/>
      <dgm:spPr/>
      <dgm:t>
        <a:bodyPr/>
        <a:lstStyle/>
        <a:p>
          <a:pPr rtl="1"/>
          <a:endParaRPr lang="ar-SA"/>
        </a:p>
      </dgm:t>
    </dgm:pt>
    <dgm:pt modelId="{89EB2BD5-2A9E-43E2-BE7A-39B75517D6AB}">
      <dgm:prSet phldrT="[نص]" custT="1"/>
      <dgm:spPr/>
      <dgm:t>
        <a:bodyPr/>
        <a:lstStyle/>
        <a:p>
          <a:pPr rtl="1"/>
          <a:r>
            <a:rPr lang="en-US" sz="2400" dirty="0" smtClean="0"/>
            <a:t>215 Spare parts</a:t>
          </a:r>
          <a:endParaRPr lang="ar-SA" sz="2400" dirty="0" smtClean="0"/>
        </a:p>
      </dgm:t>
    </dgm:pt>
    <dgm:pt modelId="{0F9177AB-A2E5-419D-9DE1-8326A7868C94}" type="parTrans" cxnId="{B60E151E-EE70-4A5C-8466-A2C5DA16B875}">
      <dgm:prSet/>
      <dgm:spPr/>
      <dgm:t>
        <a:bodyPr/>
        <a:lstStyle/>
        <a:p>
          <a:pPr rtl="1"/>
          <a:endParaRPr lang="ar-SA"/>
        </a:p>
      </dgm:t>
    </dgm:pt>
    <dgm:pt modelId="{BA5898CB-C5C9-4F32-A9A5-1812B8044235}" type="sibTrans" cxnId="{B60E151E-EE70-4A5C-8466-A2C5DA16B875}">
      <dgm:prSet/>
      <dgm:spPr/>
      <dgm:t>
        <a:bodyPr/>
        <a:lstStyle/>
        <a:p>
          <a:pPr rtl="1"/>
          <a:endParaRPr lang="ar-SA"/>
        </a:p>
      </dgm:t>
    </dgm:pt>
    <dgm:pt modelId="{8A8C52B0-62D2-4B31-90CB-F67734E28B4E}">
      <dgm:prSet phldrT="[نص]" custT="1"/>
      <dgm:spPr/>
      <dgm:t>
        <a:bodyPr/>
        <a:lstStyle/>
        <a:p>
          <a:pPr rtl="1"/>
          <a:r>
            <a:rPr lang="en-US" sz="2400" dirty="0" smtClean="0"/>
            <a:t>110</a:t>
          </a:r>
        </a:p>
        <a:p>
          <a:pPr rtl="1"/>
          <a:r>
            <a:rPr lang="en-US" sz="2400" dirty="0" smtClean="0"/>
            <a:t>groups</a:t>
          </a:r>
          <a:endParaRPr lang="ar-SA" sz="2400" dirty="0" smtClean="0"/>
        </a:p>
      </dgm:t>
    </dgm:pt>
    <dgm:pt modelId="{8D29F96D-4320-4572-BDBC-947BF667C348}" type="parTrans" cxnId="{18A83EC7-C281-42E0-8F77-855BDEE8EA4F}">
      <dgm:prSet/>
      <dgm:spPr/>
      <dgm:t>
        <a:bodyPr/>
        <a:lstStyle/>
        <a:p>
          <a:pPr rtl="1"/>
          <a:endParaRPr lang="ar-SA"/>
        </a:p>
      </dgm:t>
    </dgm:pt>
    <dgm:pt modelId="{F1E2396E-265A-4208-B821-C1D18753BC7D}" type="sibTrans" cxnId="{18A83EC7-C281-42E0-8F77-855BDEE8EA4F}">
      <dgm:prSet/>
      <dgm:spPr/>
      <dgm:t>
        <a:bodyPr/>
        <a:lstStyle/>
        <a:p>
          <a:pPr rtl="1"/>
          <a:endParaRPr lang="ar-SA"/>
        </a:p>
      </dgm:t>
    </dgm:pt>
    <dgm:pt modelId="{209AD25D-13B8-4D39-8695-B09755254816}" type="pres">
      <dgm:prSet presAssocID="{357884C6-E474-4102-A25D-BF4BF3CDC08F}" presName="Name0" presStyleCnt="0">
        <dgm:presLayoutVars>
          <dgm:dir/>
          <dgm:animLvl val="lvl"/>
          <dgm:resizeHandles val="exact"/>
        </dgm:presLayoutVars>
      </dgm:prSet>
      <dgm:spPr/>
    </dgm:pt>
    <dgm:pt modelId="{C0EA23F5-A22F-4BA2-AE52-15A917A86490}" type="pres">
      <dgm:prSet presAssocID="{748FDDCE-9226-494B-8BE9-58B23790D8DE}" presName="Name8" presStyleCnt="0"/>
      <dgm:spPr/>
    </dgm:pt>
    <dgm:pt modelId="{B6BAAC77-885A-4B15-8F07-0EC2A4188326}" type="pres">
      <dgm:prSet presAssocID="{748FDDCE-9226-494B-8BE9-58B23790D8DE}" presName="level" presStyleLbl="node1" presStyleIdx="0" presStyleCnt="3" custLinFactNeighborX="-117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707DE4F-62C0-4A27-BF23-D9C143A26B43}" type="pres">
      <dgm:prSet presAssocID="{748FDDCE-9226-494B-8BE9-58B23790D8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DAAEA90-4FB8-4160-87CC-E4CD5E944D5A}" type="pres">
      <dgm:prSet presAssocID="{89EB2BD5-2A9E-43E2-BE7A-39B75517D6AB}" presName="Name8" presStyleCnt="0"/>
      <dgm:spPr/>
    </dgm:pt>
    <dgm:pt modelId="{03E002F1-9A8D-4BF0-80A6-C064A0EE484E}" type="pres">
      <dgm:prSet presAssocID="{89EB2BD5-2A9E-43E2-BE7A-39B75517D6A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B825521-B3B8-4EC6-9F7D-DD10DC7088B1}" type="pres">
      <dgm:prSet presAssocID="{89EB2BD5-2A9E-43E2-BE7A-39B75517D6A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E44C1EB-7026-423E-A2B7-D698F597AB7F}" type="pres">
      <dgm:prSet presAssocID="{8A8C52B0-62D2-4B31-90CB-F67734E28B4E}" presName="Name8" presStyleCnt="0"/>
      <dgm:spPr/>
    </dgm:pt>
    <dgm:pt modelId="{D729135A-9FE8-48A2-9194-90AA7E7484EB}" type="pres">
      <dgm:prSet presAssocID="{8A8C52B0-62D2-4B31-90CB-F67734E28B4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EE824B8-5296-4CFC-8C63-426252C7875E}" type="pres">
      <dgm:prSet presAssocID="{8A8C52B0-62D2-4B31-90CB-F67734E28B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60E151E-EE70-4A5C-8466-A2C5DA16B875}" srcId="{357884C6-E474-4102-A25D-BF4BF3CDC08F}" destId="{89EB2BD5-2A9E-43E2-BE7A-39B75517D6AB}" srcOrd="1" destOrd="0" parTransId="{0F9177AB-A2E5-419D-9DE1-8326A7868C94}" sibTransId="{BA5898CB-C5C9-4F32-A9A5-1812B8044235}"/>
    <dgm:cxn modelId="{991B8BD1-DCE3-43B2-B470-78051ED52EFE}" type="presOf" srcId="{357884C6-E474-4102-A25D-BF4BF3CDC08F}" destId="{209AD25D-13B8-4D39-8695-B09755254816}" srcOrd="0" destOrd="0" presId="urn:microsoft.com/office/officeart/2005/8/layout/pyramid3"/>
    <dgm:cxn modelId="{3AD63488-583C-4A07-BE9C-B967C6AAC2B4}" type="presOf" srcId="{8A8C52B0-62D2-4B31-90CB-F67734E28B4E}" destId="{1EE824B8-5296-4CFC-8C63-426252C7875E}" srcOrd="1" destOrd="0" presId="urn:microsoft.com/office/officeart/2005/8/layout/pyramid3"/>
    <dgm:cxn modelId="{D7E61132-5C27-44C4-AF53-03EECFDB19B6}" type="presOf" srcId="{8A8C52B0-62D2-4B31-90CB-F67734E28B4E}" destId="{D729135A-9FE8-48A2-9194-90AA7E7484EB}" srcOrd="0" destOrd="0" presId="urn:microsoft.com/office/officeart/2005/8/layout/pyramid3"/>
    <dgm:cxn modelId="{81C786B0-3736-4B87-99E8-39838C176E60}" type="presOf" srcId="{89EB2BD5-2A9E-43E2-BE7A-39B75517D6AB}" destId="{03E002F1-9A8D-4BF0-80A6-C064A0EE484E}" srcOrd="0" destOrd="0" presId="urn:microsoft.com/office/officeart/2005/8/layout/pyramid3"/>
    <dgm:cxn modelId="{69177CDE-CE3E-4A40-ACFF-0223A1581F2D}" type="presOf" srcId="{748FDDCE-9226-494B-8BE9-58B23790D8DE}" destId="{2707DE4F-62C0-4A27-BF23-D9C143A26B43}" srcOrd="1" destOrd="0" presId="urn:microsoft.com/office/officeart/2005/8/layout/pyramid3"/>
    <dgm:cxn modelId="{18A83EC7-C281-42E0-8F77-855BDEE8EA4F}" srcId="{357884C6-E474-4102-A25D-BF4BF3CDC08F}" destId="{8A8C52B0-62D2-4B31-90CB-F67734E28B4E}" srcOrd="2" destOrd="0" parTransId="{8D29F96D-4320-4572-BDBC-947BF667C348}" sibTransId="{F1E2396E-265A-4208-B821-C1D18753BC7D}"/>
    <dgm:cxn modelId="{FC2DDF2D-32E9-41C1-82D1-E38A1D9D672C}" type="presOf" srcId="{748FDDCE-9226-494B-8BE9-58B23790D8DE}" destId="{B6BAAC77-885A-4B15-8F07-0EC2A4188326}" srcOrd="0" destOrd="0" presId="urn:microsoft.com/office/officeart/2005/8/layout/pyramid3"/>
    <dgm:cxn modelId="{763A90ED-557B-468F-BCC6-35DC066FFD2A}" type="presOf" srcId="{89EB2BD5-2A9E-43E2-BE7A-39B75517D6AB}" destId="{3B825521-B3B8-4EC6-9F7D-DD10DC7088B1}" srcOrd="1" destOrd="0" presId="urn:microsoft.com/office/officeart/2005/8/layout/pyramid3"/>
    <dgm:cxn modelId="{8DAE062D-E17A-4D52-876A-A011A077BCF7}" srcId="{357884C6-E474-4102-A25D-BF4BF3CDC08F}" destId="{748FDDCE-9226-494B-8BE9-58B23790D8DE}" srcOrd="0" destOrd="0" parTransId="{96849F49-370F-4867-BFD2-AE130B4BCC50}" sibTransId="{697EB85F-F173-4D64-BDDB-8922E2E68179}"/>
    <dgm:cxn modelId="{D31D0558-DF08-46D9-AD7D-3664F3EB9357}" type="presParOf" srcId="{209AD25D-13B8-4D39-8695-B09755254816}" destId="{C0EA23F5-A22F-4BA2-AE52-15A917A86490}" srcOrd="0" destOrd="0" presId="urn:microsoft.com/office/officeart/2005/8/layout/pyramid3"/>
    <dgm:cxn modelId="{49B30BCF-1C10-42A2-BB54-8CAA89E1914A}" type="presParOf" srcId="{C0EA23F5-A22F-4BA2-AE52-15A917A86490}" destId="{B6BAAC77-885A-4B15-8F07-0EC2A4188326}" srcOrd="0" destOrd="0" presId="urn:microsoft.com/office/officeart/2005/8/layout/pyramid3"/>
    <dgm:cxn modelId="{AE599A30-2E0F-4F8E-AD60-3FFC538E8123}" type="presParOf" srcId="{C0EA23F5-A22F-4BA2-AE52-15A917A86490}" destId="{2707DE4F-62C0-4A27-BF23-D9C143A26B43}" srcOrd="1" destOrd="0" presId="urn:microsoft.com/office/officeart/2005/8/layout/pyramid3"/>
    <dgm:cxn modelId="{F493579D-95AA-43C0-9448-5E70054AAF82}" type="presParOf" srcId="{209AD25D-13B8-4D39-8695-B09755254816}" destId="{0DAAEA90-4FB8-4160-87CC-E4CD5E944D5A}" srcOrd="1" destOrd="0" presId="urn:microsoft.com/office/officeart/2005/8/layout/pyramid3"/>
    <dgm:cxn modelId="{1335FDA9-B145-477A-A41D-9E45AC2FECD5}" type="presParOf" srcId="{0DAAEA90-4FB8-4160-87CC-E4CD5E944D5A}" destId="{03E002F1-9A8D-4BF0-80A6-C064A0EE484E}" srcOrd="0" destOrd="0" presId="urn:microsoft.com/office/officeart/2005/8/layout/pyramid3"/>
    <dgm:cxn modelId="{52AF9304-D6FA-433D-82E4-64967EC2A7B0}" type="presParOf" srcId="{0DAAEA90-4FB8-4160-87CC-E4CD5E944D5A}" destId="{3B825521-B3B8-4EC6-9F7D-DD10DC7088B1}" srcOrd="1" destOrd="0" presId="urn:microsoft.com/office/officeart/2005/8/layout/pyramid3"/>
    <dgm:cxn modelId="{746168FA-0C2D-4732-8C0A-21201C8D8675}" type="presParOf" srcId="{209AD25D-13B8-4D39-8695-B09755254816}" destId="{FE44C1EB-7026-423E-A2B7-D698F597AB7F}" srcOrd="2" destOrd="0" presId="urn:microsoft.com/office/officeart/2005/8/layout/pyramid3"/>
    <dgm:cxn modelId="{F71F2D5F-6E57-44E5-9C33-B29574525F5D}" type="presParOf" srcId="{FE44C1EB-7026-423E-A2B7-D698F597AB7F}" destId="{D729135A-9FE8-48A2-9194-90AA7E7484EB}" srcOrd="0" destOrd="0" presId="urn:microsoft.com/office/officeart/2005/8/layout/pyramid3"/>
    <dgm:cxn modelId="{BBA6AADA-ACE5-4739-907C-64247501030D}" type="presParOf" srcId="{FE44C1EB-7026-423E-A2B7-D698F597AB7F}" destId="{1EE824B8-5296-4CFC-8C63-426252C7875E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13678-CA13-4F4F-8E0F-DBC9A8132FC1}">
      <dsp:nvSpPr>
        <dsp:cNvPr id="0" name=""/>
        <dsp:cNvSpPr/>
      </dsp:nvSpPr>
      <dsp:spPr>
        <a:xfrm>
          <a:off x="542924" y="0"/>
          <a:ext cx="6153150" cy="48466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115B0-9688-4D1E-85AC-001FBC178B09}">
      <dsp:nvSpPr>
        <dsp:cNvPr id="0" name=""/>
        <dsp:cNvSpPr/>
      </dsp:nvSpPr>
      <dsp:spPr>
        <a:xfrm>
          <a:off x="618" y="1453991"/>
          <a:ext cx="1141786" cy="1938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 Collections</a:t>
          </a:r>
          <a:endParaRPr lang="ar-SA" sz="1400" kern="1200" dirty="0"/>
        </a:p>
      </dsp:txBody>
      <dsp:txXfrm>
        <a:off x="56355" y="1509728"/>
        <a:ext cx="1030312" cy="1827181"/>
      </dsp:txXfrm>
    </dsp:sp>
    <dsp:sp modelId="{C8E35317-84B5-4C32-AC07-B63BD118C52C}">
      <dsp:nvSpPr>
        <dsp:cNvPr id="0" name=""/>
        <dsp:cNvSpPr/>
      </dsp:nvSpPr>
      <dsp:spPr>
        <a:xfrm>
          <a:off x="1219813" y="1453991"/>
          <a:ext cx="1141786" cy="1938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Aggregation</a:t>
          </a:r>
          <a:endParaRPr lang="ar-SA" sz="1300" b="1" kern="1200" dirty="0"/>
        </a:p>
      </dsp:txBody>
      <dsp:txXfrm>
        <a:off x="1275550" y="1509728"/>
        <a:ext cx="1030312" cy="1827181"/>
      </dsp:txXfrm>
    </dsp:sp>
    <dsp:sp modelId="{24DAE1A5-C237-46B1-93B6-6CC855D04199}">
      <dsp:nvSpPr>
        <dsp:cNvPr id="0" name=""/>
        <dsp:cNvSpPr/>
      </dsp:nvSpPr>
      <dsp:spPr>
        <a:xfrm>
          <a:off x="2439009" y="1453991"/>
          <a:ext cx="1141786" cy="1938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ABC Analyses </a:t>
          </a:r>
          <a:endParaRPr lang="ar-SA" sz="1400" kern="1200" dirty="0"/>
        </a:p>
      </dsp:txBody>
      <dsp:txXfrm>
        <a:off x="2494746" y="1509728"/>
        <a:ext cx="1030312" cy="1827181"/>
      </dsp:txXfrm>
    </dsp:sp>
    <dsp:sp modelId="{73D410B7-CCD9-490F-A659-24B096830700}">
      <dsp:nvSpPr>
        <dsp:cNvPr id="0" name=""/>
        <dsp:cNvSpPr/>
      </dsp:nvSpPr>
      <dsp:spPr>
        <a:xfrm>
          <a:off x="3658204" y="1453991"/>
          <a:ext cx="1141786" cy="1938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Building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Forecasting 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model</a:t>
          </a:r>
          <a:endParaRPr lang="ar-SA" sz="1400" kern="1200" dirty="0"/>
        </a:p>
      </dsp:txBody>
      <dsp:txXfrm>
        <a:off x="3713941" y="1509728"/>
        <a:ext cx="1030312" cy="1827181"/>
      </dsp:txXfrm>
    </dsp:sp>
    <dsp:sp modelId="{276DDEDF-72E0-4CA8-83E5-D6236C6F1F92}">
      <dsp:nvSpPr>
        <dsp:cNvPr id="0" name=""/>
        <dsp:cNvSpPr/>
      </dsp:nvSpPr>
      <dsp:spPr>
        <a:xfrm>
          <a:off x="4877399" y="1453991"/>
          <a:ext cx="1141786" cy="1938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Building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Inventory 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model</a:t>
          </a:r>
          <a:endParaRPr lang="ar-SA" sz="1400" kern="1200" dirty="0"/>
        </a:p>
      </dsp:txBody>
      <dsp:txXfrm>
        <a:off x="4933136" y="1509728"/>
        <a:ext cx="1030312" cy="1827181"/>
      </dsp:txXfrm>
    </dsp:sp>
    <dsp:sp modelId="{2AF60165-B3CF-48DE-8722-B1D76B802B3D}">
      <dsp:nvSpPr>
        <dsp:cNvPr id="0" name=""/>
        <dsp:cNvSpPr/>
      </dsp:nvSpPr>
      <dsp:spPr>
        <a:xfrm>
          <a:off x="6096595" y="1453991"/>
          <a:ext cx="1141786" cy="1938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Comparison</a:t>
          </a:r>
          <a:endParaRPr lang="ar-SA" sz="1300" b="1" kern="1200" dirty="0"/>
        </a:p>
      </dsp:txBody>
      <dsp:txXfrm>
        <a:off x="6152332" y="1509728"/>
        <a:ext cx="1030312" cy="18271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F0BE758-875E-482F-A6D4-18532A11D70F}" type="datetimeFigureOut">
              <a:rPr lang="ar-SA" smtClean="0"/>
              <a:pPr/>
              <a:t>17/11/1437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F05FAED-E2DF-4855-8A7F-047B35B0CF3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037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انو</a:t>
            </a:r>
            <a:r>
              <a:rPr lang="ar-SA" baseline="0" dirty="0" smtClean="0"/>
              <a:t> هاد مثال لقطعت غيار </a:t>
            </a:r>
            <a:r>
              <a:rPr lang="ar-SA" baseline="0" dirty="0" err="1" smtClean="0"/>
              <a:t>معمولها</a:t>
            </a:r>
            <a:r>
              <a:rPr lang="ar-SA" baseline="0" dirty="0" smtClean="0"/>
              <a:t> </a:t>
            </a:r>
            <a:r>
              <a:rPr lang="ar-SA" baseline="0" dirty="0" err="1" smtClean="0"/>
              <a:t>فوركاست</a:t>
            </a:r>
            <a:r>
              <a:rPr lang="ar-SA" baseline="0" dirty="0" smtClean="0"/>
              <a:t> والي هي سكاكين على شكل في </a:t>
            </a:r>
            <a:r>
              <a:rPr lang="ar-SA" baseline="0" dirty="0" err="1" smtClean="0"/>
              <a:t>وهاي</a:t>
            </a:r>
            <a:r>
              <a:rPr lang="ar-SA" baseline="0" dirty="0" smtClean="0"/>
              <a:t> الجداول </a:t>
            </a:r>
            <a:r>
              <a:rPr lang="ar-SA" baseline="0" dirty="0" err="1" smtClean="0"/>
              <a:t>موجوده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بالابندك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err="1" smtClean="0"/>
              <a:t>بنوضح</a:t>
            </a:r>
            <a:r>
              <a:rPr lang="ar-SA" baseline="0" dirty="0" smtClean="0"/>
              <a:t> انو بناء على اقل </a:t>
            </a:r>
            <a:r>
              <a:rPr lang="ar-SA" baseline="0" dirty="0" err="1" smtClean="0"/>
              <a:t>خطء</a:t>
            </a:r>
            <a:r>
              <a:rPr lang="ar-SA" baseline="0" dirty="0" smtClean="0"/>
              <a:t> </a:t>
            </a:r>
            <a:r>
              <a:rPr lang="ar-SA" baseline="0" dirty="0" err="1" smtClean="0"/>
              <a:t>لتنبء</a:t>
            </a:r>
            <a:r>
              <a:rPr lang="ar-SA" baseline="0" dirty="0" smtClean="0"/>
              <a:t> </a:t>
            </a:r>
            <a:r>
              <a:rPr lang="ar-SA" baseline="0" dirty="0" err="1" smtClean="0"/>
              <a:t>للقطعه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بنختاره</a:t>
            </a:r>
            <a:r>
              <a:rPr lang="ar-SA" baseline="0" dirty="0" smtClean="0"/>
              <a:t> </a:t>
            </a:r>
            <a:r>
              <a:rPr lang="ar-SA" baseline="0" dirty="0" err="1" smtClean="0"/>
              <a:t>وبنضرب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النسبه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المئويه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بالكميه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المتوقعه</a:t>
            </a:r>
            <a:r>
              <a:rPr lang="ar-SA" baseline="0" dirty="0" smtClean="0"/>
              <a:t>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inventory position reaches a predetermined minimum level, called reorder point (R),a fixed order (Q) is ordered depends on the item. In a continuous review system, although the order quantity Q is fixed, the time between orders can vary. Hence Q can be based on the EOQ, a price break quantity (the minimum lot size that qualifies for a quantity, discount), a container size, or some other parameters can be selected by the manager.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2007, 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Arz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started the first step towards exporting, where Jordan was the first station,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years later, 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Arz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acquired the global food safety certificate HACCP. This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achievement was a Palestinian industrial pride, since 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Arz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the first company that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acquired this certificate among the ice cream and dairy manufacturers in Palestine and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Jordan.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state of the art facilities and equipment along with a production capacity reaching up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8 million liters of ice cream per month, offering more than 65 SKUs, we aim to create a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smile for our clients who enjoy the experience of different tastes of life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Al-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Arzcompany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suffering from lack of excellent spare parts inventory management</a:t>
            </a:r>
          </a:p>
          <a:p>
            <a:pPr algn="l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systems. These lead to increase the required efforts, time and money. It also leads to</a:t>
            </a:r>
          </a:p>
          <a:p>
            <a:pPr algn="l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production break down in certain cases due to the lack of spare parts, or delays in</a:t>
            </a:r>
          </a:p>
          <a:p>
            <a:pPr algn="l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receiving required parts and resulted in back orders. Such issue causes less productivity,</a:t>
            </a:r>
          </a:p>
          <a:p>
            <a:pPr algn="l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profitability, efficiency,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quality.Therefore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company performance in the</a:t>
            </a:r>
          </a:p>
          <a:p>
            <a:pPr algn="l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competitive environment will be affected.</a:t>
            </a:r>
          </a:p>
          <a:p>
            <a:pPr algn="l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visiting the factory, looking into the current available systems and having</a:t>
            </a:r>
          </a:p>
          <a:p>
            <a:pPr algn="l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discussions with the factory management these problems were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noticed.This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 aims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solve the above mentioned problems and arrange the inventory management system.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project aims to provide establish spare parts inventory management system that</a:t>
            </a:r>
          </a:p>
          <a:p>
            <a:pPr algn="l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save time, reduce the number of break downs and provide high productivity,</a:t>
            </a:r>
          </a:p>
          <a:p>
            <a:pPr algn="l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efficiency ,effectiveness , quality, reduce cost, and increase confidence. Also, that will</a:t>
            </a:r>
          </a:p>
          <a:p>
            <a:pPr algn="l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 the company to identify which item to be stock, quantity to stock ,lead time and</a:t>
            </a:r>
          </a:p>
          <a:p>
            <a:pPr algn="l" rtl="1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parameters.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</a:t>
            </a:r>
            <a:r>
              <a:rPr lang="en-US" baseline="0" dirty="0" smtClean="0"/>
              <a:t> from aggregation is more accurate forecast and less error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انو</a:t>
            </a:r>
            <a:r>
              <a:rPr lang="ar-SA" baseline="0" dirty="0" smtClean="0"/>
              <a:t>  ركزنا على مجوعه </a:t>
            </a:r>
            <a:r>
              <a:rPr lang="en-US" baseline="0" dirty="0" smtClean="0"/>
              <a:t>A </a:t>
            </a:r>
            <a:r>
              <a:rPr lang="ar-SA" baseline="0" dirty="0" smtClean="0"/>
              <a:t>فقط </a:t>
            </a:r>
            <a:r>
              <a:rPr lang="ar-SA" baseline="0" dirty="0" err="1" smtClean="0"/>
              <a:t>لانو</a:t>
            </a:r>
            <a:r>
              <a:rPr lang="ar-SA" baseline="0" dirty="0" smtClean="0"/>
              <a:t> باقي المجموعات مالها معلومات كافيه </a:t>
            </a:r>
            <a:r>
              <a:rPr lang="ar-SA" baseline="0" dirty="0" err="1" smtClean="0"/>
              <a:t>وليش</a:t>
            </a:r>
            <a:r>
              <a:rPr lang="ar-SA" baseline="0" dirty="0" smtClean="0"/>
              <a:t> عملنا هاد التحليل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err="1" smtClean="0"/>
              <a:t>هاي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القائمه</a:t>
            </a:r>
            <a:r>
              <a:rPr lang="ar-SA" baseline="0" dirty="0" smtClean="0"/>
              <a:t> بتمثل عناصر </a:t>
            </a:r>
            <a:r>
              <a:rPr lang="ar-SA" baseline="0" dirty="0" err="1" smtClean="0"/>
              <a:t>المجموعه</a:t>
            </a:r>
            <a:r>
              <a:rPr lang="ar-SA" baseline="0" dirty="0" smtClean="0"/>
              <a:t> </a:t>
            </a:r>
            <a:r>
              <a:rPr lang="en-US" baseline="0" dirty="0" smtClean="0"/>
              <a:t>A </a:t>
            </a:r>
            <a:r>
              <a:rPr lang="ar-SA" baseline="0" dirty="0" smtClean="0"/>
              <a:t> والي ركزنا عليها وعددهم35 ... العناصر </a:t>
            </a:r>
            <a:r>
              <a:rPr lang="ar-SA" baseline="0" dirty="0" err="1" smtClean="0"/>
              <a:t>الملونه</a:t>
            </a:r>
            <a:r>
              <a:rPr lang="ar-SA" baseline="0" dirty="0" smtClean="0"/>
              <a:t> </a:t>
            </a:r>
            <a:r>
              <a:rPr lang="ar-SA" baseline="0" dirty="0" err="1" smtClean="0"/>
              <a:t>هيك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الجروب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زي</a:t>
            </a:r>
            <a:r>
              <a:rPr lang="ar-SA" baseline="0" dirty="0" smtClean="0"/>
              <a:t> </a:t>
            </a:r>
            <a:r>
              <a:rPr lang="ar-SA" baseline="0" dirty="0" err="1" smtClean="0"/>
              <a:t>متلا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بيل</a:t>
            </a:r>
            <a:r>
              <a:rPr lang="ar-SA" baseline="0" dirty="0" smtClean="0"/>
              <a:t> 8 </a:t>
            </a:r>
            <a:r>
              <a:rPr lang="ar-SA" baseline="0" dirty="0" err="1" smtClean="0"/>
              <a:t>اما</a:t>
            </a:r>
            <a:r>
              <a:rPr lang="ar-SA" baseline="0" dirty="0" smtClean="0"/>
              <a:t> </a:t>
            </a:r>
            <a:r>
              <a:rPr lang="ar-SA" baseline="0" dirty="0" err="1" smtClean="0"/>
              <a:t>الي</a:t>
            </a:r>
            <a:r>
              <a:rPr lang="ar-SA" baseline="0" dirty="0" smtClean="0"/>
              <a:t> </a:t>
            </a:r>
            <a:r>
              <a:rPr lang="ar-SA" baseline="0" dirty="0" err="1" smtClean="0"/>
              <a:t>مو</a:t>
            </a:r>
            <a:r>
              <a:rPr lang="ar-SA" baseline="0" dirty="0" smtClean="0"/>
              <a:t> ملونه بتمثل قطعه وحده </a:t>
            </a:r>
            <a:r>
              <a:rPr lang="ar-SA" baseline="0" dirty="0" err="1" smtClean="0"/>
              <a:t>زي</a:t>
            </a:r>
            <a:r>
              <a:rPr lang="ar-SA" baseline="0" dirty="0" smtClean="0"/>
              <a:t> طقم سكاكين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انو</a:t>
            </a:r>
            <a:r>
              <a:rPr lang="ar-SA" baseline="0" dirty="0" smtClean="0"/>
              <a:t> طبقنا </a:t>
            </a:r>
            <a:r>
              <a:rPr lang="ar-SA" baseline="0" dirty="0" err="1" smtClean="0"/>
              <a:t>اربع</a:t>
            </a:r>
            <a:r>
              <a:rPr lang="ar-SA" baseline="0" dirty="0" smtClean="0"/>
              <a:t> طرق </a:t>
            </a:r>
            <a:r>
              <a:rPr lang="ar-SA" baseline="0" dirty="0" err="1" smtClean="0"/>
              <a:t>الفوركاست</a:t>
            </a:r>
            <a:r>
              <a:rPr lang="ar-SA" baseline="0" dirty="0" smtClean="0"/>
              <a:t> على كل قطع </a:t>
            </a:r>
            <a:r>
              <a:rPr lang="en-US" baseline="0" dirty="0" smtClean="0"/>
              <a:t>A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5FAED-E2DF-4855-8A7F-047B35B0CF3F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5" name="عنوان فرعي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1" name="عنصر نائب للتاريخ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17/11/1437</a:t>
            </a:fld>
            <a:endParaRPr lang="ar-SA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17/11/1437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17/11/1437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17/11/1437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17/11/1437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17/11/1437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17/11/1437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17/11/1437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17/11/1437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17/11/1437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17/11/1437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صورة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عنوان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1" name="عنصر نائب للنص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7" name="عنصر نائب للتاريخ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17/11/1437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643174" y="0"/>
            <a:ext cx="6500826" cy="2181220"/>
          </a:xfrm>
        </p:spPr>
        <p:txBody>
          <a:bodyPr/>
          <a:lstStyle/>
          <a:p>
            <a:pPr algn="l" rtl="0"/>
            <a:r>
              <a:rPr lang="en-US" dirty="0" smtClean="0"/>
              <a:t>Spare Parts inventory</a:t>
            </a:r>
            <a:br>
              <a:rPr lang="en-US" dirty="0" smtClean="0"/>
            </a:br>
            <a:r>
              <a:rPr lang="en-US" dirty="0" smtClean="0"/>
              <a:t>Management</a:t>
            </a:r>
            <a:r>
              <a:rPr lang="ar-SA" dirty="0" smtClean="0"/>
              <a:t> </a:t>
            </a:r>
            <a:r>
              <a:rPr lang="en-US" dirty="0" smtClean="0"/>
              <a:t> system 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143240" y="2714620"/>
            <a:ext cx="5072066" cy="1101248"/>
          </a:xfrm>
        </p:spPr>
        <p:txBody>
          <a:bodyPr>
            <a:normAutofit fontScale="25000" lnSpcReduction="20000"/>
          </a:bodyPr>
          <a:lstStyle/>
          <a:p>
            <a:pPr algn="l" rtl="0"/>
            <a:r>
              <a:rPr lang="en-US" sz="7200" b="1" dirty="0" smtClean="0">
                <a:solidFill>
                  <a:schemeClr val="tx1"/>
                </a:solidFill>
              </a:rPr>
              <a:t>Academic Year</a:t>
            </a:r>
            <a:r>
              <a:rPr lang="en-US" sz="7200" b="1" smtClean="0"/>
              <a:t>: 2016</a:t>
            </a:r>
            <a:endParaRPr lang="en-US" sz="7200" b="1" dirty="0" smtClean="0"/>
          </a:p>
          <a:p>
            <a:pPr algn="l" rtl="0"/>
            <a:r>
              <a:rPr lang="en-US" sz="7200" b="1" dirty="0" smtClean="0">
                <a:solidFill>
                  <a:schemeClr val="tx1"/>
                </a:solidFill>
              </a:rPr>
              <a:t>Department Name: </a:t>
            </a:r>
            <a:r>
              <a:rPr lang="en-US" sz="7200" b="1" dirty="0" smtClean="0"/>
              <a:t>Industrial Engineering</a:t>
            </a:r>
          </a:p>
          <a:p>
            <a:pPr algn="l" rtl="0"/>
            <a:r>
              <a:rPr lang="en-US" sz="7200" b="1" dirty="0" smtClean="0">
                <a:solidFill>
                  <a:schemeClr val="tx1"/>
                </a:solidFill>
              </a:rPr>
              <a:t>Group Members:</a:t>
            </a:r>
            <a:endParaRPr lang="en-US" sz="72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7200" b="1" dirty="0" err="1" smtClean="0"/>
              <a:t>Barehan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Qishawi</a:t>
            </a:r>
            <a:endParaRPr lang="en-US" sz="7200" dirty="0" smtClean="0"/>
          </a:p>
          <a:p>
            <a:pPr algn="l" rtl="0"/>
            <a:r>
              <a:rPr lang="en-US" sz="7200" b="1" dirty="0" err="1" smtClean="0"/>
              <a:t>Dua'a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Hammad</a:t>
            </a:r>
            <a:r>
              <a:rPr lang="en-US" sz="7200" dirty="0" smtClean="0"/>
              <a:t>	</a:t>
            </a:r>
          </a:p>
          <a:p>
            <a:pPr algn="l" rtl="0"/>
            <a:r>
              <a:rPr lang="en-US" sz="7200" b="1" dirty="0" err="1" smtClean="0"/>
              <a:t>Ruba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Radi</a:t>
            </a:r>
            <a:endParaRPr lang="en-US" sz="7200" dirty="0" smtClean="0"/>
          </a:p>
          <a:p>
            <a:pPr algn="l" rtl="0"/>
            <a:r>
              <a:rPr lang="en-US" sz="7200" b="1" dirty="0" err="1" smtClean="0"/>
              <a:t>Rula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Aqel</a:t>
            </a:r>
            <a:endParaRPr lang="en-US" sz="7200" b="1" dirty="0" smtClean="0"/>
          </a:p>
          <a:p>
            <a:pPr algn="l" rtl="0"/>
            <a:endParaRPr lang="en-US" sz="7200" dirty="0" smtClean="0"/>
          </a:p>
          <a:p>
            <a:pPr algn="l" rtl="0"/>
            <a:r>
              <a:rPr lang="en-US" sz="7200" b="1" dirty="0" smtClean="0">
                <a:solidFill>
                  <a:schemeClr val="tx1"/>
                </a:solidFill>
              </a:rPr>
              <a:t>Supervisor Name: </a:t>
            </a:r>
            <a:r>
              <a:rPr lang="en-US" sz="7200" b="1" dirty="0" smtClean="0"/>
              <a:t>Eng. Tamer Haddad</a:t>
            </a:r>
          </a:p>
          <a:p>
            <a:pPr algn="l" rtl="0"/>
            <a:endParaRPr lang="ar-SA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1857364"/>
            <a:ext cx="20716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An-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Najah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National University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Faculty of Engineering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IT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http://blog.amin.org/khaledmufleh1/files/2010/03/nnu-seal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1516443" cy="1503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/>
          </a:bodyPr>
          <a:lstStyle/>
          <a:p>
            <a:pPr lvl="1" algn="l" rtl="1">
              <a:spcBef>
                <a:spcPct val="0"/>
              </a:spcBef>
            </a:pPr>
            <a:r>
              <a:rPr lang="en-US" sz="48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ABC </a:t>
            </a:r>
            <a:r>
              <a:rPr lang="en-US" sz="4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Classification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A-items have highest demand and C-items have lowest demand.</a:t>
            </a:r>
          </a:p>
          <a:p>
            <a:pPr algn="l" rtl="0"/>
            <a:endParaRPr lang="en-US" dirty="0" smtClean="0"/>
          </a:p>
        </p:txBody>
      </p:sp>
      <p:pic>
        <p:nvPicPr>
          <p:cNvPr id="6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54" y="4000504"/>
            <a:ext cx="5486400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571744"/>
            <a:ext cx="64219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/>
          <a:lstStyle/>
          <a:p>
            <a:r>
              <a:rPr lang="en-US" sz="4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A-items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285860"/>
            <a:ext cx="514353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857232"/>
            <a:ext cx="8072462" cy="6000768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 smtClean="0"/>
              <a:t>Measurable forecast</a:t>
            </a:r>
          </a:p>
          <a:p>
            <a:pPr marL="998982" lvl="2" indent="-514350" algn="l" rtl="0">
              <a:buFont typeface="Wingdings" pitchFamily="2" charset="2"/>
              <a:buChar char="v"/>
            </a:pPr>
            <a:r>
              <a:rPr lang="en-US" sz="21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Naïve method</a:t>
            </a:r>
          </a:p>
          <a:p>
            <a:pPr algn="l" rtl="0">
              <a:buNone/>
            </a:pPr>
            <a:r>
              <a:rPr lang="en-US" sz="1600" dirty="0" smtClean="0"/>
              <a:t>                       F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= y</a:t>
            </a:r>
            <a:r>
              <a:rPr lang="en-US" sz="1600" baseline="-25000" dirty="0" smtClean="0"/>
              <a:t>t-1 </a:t>
            </a:r>
          </a:p>
          <a:p>
            <a:pPr algn="l" rtl="0">
              <a:buNone/>
            </a:pPr>
            <a:r>
              <a:rPr lang="en-US" sz="1600" dirty="0" smtClean="0"/>
              <a:t>	</a:t>
            </a:r>
          </a:p>
          <a:p>
            <a:pPr lvl="0" algn="l" rtl="0">
              <a:buNone/>
            </a:pPr>
            <a:r>
              <a:rPr lang="en-US" sz="1600" dirty="0" smtClean="0"/>
              <a:t>       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y</a:t>
            </a:r>
            <a:r>
              <a:rPr lang="en-US" sz="1600" baseline="-25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t-1</a:t>
            </a:r>
            <a:r>
              <a:rPr lang="en-US" sz="1600" dirty="0" smtClean="0"/>
              <a:t>: actual value in period t-1   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Ft</a:t>
            </a:r>
            <a:r>
              <a:rPr lang="en-US" sz="1600" dirty="0" smtClean="0"/>
              <a:t>: forecast for period t</a:t>
            </a:r>
            <a:endParaRPr lang="en-US" sz="1800" b="1" u="sng" dirty="0" smtClean="0"/>
          </a:p>
          <a:p>
            <a:pPr marL="998982" lvl="2" indent="-514350" algn="l" rtl="0">
              <a:buFont typeface="Wingdings" pitchFamily="2" charset="2"/>
              <a:buChar char="v"/>
            </a:pPr>
            <a:r>
              <a:rPr lang="en-US" sz="21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Simple moving average:</a:t>
            </a:r>
          </a:p>
          <a:p>
            <a:pPr algn="l" rtl="0">
              <a:buNone/>
            </a:pPr>
            <a:r>
              <a:rPr lang="en-US" sz="1600" dirty="0" smtClean="0"/>
              <a:t>                     Ft= (At-1+At-2+At-3+…+At-n)/n </a:t>
            </a:r>
          </a:p>
          <a:p>
            <a:pPr algn="l" rtl="0">
              <a:buNone/>
            </a:pPr>
            <a:r>
              <a:rPr lang="en-US" sz="1600" dirty="0" smtClean="0"/>
              <a:t>                         </a:t>
            </a:r>
          </a:p>
          <a:p>
            <a:pPr algn="l" rtl="0">
              <a:buNone/>
            </a:pPr>
            <a:r>
              <a:rPr lang="en-US" sz="1600" dirty="0" smtClean="0"/>
              <a:t> 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Ft</a:t>
            </a:r>
            <a:r>
              <a:rPr lang="en-US" sz="1600" dirty="0" smtClean="0"/>
              <a:t>: forecast for the coming period. 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1600" dirty="0" smtClean="0"/>
              <a:t>:number of periods to be averaged</a:t>
            </a:r>
          </a:p>
          <a:p>
            <a:pPr algn="l" rtl="0">
              <a:buNone/>
            </a:pPr>
            <a:r>
              <a:rPr lang="en-US" sz="1600" dirty="0" smtClean="0"/>
              <a:t>      </a:t>
            </a: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At-1</a:t>
            </a:r>
            <a:r>
              <a:rPr lang="en-US" sz="1600" dirty="0" smtClean="0"/>
              <a:t>: actual occurrence in the past period for up to "n" periods.</a:t>
            </a:r>
            <a:endParaRPr lang="en-US" sz="1800" dirty="0" smtClean="0"/>
          </a:p>
          <a:p>
            <a:pPr marL="998982" lvl="2" indent="-514350" algn="l" rtl="0">
              <a:buFont typeface="Wingdings" pitchFamily="2" charset="2"/>
              <a:buChar char="v"/>
            </a:pPr>
            <a:r>
              <a:rPr lang="en-US" sz="21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Exponential Smoothing</a:t>
            </a:r>
            <a:r>
              <a:rPr lang="en-US" sz="18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</a:t>
            </a:r>
          </a:p>
          <a:p>
            <a:pPr algn="l" rtl="0">
              <a:buNone/>
            </a:pPr>
            <a:r>
              <a:rPr lang="en-US" sz="1500" dirty="0" smtClean="0"/>
              <a:t>                      Ft =α *At-1+(1- α)*Ft</a:t>
            </a:r>
          </a:p>
          <a:p>
            <a:pPr algn="l" rtl="0">
              <a:buNone/>
            </a:pPr>
            <a:endParaRPr lang="en-US" sz="1500" dirty="0" smtClean="0"/>
          </a:p>
          <a:p>
            <a:pPr lvl="0" algn="l" rtl="0">
              <a:buNone/>
            </a:pPr>
            <a:r>
              <a:rPr lang="en-US" sz="15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α</a:t>
            </a:r>
            <a:r>
              <a:rPr lang="en-US" sz="1500" dirty="0" smtClean="0"/>
              <a:t>: smoothing constant.      </a:t>
            </a:r>
            <a:r>
              <a:rPr lang="en-US" sz="15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Ft</a:t>
            </a:r>
            <a:r>
              <a:rPr lang="en-US" sz="1500" dirty="0" smtClean="0"/>
              <a:t>: forecast for period t      </a:t>
            </a:r>
            <a:r>
              <a:rPr lang="en-US" sz="15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1500" dirty="0" smtClean="0"/>
              <a:t>: actual value in period t. </a:t>
            </a:r>
            <a:endParaRPr lang="en-US" sz="1800" b="1" u="sng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998982" lvl="2" indent="-514350" algn="l" rtl="0">
              <a:buFont typeface="Wingdings" pitchFamily="2" charset="2"/>
              <a:buChar char="v"/>
            </a:pPr>
            <a:r>
              <a:rPr lang="en-US" sz="21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Trend Adjusted Exponential Smoothing</a:t>
            </a:r>
            <a:r>
              <a:rPr lang="en-US" sz="18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</a:t>
            </a:r>
            <a:endParaRPr lang="en-US" sz="2200" b="1" u="sng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l" rtl="0">
              <a:buNone/>
            </a:pPr>
            <a:r>
              <a:rPr lang="en-US" sz="1500" dirty="0" smtClean="0"/>
              <a:t>          F</a:t>
            </a:r>
            <a:r>
              <a:rPr lang="en-US" sz="1500" baseline="-25000" dirty="0" smtClean="0"/>
              <a:t>t+1 </a:t>
            </a:r>
            <a:r>
              <a:rPr lang="en-US" sz="1500" dirty="0" smtClean="0"/>
              <a:t>= A</a:t>
            </a:r>
            <a:r>
              <a:rPr lang="en-US" sz="1500" baseline="-25000" dirty="0" smtClean="0"/>
              <a:t>t</a:t>
            </a:r>
            <a:r>
              <a:rPr lang="en-US" sz="1500" dirty="0" smtClean="0"/>
              <a:t> + </a:t>
            </a:r>
            <a:r>
              <a:rPr lang="en-US" sz="1500" dirty="0" err="1" smtClean="0"/>
              <a:t>T</a:t>
            </a:r>
            <a:r>
              <a:rPr lang="en-US" sz="1500" baseline="-25000" dirty="0" err="1" smtClean="0"/>
              <a:t>t</a:t>
            </a:r>
            <a:r>
              <a:rPr lang="en-US" sz="1500" dirty="0" smtClean="0"/>
              <a:t>             A</a:t>
            </a:r>
            <a:r>
              <a:rPr lang="en-US" sz="1500" baseline="-25000" dirty="0" smtClean="0"/>
              <a:t>t</a:t>
            </a:r>
            <a:r>
              <a:rPr lang="en-US" sz="1500" dirty="0" smtClean="0"/>
              <a:t> = </a:t>
            </a:r>
            <a:r>
              <a:rPr lang="en-US" sz="1500" dirty="0" err="1" smtClean="0"/>
              <a:t>αD</a:t>
            </a:r>
            <a:r>
              <a:rPr lang="en-US" sz="1500" baseline="-25000" dirty="0" err="1" smtClean="0"/>
              <a:t>t</a:t>
            </a:r>
            <a:r>
              <a:rPr lang="en-US" sz="1500" dirty="0" smtClean="0"/>
              <a:t>+ (1- α)( A</a:t>
            </a:r>
            <a:r>
              <a:rPr lang="en-US" sz="1500" baseline="-25000" dirty="0" smtClean="0"/>
              <a:t>t-1</a:t>
            </a:r>
            <a:r>
              <a:rPr lang="en-US" sz="1500" dirty="0" smtClean="0"/>
              <a:t> + T</a:t>
            </a:r>
            <a:r>
              <a:rPr lang="en-US" sz="1500" baseline="-25000" dirty="0" smtClean="0"/>
              <a:t>t-1</a:t>
            </a:r>
            <a:r>
              <a:rPr lang="en-US" sz="1500" dirty="0" smtClean="0"/>
              <a:t>)           </a:t>
            </a:r>
            <a:r>
              <a:rPr lang="en-US" sz="1500" dirty="0" err="1" smtClean="0"/>
              <a:t>T</a:t>
            </a:r>
            <a:r>
              <a:rPr lang="en-US" sz="1500" baseline="-25000" dirty="0" err="1" smtClean="0"/>
              <a:t>t</a:t>
            </a:r>
            <a:r>
              <a:rPr lang="en-US" sz="1500" dirty="0" smtClean="0"/>
              <a:t>= β(A</a:t>
            </a:r>
            <a:r>
              <a:rPr lang="en-US" sz="1500" baseline="-25000" dirty="0" smtClean="0"/>
              <a:t>t</a:t>
            </a:r>
            <a:r>
              <a:rPr lang="en-US" sz="1500" dirty="0" smtClean="0"/>
              <a:t> - A</a:t>
            </a:r>
            <a:r>
              <a:rPr lang="en-US" sz="1500" baseline="-25000" dirty="0" smtClean="0"/>
              <a:t>t-1</a:t>
            </a:r>
            <a:r>
              <a:rPr lang="en-US" sz="1500" dirty="0" smtClean="0"/>
              <a:t>) + (1 - β)T</a:t>
            </a:r>
            <a:r>
              <a:rPr lang="en-US" sz="1500" baseline="-25000" dirty="0" smtClean="0"/>
              <a:t>t-1</a:t>
            </a:r>
            <a:endParaRPr lang="en-US" sz="2200" dirty="0" smtClean="0"/>
          </a:p>
          <a:p>
            <a:pPr algn="l" rtl="0">
              <a:buNone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</a:t>
            </a:r>
            <a:r>
              <a:rPr lang="en-US" sz="1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1600" baseline="-25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1600" dirty="0" smtClean="0"/>
              <a:t>: smoothed trend for time period t.</a:t>
            </a:r>
          </a:p>
          <a:p>
            <a:pPr algn="l" rtl="0">
              <a:buNone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α</a:t>
            </a:r>
            <a:r>
              <a:rPr lang="en-US" sz="1600" dirty="0" smtClean="0"/>
              <a:t>:smoothing constant for forecast.</a:t>
            </a:r>
          </a:p>
          <a:p>
            <a:pPr algn="l" rtl="0">
              <a:buNone/>
            </a:pPr>
            <a:r>
              <a: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β</a:t>
            </a:r>
            <a:r>
              <a:rPr lang="en-US" sz="1600" dirty="0" smtClean="0"/>
              <a:t>:smoothing constant for trend.</a:t>
            </a:r>
          </a:p>
          <a:p>
            <a:pPr marL="998982" lvl="2" indent="-514350" algn="l" rtl="0">
              <a:buNone/>
            </a:pPr>
            <a:endParaRPr lang="en-US" sz="1800" b="1" u="sng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998982" lvl="2" indent="-514350" algn="l" rtl="0">
              <a:buFont typeface="Wingdings" pitchFamily="2" charset="2"/>
              <a:buChar char="v"/>
            </a:pPr>
            <a:endParaRPr lang="en-US" sz="1800" b="1" u="sng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998982" lvl="2" indent="-514350" algn="l" rtl="0">
              <a:buFont typeface="Wingdings" pitchFamily="2" charset="2"/>
              <a:buChar char="v"/>
            </a:pPr>
            <a:endParaRPr lang="en-US" sz="1800" dirty="0" smtClean="0"/>
          </a:p>
          <a:p>
            <a:pPr marL="998982" lvl="2" indent="-514350" algn="l" rtl="0">
              <a:buFont typeface="Wingdings" pitchFamily="2" charset="2"/>
              <a:buChar char="v"/>
            </a:pPr>
            <a:endParaRPr lang="en-US" sz="1800" dirty="0" smtClean="0"/>
          </a:p>
          <a:p>
            <a:pPr algn="l" rtl="0">
              <a:buNone/>
            </a:pPr>
            <a:endParaRPr lang="ar-SA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7167562" cy="1285860"/>
          </a:xfrm>
        </p:spPr>
        <p:txBody>
          <a:bodyPr>
            <a:normAutofit fontScale="90000"/>
          </a:bodyPr>
          <a:lstStyle/>
          <a:p>
            <a:pPr lvl="0"/>
            <a:r>
              <a:rPr lang="en-US" sz="4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 Forecasting  model</a:t>
            </a:r>
            <a:r>
              <a:rPr lang="ar-SA" sz="4800" dirty="0" smtClean="0"/>
              <a:t/>
            </a:r>
            <a:br>
              <a:rPr lang="ar-SA" sz="4800" dirty="0" smtClean="0"/>
            </a:b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Spare part 22</a:t>
            </a:r>
            <a:endParaRPr lang="ar-SA" sz="43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lgerian" pitchFamily="82" charset="0"/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228" y="2000264"/>
            <a:ext cx="9130772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graphicFrame>
        <p:nvGraphicFramePr>
          <p:cNvPr id="9" name="مخطط 8"/>
          <p:cNvGraphicFramePr/>
          <p:nvPr/>
        </p:nvGraphicFramePr>
        <p:xfrm>
          <a:off x="0" y="0"/>
          <a:ext cx="5857884" cy="2009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graphicFrame>
        <p:nvGraphicFramePr>
          <p:cNvPr id="12" name="مخطط 11"/>
          <p:cNvGraphicFramePr/>
          <p:nvPr/>
        </p:nvGraphicFramePr>
        <p:xfrm>
          <a:off x="0" y="1928802"/>
          <a:ext cx="4572000" cy="201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مخطط 12"/>
          <p:cNvGraphicFramePr/>
          <p:nvPr/>
        </p:nvGraphicFramePr>
        <p:xfrm>
          <a:off x="0" y="3857628"/>
          <a:ext cx="4572000" cy="168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مخطط 13"/>
          <p:cNvGraphicFramePr/>
          <p:nvPr/>
        </p:nvGraphicFramePr>
        <p:xfrm>
          <a:off x="0" y="5253032"/>
          <a:ext cx="4572000" cy="1604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مستطيل 14"/>
          <p:cNvSpPr/>
          <p:nvPr/>
        </p:nvSpPr>
        <p:spPr>
          <a:xfrm>
            <a:off x="5572132" y="500042"/>
            <a:ext cx="1500198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Naïve </a:t>
            </a:r>
            <a:endParaRPr lang="ar-SA" dirty="0"/>
          </a:p>
        </p:txBody>
      </p:sp>
      <p:sp>
        <p:nvSpPr>
          <p:cNvPr id="17" name="مستطيل 16"/>
          <p:cNvSpPr/>
          <p:nvPr/>
        </p:nvSpPr>
        <p:spPr>
          <a:xfrm>
            <a:off x="5572132" y="2428868"/>
            <a:ext cx="1500198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Simple Moving Averages </a:t>
            </a:r>
            <a:endParaRPr lang="ar-SA" sz="1600" dirty="0"/>
          </a:p>
        </p:txBody>
      </p:sp>
      <p:sp>
        <p:nvSpPr>
          <p:cNvPr id="18" name="مستطيل 17"/>
          <p:cNvSpPr/>
          <p:nvPr/>
        </p:nvSpPr>
        <p:spPr>
          <a:xfrm>
            <a:off x="5572132" y="4071942"/>
            <a:ext cx="1500198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Exponential Smoothing</a:t>
            </a:r>
            <a:endParaRPr lang="ar-SA" dirty="0"/>
          </a:p>
        </p:txBody>
      </p:sp>
      <p:sp>
        <p:nvSpPr>
          <p:cNvPr id="19" name="مستطيل 18"/>
          <p:cNvSpPr/>
          <p:nvPr/>
        </p:nvSpPr>
        <p:spPr>
          <a:xfrm>
            <a:off x="5572132" y="5572140"/>
            <a:ext cx="1500198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 smtClean="0"/>
              <a:t>Trend Adjusted  Exponential Smoothing</a:t>
            </a:r>
            <a:r>
              <a:rPr lang="en-US" sz="1200" dirty="0" smtClean="0"/>
              <a:t> </a:t>
            </a:r>
            <a:endParaRPr lang="ar-SA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228975"/>
            <a:ext cx="1259422" cy="48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785794"/>
            <a:ext cx="7239000" cy="4846320"/>
          </a:xfrm>
        </p:spPr>
        <p:txBody>
          <a:bodyPr>
            <a:normAutofit lnSpcReduction="10000"/>
          </a:bodyPr>
          <a:lstStyle/>
          <a:p>
            <a:pPr marL="274320" lvl="2" indent="-274320" algn="l" rtl="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endParaRPr lang="en-US" b="1" dirty="0" smtClean="0"/>
          </a:p>
          <a:p>
            <a:pPr marL="274320" lvl="2" indent="-274320" algn="l" rtl="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endParaRPr lang="en-US" sz="1800" dirty="0" smtClean="0"/>
          </a:p>
          <a:p>
            <a:pPr algn="l" rtl="0"/>
            <a:r>
              <a:rPr lang="en-US" dirty="0" smtClean="0"/>
              <a:t>Forecast errors can be classified as </a:t>
            </a:r>
          </a:p>
          <a:p>
            <a:pPr lvl="2" algn="l" rtl="0">
              <a:buFont typeface="Wingdings" pitchFamily="2" charset="2"/>
              <a:buChar char="q"/>
            </a:pPr>
            <a:r>
              <a:rPr lang="en-US" dirty="0" smtClean="0"/>
              <a:t>Biased errors.</a:t>
            </a:r>
          </a:p>
          <a:p>
            <a:pPr lvl="2" algn="l" rtl="0">
              <a:buFont typeface="Wingdings" pitchFamily="2" charset="2"/>
              <a:buChar char="q"/>
            </a:pPr>
            <a:r>
              <a:rPr lang="en-US" dirty="0" smtClean="0"/>
              <a:t>Random errors.</a:t>
            </a:r>
            <a:endParaRPr lang="en-US" dirty="0"/>
          </a:p>
          <a:p>
            <a:pPr algn="l" rtl="0"/>
            <a:r>
              <a:rPr lang="en-US" dirty="0" smtClean="0"/>
              <a:t>Type of errors :</a:t>
            </a:r>
          </a:p>
          <a:p>
            <a:pPr marL="998982" lvl="2" indent="-514350" algn="l" rtl="0">
              <a:buFont typeface="+mj-lt"/>
              <a:buAutoNum type="arabicPeriod"/>
            </a:pPr>
            <a:r>
              <a:rPr lang="en-US" dirty="0" smtClean="0"/>
              <a:t>The cumulative sum of forecast errors (CEF)</a:t>
            </a:r>
          </a:p>
          <a:p>
            <a:pPr marL="998982" lvl="2" indent="-514350" algn="l" rtl="0">
              <a:buFont typeface="+mj-lt"/>
              <a:buAutoNum type="arabicPeriod"/>
            </a:pPr>
            <a:endParaRPr lang="en-US" dirty="0" smtClean="0"/>
          </a:p>
          <a:p>
            <a:pPr marL="998982" lvl="2" indent="-514350" algn="l" rtl="0">
              <a:buFont typeface="+mj-lt"/>
              <a:buAutoNum type="arabicPeriod"/>
            </a:pPr>
            <a:r>
              <a:rPr lang="en-US" dirty="0" smtClean="0"/>
              <a:t>Average forecast error (mean bias)</a:t>
            </a:r>
          </a:p>
          <a:p>
            <a:pPr marL="998982" lvl="2" indent="-514350" algn="l" rtl="0">
              <a:buFont typeface="+mj-lt"/>
              <a:buAutoNum type="arabicPeriod"/>
            </a:pPr>
            <a:endParaRPr lang="en-US" dirty="0" smtClean="0"/>
          </a:p>
          <a:p>
            <a:pPr marL="998982" lvl="2" indent="-514350" algn="l" rtl="0">
              <a:buFont typeface="+mj-lt"/>
              <a:buAutoNum type="arabicPeriod"/>
            </a:pPr>
            <a:r>
              <a:rPr lang="en-US" dirty="0" smtClean="0"/>
              <a:t>The mean squared error (MSE)</a:t>
            </a:r>
          </a:p>
          <a:p>
            <a:pPr marL="998982" lvl="2" indent="-514350" algn="l" rtl="0">
              <a:buNone/>
            </a:pPr>
            <a:endParaRPr lang="en-US" dirty="0" smtClean="0"/>
          </a:p>
          <a:p>
            <a:pPr marL="998982" lvl="2" indent="-514350" algn="l" rtl="0">
              <a:buNone/>
            </a:pPr>
            <a:endParaRPr lang="en-US" dirty="0" smtClean="0"/>
          </a:p>
          <a:p>
            <a:pPr marL="998982" lvl="2" indent="-514350" algn="l" rtl="0">
              <a:buFont typeface="+mj-lt"/>
              <a:buAutoNum type="arabicPeriod" startAt="4"/>
            </a:pPr>
            <a:r>
              <a:rPr lang="en-US" dirty="0" smtClean="0"/>
              <a:t>Mean absolute deviation</a:t>
            </a:r>
          </a:p>
          <a:p>
            <a:pPr marL="998982" lvl="2" indent="-514350" algn="l" rtl="0">
              <a:buFont typeface="+mj-lt"/>
              <a:buAutoNum type="arabicPeriod" startAt="4"/>
            </a:pPr>
            <a:endParaRPr lang="en-US" dirty="0" smtClean="0"/>
          </a:p>
          <a:p>
            <a:pPr marL="998982" lvl="2" indent="-514350" algn="l" rtl="0">
              <a:buFont typeface="+mj-lt"/>
              <a:buAutoNum type="arabicPeriod" startAt="4"/>
            </a:pPr>
            <a:endParaRPr lang="en-US" dirty="0" smtClean="0"/>
          </a:p>
          <a:p>
            <a:pPr marL="998982" lvl="2" indent="-514350" algn="l" rtl="0">
              <a:buFont typeface="+mj-lt"/>
              <a:buAutoNum type="arabicPeriod" startAt="4"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428596" y="214298"/>
            <a:ext cx="7239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 Forecasting  Errors</a:t>
            </a:r>
            <a:r>
              <a:rPr lang="ar-SA" sz="4800" dirty="0" smtClean="0"/>
              <a:t/>
            </a:r>
            <a:br>
              <a:rPr lang="ar-SA" sz="4800" dirty="0" smtClean="0"/>
            </a:br>
            <a:r>
              <a:rPr lang="en-US" dirty="0" smtClean="0"/>
              <a:t> </a:t>
            </a:r>
            <a:endParaRPr lang="ar-SA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867154"/>
            <a:ext cx="1436581" cy="49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240" y="4729173"/>
            <a:ext cx="1872198" cy="41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1" y="3214686"/>
            <a:ext cx="142876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5643578"/>
            <a:ext cx="1541695" cy="5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1" y="2571744"/>
            <a:ext cx="2571769" cy="88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Type of errors</a:t>
            </a:r>
          </a:p>
          <a:p>
            <a:pPr marL="704088" lvl="1" indent="-457200" algn="l" rtl="0">
              <a:buFont typeface="+mj-lt"/>
              <a:buAutoNum type="arabicPeriod" startAt="5"/>
            </a:pPr>
            <a:r>
              <a:rPr lang="en-US" sz="2000" dirty="0" smtClean="0">
                <a:solidFill>
                  <a:schemeClr val="tx1"/>
                </a:solidFill>
              </a:rPr>
              <a:t>Stander deviation</a:t>
            </a:r>
          </a:p>
          <a:p>
            <a:pPr marL="704088" lvl="1" indent="-457200" algn="l" rtl="0">
              <a:buFont typeface="+mj-lt"/>
              <a:buAutoNum type="arabicPeriod" startAt="5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704088" lvl="1" indent="-457200" algn="l" rtl="0">
              <a:buFont typeface="+mj-lt"/>
              <a:buAutoNum type="arabicPeriod" startAt="5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704088" lvl="1" indent="-457200" algn="l" rtl="0">
              <a:buFont typeface="+mj-lt"/>
              <a:buAutoNum type="arabicPeriod" startAt="5"/>
            </a:pPr>
            <a:endParaRPr lang="en-US" sz="2000" dirty="0" smtClean="0"/>
          </a:p>
          <a:p>
            <a:pPr marL="704088" lvl="1" indent="-457200" algn="l" rtl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704088" lvl="1" indent="-457200" algn="l" rtl="0">
              <a:buFont typeface="+mj-lt"/>
              <a:buAutoNum type="arabicPeriod" startAt="6"/>
            </a:pPr>
            <a:r>
              <a:rPr lang="en-US" sz="2000" dirty="0" smtClean="0">
                <a:solidFill>
                  <a:schemeClr val="tx1"/>
                </a:solidFill>
              </a:rPr>
              <a:t>The mean absolute percent error</a:t>
            </a:r>
            <a:endParaRPr lang="ar-SA" sz="2000" dirty="0" smtClean="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572008"/>
            <a:ext cx="31936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500570"/>
            <a:ext cx="5144745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154448"/>
            <a:ext cx="7239000" cy="4846320"/>
          </a:xfrm>
        </p:spPr>
        <p:txBody>
          <a:bodyPr/>
          <a:lstStyle/>
          <a:p>
            <a:pPr algn="l" rtl="0"/>
            <a:r>
              <a:rPr lang="en-US" dirty="0" smtClean="0"/>
              <a:t>Forecast method has been selected by using these criteria.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dirty="0" smtClean="0"/>
              <a:t>Minimizing bias 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dirty="0" smtClean="0"/>
              <a:t>Minimizing MAD or MSE.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dirty="0" smtClean="0"/>
              <a:t>Meeting managerial expectations of changes in the components of demand.</a:t>
            </a:r>
          </a:p>
          <a:p>
            <a:pPr marL="514350" lvl="0" indent="-514350" algn="l" rtl="0">
              <a:buFont typeface="+mj-lt"/>
              <a:buAutoNum type="arabicPeriod"/>
            </a:pPr>
            <a:r>
              <a:rPr lang="en-US" dirty="0" smtClean="0"/>
              <a:t>Minimizing the forecast error last period. </a:t>
            </a:r>
          </a:p>
          <a:p>
            <a:pPr marL="514350" lvl="0" indent="-514350" algn="l" rtl="0">
              <a:buNone/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For Spare parts 22</a:t>
            </a:r>
          </a:p>
          <a:p>
            <a:pPr algn="l" rtl="0"/>
            <a:endParaRPr lang="ar-SA" dirty="0"/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428596" y="214298"/>
            <a:ext cx="7239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sz="4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selection Criteria</a:t>
            </a:r>
            <a:r>
              <a:rPr lang="ar-SA" sz="4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/>
            </a:r>
            <a:br>
              <a:rPr lang="ar-SA" sz="4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</a:b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428596" y="21429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/>
          <a:p>
            <a:pPr lvl="0" algn="l">
              <a:spcBef>
                <a:spcPct val="0"/>
              </a:spcBef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ea typeface="+mj-ea"/>
                <a:cs typeface="+mj-cs"/>
              </a:rPr>
              <a:t>Select The pest methods </a:t>
            </a:r>
            <a: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SA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071547"/>
            <a:ext cx="3500462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285860"/>
            <a:ext cx="7239000" cy="4846320"/>
          </a:xfrm>
        </p:spPr>
        <p:txBody>
          <a:bodyPr/>
          <a:lstStyle/>
          <a:p>
            <a:pPr algn="l" rtl="0"/>
            <a:r>
              <a:rPr lang="en-US" dirty="0" smtClean="0"/>
              <a:t>The model used is the fixed order quantity.</a:t>
            </a:r>
          </a:p>
          <a:p>
            <a:pPr marL="998982" lvl="2" indent="-514350" algn="l" rtl="0">
              <a:buFont typeface="+mj-lt"/>
              <a:buAutoNum type="arabicPeriod"/>
            </a:pPr>
            <a:r>
              <a:rPr lang="en-US" dirty="0" smtClean="0"/>
              <a:t>Total Inventory Monthly Cost.</a:t>
            </a:r>
          </a:p>
          <a:p>
            <a:pPr algn="l" rtl="0">
              <a:buNone/>
            </a:pPr>
            <a:endParaRPr lang="en-US" sz="2000" dirty="0" smtClean="0"/>
          </a:p>
          <a:p>
            <a:pPr algn="l" rtl="0">
              <a:buNone/>
            </a:pPr>
            <a:r>
              <a:rPr lang="en-US" sz="1600" dirty="0" smtClean="0"/>
              <a:t>Q: lot size in a unit</a:t>
            </a:r>
          </a:p>
          <a:p>
            <a:pPr algn="l" rtl="0">
              <a:buNone/>
            </a:pPr>
            <a:r>
              <a:rPr lang="en-US" sz="1600" dirty="0" smtClean="0"/>
              <a:t>H: cost of holding one unit in inventory for one month (percentage)</a:t>
            </a:r>
          </a:p>
          <a:p>
            <a:pPr algn="l" rtl="0">
              <a:buNone/>
            </a:pPr>
            <a:r>
              <a:rPr lang="en-US" sz="1600" dirty="0" smtClean="0"/>
              <a:t>D: monthly demand</a:t>
            </a:r>
          </a:p>
          <a:p>
            <a:pPr algn="l" rtl="0">
              <a:buNone/>
            </a:pPr>
            <a:r>
              <a:rPr lang="en-US" sz="1600" dirty="0" smtClean="0"/>
              <a:t>S: cost of ordering or setup one lot (NIS per lot</a:t>
            </a:r>
            <a:r>
              <a:rPr lang="en-US" sz="1400" dirty="0" smtClean="0"/>
              <a:t>)</a:t>
            </a:r>
          </a:p>
          <a:p>
            <a:pPr marL="998982" lvl="2" indent="-514350" algn="l" rtl="0">
              <a:buFont typeface="+mj-lt"/>
              <a:buAutoNum type="arabicPeriod" startAt="2"/>
            </a:pPr>
            <a:r>
              <a:rPr lang="en-US" dirty="0" smtClean="0"/>
              <a:t>Safety stock.</a:t>
            </a:r>
          </a:p>
          <a:p>
            <a:pPr marL="998982" lvl="2" indent="-514350" algn="l" rtl="0">
              <a:buFont typeface="+mj-lt"/>
              <a:buAutoNum type="arabicPeriod" startAt="2"/>
            </a:pPr>
            <a:endParaRPr lang="en-US" dirty="0" smtClean="0"/>
          </a:p>
          <a:p>
            <a:pPr algn="l" rtl="0">
              <a:buNone/>
            </a:pPr>
            <a:endParaRPr lang="ar-SA" sz="1400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428596" y="21429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/>
          <a:p>
            <a:pPr lvl="0" algn="l">
              <a:spcBef>
                <a:spcPct val="0"/>
              </a:spcBef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ea typeface="+mj-ea"/>
                <a:cs typeface="+mj-cs"/>
              </a:rPr>
              <a:t>Inventory Model</a:t>
            </a:r>
            <a: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SA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42844" y="5072074"/>
            <a:ext cx="7715304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/>
              <a:t>Z: the number of standard deviation to the right of the average demand during the lead</a:t>
            </a:r>
          </a:p>
          <a:p>
            <a:pPr algn="l"/>
            <a:r>
              <a:rPr lang="en-US" sz="1600" dirty="0" smtClean="0"/>
              <a:t>time that places 90% of the standard deviation curve.</a:t>
            </a:r>
          </a:p>
          <a:p>
            <a:pPr algn="l"/>
            <a:r>
              <a:rPr lang="el-GR" sz="1600" dirty="0" smtClean="0"/>
              <a:t>σ</a:t>
            </a:r>
            <a:r>
              <a:rPr lang="en-US" sz="1600" dirty="0" smtClean="0"/>
              <a:t>l :Stander Deviation for lead time</a:t>
            </a:r>
          </a:p>
          <a:p>
            <a:pPr algn="l"/>
            <a:r>
              <a:rPr lang="en-US" sz="1600" dirty="0" err="1" smtClean="0"/>
              <a:t>σt</a:t>
            </a:r>
            <a:r>
              <a:rPr lang="en-US" sz="1600" dirty="0" smtClean="0"/>
              <a:t> : standard deviation of monthly demand</a:t>
            </a:r>
          </a:p>
          <a:p>
            <a:pPr algn="l"/>
            <a:r>
              <a:rPr lang="en-US" sz="1600" dirty="0" smtClean="0"/>
              <a:t>L: lead time</a:t>
            </a:r>
            <a:endParaRPr lang="ar-SA" sz="16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176455"/>
            <a:ext cx="3128226" cy="60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519621"/>
            <a:ext cx="2090565" cy="48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7472" y="4000504"/>
            <a:ext cx="2150280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1152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List of content </a:t>
            </a:r>
            <a:endParaRPr lang="ar-SA" sz="6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2000232" y="1857364"/>
            <a:ext cx="4071966" cy="42862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Overview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000232" y="2357430"/>
            <a:ext cx="4071966" cy="42862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Problem statement </a:t>
            </a:r>
            <a:endParaRPr lang="ar-SA" b="1" dirty="0" smtClean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000232" y="2857496"/>
            <a:ext cx="4071966" cy="42862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Objectives </a:t>
            </a:r>
            <a:endParaRPr lang="ar-SA" b="1" dirty="0" smtClean="0">
              <a:solidFill>
                <a:schemeClr val="tx1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000232" y="4357694"/>
            <a:ext cx="4071966" cy="42862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Comparison of current and new situation</a:t>
            </a:r>
            <a:endParaRPr lang="ar-SA" b="1" dirty="0" smtClean="0">
              <a:solidFill>
                <a:schemeClr val="tx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000232" y="3357562"/>
            <a:ext cx="4071966" cy="42862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Methodology </a:t>
            </a:r>
            <a:endParaRPr lang="ar-SA" b="1" dirty="0" smtClean="0">
              <a:solidFill>
                <a:schemeClr val="tx1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000232" y="5857892"/>
            <a:ext cx="4071966" cy="42862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Recommendations </a:t>
            </a:r>
            <a:endParaRPr lang="ar-SA" b="1" dirty="0" smtClean="0">
              <a:solidFill>
                <a:schemeClr val="tx1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000232" y="3857628"/>
            <a:ext cx="4071966" cy="42862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Inventory Model</a:t>
            </a:r>
            <a:endParaRPr lang="ar-SA" b="1" dirty="0" smtClean="0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000232" y="5357826"/>
            <a:ext cx="4071966" cy="42862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The limitations  </a:t>
            </a:r>
            <a:endParaRPr lang="ar-SA" b="1" dirty="0" smtClean="0">
              <a:solidFill>
                <a:schemeClr val="tx1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2000232" y="4857760"/>
            <a:ext cx="4071966" cy="428628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Forecast Model</a:t>
            </a:r>
            <a:endParaRPr lang="ar-SA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98982" lvl="2" indent="-514350" algn="l" rtl="0">
              <a:buFont typeface="+mj-lt"/>
              <a:buAutoNum type="arabicPeriod" startAt="3"/>
            </a:pPr>
            <a:r>
              <a:rPr lang="en-US" dirty="0" smtClean="0"/>
              <a:t>Economic Order Quantity EOQ</a:t>
            </a:r>
          </a:p>
          <a:p>
            <a:pPr marL="998982" lvl="2" indent="-514350" algn="l" rtl="0">
              <a:buNone/>
            </a:pPr>
            <a:endParaRPr lang="en-US" dirty="0" smtClean="0"/>
          </a:p>
          <a:p>
            <a:pPr marL="998982" lvl="2" indent="-514350" algn="l" rtl="0">
              <a:buNone/>
            </a:pPr>
            <a:endParaRPr lang="en-US" sz="1600" dirty="0" smtClean="0"/>
          </a:p>
          <a:p>
            <a:pPr marL="998982" lvl="2" indent="-514350" algn="l" rtl="0">
              <a:buNone/>
            </a:pPr>
            <a:r>
              <a:rPr lang="en-US" sz="1600" dirty="0" smtClean="0"/>
              <a:t>D: monthly demand</a:t>
            </a:r>
          </a:p>
          <a:p>
            <a:pPr marL="998982" lvl="2" indent="-514350" algn="l" rtl="0">
              <a:buFont typeface="+mj-lt"/>
              <a:buAutoNum type="arabicPeriod" startAt="4"/>
            </a:pPr>
            <a:r>
              <a:rPr lang="en-US" dirty="0" smtClean="0"/>
              <a:t>Time between orders TBO</a:t>
            </a:r>
          </a:p>
          <a:p>
            <a:pPr marL="998982" lvl="2" indent="-514350" algn="l" rtl="0">
              <a:buFont typeface="+mj-lt"/>
              <a:buAutoNum type="arabicPeriod" startAt="3"/>
            </a:pPr>
            <a:endParaRPr lang="en-US" dirty="0" smtClean="0"/>
          </a:p>
          <a:p>
            <a:pPr marL="998982" lvl="2" indent="-514350" algn="l" rtl="0">
              <a:buNone/>
            </a:pPr>
            <a:endParaRPr lang="en-US" dirty="0" smtClean="0"/>
          </a:p>
          <a:p>
            <a:pPr algn="l" rtl="0"/>
            <a:endParaRPr lang="ar-SA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428596" y="21429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/>
          <a:p>
            <a:pPr lvl="0" algn="l">
              <a:spcBef>
                <a:spcPct val="0"/>
              </a:spcBef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ea typeface="+mj-ea"/>
                <a:cs typeface="+mj-cs"/>
              </a:rPr>
              <a:t>Inventory Model</a:t>
            </a:r>
            <a: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SA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500438"/>
            <a:ext cx="14573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928802"/>
            <a:ext cx="139304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239000" cy="1143000"/>
          </a:xfrm>
        </p:spPr>
        <p:txBody>
          <a:bodyPr>
            <a:normAutofit/>
          </a:bodyPr>
          <a:lstStyle/>
          <a:p>
            <a:pPr lvl="1" algn="ctr" rtl="1">
              <a:spcBef>
                <a:spcPct val="0"/>
              </a:spcBef>
            </a:pPr>
            <a:r>
              <a:rPr lang="en-US" b="1" dirty="0"/>
              <a:t/>
            </a:r>
            <a:br>
              <a:rPr lang="en-US" b="1" dirty="0"/>
            </a:b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28596" y="1285860"/>
            <a:ext cx="7239000" cy="484632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1800" b="1" dirty="0" smtClean="0"/>
              <a:t>Assumptions:</a:t>
            </a:r>
          </a:p>
          <a:p>
            <a:pPr algn="l" rtl="0"/>
            <a:r>
              <a:rPr lang="en-US" sz="1800" dirty="0" smtClean="0"/>
              <a:t>Demands are known and vary with the spare parts</a:t>
            </a:r>
          </a:p>
          <a:p>
            <a:pPr algn="l" rtl="0"/>
            <a:r>
              <a:rPr lang="en-US" sz="1800" dirty="0" smtClean="0"/>
              <a:t>Lead time is known and constant for each spare part </a:t>
            </a:r>
          </a:p>
          <a:p>
            <a:pPr algn="l" rtl="0"/>
            <a:r>
              <a:rPr lang="en-US" sz="1800" dirty="0" smtClean="0"/>
              <a:t>Only variable costs are setup and holding  </a:t>
            </a:r>
          </a:p>
          <a:p>
            <a:pPr algn="l" rtl="0"/>
            <a:r>
              <a:rPr lang="en-US" sz="1800" dirty="0" smtClean="0"/>
              <a:t>Receipt of inventory is instantaneous and complete</a:t>
            </a:r>
          </a:p>
          <a:p>
            <a:pPr algn="l" rtl="0"/>
            <a:r>
              <a:rPr lang="en-US" sz="1800" dirty="0" smtClean="0"/>
              <a:t>Quantity discounts not possible </a:t>
            </a:r>
          </a:p>
          <a:p>
            <a:pPr algn="l" rtl="0"/>
            <a:r>
              <a:rPr lang="en-US" sz="1800" dirty="0" smtClean="0"/>
              <a:t>H = 20% of the spare part price ,S = 5% of spare part price and the level of confidence = 90% (Z=1.28).</a:t>
            </a:r>
          </a:p>
          <a:p>
            <a:pPr algn="l" rtl="0"/>
            <a:endParaRPr lang="ar-SA" dirty="0"/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428596" y="21429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/>
          <a:p>
            <a:pPr lvl="0" algn="l">
              <a:spcBef>
                <a:spcPct val="0"/>
              </a:spcBef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ea typeface="+mj-ea"/>
                <a:cs typeface="+mj-cs"/>
              </a:rPr>
              <a:t>Inventory Model</a:t>
            </a:r>
            <a: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SA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32"/>
            <a:ext cx="5718839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428596" y="21429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/>
          <a:p>
            <a:pPr lvl="0" algn="l">
              <a:spcBef>
                <a:spcPct val="0"/>
              </a:spcBef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ea typeface="+mj-ea"/>
                <a:cs typeface="+mj-cs"/>
              </a:rPr>
              <a:t>Inventory monthly Cost</a:t>
            </a:r>
            <a: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SA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857232"/>
            <a:ext cx="7239000" cy="4846320"/>
          </a:xfrm>
        </p:spPr>
        <p:txBody>
          <a:bodyPr>
            <a:normAutofit/>
          </a:bodyPr>
          <a:lstStyle/>
          <a:p>
            <a:pPr algn="l" rtl="0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428596" y="21429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/>
          <a:p>
            <a:pPr lvl="0" algn="l">
              <a:spcBef>
                <a:spcPct val="0"/>
              </a:spcBef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ea typeface="+mj-ea"/>
                <a:cs typeface="+mj-cs"/>
              </a:rPr>
              <a:t>Inventory Parameters</a:t>
            </a:r>
            <a: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SA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1000108"/>
            <a:ext cx="7239000" cy="4846320"/>
          </a:xfrm>
        </p:spPr>
        <p:txBody>
          <a:bodyPr/>
          <a:lstStyle/>
          <a:p>
            <a:pPr lvl="3" algn="l" rtl="0">
              <a:buNone/>
            </a:pPr>
            <a:r>
              <a:rPr lang="en-US" dirty="0" smtClean="0"/>
              <a:t>                  </a:t>
            </a:r>
          </a:p>
          <a:p>
            <a:pPr algn="l" rtl="0">
              <a:buNone/>
            </a:pPr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285861"/>
            <a:ext cx="9144001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428596" y="21429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67500" lnSpcReduction="20000"/>
          </a:bodyPr>
          <a:lstStyle/>
          <a:p>
            <a:pPr lvl="0" algn="l">
              <a:spcBef>
                <a:spcPct val="0"/>
              </a:spcBef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ea typeface="+mj-ea"/>
                <a:cs typeface="+mj-cs"/>
              </a:rPr>
              <a:t>Comparison of current and new situation</a:t>
            </a:r>
            <a: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SA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285860"/>
            <a:ext cx="7239000" cy="4846320"/>
          </a:xfrm>
        </p:spPr>
        <p:txBody>
          <a:bodyPr/>
          <a:lstStyle/>
          <a:p>
            <a:pPr algn="l" rtl="0"/>
            <a:r>
              <a:rPr lang="en-US" dirty="0" smtClean="0"/>
              <a:t>Inventory monthly cost was 646 NIS then become 548 NIS.</a:t>
            </a:r>
          </a:p>
          <a:p>
            <a:pPr algn="l" rtl="0"/>
            <a:r>
              <a:rPr lang="en-US" dirty="0" smtClean="0"/>
              <a:t>So it decreased by 15%.</a:t>
            </a:r>
          </a:p>
          <a:p>
            <a:pPr algn="l" rtl="0"/>
            <a:endParaRPr lang="en-US" dirty="0" smtClean="0"/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428596" y="214298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67500" lnSpcReduction="20000"/>
          </a:bodyPr>
          <a:lstStyle/>
          <a:p>
            <a:pPr lvl="0" algn="l">
              <a:spcBef>
                <a:spcPct val="0"/>
              </a:spcBef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ea typeface="+mj-ea"/>
                <a:cs typeface="+mj-cs"/>
              </a:rPr>
              <a:t>Comparison of current and new situation</a:t>
            </a:r>
            <a: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ar-SA" sz="4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SA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مخطط 5"/>
          <p:cNvGraphicFramePr/>
          <p:nvPr/>
        </p:nvGraphicFramePr>
        <p:xfrm>
          <a:off x="1500166" y="2786058"/>
          <a:ext cx="5643602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The limitations </a:t>
            </a:r>
            <a:endParaRPr lang="ar-SA" sz="32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l" rtl="0"/>
            <a:r>
              <a:rPr lang="en-US" dirty="0" smtClean="0"/>
              <a:t>There is not enough data; the data used are from 2011-2014, the only available data.</a:t>
            </a:r>
          </a:p>
          <a:p>
            <a:pPr lvl="0" algn="l" rtl="0">
              <a:buNone/>
            </a:pPr>
            <a:endParaRPr lang="en-US" dirty="0" smtClean="0"/>
          </a:p>
          <a:p>
            <a:pPr lvl="0" algn="l" rtl="0"/>
            <a:r>
              <a:rPr lang="en-US" dirty="0" smtClean="0"/>
              <a:t>Poor data collection, missing data in some dates, incorrect naming for the spare parts, etc…</a:t>
            </a:r>
          </a:p>
          <a:p>
            <a:pPr lvl="0" algn="l" rtl="0"/>
            <a:endParaRPr lang="en-US" dirty="0" smtClean="0"/>
          </a:p>
          <a:p>
            <a:pPr lvl="0" algn="l" rtl="0"/>
            <a:r>
              <a:rPr lang="en-US" dirty="0" smtClean="0"/>
              <a:t>There is no tracking system for the inventory, so the data were not accurate and it has been estimated.</a:t>
            </a:r>
          </a:p>
          <a:p>
            <a:pPr lvl="0" algn="l" rtl="0"/>
            <a:endParaRPr lang="en-US" dirty="0" smtClean="0"/>
          </a:p>
          <a:p>
            <a:pPr lvl="0" algn="l" rtl="0"/>
            <a:r>
              <a:rPr lang="en-US" dirty="0" smtClean="0"/>
              <a:t>They have  added  new production lines so these don't have enough data. </a:t>
            </a:r>
          </a:p>
          <a:p>
            <a:pPr rtl="0">
              <a:buNone/>
            </a:pPr>
            <a:r>
              <a:rPr lang="en-US" dirty="0" smtClean="0"/>
              <a:t> 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928726" y="214290"/>
            <a:ext cx="7239000" cy="1143000"/>
          </a:xfrm>
        </p:spPr>
        <p:txBody>
          <a:bodyPr/>
          <a:lstStyle/>
          <a:p>
            <a:pPr lvl="1" algn="ctr" rtl="1">
              <a:spcBef>
                <a:spcPct val="0"/>
              </a:spcBef>
            </a:pPr>
            <a:r>
              <a:rPr lang="en-US" sz="4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ea typeface="+mj-ea"/>
                <a:cs typeface="+mj-cs"/>
              </a:rPr>
              <a:t>Recommendation</a:t>
            </a:r>
            <a:r>
              <a:rPr lang="en-US" b="1" dirty="0"/>
              <a:t/>
            </a:r>
            <a:br>
              <a:rPr lang="en-US" b="1" dirty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285860"/>
            <a:ext cx="7239000" cy="4846320"/>
          </a:xfrm>
        </p:spPr>
        <p:txBody>
          <a:bodyPr>
            <a:normAutofit fontScale="77500" lnSpcReduction="20000"/>
          </a:bodyPr>
          <a:lstStyle/>
          <a:p>
            <a:pPr lvl="0" algn="l" rtl="0"/>
            <a:r>
              <a:rPr lang="en-US" sz="2400" dirty="0" smtClean="0"/>
              <a:t>There is need for supervisor on the workers to fill the required data in maintenance orders.</a:t>
            </a:r>
          </a:p>
          <a:p>
            <a:pPr lvl="0" algn="l" rtl="0"/>
            <a:endParaRPr lang="en-US" sz="2400" dirty="0" smtClean="0"/>
          </a:p>
          <a:p>
            <a:pPr lvl="0" algn="l" rtl="0"/>
            <a:r>
              <a:rPr lang="en-US" sz="2400" dirty="0" smtClean="0"/>
              <a:t>More attention needed to document data because having a high quality data will lead to a better result.</a:t>
            </a:r>
          </a:p>
          <a:p>
            <a:pPr lvl="0" algn="l" rtl="0"/>
            <a:endParaRPr lang="en-US" sz="2400" dirty="0" smtClean="0"/>
          </a:p>
          <a:p>
            <a:pPr lvl="0" algn="l" rtl="0"/>
            <a:r>
              <a:rPr lang="en-US" sz="2400" dirty="0" smtClean="0"/>
              <a:t>Build a historical data for new production line.</a:t>
            </a:r>
          </a:p>
          <a:p>
            <a:pPr lvl="0" algn="l" rtl="0"/>
            <a:endParaRPr lang="en-US" sz="2400" dirty="0" smtClean="0"/>
          </a:p>
          <a:p>
            <a:pPr lvl="0" algn="l" rtl="0"/>
            <a:r>
              <a:rPr lang="en-US" sz="2400" dirty="0" smtClean="0"/>
              <a:t>Summarize and document accurate information about amounts such as inventory quantity, lead time, and price.</a:t>
            </a:r>
          </a:p>
          <a:p>
            <a:pPr lvl="0" algn="l" rtl="0"/>
            <a:endParaRPr lang="en-US" sz="2400" dirty="0" smtClean="0"/>
          </a:p>
          <a:p>
            <a:pPr lvl="0" algn="l" rtl="0"/>
            <a:r>
              <a:rPr lang="en-US" sz="2400" dirty="0" smtClean="0"/>
              <a:t>The spare parts need to have coding system that will reduce the time and the effort to identify them.</a:t>
            </a:r>
          </a:p>
          <a:p>
            <a:pPr lvl="0" algn="l" rtl="0"/>
            <a:endParaRPr lang="en-US" sz="2400" dirty="0" smtClean="0"/>
          </a:p>
          <a:p>
            <a:pPr lvl="0" algn="l" rtl="0"/>
            <a:r>
              <a:rPr lang="en-US" sz="2400" dirty="0" smtClean="0"/>
              <a:t>Using of computerize maintenance order or fill paper maintenance order on computer in order to benefit from computer programs.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http://iloveedenvale.net/wp-content/uploads/2015/07/Thank-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Overview</a:t>
            </a:r>
            <a:endParaRPr lang="ar-SA" sz="6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company was established in 1950</a:t>
            </a:r>
          </a:p>
          <a:p>
            <a:pPr algn="l" rtl="0"/>
            <a:r>
              <a:rPr lang="en-US" dirty="0" smtClean="0"/>
              <a:t>Their products</a:t>
            </a:r>
          </a:p>
          <a:p>
            <a:pPr algn="l" rtl="0"/>
            <a:r>
              <a:rPr lang="en-US" dirty="0" smtClean="0"/>
              <a:t>Their progress.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ar-SA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500438"/>
            <a:ext cx="19716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3786190"/>
            <a:ext cx="79139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714752"/>
            <a:ext cx="6929486" cy="27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82868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Problem</a:t>
            </a:r>
            <a:r>
              <a:rPr lang="en-US" sz="5400" dirty="0" smtClean="0">
                <a:latin typeface="CityBlueprint" pitchFamily="2" charset="2"/>
              </a:rPr>
              <a:t>  </a:t>
            </a:r>
            <a:r>
              <a:rPr lang="en-US" sz="6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statement</a:t>
            </a:r>
            <a:r>
              <a:rPr lang="en-US" sz="5400" dirty="0" smtClean="0">
                <a:latin typeface="CityBlueprint" pitchFamily="2" charset="2"/>
              </a:rPr>
              <a:t> </a:t>
            </a:r>
            <a:endParaRPr lang="ar-SA" sz="5400" dirty="0" smtClean="0">
              <a:latin typeface="CityBlueprint" pitchFamily="2" charset="2"/>
            </a:endParaRPr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85860"/>
            <a:ext cx="7286676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objectives</a:t>
            </a:r>
            <a:endParaRPr lang="ar-SA" sz="6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To establish spare parts management system.</a:t>
            </a:r>
          </a:p>
          <a:p>
            <a:pPr lvl="3" algn="l" rtl="0">
              <a:buFont typeface="Wingdings" pitchFamily="2" charset="2"/>
              <a:buChar char="q"/>
            </a:pPr>
            <a:r>
              <a:rPr lang="en-US" dirty="0" smtClean="0"/>
              <a:t>Save time</a:t>
            </a:r>
          </a:p>
          <a:p>
            <a:pPr lvl="3" algn="l" rtl="0">
              <a:buFont typeface="Wingdings" pitchFamily="2" charset="2"/>
              <a:buChar char="q"/>
            </a:pPr>
            <a:r>
              <a:rPr lang="en-US" dirty="0" smtClean="0"/>
              <a:t>Reduce the number of break downs</a:t>
            </a:r>
          </a:p>
          <a:p>
            <a:pPr lvl="3" algn="l" rtl="0">
              <a:buFont typeface="Wingdings" pitchFamily="2" charset="2"/>
              <a:buChar char="q"/>
            </a:pPr>
            <a:r>
              <a:rPr lang="en-US" dirty="0" smtClean="0"/>
              <a:t>Provide high productivity ,efficiency and quality.</a:t>
            </a:r>
          </a:p>
          <a:p>
            <a:pPr lvl="3" algn="l" rtl="0">
              <a:buFont typeface="Wingdings" pitchFamily="2" charset="2"/>
              <a:buChar char="q"/>
            </a:pPr>
            <a:r>
              <a:rPr lang="en-US" dirty="0" smtClean="0"/>
              <a:t>Reduce cost.</a:t>
            </a:r>
          </a:p>
          <a:p>
            <a:pPr lvl="3" algn="l" rtl="0">
              <a:buFont typeface="Wingdings" pitchFamily="2" charset="2"/>
              <a:buChar char="q"/>
            </a:pPr>
            <a:r>
              <a:rPr lang="en-US" dirty="0" smtClean="0"/>
              <a:t>Identify which item to be stock, quantity to stock and other parameters.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51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67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Methodology</a:t>
            </a:r>
            <a:r>
              <a:rPr lang="ar-SA" sz="48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143000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/>
            </a:r>
            <a:br>
              <a:rPr lang="en-US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</a:br>
            <a:r>
              <a:rPr lang="en-US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Data Collections</a:t>
            </a:r>
            <a:r>
              <a:rPr lang="ar-SA" sz="1400" dirty="0" smtClean="0"/>
              <a:t/>
            </a:r>
            <a:br>
              <a:rPr lang="ar-SA" sz="1400" dirty="0" smtClean="0"/>
            </a:br>
            <a:endParaRPr lang="ar-SA" sz="14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ityBlueprint" pitchFamily="2" charset="2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2" indent="-274320" algn="l" rtl="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endParaRPr lang="en-US" sz="1600" dirty="0" smtClean="0"/>
          </a:p>
          <a:p>
            <a:endParaRPr lang="ar-SA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85720" y="1785926"/>
            <a:ext cx="68868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There are many types of data that was collected from Al-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Arz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Company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رسم تخطيطي 6"/>
          <p:cNvGraphicFramePr/>
          <p:nvPr/>
        </p:nvGraphicFramePr>
        <p:xfrm>
          <a:off x="785786" y="2285992"/>
          <a:ext cx="6000792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214422"/>
            <a:ext cx="7239000" cy="4846320"/>
          </a:xfrm>
        </p:spPr>
        <p:txBody>
          <a:bodyPr>
            <a:normAutofit/>
          </a:bodyPr>
          <a:lstStyle/>
          <a:p>
            <a:pPr marL="514350" indent="-514350" algn="l" rtl="0"/>
            <a:r>
              <a:rPr lang="en-US" dirty="0" smtClean="0"/>
              <a:t>By clustering several similar services or products.</a:t>
            </a:r>
          </a:p>
          <a:p>
            <a:pPr marL="514350" indent="-514350" algn="l" rtl="0">
              <a:buNone/>
            </a:pPr>
            <a:endParaRPr lang="ar-SA" dirty="0" smtClean="0"/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Aggregation</a:t>
            </a:r>
            <a:br>
              <a:rPr lang="en-US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</a:br>
            <a:r>
              <a:rPr lang="ar-SA" sz="1400" dirty="0" smtClean="0"/>
              <a:t/>
            </a:r>
            <a:br>
              <a:rPr lang="ar-SA" sz="1400" dirty="0" smtClean="0"/>
            </a:br>
            <a:endParaRPr lang="ar-SA" sz="14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ityBlueprint" pitchFamily="2" charset="2"/>
            </a:endParaRPr>
          </a:p>
        </p:txBody>
      </p:sp>
      <p:graphicFrame>
        <p:nvGraphicFramePr>
          <p:cNvPr id="6" name="رسم تخطيطي 5"/>
          <p:cNvGraphicFramePr/>
          <p:nvPr/>
        </p:nvGraphicFramePr>
        <p:xfrm>
          <a:off x="1142976" y="229395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/>
          <a:lstStyle/>
          <a:p>
            <a:r>
              <a:rPr lang="en-US" sz="4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Aggregation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According to</a:t>
            </a:r>
          </a:p>
          <a:p>
            <a:pPr lvl="2" algn="l" rtl="0">
              <a:buFont typeface="Wingdings" pitchFamily="2" charset="2"/>
              <a:buChar char="q"/>
            </a:pPr>
            <a:r>
              <a:rPr lang="en-US" dirty="0" smtClean="0"/>
              <a:t>Type</a:t>
            </a:r>
          </a:p>
          <a:p>
            <a:pPr lvl="2" algn="l" rtl="0">
              <a:buFont typeface="Wingdings" pitchFamily="2" charset="2"/>
              <a:buChar char="q"/>
            </a:pPr>
            <a:r>
              <a:rPr lang="en-US" dirty="0" smtClean="0"/>
              <a:t>price</a:t>
            </a:r>
          </a:p>
          <a:p>
            <a:pPr lvl="2" algn="l" rtl="0">
              <a:buFont typeface="Wingdings" pitchFamily="2" charset="2"/>
              <a:buChar char="q"/>
            </a:pPr>
            <a:r>
              <a:rPr lang="en-US" dirty="0" smtClean="0"/>
              <a:t>lead time.</a:t>
            </a:r>
          </a:p>
          <a:p>
            <a:pPr lvl="2" algn="l" rtl="0">
              <a:buFont typeface="Wingdings" pitchFamily="2" charset="2"/>
              <a:buChar char="q"/>
            </a:pPr>
            <a:r>
              <a:rPr lang="en-US" b="1" dirty="0" smtClean="0"/>
              <a:t>Group 19(</a:t>
            </a:r>
            <a:r>
              <a:rPr lang="ar-SA" b="1" dirty="0" err="1" smtClean="0"/>
              <a:t>لبادة</a:t>
            </a:r>
            <a:r>
              <a:rPr lang="ar-SA" b="1" dirty="0" smtClean="0"/>
              <a:t> 12</a:t>
            </a:r>
            <a:r>
              <a:rPr lang="en-US" b="1" dirty="0" smtClean="0"/>
              <a:t>)</a:t>
            </a:r>
            <a:endParaRPr lang="en-US" dirty="0" smtClean="0"/>
          </a:p>
          <a:p>
            <a:pPr lvl="2" algn="l" rtl="0">
              <a:buFont typeface="Wingdings" pitchFamily="2" charset="2"/>
              <a:buChar char="q"/>
            </a:pPr>
            <a:endParaRPr lang="en-US" dirty="0" smtClean="0"/>
          </a:p>
          <a:p>
            <a:pPr lvl="2" algn="l" rtl="0">
              <a:buNone/>
            </a:pPr>
            <a:endParaRPr lang="en-US" dirty="0" smtClean="0"/>
          </a:p>
          <a:p>
            <a:pPr lvl="2" algn="l" rtl="0">
              <a:buNone/>
            </a:pPr>
            <a:endParaRPr lang="ar-SA" dirty="0" smtClean="0"/>
          </a:p>
          <a:p>
            <a:pPr lvl="2" algn="l" rtl="0">
              <a:buNone/>
            </a:pPr>
            <a:endParaRPr lang="en-US" dirty="0" smtClean="0"/>
          </a:p>
          <a:p>
            <a:pPr lvl="2" algn="l" rtl="0">
              <a:buNone/>
            </a:pPr>
            <a:endParaRPr lang="en-US" dirty="0" smtClean="0"/>
          </a:p>
          <a:p>
            <a:pPr lvl="2" algn="l" rtl="0">
              <a:buNone/>
            </a:pPr>
            <a:endParaRPr lang="ar-SA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929066"/>
            <a:ext cx="71438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افر">
  <a:themeElements>
    <a:clrScheme name="مخصص 3">
      <a:dk1>
        <a:sysClr val="windowText" lastClr="000000"/>
      </a:dk1>
      <a:lt1>
        <a:sysClr val="window" lastClr="FFFFFF"/>
      </a:lt1>
      <a:dk2>
        <a:srgbClr val="CE95AF"/>
      </a:dk2>
      <a:lt2>
        <a:srgbClr val="F4E7ED"/>
      </a:lt2>
      <a:accent1>
        <a:srgbClr val="B83D68"/>
      </a:accent1>
      <a:accent2>
        <a:srgbClr val="AC66BB"/>
      </a:accent2>
      <a:accent3>
        <a:srgbClr val="EBD4DF"/>
      </a:accent3>
      <a:accent4>
        <a:srgbClr val="BB4FA3"/>
      </a:accent4>
      <a:accent5>
        <a:srgbClr val="CF6DA4"/>
      </a:accent5>
      <a:accent6>
        <a:srgbClr val="CE95AF"/>
      </a:accent6>
      <a:hlink>
        <a:srgbClr val="CE95AF"/>
      </a:hlink>
      <a:folHlink>
        <a:srgbClr val="D490C5"/>
      </a:folHlink>
    </a:clrScheme>
    <a:fontScheme name="واف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واف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مخصص 3">
    <a:dk1>
      <a:sysClr val="windowText" lastClr="000000"/>
    </a:dk1>
    <a:lt1>
      <a:sysClr val="window" lastClr="FFFFFF"/>
    </a:lt1>
    <a:dk2>
      <a:srgbClr val="CE95AF"/>
    </a:dk2>
    <a:lt2>
      <a:srgbClr val="F4E7ED"/>
    </a:lt2>
    <a:accent1>
      <a:srgbClr val="B83D68"/>
    </a:accent1>
    <a:accent2>
      <a:srgbClr val="AC66BB"/>
    </a:accent2>
    <a:accent3>
      <a:srgbClr val="EBD4DF"/>
    </a:accent3>
    <a:accent4>
      <a:srgbClr val="BB4FA3"/>
    </a:accent4>
    <a:accent5>
      <a:srgbClr val="CF6DA4"/>
    </a:accent5>
    <a:accent6>
      <a:srgbClr val="CE95AF"/>
    </a:accent6>
    <a:hlink>
      <a:srgbClr val="CE95AF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</TotalTime>
  <Words>1218</Words>
  <Application>Microsoft Office PowerPoint</Application>
  <PresentationFormat>On-screen Show (4:3)</PresentationFormat>
  <Paragraphs>233</Paragraphs>
  <Slides>28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وافر</vt:lpstr>
      <vt:lpstr>Spare Parts inventory Management  system </vt:lpstr>
      <vt:lpstr>List of content </vt:lpstr>
      <vt:lpstr>Overview</vt:lpstr>
      <vt:lpstr>Problem  statement </vt:lpstr>
      <vt:lpstr>objectives</vt:lpstr>
      <vt:lpstr>   Methodology  </vt:lpstr>
      <vt:lpstr> Data Collections </vt:lpstr>
      <vt:lpstr>Aggregation  </vt:lpstr>
      <vt:lpstr>Aggregation</vt:lpstr>
      <vt:lpstr>ABC Classification</vt:lpstr>
      <vt:lpstr>A-items </vt:lpstr>
      <vt:lpstr> Forecasting  model </vt:lpstr>
      <vt:lpstr>Spare part 22</vt:lpstr>
      <vt:lpstr>PowerPoint Presentation</vt:lpstr>
      <vt:lpstr> Forecasting  Errors  </vt:lpstr>
      <vt:lpstr>PowerPoint Presentation</vt:lpstr>
      <vt:lpstr>selection Criteria 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The limitations </vt:lpstr>
      <vt:lpstr>Recommendation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</dc:creator>
  <cp:lastModifiedBy>Radi Nimer Nimer</cp:lastModifiedBy>
  <cp:revision>27</cp:revision>
  <dcterms:created xsi:type="dcterms:W3CDTF">2015-12-18T17:19:21Z</dcterms:created>
  <dcterms:modified xsi:type="dcterms:W3CDTF">2016-08-20T11:19:07Z</dcterms:modified>
</cp:coreProperties>
</file>