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rawings/drawing2.xml" ContentType="application/vnd.openxmlformats-officedocument.drawingml.chartshape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2" r:id="rId1"/>
  </p:sldMasterIdLst>
  <p:sldIdLst>
    <p:sldId id="256" r:id="rId2"/>
    <p:sldId id="257" r:id="rId3"/>
    <p:sldId id="259" r:id="rId4"/>
    <p:sldId id="271" r:id="rId5"/>
    <p:sldId id="272" r:id="rId6"/>
    <p:sldId id="283" r:id="rId7"/>
    <p:sldId id="280" r:id="rId8"/>
    <p:sldId id="273" r:id="rId9"/>
    <p:sldId id="281" r:id="rId10"/>
    <p:sldId id="282" r:id="rId11"/>
    <p:sldId id="262" r:id="rId12"/>
    <p:sldId id="277" r:id="rId13"/>
    <p:sldId id="267" r:id="rId14"/>
    <p:sldId id="278" r:id="rId15"/>
    <p:sldId id="268" r:id="rId16"/>
    <p:sldId id="279" r:id="rId17"/>
    <p:sldId id="275" r:id="rId18"/>
    <p:sldId id="276" r:id="rId19"/>
    <p:sldId id="284" r:id="rId20"/>
    <p:sldId id="285" r:id="rId21"/>
    <p:sldId id="286" r:id="rId22"/>
    <p:sldId id="287" r:id="rId23"/>
    <p:sldId id="288" r:id="rId24"/>
    <p:sldId id="289" r:id="rId25"/>
    <p:sldId id="290" r:id="rId26"/>
    <p:sldId id="293" r:id="rId27"/>
    <p:sldId id="292" r:id="rId28"/>
    <p:sldId id="294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="" xmlns:p14="http://schemas.microsoft.com/office/powerpoint/2010/main">
        <p14:section name="Default Section" id="{B6D3B4DC-D761-4334-93FB-9D0047B5B380}">
          <p14:sldIdLst>
            <p14:sldId id="256"/>
            <p14:sldId id="257"/>
            <p14:sldId id="259"/>
            <p14:sldId id="263"/>
            <p14:sldId id="260"/>
            <p14:sldId id="261"/>
            <p14:sldId id="262"/>
            <p14:sldId id="264"/>
            <p14:sldId id="265"/>
            <p14:sldId id="266"/>
            <p14:sldId id="267"/>
            <p14:sldId id="268"/>
            <p14:sldId id="269"/>
            <p14:sldId id="270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66" d="100"/>
          <a:sy n="66" d="100"/>
        </p:scale>
        <p:origin x="-900" y="-2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D:\project\&#1578;&#1581;&#1604;&#1610;&#1604;%20&#1575;&#1604;&#1575;&#1587;&#1578;&#1576;&#1610;&#1575;&#1606;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D:\project\&#1578;&#1581;&#1604;&#1610;&#1604;%20&#1575;&#1604;&#1575;&#1587;&#1578;&#1576;&#1610;&#1575;&#1606;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project\&#1578;&#1581;&#1604;&#1610;&#1604;%20&#1575;&#1604;&#1575;&#1587;&#1578;&#1576;&#1610;&#1575;&#1606;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project\&#1578;&#1581;&#1604;&#1610;&#1604;%20&#1575;&#1604;&#1575;&#1587;&#1578;&#1576;&#1610;&#1575;&#1606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 sz="1800" b="1" i="0" u="none" strike="noStrike" baseline="0" dirty="0"/>
              <a:t>Availability Of water Distribution Network </a:t>
            </a:r>
            <a:endParaRPr lang="en-US" dirty="0"/>
          </a:p>
        </c:rich>
      </c:tx>
      <c:layout>
        <c:manualLayout>
          <c:xMode val="edge"/>
          <c:yMode val="edge"/>
          <c:x val="0.21654486176287094"/>
          <c:y val="0"/>
        </c:manualLayout>
      </c:layout>
    </c:title>
    <c:plotArea>
      <c:layout/>
      <c:pieChart>
        <c:varyColors val="1"/>
        <c:ser>
          <c:idx val="0"/>
          <c:order val="0"/>
          <c:tx>
            <c:strRef>
              <c:f>ورقة2!$K$19</c:f>
              <c:strCache>
                <c:ptCount val="1"/>
                <c:pt idx="0">
                  <c:v>Percent%</c:v>
                </c:pt>
              </c:strCache>
            </c:strRef>
          </c:tx>
          <c:cat>
            <c:strRef>
              <c:f>ورقة2!$J$20:$J$21</c:f>
              <c:strCache>
                <c:ptCount val="2"/>
                <c:pt idx="0">
                  <c:v>no</c:v>
                </c:pt>
                <c:pt idx="1">
                  <c:v>yes</c:v>
                </c:pt>
              </c:strCache>
            </c:strRef>
          </c:cat>
          <c:val>
            <c:numRef>
              <c:f>ورقة2!$K$20:$K$21</c:f>
              <c:numCache>
                <c:formatCode>General</c:formatCode>
                <c:ptCount val="2"/>
                <c:pt idx="0">
                  <c:v>33.300000000000004</c:v>
                </c:pt>
                <c:pt idx="1">
                  <c:v>66.7</c:v>
                </c:pt>
              </c:numCache>
            </c:numRef>
          </c:val>
        </c:ser>
        <c:firstSliceAng val="0"/>
      </c:pieChart>
    </c:plotArea>
    <c:legend>
      <c:legendPos val="r"/>
      <c:layout/>
    </c:legend>
    <c:plotVisOnly val="1"/>
    <c:dispBlanksAs val="zero"/>
  </c:chart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 dirty="0"/>
              <a:t>Main Water Source </a:t>
            </a:r>
          </a:p>
        </c:rich>
      </c:tx>
      <c:layout>
        <c:manualLayout>
          <c:xMode val="edge"/>
          <c:yMode val="edge"/>
          <c:x val="0.33854487740314532"/>
          <c:y val="2.1552305961754802E-3"/>
        </c:manualLayout>
      </c:layout>
    </c:title>
    <c:plotArea>
      <c:layout/>
      <c:pieChart>
        <c:varyColors val="1"/>
        <c:ser>
          <c:idx val="0"/>
          <c:order val="0"/>
          <c:tx>
            <c:strRef>
              <c:f>ورقة2!$K$62</c:f>
              <c:strCache>
                <c:ptCount val="1"/>
                <c:pt idx="0">
                  <c:v>Percent%</c:v>
                </c:pt>
              </c:strCache>
            </c:strRef>
          </c:tx>
          <c:cat>
            <c:strRef>
              <c:f>ورقة2!$J$63:$J$64</c:f>
              <c:strCache>
                <c:ptCount val="2"/>
                <c:pt idx="0">
                  <c:v>Tanks</c:v>
                </c:pt>
                <c:pt idx="1">
                  <c:v>Network</c:v>
                </c:pt>
              </c:strCache>
            </c:strRef>
          </c:cat>
          <c:val>
            <c:numRef>
              <c:f>ورقة2!$K$63:$K$64</c:f>
              <c:numCache>
                <c:formatCode>General</c:formatCode>
                <c:ptCount val="2"/>
                <c:pt idx="0">
                  <c:v>73.3</c:v>
                </c:pt>
                <c:pt idx="1">
                  <c:v>26.7</c:v>
                </c:pt>
              </c:numCache>
            </c:numRef>
          </c:val>
        </c:ser>
        <c:firstSliceAng val="0"/>
      </c:pieChart>
    </c:plotArea>
    <c:legend>
      <c:legendPos val="r"/>
      <c:layout/>
    </c:legend>
    <c:plotVisOnly val="1"/>
    <c:dispBlanksAs val="zero"/>
  </c:chart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scatterChart>
        <c:scatterStyle val="lineMarker"/>
        <c:ser>
          <c:idx val="0"/>
          <c:order val="0"/>
          <c:tx>
            <c:strRef>
              <c:f>ورقة2!$D$1</c:f>
              <c:strCache>
                <c:ptCount val="1"/>
                <c:pt idx="0">
                  <c:v>demand (L/c/d)</c:v>
                </c:pt>
              </c:strCache>
            </c:strRef>
          </c:tx>
          <c:spPr>
            <a:ln w="28575">
              <a:noFill/>
            </a:ln>
          </c:spPr>
          <c:trendline>
            <c:trendlineType val="linear"/>
          </c:trendline>
          <c:xVal>
            <c:numRef>
              <c:f>ورقة2!$C$2:$C$31</c:f>
              <c:numCache>
                <c:formatCode>General</c:formatCode>
                <c:ptCount val="30"/>
                <c:pt idx="0">
                  <c:v>4</c:v>
                </c:pt>
                <c:pt idx="1">
                  <c:v>5</c:v>
                </c:pt>
                <c:pt idx="2">
                  <c:v>5</c:v>
                </c:pt>
                <c:pt idx="3">
                  <c:v>5</c:v>
                </c:pt>
                <c:pt idx="4">
                  <c:v>5</c:v>
                </c:pt>
                <c:pt idx="5">
                  <c:v>5</c:v>
                </c:pt>
                <c:pt idx="6">
                  <c:v>6</c:v>
                </c:pt>
                <c:pt idx="7">
                  <c:v>6</c:v>
                </c:pt>
                <c:pt idx="8">
                  <c:v>6</c:v>
                </c:pt>
                <c:pt idx="9">
                  <c:v>6</c:v>
                </c:pt>
                <c:pt idx="10">
                  <c:v>7</c:v>
                </c:pt>
                <c:pt idx="11">
                  <c:v>8</c:v>
                </c:pt>
                <c:pt idx="12">
                  <c:v>8</c:v>
                </c:pt>
                <c:pt idx="13">
                  <c:v>8</c:v>
                </c:pt>
                <c:pt idx="14">
                  <c:v>9</c:v>
                </c:pt>
                <c:pt idx="15">
                  <c:v>9</c:v>
                </c:pt>
                <c:pt idx="16">
                  <c:v>9</c:v>
                </c:pt>
                <c:pt idx="17">
                  <c:v>10</c:v>
                </c:pt>
                <c:pt idx="18">
                  <c:v>12</c:v>
                </c:pt>
                <c:pt idx="19">
                  <c:v>12</c:v>
                </c:pt>
                <c:pt idx="20">
                  <c:v>12</c:v>
                </c:pt>
                <c:pt idx="21">
                  <c:v>12</c:v>
                </c:pt>
                <c:pt idx="22">
                  <c:v>13</c:v>
                </c:pt>
                <c:pt idx="23">
                  <c:v>14</c:v>
                </c:pt>
                <c:pt idx="24">
                  <c:v>20</c:v>
                </c:pt>
                <c:pt idx="25">
                  <c:v>22</c:v>
                </c:pt>
                <c:pt idx="26">
                  <c:v>25</c:v>
                </c:pt>
                <c:pt idx="27">
                  <c:v>25</c:v>
                </c:pt>
                <c:pt idx="28">
                  <c:v>25</c:v>
                </c:pt>
                <c:pt idx="29">
                  <c:v>26</c:v>
                </c:pt>
              </c:numCache>
            </c:numRef>
          </c:xVal>
          <c:yVal>
            <c:numRef>
              <c:f>ورقة2!$D$2:$D$31</c:f>
              <c:numCache>
                <c:formatCode>General</c:formatCode>
                <c:ptCount val="30"/>
                <c:pt idx="0">
                  <c:v>100</c:v>
                </c:pt>
                <c:pt idx="1">
                  <c:v>62.5</c:v>
                </c:pt>
                <c:pt idx="2">
                  <c:v>71.428571428571388</c:v>
                </c:pt>
                <c:pt idx="3">
                  <c:v>133.33333333333547</c:v>
                </c:pt>
                <c:pt idx="4">
                  <c:v>166.66666666666652</c:v>
                </c:pt>
                <c:pt idx="5">
                  <c:v>166.66666666666652</c:v>
                </c:pt>
                <c:pt idx="6">
                  <c:v>83.333333333333258</c:v>
                </c:pt>
                <c:pt idx="7">
                  <c:v>166.66666666666652</c:v>
                </c:pt>
                <c:pt idx="8">
                  <c:v>111.11111111111111</c:v>
                </c:pt>
                <c:pt idx="9">
                  <c:v>83.333333333333258</c:v>
                </c:pt>
                <c:pt idx="10">
                  <c:v>60</c:v>
                </c:pt>
                <c:pt idx="11">
                  <c:v>111.11111111111111</c:v>
                </c:pt>
                <c:pt idx="12">
                  <c:v>38.461538461538446</c:v>
                </c:pt>
                <c:pt idx="13">
                  <c:v>138.88888888889443</c:v>
                </c:pt>
                <c:pt idx="14">
                  <c:v>111.11111111111111</c:v>
                </c:pt>
                <c:pt idx="15">
                  <c:v>148.14814814814815</c:v>
                </c:pt>
                <c:pt idx="16">
                  <c:v>133.33333333333547</c:v>
                </c:pt>
                <c:pt idx="17">
                  <c:v>83.333333333333258</c:v>
                </c:pt>
                <c:pt idx="18">
                  <c:v>53.333333333333336</c:v>
                </c:pt>
                <c:pt idx="19">
                  <c:v>53.333333333333336</c:v>
                </c:pt>
                <c:pt idx="20">
                  <c:v>74.074074074074048</c:v>
                </c:pt>
                <c:pt idx="21">
                  <c:v>25</c:v>
                </c:pt>
                <c:pt idx="22">
                  <c:v>100</c:v>
                </c:pt>
                <c:pt idx="23">
                  <c:v>60.606060606060595</c:v>
                </c:pt>
                <c:pt idx="24">
                  <c:v>83.333333333333258</c:v>
                </c:pt>
                <c:pt idx="25">
                  <c:v>25.641025641025642</c:v>
                </c:pt>
                <c:pt idx="26">
                  <c:v>83.333333333333258</c:v>
                </c:pt>
                <c:pt idx="27">
                  <c:v>107.14285714285421</c:v>
                </c:pt>
                <c:pt idx="28">
                  <c:v>83.333333333333258</c:v>
                </c:pt>
                <c:pt idx="29">
                  <c:v>74.074074074074048</c:v>
                </c:pt>
              </c:numCache>
            </c:numRef>
          </c:yVal>
        </c:ser>
        <c:axId val="78066816"/>
        <c:axId val="78068736"/>
      </c:scatterChart>
      <c:valAx>
        <c:axId val="78066816"/>
        <c:scaling>
          <c:orientation val="minMax"/>
        </c:scaling>
        <c:axPos val="b"/>
        <c:majorGridlines/>
        <c:min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Number</a:t>
                </a:r>
                <a:r>
                  <a:rPr lang="en-US" baseline="0" dirty="0"/>
                  <a:t> Of Family Members</a:t>
                </a:r>
                <a:endParaRPr lang="ar-JO" dirty="0"/>
              </a:p>
            </c:rich>
          </c:tx>
          <c:layout/>
        </c:title>
        <c:numFmt formatCode="General" sourceLinked="1"/>
        <c:tickLblPos val="nextTo"/>
        <c:crossAx val="78068736"/>
        <c:crosses val="autoZero"/>
        <c:crossBetween val="midCat"/>
      </c:valAx>
      <c:valAx>
        <c:axId val="78068736"/>
        <c:scaling>
          <c:orientation val="minMax"/>
        </c:scaling>
        <c:axPos val="l"/>
        <c:majorGridlines/>
        <c:min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Demand(L/C/D)</a:t>
                </a:r>
              </a:p>
              <a:p>
                <a:pPr>
                  <a:defRPr/>
                </a:pPr>
                <a:endParaRPr lang="ar-JO"/>
              </a:p>
            </c:rich>
          </c:tx>
          <c:layout/>
        </c:title>
        <c:numFmt formatCode="General" sourceLinked="1"/>
        <c:tickLblPos val="nextTo"/>
        <c:crossAx val="78066816"/>
        <c:crosses val="autoZero"/>
        <c:crossBetween val="midCat"/>
      </c:valAx>
    </c:plotArea>
    <c:legend>
      <c:legendPos val="r"/>
      <c:legendEntry>
        <c:idx val="1"/>
        <c:delete val="1"/>
      </c:legendEntry>
      <c:layout/>
    </c:legend>
    <c:plotVisOnly val="1"/>
    <c:dispBlanksAs val="gap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scatterChart>
        <c:scatterStyle val="lineMarker"/>
        <c:ser>
          <c:idx val="0"/>
          <c:order val="0"/>
          <c:tx>
            <c:strRef>
              <c:f>ورقة2!$E$75</c:f>
              <c:strCache>
                <c:ptCount val="1"/>
                <c:pt idx="0">
                  <c:v>total demand (m cube) </c:v>
                </c:pt>
              </c:strCache>
            </c:strRef>
          </c:tx>
          <c:spPr>
            <a:ln w="28575">
              <a:noFill/>
            </a:ln>
          </c:spPr>
          <c:trendline>
            <c:trendlineType val="linear"/>
          </c:trendline>
          <c:xVal>
            <c:numRef>
              <c:f>ورقة2!$D$76:$D$105</c:f>
              <c:numCache>
                <c:formatCode>General</c:formatCode>
                <c:ptCount val="30"/>
                <c:pt idx="0">
                  <c:v>1500</c:v>
                </c:pt>
                <c:pt idx="1">
                  <c:v>1500</c:v>
                </c:pt>
                <c:pt idx="2">
                  <c:v>2500</c:v>
                </c:pt>
                <c:pt idx="3">
                  <c:v>3000</c:v>
                </c:pt>
                <c:pt idx="4">
                  <c:v>3000</c:v>
                </c:pt>
                <c:pt idx="5">
                  <c:v>3000</c:v>
                </c:pt>
                <c:pt idx="6">
                  <c:v>3000</c:v>
                </c:pt>
                <c:pt idx="7">
                  <c:v>3000</c:v>
                </c:pt>
                <c:pt idx="8">
                  <c:v>3000</c:v>
                </c:pt>
                <c:pt idx="9">
                  <c:v>3000</c:v>
                </c:pt>
                <c:pt idx="10">
                  <c:v>3000</c:v>
                </c:pt>
                <c:pt idx="11">
                  <c:v>3000</c:v>
                </c:pt>
                <c:pt idx="12">
                  <c:v>3000</c:v>
                </c:pt>
                <c:pt idx="13">
                  <c:v>3500</c:v>
                </c:pt>
                <c:pt idx="14">
                  <c:v>4000</c:v>
                </c:pt>
                <c:pt idx="15">
                  <c:v>4000</c:v>
                </c:pt>
                <c:pt idx="16">
                  <c:v>4000</c:v>
                </c:pt>
                <c:pt idx="17">
                  <c:v>4000</c:v>
                </c:pt>
                <c:pt idx="18">
                  <c:v>4000</c:v>
                </c:pt>
                <c:pt idx="19">
                  <c:v>5000</c:v>
                </c:pt>
                <c:pt idx="20">
                  <c:v>5000</c:v>
                </c:pt>
                <c:pt idx="21">
                  <c:v>5000</c:v>
                </c:pt>
                <c:pt idx="22">
                  <c:v>5000</c:v>
                </c:pt>
                <c:pt idx="23">
                  <c:v>5000</c:v>
                </c:pt>
                <c:pt idx="24">
                  <c:v>5000</c:v>
                </c:pt>
                <c:pt idx="25">
                  <c:v>5000</c:v>
                </c:pt>
                <c:pt idx="26">
                  <c:v>6000</c:v>
                </c:pt>
                <c:pt idx="27">
                  <c:v>6000</c:v>
                </c:pt>
                <c:pt idx="28">
                  <c:v>6000</c:v>
                </c:pt>
                <c:pt idx="29">
                  <c:v>6000</c:v>
                </c:pt>
              </c:numCache>
            </c:numRef>
          </c:xVal>
          <c:yVal>
            <c:numRef>
              <c:f>ورقة2!$E$76:$E$105</c:f>
              <c:numCache>
                <c:formatCode>General</c:formatCode>
                <c:ptCount val="30"/>
                <c:pt idx="0">
                  <c:v>20</c:v>
                </c:pt>
                <c:pt idx="1">
                  <c:v>20</c:v>
                </c:pt>
                <c:pt idx="2">
                  <c:v>15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20</c:v>
                </c:pt>
                <c:pt idx="7">
                  <c:v>25</c:v>
                </c:pt>
                <c:pt idx="8">
                  <c:v>20</c:v>
                </c:pt>
                <c:pt idx="9">
                  <c:v>15</c:v>
                </c:pt>
                <c:pt idx="10">
                  <c:v>45</c:v>
                </c:pt>
                <c:pt idx="11">
                  <c:v>20</c:v>
                </c:pt>
                <c:pt idx="12">
                  <c:v>15</c:v>
                </c:pt>
                <c:pt idx="13">
                  <c:v>40</c:v>
                </c:pt>
                <c:pt idx="14">
                  <c:v>15</c:v>
                </c:pt>
                <c:pt idx="15">
                  <c:v>15</c:v>
                </c:pt>
                <c:pt idx="16">
                  <c:v>40</c:v>
                </c:pt>
                <c:pt idx="17">
                  <c:v>30</c:v>
                </c:pt>
                <c:pt idx="18">
                  <c:v>20</c:v>
                </c:pt>
                <c:pt idx="19">
                  <c:v>50</c:v>
                </c:pt>
                <c:pt idx="20">
                  <c:v>20</c:v>
                </c:pt>
                <c:pt idx="21">
                  <c:v>20</c:v>
                </c:pt>
                <c:pt idx="22">
                  <c:v>40</c:v>
                </c:pt>
                <c:pt idx="23">
                  <c:v>30</c:v>
                </c:pt>
                <c:pt idx="24">
                  <c:v>40</c:v>
                </c:pt>
                <c:pt idx="25">
                  <c:v>30</c:v>
                </c:pt>
                <c:pt idx="26">
                  <c:v>40</c:v>
                </c:pt>
                <c:pt idx="27">
                  <c:v>15</c:v>
                </c:pt>
                <c:pt idx="28">
                  <c:v>20</c:v>
                </c:pt>
                <c:pt idx="29">
                  <c:v>45</c:v>
                </c:pt>
              </c:numCache>
            </c:numRef>
          </c:yVal>
        </c:ser>
        <c:axId val="78107008"/>
        <c:axId val="78108928"/>
      </c:scatterChart>
      <c:valAx>
        <c:axId val="78107008"/>
        <c:scaling>
          <c:orientation val="minMax"/>
        </c:scaling>
        <c:axPos val="b"/>
        <c:majorGridlines/>
        <c:min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Income (NIS)</a:t>
                </a:r>
                <a:endParaRPr lang="ar-JO" dirty="0"/>
              </a:p>
            </c:rich>
          </c:tx>
          <c:layout/>
        </c:title>
        <c:numFmt formatCode="General" sourceLinked="1"/>
        <c:tickLblPos val="nextTo"/>
        <c:crossAx val="78108928"/>
        <c:crosses val="autoZero"/>
        <c:crossBetween val="midCat"/>
      </c:valAx>
      <c:valAx>
        <c:axId val="78108928"/>
        <c:scaling>
          <c:orientation val="minMax"/>
        </c:scaling>
        <c:axPos val="l"/>
        <c:majorGridlines/>
        <c:min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Monthly Consumption (Meter Cube)</a:t>
                </a:r>
                <a:endParaRPr lang="ar-JO" dirty="0"/>
              </a:p>
            </c:rich>
          </c:tx>
          <c:layout/>
        </c:title>
        <c:numFmt formatCode="General" sourceLinked="1"/>
        <c:tickLblPos val="nextTo"/>
        <c:crossAx val="78107008"/>
        <c:crosses val="autoZero"/>
        <c:crossBetween val="midCat"/>
      </c:valAx>
    </c:plotArea>
    <c:plotVisOnly val="1"/>
    <c:dispBlanksAs val="gap"/>
  </c:chart>
  <c:externalData r:id="rId1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0.52083</cdr:x>
      <cdr:y>0.43269</cdr:y>
    </cdr:from>
    <cdr:to>
      <cdr:x>0.65929</cdr:x>
      <cdr:y>0.51923</cdr:y>
    </cdr:to>
    <cdr:sp macro="" textlink="">
      <cdr:nvSpPr>
        <cdr:cNvPr id="2" name="مربع نص 1"/>
        <cdr:cNvSpPr txBox="1"/>
      </cdr:nvSpPr>
      <cdr:spPr>
        <a:xfrm xmlns:a="http://schemas.openxmlformats.org/drawingml/2006/main">
          <a:off x="2381250" y="1186962"/>
          <a:ext cx="633046" cy="23739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/>
            <a:t>33.3%</a:t>
          </a:r>
        </a:p>
      </cdr:txBody>
    </cdr:sp>
  </cdr:relSizeAnchor>
  <cdr:relSizeAnchor xmlns:cdr="http://schemas.openxmlformats.org/drawingml/2006/chartDrawing">
    <cdr:from>
      <cdr:x>0.34919</cdr:x>
      <cdr:y>0.52228</cdr:y>
    </cdr:from>
    <cdr:to>
      <cdr:x>0.42083</cdr:x>
      <cdr:y>0.59615</cdr:y>
    </cdr:to>
    <cdr:sp macro="" textlink="">
      <cdr:nvSpPr>
        <cdr:cNvPr id="3" name="مربع نص 2"/>
        <cdr:cNvSpPr txBox="1"/>
      </cdr:nvSpPr>
      <cdr:spPr>
        <a:xfrm xmlns:a="http://schemas.openxmlformats.org/drawingml/2006/main">
          <a:off x="3027816" y="1750424"/>
          <a:ext cx="621188" cy="24759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 dirty="0"/>
            <a:t>66.7%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0.43831</cdr:x>
      <cdr:y>0.62537</cdr:y>
    </cdr:from>
    <cdr:to>
      <cdr:x>0.56397</cdr:x>
      <cdr:y>0.71091</cdr:y>
    </cdr:to>
    <cdr:sp macro="" textlink="">
      <cdr:nvSpPr>
        <cdr:cNvPr id="2" name="مربع نص 1"/>
        <cdr:cNvSpPr txBox="1"/>
      </cdr:nvSpPr>
      <cdr:spPr>
        <a:xfrm xmlns:a="http://schemas.openxmlformats.org/drawingml/2006/main">
          <a:off x="2003958" y="1715511"/>
          <a:ext cx="574535" cy="23466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/>
            <a:t>73.3%</a:t>
          </a:r>
        </a:p>
      </cdr:txBody>
    </cdr:sp>
  </cdr:relSizeAnchor>
  <cdr:relSizeAnchor xmlns:cdr="http://schemas.openxmlformats.org/drawingml/2006/chartDrawing">
    <cdr:from>
      <cdr:x>0.33083</cdr:x>
      <cdr:y>0.40118</cdr:y>
    </cdr:from>
    <cdr:to>
      <cdr:x>0.42899</cdr:x>
      <cdr:y>0.49558</cdr:y>
    </cdr:to>
    <cdr:sp macro="" textlink="">
      <cdr:nvSpPr>
        <cdr:cNvPr id="3" name="مربع نص 2"/>
        <cdr:cNvSpPr txBox="1"/>
      </cdr:nvSpPr>
      <cdr:spPr>
        <a:xfrm xmlns:a="http://schemas.openxmlformats.org/drawingml/2006/main">
          <a:off x="2949438" y="1515758"/>
          <a:ext cx="875211" cy="35666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 dirty="0"/>
            <a:t>26.7%</a:t>
          </a: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F2B83-0127-4037-AD43-B034A94692D8}" type="datetimeFigureOut">
              <a:rPr lang="en-US" smtClean="0"/>
              <a:pPr/>
              <a:t>5/18/2016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ECCFE024-B321-4D00-87EE-DA6809F07D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74981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F2B83-0127-4037-AD43-B034A94692D8}" type="datetimeFigureOut">
              <a:rPr lang="en-US" smtClean="0"/>
              <a:pPr/>
              <a:t>5/18/2016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CCFE024-B321-4D00-87EE-DA6809F07D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93796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F2B83-0127-4037-AD43-B034A94692D8}" type="datetimeFigureOut">
              <a:rPr lang="en-US" smtClean="0"/>
              <a:pPr/>
              <a:t>5/18/2016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CCFE024-B321-4D00-87EE-DA6809F07DD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36609767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F2B83-0127-4037-AD43-B034A94692D8}" type="datetimeFigureOut">
              <a:rPr lang="en-US" smtClean="0"/>
              <a:pPr/>
              <a:t>5/18/2016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CCFE024-B321-4D00-87EE-DA6809F07D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163948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F2B83-0127-4037-AD43-B034A94692D8}" type="datetimeFigureOut">
              <a:rPr lang="en-US" smtClean="0"/>
              <a:pPr/>
              <a:t>5/18/2016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CCFE024-B321-4D00-87EE-DA6809F07DD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9284223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F2B83-0127-4037-AD43-B034A94692D8}" type="datetimeFigureOut">
              <a:rPr lang="en-US" smtClean="0"/>
              <a:pPr/>
              <a:t>5/18/2016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CCFE024-B321-4D00-87EE-DA6809F07D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9894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F2B83-0127-4037-AD43-B034A94692D8}" type="datetimeFigureOut">
              <a:rPr lang="en-US" smtClean="0"/>
              <a:pPr/>
              <a:t>5/18/2016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FE024-B321-4D00-87EE-DA6809F07D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058113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F2B83-0127-4037-AD43-B034A94692D8}" type="datetimeFigureOut">
              <a:rPr lang="en-US" smtClean="0"/>
              <a:pPr/>
              <a:t>5/18/2016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FE024-B321-4D00-87EE-DA6809F07D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31996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F2B83-0127-4037-AD43-B034A94692D8}" type="datetimeFigureOut">
              <a:rPr lang="en-US" smtClean="0"/>
              <a:pPr/>
              <a:t>5/18/2016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FE024-B321-4D00-87EE-DA6809F07D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367976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F2B83-0127-4037-AD43-B034A94692D8}" type="datetimeFigureOut">
              <a:rPr lang="en-US" smtClean="0"/>
              <a:pPr/>
              <a:t>5/18/2016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CCFE024-B321-4D00-87EE-DA6809F07D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975205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F2B83-0127-4037-AD43-B034A94692D8}" type="datetimeFigureOut">
              <a:rPr lang="en-US" smtClean="0"/>
              <a:pPr/>
              <a:t>5/18/2016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ECCFE024-B321-4D00-87EE-DA6809F07D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249080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F2B83-0127-4037-AD43-B034A94692D8}" type="datetimeFigureOut">
              <a:rPr lang="en-US" smtClean="0"/>
              <a:pPr/>
              <a:t>5/18/2016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ECCFE024-B321-4D00-87EE-DA6809F07D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22463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F2B83-0127-4037-AD43-B034A94692D8}" type="datetimeFigureOut">
              <a:rPr lang="en-US" smtClean="0"/>
              <a:pPr/>
              <a:t>5/18/2016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FE024-B321-4D00-87EE-DA6809F07D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854610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F2B83-0127-4037-AD43-B034A94692D8}" type="datetimeFigureOut">
              <a:rPr lang="en-US" smtClean="0"/>
              <a:pPr/>
              <a:t>5/18/2016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FE024-B321-4D00-87EE-DA6809F07D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71770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F2B83-0127-4037-AD43-B034A94692D8}" type="datetimeFigureOut">
              <a:rPr lang="en-US" smtClean="0"/>
              <a:pPr/>
              <a:t>5/18/2016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FE024-B321-4D00-87EE-DA6809F07D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09216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F2B83-0127-4037-AD43-B034A94692D8}" type="datetimeFigureOut">
              <a:rPr lang="en-US" smtClean="0"/>
              <a:pPr/>
              <a:t>5/18/2016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CCFE024-B321-4D00-87EE-DA6809F07D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75321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7F2B83-0127-4037-AD43-B034A94692D8}" type="datetimeFigureOut">
              <a:rPr lang="en-US" smtClean="0"/>
              <a:pPr/>
              <a:t>5/18/2016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ECCFE024-B321-4D00-87EE-DA6809F07D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27958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  <p:sldLayoutId id="2147483775" r:id="rId13"/>
    <p:sldLayoutId id="2147483776" r:id="rId14"/>
    <p:sldLayoutId id="2147483777" r:id="rId15"/>
    <p:sldLayoutId id="214748377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2" y="1741868"/>
            <a:ext cx="8915399" cy="2262781"/>
          </a:xfrm>
        </p:spPr>
        <p:txBody>
          <a:bodyPr>
            <a:normAutofit/>
          </a:bodyPr>
          <a:lstStyle/>
          <a:p>
            <a:pPr algn="just"/>
            <a:r>
              <a:rPr lang="en-GB" sz="4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Design of</a:t>
            </a:r>
            <a:r>
              <a:rPr lang="en-US" sz="4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4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Water And Wastewater Networks For </a:t>
            </a:r>
            <a:r>
              <a:rPr lang="en-GB" sz="4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Qilqis</a:t>
            </a:r>
            <a:r>
              <a:rPr lang="en-GB" sz="4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4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1" y="4288665"/>
            <a:ext cx="8915399" cy="1455314"/>
          </a:xfrm>
        </p:spPr>
        <p:txBody>
          <a:bodyPr>
            <a:normAutofit lnSpcReduction="10000"/>
          </a:bodyPr>
          <a:lstStyle/>
          <a:p>
            <a:r>
              <a:rPr lang="en-GB" b="1" dirty="0" smtClean="0"/>
              <a:t> </a:t>
            </a:r>
            <a:r>
              <a:rPr lang="en-GB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Hebron southern </a:t>
            </a:r>
            <a:r>
              <a:rPr lang="en-GB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en-GB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egions </a:t>
            </a:r>
            <a:r>
              <a:rPr lang="en-GB" b="1" dirty="0" smtClean="0"/>
              <a:t/>
            </a:r>
            <a:br>
              <a:rPr lang="en-GB" b="1" dirty="0" smtClean="0"/>
            </a:br>
            <a:r>
              <a:rPr lang="en-GB" b="1" dirty="0" smtClean="0"/>
              <a:t/>
            </a:r>
            <a:br>
              <a:rPr lang="en-GB" b="1" dirty="0" smtClean="0"/>
            </a:br>
            <a:r>
              <a:rPr lang="en-GB" sz="1400" b="1" dirty="0" smtClean="0"/>
              <a:t>Prepared by                                         Under Supervision of</a:t>
            </a:r>
            <a:br>
              <a:rPr lang="en-GB" sz="1400" b="1" dirty="0" smtClean="0"/>
            </a:br>
            <a:r>
              <a:rPr lang="en-GB" sz="1400" b="1" dirty="0" err="1" smtClean="0"/>
              <a:t>Amer</a:t>
            </a:r>
            <a:r>
              <a:rPr lang="en-GB" sz="1400" b="1" dirty="0" smtClean="0"/>
              <a:t> </a:t>
            </a:r>
            <a:r>
              <a:rPr lang="en-GB" sz="1400" b="1" dirty="0" err="1" smtClean="0"/>
              <a:t>Mutlak</a:t>
            </a:r>
            <a:r>
              <a:rPr lang="en-GB" sz="1400" b="1" dirty="0" smtClean="0"/>
              <a:t> </a:t>
            </a:r>
            <a:r>
              <a:rPr lang="en-GB" sz="1400" b="1" dirty="0" err="1" smtClean="0"/>
              <a:t>Zalloum</a:t>
            </a:r>
            <a:r>
              <a:rPr lang="en-GB" sz="1400" b="1" dirty="0" smtClean="0"/>
              <a:t>                           </a:t>
            </a:r>
            <a:r>
              <a:rPr lang="en-GB" sz="1400" b="1" dirty="0" err="1" smtClean="0"/>
              <a:t>Dr.Anan</a:t>
            </a:r>
            <a:r>
              <a:rPr lang="en-GB" sz="1400" b="1" dirty="0" smtClean="0"/>
              <a:t> </a:t>
            </a:r>
            <a:r>
              <a:rPr lang="en-GB" sz="1400" b="1" dirty="0" err="1" smtClean="0"/>
              <a:t>Jayoussi</a:t>
            </a:r>
            <a:r>
              <a:rPr lang="en-GB" sz="1400" b="1" dirty="0" smtClean="0"/>
              <a:t>.</a:t>
            </a:r>
            <a:endParaRPr lang="en-US" sz="1400" b="1" dirty="0"/>
          </a:p>
          <a:p>
            <a:r>
              <a:rPr lang="en-GB" b="1" dirty="0" smtClean="0"/>
              <a:t>                            </a:t>
            </a:r>
            <a:endParaRPr lang="en-US" b="1" dirty="0"/>
          </a:p>
        </p:txBody>
      </p:sp>
    </p:spTree>
    <p:extLst>
      <p:ext uri="{BB962C8B-B14F-4D97-AF65-F5344CB8AC3E}">
        <p14:creationId xmlns="" xmlns:p14="http://schemas.microsoft.com/office/powerpoint/2010/main" val="95694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Questionnaire Analysis</a:t>
            </a:r>
            <a:endParaRPr lang="en-US" dirty="0"/>
          </a:p>
        </p:txBody>
      </p:sp>
      <p:graphicFrame>
        <p:nvGraphicFramePr>
          <p:cNvPr id="4" name="عنصر نائب للمحتوى 3"/>
          <p:cNvGraphicFramePr>
            <a:graphicFrameLocks noGrp="1"/>
          </p:cNvGraphicFramePr>
          <p:nvPr>
            <p:ph idx="1"/>
          </p:nvPr>
        </p:nvGraphicFramePr>
        <p:xfrm>
          <a:off x="2589213" y="2338250"/>
          <a:ext cx="8915400" cy="35735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مستطيل 4"/>
          <p:cNvSpPr/>
          <p:nvPr/>
        </p:nvSpPr>
        <p:spPr>
          <a:xfrm>
            <a:off x="2704011" y="1371601"/>
            <a:ext cx="702781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1600" b="1" dirty="0" smtClean="0"/>
              <a:t>4- Relation  between </a:t>
            </a:r>
            <a:r>
              <a:rPr lang="en-US" sz="1600" dirty="0" smtClean="0"/>
              <a:t>Monthly Consumption/family  and Income (NIS)</a:t>
            </a:r>
            <a:endParaRPr lang="ar-JO" sz="1600" dirty="0" smtClean="0"/>
          </a:p>
          <a:p>
            <a:pPr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1200" dirty="0" smtClean="0"/>
              <a:t> </a:t>
            </a:r>
            <a:r>
              <a:rPr lang="en-US" sz="1200" b="1" dirty="0" smtClean="0"/>
              <a:t>  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Water </a:t>
            </a:r>
            <a:r>
              <a:rPr lang="en-GB" b="1" dirty="0" smtClean="0"/>
              <a:t>Distribution Network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15725" y="1695718"/>
            <a:ext cx="8915400" cy="3777622"/>
          </a:xfrm>
        </p:spPr>
        <p:txBody>
          <a:bodyPr/>
          <a:lstStyle/>
          <a:p>
            <a:r>
              <a:rPr lang="en-GB" b="1" dirty="0" smtClean="0"/>
              <a:t>WDN layout for </a:t>
            </a:r>
            <a:r>
              <a:rPr lang="en-GB" b="1" dirty="0" err="1" smtClean="0"/>
              <a:t>Qilqis</a:t>
            </a:r>
            <a:r>
              <a:rPr lang="en-GB" b="1" dirty="0" smtClean="0"/>
              <a:t> village.</a:t>
            </a:r>
          </a:p>
          <a:p>
            <a:pPr>
              <a:buNone/>
            </a:pPr>
            <a:endParaRPr lang="en-US" b="1" dirty="0"/>
          </a:p>
        </p:txBody>
      </p:sp>
      <p:pic>
        <p:nvPicPr>
          <p:cNvPr id="5" name="صورة 4" descr="2.png"/>
          <p:cNvPicPr/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78971" y="2259874"/>
            <a:ext cx="11466286" cy="431074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28605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Constraints</a:t>
            </a:r>
            <a:endParaRPr lang="en-US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Constraints are provided to Guarantee performance of network:</a:t>
            </a:r>
          </a:p>
          <a:p>
            <a:r>
              <a:rPr lang="en-US" b="1" dirty="0" smtClean="0"/>
              <a:t>1- velocity (.01-3)m/s.</a:t>
            </a:r>
          </a:p>
          <a:p>
            <a:r>
              <a:rPr lang="en-US" b="1" dirty="0" smtClean="0"/>
              <a:t>2-pressure (20-100)mH2O.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6711" y="429500"/>
            <a:ext cx="8911687" cy="1280890"/>
          </a:xfrm>
        </p:spPr>
        <p:txBody>
          <a:bodyPr/>
          <a:lstStyle/>
          <a:p>
            <a:r>
              <a:rPr lang="en-GB" b="1" dirty="0" smtClean="0"/>
              <a:t>Design Results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92998" y="1360867"/>
            <a:ext cx="8915400" cy="3777622"/>
          </a:xfrm>
        </p:spPr>
        <p:txBody>
          <a:bodyPr/>
          <a:lstStyle/>
          <a:p>
            <a:pPr marL="0" indent="0">
              <a:buNone/>
            </a:pPr>
            <a:r>
              <a:rPr lang="en-GB" b="1" dirty="0"/>
              <a:t> </a:t>
            </a:r>
            <a:r>
              <a:rPr lang="en-US" b="1" dirty="0" smtClean="0"/>
              <a:t>Analysis  For Junctions at high demand conditions  </a:t>
            </a:r>
            <a:endParaRPr lang="en-GB" b="1" dirty="0" smtClean="0"/>
          </a:p>
        </p:txBody>
      </p:sp>
      <p:pic>
        <p:nvPicPr>
          <p:cNvPr id="5" name="صورة 4" descr="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2514" y="1802673"/>
            <a:ext cx="11456125" cy="4885510"/>
          </a:xfrm>
          <a:prstGeom prst="rect">
            <a:avLst/>
          </a:prstGeom>
        </p:spPr>
      </p:pic>
      <p:cxnSp>
        <p:nvCxnSpPr>
          <p:cNvPr id="7" name="رابط مستقيم 6"/>
          <p:cNvCxnSpPr/>
          <p:nvPr/>
        </p:nvCxnSpPr>
        <p:spPr>
          <a:xfrm>
            <a:off x="1001486" y="2554514"/>
            <a:ext cx="10638971" cy="29029"/>
          </a:xfrm>
          <a:prstGeom prst="line">
            <a:avLst/>
          </a:prstGeom>
          <a:ln w="50800" cmpd="sng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رابط مستقيم 9"/>
          <p:cNvCxnSpPr/>
          <p:nvPr/>
        </p:nvCxnSpPr>
        <p:spPr>
          <a:xfrm>
            <a:off x="994229" y="5900057"/>
            <a:ext cx="10638971" cy="29029"/>
          </a:xfrm>
          <a:prstGeom prst="line">
            <a:avLst/>
          </a:prstGeom>
          <a:ln w="50800" cmpd="sng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304870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589212" y="457200"/>
            <a:ext cx="8915400" cy="5454022"/>
          </a:xfrm>
        </p:spPr>
        <p:txBody>
          <a:bodyPr/>
          <a:lstStyle/>
          <a:p>
            <a:r>
              <a:rPr lang="en-US" b="1" dirty="0" smtClean="0"/>
              <a:t>Analysis  For Junctions high demand conditions </a:t>
            </a:r>
          </a:p>
          <a:p>
            <a:endParaRPr lang="en-US" b="1" dirty="0"/>
          </a:p>
        </p:txBody>
      </p:sp>
      <p:pic>
        <p:nvPicPr>
          <p:cNvPr id="5" name="صورة 4" descr="5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8641" y="1535429"/>
            <a:ext cx="11430000" cy="50613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6784" y="781319"/>
            <a:ext cx="8915400" cy="5031652"/>
          </a:xfrm>
        </p:spPr>
        <p:txBody>
          <a:bodyPr/>
          <a:lstStyle/>
          <a:p>
            <a:r>
              <a:rPr lang="en-US" b="1" dirty="0"/>
              <a:t>Analysis  </a:t>
            </a:r>
            <a:r>
              <a:rPr lang="en-US" b="1" dirty="0" smtClean="0"/>
              <a:t>For  pipes at high demand conditions </a:t>
            </a:r>
          </a:p>
          <a:p>
            <a:pPr>
              <a:buNone/>
            </a:pPr>
            <a:r>
              <a:rPr lang="en-US" b="1" dirty="0" smtClean="0"/>
              <a:t> </a:t>
            </a:r>
            <a:endParaRPr lang="en-GB" b="1" dirty="0"/>
          </a:p>
          <a:p>
            <a:endParaRPr lang="en-US" b="1" dirty="0"/>
          </a:p>
        </p:txBody>
      </p:sp>
      <p:pic>
        <p:nvPicPr>
          <p:cNvPr id="4" name="صورة 3" descr="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3326" y="1476103"/>
            <a:ext cx="11495314" cy="5199017"/>
          </a:xfrm>
          <a:prstGeom prst="rect">
            <a:avLst/>
          </a:prstGeom>
        </p:spPr>
      </p:pic>
      <p:cxnSp>
        <p:nvCxnSpPr>
          <p:cNvPr id="5" name="رابط مستقيم 4"/>
          <p:cNvCxnSpPr/>
          <p:nvPr/>
        </p:nvCxnSpPr>
        <p:spPr>
          <a:xfrm>
            <a:off x="1132114" y="6284686"/>
            <a:ext cx="10551886" cy="0"/>
          </a:xfrm>
          <a:prstGeom prst="line">
            <a:avLst/>
          </a:prstGeom>
          <a:ln w="50800" cmpd="sng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134577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589212" y="862149"/>
            <a:ext cx="8915400" cy="5049073"/>
          </a:xfrm>
        </p:spPr>
        <p:txBody>
          <a:bodyPr/>
          <a:lstStyle/>
          <a:p>
            <a:r>
              <a:rPr lang="en-US" b="1" dirty="0" smtClean="0"/>
              <a:t>Analysis  For  pipes</a:t>
            </a:r>
          </a:p>
          <a:p>
            <a:endParaRPr lang="en-US" b="1" dirty="0"/>
          </a:p>
        </p:txBody>
      </p:sp>
      <p:pic>
        <p:nvPicPr>
          <p:cNvPr id="5" name="صورة 4" descr="2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5578" y="1658983"/>
            <a:ext cx="11482252" cy="50161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Results</a:t>
            </a:r>
            <a:endParaRPr lang="en-US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/>
              <a:t>Comments on results:</a:t>
            </a:r>
          </a:p>
          <a:p>
            <a:r>
              <a:rPr lang="en-US" b="1" dirty="0" smtClean="0"/>
              <a:t>1-pressure vary from 24 to102 mH2O at low demand conditions  and 17 to 98 at high demand conditions.</a:t>
            </a:r>
          </a:p>
          <a:p>
            <a:r>
              <a:rPr lang="en-US" b="1" dirty="0" smtClean="0"/>
              <a:t>2- Velocity within pipes vary from .01 to .28 m/s low demand conditions and .02 to .99 m/s high demand conditions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Diameters  </a:t>
            </a:r>
            <a:endParaRPr lang="en-US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/>
              <a:t>.</a:t>
            </a:r>
            <a:endParaRPr lang="en-US" b="1" dirty="0"/>
          </a:p>
        </p:txBody>
      </p:sp>
      <p:pic>
        <p:nvPicPr>
          <p:cNvPr id="4" name="صورة 3" descr="3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" y="1358537"/>
            <a:ext cx="11560629" cy="5303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WDN Expected Cost </a:t>
            </a:r>
            <a:endParaRPr lang="en-US" b="1" dirty="0"/>
          </a:p>
        </p:txBody>
      </p:sp>
      <p:pic>
        <p:nvPicPr>
          <p:cNvPr id="5" name="صورة 4" descr="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5840" y="2924103"/>
            <a:ext cx="10728388" cy="18699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8373" y="611231"/>
            <a:ext cx="8911687" cy="1280890"/>
          </a:xfrm>
        </p:spPr>
        <p:txBody>
          <a:bodyPr/>
          <a:lstStyle/>
          <a:p>
            <a:r>
              <a:rPr lang="en-GB" b="1" dirty="0" smtClean="0"/>
              <a:t>Outline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 smtClean="0"/>
              <a:t>Objectives</a:t>
            </a:r>
          </a:p>
          <a:p>
            <a:r>
              <a:rPr lang="en-GB" b="1" dirty="0" smtClean="0"/>
              <a:t>Study Area</a:t>
            </a:r>
            <a:endParaRPr lang="ar-JO" b="1" dirty="0" smtClean="0"/>
          </a:p>
          <a:p>
            <a:r>
              <a:rPr lang="en-GB" b="1" dirty="0" smtClean="0"/>
              <a:t>Design Methodology</a:t>
            </a:r>
          </a:p>
          <a:p>
            <a:r>
              <a:rPr lang="en-US" b="1" dirty="0" smtClean="0"/>
              <a:t>Questionnaire Analysis</a:t>
            </a:r>
            <a:endParaRPr lang="en-GB" b="1" dirty="0" smtClean="0"/>
          </a:p>
          <a:p>
            <a:r>
              <a:rPr lang="en-GB" b="1" dirty="0" smtClean="0"/>
              <a:t>Water Network Design And Results</a:t>
            </a:r>
          </a:p>
          <a:p>
            <a:r>
              <a:rPr lang="en-GB" b="1" dirty="0" smtClean="0"/>
              <a:t>Wastewater Network Design And Results</a:t>
            </a:r>
          </a:p>
          <a:p>
            <a:endParaRPr lang="en-GB" b="1" dirty="0" smtClean="0"/>
          </a:p>
        </p:txBody>
      </p:sp>
    </p:spTree>
    <p:extLst>
      <p:ext uri="{BB962C8B-B14F-4D97-AF65-F5344CB8AC3E}">
        <p14:creationId xmlns="" xmlns:p14="http://schemas.microsoft.com/office/powerpoint/2010/main" val="4271173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Wastewater Collection Network</a:t>
            </a:r>
            <a:endParaRPr lang="en-US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 smtClean="0"/>
              <a:t>WCN layout for </a:t>
            </a:r>
            <a:r>
              <a:rPr lang="en-GB" b="1" dirty="0" err="1" smtClean="0"/>
              <a:t>Qilqis</a:t>
            </a:r>
            <a:r>
              <a:rPr lang="en-GB" b="1" dirty="0" smtClean="0"/>
              <a:t> village</a:t>
            </a:r>
          </a:p>
          <a:p>
            <a:endParaRPr lang="en-US" b="1" dirty="0"/>
          </a:p>
        </p:txBody>
      </p:sp>
      <p:pic>
        <p:nvPicPr>
          <p:cNvPr id="4" name="صورة 3" descr="Untitled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0263" y="2573383"/>
            <a:ext cx="11482251" cy="40233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Constraints</a:t>
            </a:r>
            <a:endParaRPr lang="en-US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Slope  from .5%-15%.</a:t>
            </a:r>
          </a:p>
          <a:p>
            <a:r>
              <a:rPr lang="en-US" b="1" dirty="0" smtClean="0"/>
              <a:t>Velocity from .1-3 m/s.</a:t>
            </a:r>
          </a:p>
          <a:p>
            <a:r>
              <a:rPr lang="en-US" b="1" dirty="0" smtClean="0"/>
              <a:t>Cover  from 1-5 m.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Design Results</a:t>
            </a:r>
            <a:endParaRPr lang="en-US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Slope </a:t>
            </a:r>
            <a:endParaRPr lang="en-US" b="1" dirty="0"/>
          </a:p>
        </p:txBody>
      </p:sp>
      <p:pic>
        <p:nvPicPr>
          <p:cNvPr id="4" name="صورة 3" descr="Untitled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1074" y="2510077"/>
            <a:ext cx="11599817" cy="41911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Design Results</a:t>
            </a:r>
            <a:endParaRPr lang="en-US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Velocity </a:t>
            </a:r>
            <a:endParaRPr lang="en-US" b="1" dirty="0"/>
          </a:p>
        </p:txBody>
      </p:sp>
      <p:pic>
        <p:nvPicPr>
          <p:cNvPr id="4" name="صورة 3" descr="Untitled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1887" y="2550271"/>
            <a:ext cx="11586754" cy="41248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Design Results</a:t>
            </a:r>
            <a:endParaRPr lang="en-US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Cover </a:t>
            </a:r>
            <a:endParaRPr lang="en-US" b="1" dirty="0"/>
          </a:p>
        </p:txBody>
      </p:sp>
      <p:pic>
        <p:nvPicPr>
          <p:cNvPr id="4" name="صورة 3" descr="Untitled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1074" y="2514350"/>
            <a:ext cx="11560629" cy="41868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Profile </a:t>
            </a:r>
            <a:endParaRPr lang="en-US" b="1" dirty="0"/>
          </a:p>
        </p:txBody>
      </p:sp>
      <p:pic>
        <p:nvPicPr>
          <p:cNvPr id="4" name="صورة 3" descr="1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4138" y="1899138"/>
            <a:ext cx="11547566" cy="46714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Diameters</a:t>
            </a:r>
            <a:endParaRPr lang="en-US" dirty="0"/>
          </a:p>
        </p:txBody>
      </p:sp>
      <p:pic>
        <p:nvPicPr>
          <p:cNvPr id="4" name="صورة 3" descr="Untitled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8971" y="1969476"/>
            <a:ext cx="11466285" cy="46200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Results </a:t>
            </a:r>
            <a:endParaRPr lang="en-US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Slope vary from .5%-15% </a:t>
            </a:r>
          </a:p>
          <a:p>
            <a:r>
              <a:rPr lang="en-US" b="1" dirty="0" smtClean="0"/>
              <a:t>Cover  vary from 1to 5.79 m </a:t>
            </a:r>
          </a:p>
          <a:p>
            <a:r>
              <a:rPr lang="en-US" b="1" dirty="0" smtClean="0"/>
              <a:t>Velocity vary from  .1-2.11 m/s </a:t>
            </a:r>
          </a:p>
          <a:p>
            <a:r>
              <a:rPr lang="en-US" b="1" dirty="0" smtClean="0"/>
              <a:t>Diameters  6 and 8 inch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 descr="thank-you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12191999" cy="68253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Objectives 				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 smtClean="0"/>
              <a:t>Design a reliable water and wastewater network.</a:t>
            </a:r>
          </a:p>
          <a:p>
            <a:r>
              <a:rPr lang="en-GB" b="1" dirty="0" smtClean="0"/>
              <a:t>Meet the PWA design standards</a:t>
            </a:r>
          </a:p>
          <a:p>
            <a:r>
              <a:rPr lang="en-GB" b="1" dirty="0" smtClean="0"/>
              <a:t>Make  sure that the networks performance are acceptable for the required design period. </a:t>
            </a:r>
          </a:p>
        </p:txBody>
      </p:sp>
    </p:spTree>
    <p:extLst>
      <p:ext uri="{BB962C8B-B14F-4D97-AF65-F5344CB8AC3E}">
        <p14:creationId xmlns="" xmlns:p14="http://schemas.microsoft.com/office/powerpoint/2010/main" val="3139698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Study Area</a:t>
            </a:r>
            <a:endParaRPr lang="en-US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This project provided for </a:t>
            </a:r>
            <a:r>
              <a:rPr lang="en-US" b="1" dirty="0" err="1" smtClean="0"/>
              <a:t>Qilqis</a:t>
            </a:r>
            <a:r>
              <a:rPr lang="en-US" b="1" dirty="0" smtClean="0"/>
              <a:t> village, which is locate to the south of Hebron city. </a:t>
            </a:r>
          </a:p>
          <a:p>
            <a:endParaRPr lang="en-US" b="1" dirty="0"/>
          </a:p>
        </p:txBody>
      </p:sp>
      <p:pic>
        <p:nvPicPr>
          <p:cNvPr id="5" name="صورة 4" descr="ثشبيب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00037" y="2858599"/>
            <a:ext cx="5906325" cy="37533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47490"/>
          </a:xfrm>
        </p:spPr>
        <p:txBody>
          <a:bodyPr/>
          <a:lstStyle/>
          <a:p>
            <a:r>
              <a:rPr lang="en-US" b="1" dirty="0" smtClean="0"/>
              <a:t>Study Area</a:t>
            </a:r>
            <a:endParaRPr lang="en-US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589212" y="1371599"/>
            <a:ext cx="8915400" cy="4807131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Information about </a:t>
            </a:r>
            <a:r>
              <a:rPr lang="en-US" b="1" dirty="0" err="1" smtClean="0">
                <a:solidFill>
                  <a:schemeClr val="bg2">
                    <a:lumMod val="50000"/>
                  </a:schemeClr>
                </a:solidFill>
              </a:rPr>
              <a:t>Qilqis</a:t>
            </a:r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:</a:t>
            </a:r>
          </a:p>
          <a:p>
            <a:pPr>
              <a:buNone/>
            </a:pP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1- Expected population at the end of the design period=7282 person.</a:t>
            </a:r>
          </a:p>
          <a:p>
            <a:pPr>
              <a:buNone/>
            </a:pP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2-Total area=7639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dunums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  <a:p>
            <a:pPr>
              <a:buNone/>
            </a:pP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3-Density= .95 person/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dunum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  <a:p>
            <a:pPr>
              <a:buNone/>
            </a:pP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4-Cunsumption/Capital=120 L/d.</a:t>
            </a:r>
          </a:p>
          <a:p>
            <a:pPr>
              <a:buNone/>
            </a:pP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5-Losses in water network=10.8%.</a:t>
            </a:r>
          </a:p>
          <a:p>
            <a:pPr>
              <a:buNone/>
            </a:pP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6-Requierd demand=135 L/c.d.</a:t>
            </a:r>
          </a:p>
          <a:p>
            <a:pPr>
              <a:buNone/>
            </a:pP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7-MaxDF=1.6 and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MinDF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=.45 .</a:t>
            </a:r>
          </a:p>
          <a:p>
            <a:pPr>
              <a:buNone/>
            </a:pP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8- Wastewater production=80%*Consumption/Capital=96 L/c.d.</a:t>
            </a:r>
          </a:p>
          <a:p>
            <a:pPr>
              <a:buNone/>
            </a:pP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9- Infiltration=20%*Consumption/Capital=24.</a:t>
            </a:r>
          </a:p>
          <a:p>
            <a:pPr>
              <a:buNone/>
            </a:pP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10-Harmon’s Peaking Factor=3.1.</a:t>
            </a:r>
          </a:p>
          <a:p>
            <a:pPr>
              <a:buNone/>
            </a:pP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11- sewer load/capital =96*3.1+24=321.6 L/c.d.</a:t>
            </a:r>
          </a:p>
          <a:p>
            <a:pPr>
              <a:buNone/>
            </a:pP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12- sewer load/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Dunum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= 306.72L/D/D.</a:t>
            </a:r>
          </a:p>
          <a:p>
            <a:pPr>
              <a:buNone/>
            </a:pPr>
            <a:endParaRPr lang="en-U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592925" y="624109"/>
            <a:ext cx="8911687" cy="669114"/>
          </a:xfrm>
        </p:spPr>
        <p:txBody>
          <a:bodyPr>
            <a:normAutofit/>
          </a:bodyPr>
          <a:lstStyle/>
          <a:p>
            <a:r>
              <a:rPr lang="en-GB" smtClean="0"/>
              <a:t>Design Methodology </a:t>
            </a:r>
            <a:endParaRPr lang="en-US" dirty="0"/>
          </a:p>
        </p:txBody>
      </p:sp>
      <p:sp>
        <p:nvSpPr>
          <p:cNvPr id="7" name="مستطيل مستدير الزوايا 6"/>
          <p:cNvSpPr/>
          <p:nvPr/>
        </p:nvSpPr>
        <p:spPr>
          <a:xfrm>
            <a:off x="4598126" y="1802673"/>
            <a:ext cx="3409406" cy="509452"/>
          </a:xfrm>
          <a:prstGeom prst="roundRect">
            <a:avLst/>
          </a:prstGeom>
          <a:solidFill>
            <a:schemeClr val="bg2">
              <a:lumMod val="50000"/>
              <a:alpha val="7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Water And Wastewater Networks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مستطيل مستدير الزوايا 9"/>
          <p:cNvSpPr/>
          <p:nvPr/>
        </p:nvSpPr>
        <p:spPr>
          <a:xfrm>
            <a:off x="4624253" y="2521132"/>
            <a:ext cx="3383280" cy="522514"/>
          </a:xfrm>
          <a:prstGeom prst="roundRect">
            <a:avLst/>
          </a:prstGeom>
          <a:solidFill>
            <a:schemeClr val="bg2">
              <a:lumMod val="50000"/>
              <a:alpha val="7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Gathering Data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مستطيل مستدير الزوايا 10"/>
          <p:cNvSpPr/>
          <p:nvPr/>
        </p:nvSpPr>
        <p:spPr>
          <a:xfrm>
            <a:off x="4611189" y="3291840"/>
            <a:ext cx="3461657" cy="522514"/>
          </a:xfrm>
          <a:prstGeom prst="roundRect">
            <a:avLst/>
          </a:prstGeom>
          <a:solidFill>
            <a:schemeClr val="bg2">
              <a:lumMod val="50000"/>
              <a:alpha val="7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Modified Data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مستطيل مستدير الزوايا 11"/>
          <p:cNvSpPr/>
          <p:nvPr/>
        </p:nvSpPr>
        <p:spPr>
          <a:xfrm>
            <a:off x="4585063" y="4023360"/>
            <a:ext cx="3487783" cy="431074"/>
          </a:xfrm>
          <a:prstGeom prst="roundRect">
            <a:avLst/>
          </a:prstGeom>
          <a:solidFill>
            <a:schemeClr val="bg2">
              <a:lumMod val="50000"/>
              <a:alpha val="7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Loads Calculation/</a:t>
            </a:r>
            <a:r>
              <a:rPr lang="en-US" dirty="0" err="1" smtClean="0">
                <a:solidFill>
                  <a:schemeClr val="tx1"/>
                </a:solidFill>
              </a:rPr>
              <a:t>Dunum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مستطيل مستدير الزوايا 12"/>
          <p:cNvSpPr/>
          <p:nvPr/>
        </p:nvSpPr>
        <p:spPr>
          <a:xfrm>
            <a:off x="4598126" y="4650377"/>
            <a:ext cx="3474720" cy="483325"/>
          </a:xfrm>
          <a:prstGeom prst="roundRect">
            <a:avLst/>
          </a:prstGeom>
          <a:solidFill>
            <a:schemeClr val="bg2">
              <a:lumMod val="50000"/>
              <a:alpha val="7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Water And Sewer Cad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4545875" y="5316584"/>
            <a:ext cx="3540034" cy="535577"/>
          </a:xfrm>
          <a:prstGeom prst="roundRect">
            <a:avLst/>
          </a:prstGeom>
          <a:solidFill>
            <a:schemeClr val="bg2">
              <a:lumMod val="50000"/>
              <a:alpha val="7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Networks Modifications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مستطيل مستدير الزوايا 14"/>
          <p:cNvSpPr/>
          <p:nvPr/>
        </p:nvSpPr>
        <p:spPr>
          <a:xfrm>
            <a:off x="4572000" y="6061166"/>
            <a:ext cx="3500846" cy="457200"/>
          </a:xfrm>
          <a:prstGeom prst="roundRect">
            <a:avLst/>
          </a:prstGeom>
          <a:solidFill>
            <a:schemeClr val="bg2">
              <a:lumMod val="50000"/>
              <a:alpha val="7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Results 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1" name="رابط كسهم مستقيم 20"/>
          <p:cNvCxnSpPr>
            <a:stCxn id="11" idx="3"/>
          </p:cNvCxnSpPr>
          <p:nvPr/>
        </p:nvCxnSpPr>
        <p:spPr>
          <a:xfrm>
            <a:off x="8072846" y="3553097"/>
            <a:ext cx="101890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رابط بشكل مرفق 22"/>
          <p:cNvCxnSpPr>
            <a:stCxn id="11" idx="3"/>
          </p:cNvCxnSpPr>
          <p:nvPr/>
        </p:nvCxnSpPr>
        <p:spPr>
          <a:xfrm>
            <a:off x="8072846" y="3553097"/>
            <a:ext cx="979714" cy="339634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رابط كسهم مستقيم 25"/>
          <p:cNvCxnSpPr>
            <a:stCxn id="13" idx="3"/>
          </p:cNvCxnSpPr>
          <p:nvPr/>
        </p:nvCxnSpPr>
        <p:spPr>
          <a:xfrm flipV="1">
            <a:off x="8072846" y="4885509"/>
            <a:ext cx="1149531" cy="653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رابط بشكل مرفق 28"/>
          <p:cNvCxnSpPr>
            <a:stCxn id="13" idx="3"/>
          </p:cNvCxnSpPr>
          <p:nvPr/>
        </p:nvCxnSpPr>
        <p:spPr>
          <a:xfrm>
            <a:off x="8072846" y="4892040"/>
            <a:ext cx="1136468" cy="359229"/>
          </a:xfrm>
          <a:prstGeom prst="bentConnector3">
            <a:avLst>
              <a:gd name="adj1" fmla="val 58046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شكل بيضاوي 31"/>
          <p:cNvSpPr/>
          <p:nvPr/>
        </p:nvSpPr>
        <p:spPr>
          <a:xfrm>
            <a:off x="9183189" y="3174274"/>
            <a:ext cx="1436914" cy="561703"/>
          </a:xfrm>
          <a:prstGeom prst="ellipse">
            <a:avLst/>
          </a:prstGeom>
          <a:solidFill>
            <a:schemeClr val="bg2">
              <a:lumMod val="50000"/>
              <a:alpha val="7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AutoCAD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33" name="شكل بيضاوي 32"/>
          <p:cNvSpPr/>
          <p:nvPr/>
        </p:nvSpPr>
        <p:spPr>
          <a:xfrm>
            <a:off x="9157063" y="3905794"/>
            <a:ext cx="1489166" cy="444137"/>
          </a:xfrm>
          <a:prstGeom prst="ellipse">
            <a:avLst/>
          </a:prstGeom>
          <a:solidFill>
            <a:schemeClr val="bg2">
              <a:lumMod val="50000"/>
              <a:alpha val="7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GIS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34" name="شكل بيضاوي 33"/>
          <p:cNvSpPr/>
          <p:nvPr/>
        </p:nvSpPr>
        <p:spPr>
          <a:xfrm>
            <a:off x="9326879" y="4506686"/>
            <a:ext cx="1606731" cy="627017"/>
          </a:xfrm>
          <a:prstGeom prst="ellipse">
            <a:avLst/>
          </a:prstGeom>
          <a:solidFill>
            <a:schemeClr val="bg2">
              <a:lumMod val="50000"/>
              <a:alpha val="7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Drawing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35" name="شكل بيضاوي 34"/>
          <p:cNvSpPr/>
          <p:nvPr/>
        </p:nvSpPr>
        <p:spPr>
          <a:xfrm>
            <a:off x="9326880" y="5277393"/>
            <a:ext cx="1593669" cy="522515"/>
          </a:xfrm>
          <a:prstGeom prst="ellipse">
            <a:avLst/>
          </a:prstGeom>
          <a:solidFill>
            <a:schemeClr val="bg2">
              <a:lumMod val="50000"/>
              <a:alpha val="7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>
                <a:solidFill>
                  <a:schemeClr val="tx1"/>
                </a:solidFill>
              </a:rPr>
              <a:t>Thiessen</a:t>
            </a:r>
            <a:r>
              <a:rPr lang="en-US" sz="1400" dirty="0" smtClean="0">
                <a:solidFill>
                  <a:schemeClr val="tx1"/>
                </a:solidFill>
              </a:rPr>
              <a:t> Polygon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37" name="رابط بشكل مرفق 36"/>
          <p:cNvCxnSpPr>
            <a:stCxn id="13" idx="3"/>
          </p:cNvCxnSpPr>
          <p:nvPr/>
        </p:nvCxnSpPr>
        <p:spPr>
          <a:xfrm>
            <a:off x="8072846" y="4892040"/>
            <a:ext cx="1293223" cy="123444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شكل بيضاوي 39"/>
          <p:cNvSpPr/>
          <p:nvPr/>
        </p:nvSpPr>
        <p:spPr>
          <a:xfrm>
            <a:off x="9640389" y="5943600"/>
            <a:ext cx="1672045" cy="509451"/>
          </a:xfrm>
          <a:prstGeom prst="ellipse">
            <a:avLst/>
          </a:prstGeom>
          <a:solidFill>
            <a:schemeClr val="bg2">
              <a:lumMod val="50000"/>
              <a:alpha val="7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Run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48" name="رابط كسهم مستقيم 47"/>
          <p:cNvCxnSpPr>
            <a:stCxn id="7" idx="2"/>
            <a:endCxn id="10" idx="0"/>
          </p:cNvCxnSpPr>
          <p:nvPr/>
        </p:nvCxnSpPr>
        <p:spPr>
          <a:xfrm>
            <a:off x="6302829" y="2312125"/>
            <a:ext cx="13064" cy="20900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رابط كسهم مستقيم 49"/>
          <p:cNvCxnSpPr>
            <a:stCxn id="10" idx="2"/>
            <a:endCxn id="11" idx="0"/>
          </p:cNvCxnSpPr>
          <p:nvPr/>
        </p:nvCxnSpPr>
        <p:spPr>
          <a:xfrm>
            <a:off x="6315893" y="3043646"/>
            <a:ext cx="26125" cy="2481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رابط كسهم مستقيم 51"/>
          <p:cNvCxnSpPr>
            <a:stCxn id="11" idx="2"/>
            <a:endCxn id="12" idx="0"/>
          </p:cNvCxnSpPr>
          <p:nvPr/>
        </p:nvCxnSpPr>
        <p:spPr>
          <a:xfrm flipH="1">
            <a:off x="6328955" y="3814354"/>
            <a:ext cx="13063" cy="20900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رابط كسهم مستقيم 53"/>
          <p:cNvCxnSpPr>
            <a:stCxn id="12" idx="2"/>
            <a:endCxn id="13" idx="0"/>
          </p:cNvCxnSpPr>
          <p:nvPr/>
        </p:nvCxnSpPr>
        <p:spPr>
          <a:xfrm>
            <a:off x="6328955" y="4454434"/>
            <a:ext cx="6531" cy="19594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رابط كسهم مستقيم 55"/>
          <p:cNvCxnSpPr>
            <a:stCxn id="13" idx="2"/>
            <a:endCxn id="14" idx="0"/>
          </p:cNvCxnSpPr>
          <p:nvPr/>
        </p:nvCxnSpPr>
        <p:spPr>
          <a:xfrm flipH="1">
            <a:off x="6315892" y="5133702"/>
            <a:ext cx="19594" cy="18288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رابط كسهم مستقيم 57"/>
          <p:cNvCxnSpPr>
            <a:stCxn id="14" idx="2"/>
            <a:endCxn id="15" idx="0"/>
          </p:cNvCxnSpPr>
          <p:nvPr/>
        </p:nvCxnSpPr>
        <p:spPr>
          <a:xfrm>
            <a:off x="6315892" y="5852161"/>
            <a:ext cx="6531" cy="20900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Questionnaire Analysis</a:t>
            </a:r>
            <a:endParaRPr lang="en-US" dirty="0"/>
          </a:p>
        </p:txBody>
      </p:sp>
      <p:graphicFrame>
        <p:nvGraphicFramePr>
          <p:cNvPr id="4" name="عنصر نائب للمحتوى 3"/>
          <p:cNvGraphicFramePr>
            <a:graphicFrameLocks noGrp="1"/>
          </p:cNvGraphicFramePr>
          <p:nvPr>
            <p:ph idx="1"/>
          </p:nvPr>
        </p:nvGraphicFramePr>
        <p:xfrm>
          <a:off x="2432458" y="2312125"/>
          <a:ext cx="8670970" cy="33515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مستطيل 4"/>
          <p:cNvSpPr/>
          <p:nvPr/>
        </p:nvSpPr>
        <p:spPr>
          <a:xfrm>
            <a:off x="2704011" y="1371601"/>
            <a:ext cx="7027818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1600" b="1" dirty="0" smtClean="0"/>
              <a:t>1- Availability Of water Distribution Network 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Questionnaire Analysis</a:t>
            </a:r>
            <a:endParaRPr lang="en-US" dirty="0"/>
          </a:p>
        </p:txBody>
      </p:sp>
      <p:graphicFrame>
        <p:nvGraphicFramePr>
          <p:cNvPr id="7" name="عنصر نائب للمحتوى 6"/>
          <p:cNvGraphicFramePr>
            <a:graphicFrameLocks noGrp="1"/>
          </p:cNvGraphicFramePr>
          <p:nvPr>
            <p:ph idx="1"/>
          </p:nvPr>
        </p:nvGraphicFramePr>
        <p:xfrm>
          <a:off x="2589213" y="2133600"/>
          <a:ext cx="8915400" cy="3778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مستطيل 7"/>
          <p:cNvSpPr/>
          <p:nvPr/>
        </p:nvSpPr>
        <p:spPr>
          <a:xfrm>
            <a:off x="2704011" y="1371602"/>
            <a:ext cx="702781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1600" b="1" dirty="0" smtClean="0"/>
              <a:t>2-</a:t>
            </a:r>
            <a:r>
              <a:rPr lang="en-US" sz="1600" dirty="0" smtClean="0"/>
              <a:t>Main Water Source </a:t>
            </a:r>
          </a:p>
          <a:p>
            <a:pPr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Questionnaire Analysis</a:t>
            </a:r>
            <a:endParaRPr lang="en-US" dirty="0"/>
          </a:p>
        </p:txBody>
      </p:sp>
      <p:graphicFrame>
        <p:nvGraphicFramePr>
          <p:cNvPr id="4" name="عنصر نائب للمحتوى 3"/>
          <p:cNvGraphicFramePr>
            <a:graphicFrameLocks noGrp="1"/>
          </p:cNvGraphicFramePr>
          <p:nvPr>
            <p:ph idx="1"/>
          </p:nvPr>
        </p:nvGraphicFramePr>
        <p:xfrm>
          <a:off x="2589213" y="2133600"/>
          <a:ext cx="8915400" cy="3778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مستطيل 4"/>
          <p:cNvSpPr/>
          <p:nvPr/>
        </p:nvSpPr>
        <p:spPr>
          <a:xfrm>
            <a:off x="2704010" y="1371601"/>
            <a:ext cx="8556173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1600" b="1" dirty="0" smtClean="0"/>
              <a:t>3- Relation  between </a:t>
            </a:r>
            <a:r>
              <a:rPr lang="en-US" sz="1600" dirty="0" smtClean="0"/>
              <a:t>Monthly Consumption/family</a:t>
            </a:r>
            <a:r>
              <a:rPr lang="en-US" sz="1600" b="1" dirty="0" smtClean="0"/>
              <a:t>  and </a:t>
            </a:r>
            <a:r>
              <a:rPr lang="en-US" sz="1600" dirty="0" smtClean="0"/>
              <a:t>Number Of Family Members</a:t>
            </a:r>
            <a:endParaRPr lang="ar-JO" sz="1600" dirty="0" smtClean="0"/>
          </a:p>
          <a:p>
            <a:pPr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1200" b="1" dirty="0" smtClean="0"/>
              <a:t>  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2232</TotalTime>
  <Words>423</Words>
  <Application>Microsoft Office PowerPoint</Application>
  <PresentationFormat>مخصص</PresentationFormat>
  <Paragraphs>101</Paragraphs>
  <Slides>28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28</vt:i4>
      </vt:variant>
    </vt:vector>
  </HeadingPairs>
  <TitlesOfParts>
    <vt:vector size="29" baseType="lpstr">
      <vt:lpstr>Wisp</vt:lpstr>
      <vt:lpstr>The Design of Water And Wastewater Networks For Qilqis </vt:lpstr>
      <vt:lpstr>Outline</vt:lpstr>
      <vt:lpstr>Objectives     </vt:lpstr>
      <vt:lpstr>Study Area</vt:lpstr>
      <vt:lpstr>Study Area</vt:lpstr>
      <vt:lpstr>Design Methodology </vt:lpstr>
      <vt:lpstr>Questionnaire Analysis</vt:lpstr>
      <vt:lpstr>Questionnaire Analysis</vt:lpstr>
      <vt:lpstr>Questionnaire Analysis</vt:lpstr>
      <vt:lpstr>Questionnaire Analysis</vt:lpstr>
      <vt:lpstr>Water Distribution Network</vt:lpstr>
      <vt:lpstr>Constraints</vt:lpstr>
      <vt:lpstr>Design Results</vt:lpstr>
      <vt:lpstr>الشريحة 14</vt:lpstr>
      <vt:lpstr>الشريحة 15</vt:lpstr>
      <vt:lpstr>الشريحة 16</vt:lpstr>
      <vt:lpstr>Results</vt:lpstr>
      <vt:lpstr>Diameters  </vt:lpstr>
      <vt:lpstr>WDN Expected Cost </vt:lpstr>
      <vt:lpstr>Wastewater Collection Network</vt:lpstr>
      <vt:lpstr>Constraints</vt:lpstr>
      <vt:lpstr>Design Results</vt:lpstr>
      <vt:lpstr>Design Results</vt:lpstr>
      <vt:lpstr>Design Results</vt:lpstr>
      <vt:lpstr>Profile </vt:lpstr>
      <vt:lpstr>Diameters</vt:lpstr>
      <vt:lpstr>Results </vt:lpstr>
      <vt:lpstr>الشريحة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Design of Water Distribution Network</dc:title>
  <dc:creator>alaa</dc:creator>
  <cp:lastModifiedBy>Amer</cp:lastModifiedBy>
  <cp:revision>106</cp:revision>
  <dcterms:created xsi:type="dcterms:W3CDTF">2015-05-11T16:24:16Z</dcterms:created>
  <dcterms:modified xsi:type="dcterms:W3CDTF">2016-05-18T09:54:07Z</dcterms:modified>
</cp:coreProperties>
</file>