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299" r:id="rId3"/>
    <p:sldId id="257" r:id="rId4"/>
    <p:sldId id="258" r:id="rId5"/>
    <p:sldId id="274" r:id="rId6"/>
    <p:sldId id="302" r:id="rId7"/>
    <p:sldId id="279" r:id="rId8"/>
    <p:sldId id="276" r:id="rId9"/>
    <p:sldId id="303" r:id="rId10"/>
    <p:sldId id="295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84" autoAdjust="0"/>
  </p:normalViewPr>
  <p:slideViewPr>
    <p:cSldViewPr>
      <p:cViewPr varScale="1">
        <p:scale>
          <a:sx n="69" d="100"/>
          <a:sy n="69" d="100"/>
        </p:scale>
        <p:origin x="-7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ar-SA"/>
  <c:chart>
    <c:plotArea>
      <c:layout>
        <c:manualLayout>
          <c:layoutTarget val="inner"/>
          <c:xMode val="edge"/>
          <c:yMode val="edge"/>
          <c:x val="8.776082989626309E-2"/>
          <c:y val="7.2487944820850941E-2"/>
          <c:w val="0.88548371453568353"/>
          <c:h val="0.80628888602039495"/>
        </c:manualLayout>
      </c:layout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ورقة1!$O$19:$O$21</c:f>
              <c:numCache>
                <c:formatCode>General</c:formatCode>
                <c:ptCount val="3"/>
                <c:pt idx="0">
                  <c:v>0</c:v>
                </c:pt>
                <c:pt idx="1">
                  <c:v>6.9</c:v>
                </c:pt>
                <c:pt idx="2">
                  <c:v>8.5</c:v>
                </c:pt>
              </c:numCache>
            </c:numRef>
          </c:xVal>
          <c:yVal>
            <c:numRef>
              <c:f>ورقة1!$P$19:$P$21</c:f>
              <c:numCache>
                <c:formatCode>General</c:formatCode>
                <c:ptCount val="3"/>
                <c:pt idx="0">
                  <c:v>260</c:v>
                </c:pt>
                <c:pt idx="1">
                  <c:v>234</c:v>
                </c:pt>
                <c:pt idx="2">
                  <c:v>0</c:v>
                </c:pt>
              </c:numCache>
            </c:numRef>
          </c:yVal>
          <c:smooth val="1"/>
        </c:ser>
        <c:axId val="67463040"/>
        <c:axId val="67464576"/>
      </c:scatterChart>
      <c:valAx>
        <c:axId val="67463040"/>
        <c:scaling>
          <c:orientation val="minMax"/>
        </c:scaling>
        <c:axPos val="b"/>
        <c:numFmt formatCode="General" sourceLinked="1"/>
        <c:tickLblPos val="nextTo"/>
        <c:crossAx val="67464576"/>
        <c:crosses val="autoZero"/>
        <c:crossBetween val="midCat"/>
      </c:valAx>
      <c:valAx>
        <c:axId val="67464576"/>
        <c:scaling>
          <c:orientation val="minMax"/>
        </c:scaling>
        <c:axPos val="l"/>
        <c:majorGridlines/>
        <c:numFmt formatCode="General" sourceLinked="1"/>
        <c:tickLblPos val="nextTo"/>
        <c:crossAx val="67463040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ar-SA"/>
  <c:chart>
    <c:plotArea>
      <c:layout/>
      <c:scatterChart>
        <c:scatterStyle val="lineMarker"/>
        <c:ser>
          <c:idx val="0"/>
          <c:order val="0"/>
          <c:marker>
            <c:symbol val="none"/>
          </c:marker>
          <c:xVal>
            <c:numRef>
              <c:f>ورقة1!$O$19:$O$24</c:f>
              <c:numCache>
                <c:formatCode>General</c:formatCode>
                <c:ptCount val="6"/>
                <c:pt idx="0">
                  <c:v>0</c:v>
                </c:pt>
                <c:pt idx="1">
                  <c:v>6.9</c:v>
                </c:pt>
                <c:pt idx="2">
                  <c:v>8.5</c:v>
                </c:pt>
                <c:pt idx="3">
                  <c:v>0</c:v>
                </c:pt>
                <c:pt idx="4">
                  <c:v>6.9</c:v>
                </c:pt>
                <c:pt idx="5">
                  <c:v>8.5</c:v>
                </c:pt>
              </c:numCache>
            </c:numRef>
          </c:xVal>
          <c:yVal>
            <c:numRef>
              <c:f>ورقة1!$P$19:$P$24</c:f>
              <c:numCache>
                <c:formatCode>General</c:formatCode>
                <c:ptCount val="6"/>
                <c:pt idx="0">
                  <c:v>260</c:v>
                </c:pt>
                <c:pt idx="1">
                  <c:v>234</c:v>
                </c:pt>
                <c:pt idx="2">
                  <c:v>0</c:v>
                </c:pt>
                <c:pt idx="3">
                  <c:v>0</c:v>
                </c:pt>
                <c:pt idx="4">
                  <c:v>324</c:v>
                </c:pt>
                <c:pt idx="5">
                  <c:v>404</c:v>
                </c:pt>
              </c:numCache>
            </c:numRef>
          </c:yVal>
        </c:ser>
        <c:axId val="68962944"/>
        <c:axId val="68977024"/>
      </c:scatterChart>
      <c:valAx>
        <c:axId val="68962944"/>
        <c:scaling>
          <c:orientation val="minMax"/>
        </c:scaling>
        <c:axPos val="b"/>
        <c:numFmt formatCode="General" sourceLinked="1"/>
        <c:tickLblPos val="nextTo"/>
        <c:crossAx val="68977024"/>
        <c:crosses val="autoZero"/>
        <c:crossBetween val="midCat"/>
      </c:valAx>
      <c:valAx>
        <c:axId val="68977024"/>
        <c:scaling>
          <c:orientation val="minMax"/>
        </c:scaling>
        <c:axPos val="l"/>
        <c:majorGridlines/>
        <c:numFmt formatCode="General" sourceLinked="1"/>
        <c:tickLblPos val="nextTo"/>
        <c:crossAx val="68962944"/>
        <c:crosses val="autoZero"/>
        <c:crossBetween val="midCat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581400"/>
            <a:ext cx="8229600" cy="9144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Aharoni" pitchFamily="2" charset="-79"/>
              </a:rPr>
              <a:t>Solar Tracking</a:t>
            </a:r>
            <a:endParaRPr lang="en-US" sz="4800" b="1" dirty="0">
              <a:solidFill>
                <a:srgbClr val="FF0000"/>
              </a:solidFill>
              <a:latin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95800"/>
            <a:ext cx="2362200" cy="1905000"/>
          </a:xfrm>
        </p:spPr>
        <p:txBody>
          <a:bodyPr>
            <a:normAutofit fontScale="70000" lnSpcReduction="20000"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Supervisor: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Prof. Marwan Mahmoud</a:t>
            </a:r>
          </a:p>
          <a:p>
            <a:endParaRPr lang="en-US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2000" b="1" dirty="0" smtClean="0">
                <a:solidFill>
                  <a:srgbClr val="00B050"/>
                </a:solidFill>
              </a:rPr>
              <a:t>Prepared by:</a:t>
            </a:r>
          </a:p>
          <a:p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Laith Musallam</a:t>
            </a:r>
          </a:p>
          <a:p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Gazi Arar</a:t>
            </a:r>
            <a:endParaRPr lang="en-US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Picture 4" descr="untitle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96799"/>
            <a:ext cx="1295400" cy="114284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5943600" y="1411069"/>
            <a:ext cx="2438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An-</a:t>
            </a:r>
            <a:r>
              <a:rPr lang="en-US" b="1" dirty="0" err="1" smtClean="0">
                <a:latin typeface="+mj-lt"/>
              </a:rPr>
              <a:t>Najah</a:t>
            </a:r>
            <a:r>
              <a:rPr lang="en-US" b="1" dirty="0" smtClean="0">
                <a:latin typeface="+mj-lt"/>
              </a:rPr>
              <a:t> National University</a:t>
            </a:r>
          </a:p>
          <a:p>
            <a:pPr algn="ctr"/>
            <a:endParaRPr lang="en-US" b="1" dirty="0" smtClean="0">
              <a:latin typeface="+mj-lt"/>
            </a:endParaRPr>
          </a:p>
          <a:p>
            <a:pPr algn="ctr"/>
            <a:r>
              <a:rPr lang="en-US" b="1" dirty="0" smtClean="0">
                <a:latin typeface="+mj-lt"/>
              </a:rPr>
              <a:t>Faculty of Engineering</a:t>
            </a:r>
            <a:endParaRPr lang="en-US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19900" y="5955268"/>
            <a:ext cx="148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Dec / 2013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صورة 3" descr="pro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228600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0379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4-PV sensors Cont.</a:t>
            </a:r>
            <a:endParaRPr lang="en-US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Plot the table.</a:t>
            </a:r>
          </a:p>
          <a:p>
            <a:r>
              <a:rPr lang="en-US" sz="2400" dirty="0" smtClean="0"/>
              <a:t>I-V curve for the PV </a:t>
            </a:r>
          </a:p>
          <a:p>
            <a:pPr>
              <a:buNone/>
            </a:pPr>
            <a:r>
              <a:rPr lang="en-US" sz="2400" dirty="0" smtClean="0"/>
              <a:t>sensor.</a:t>
            </a:r>
          </a:p>
          <a:p>
            <a:pPr>
              <a:buNone/>
            </a:pPr>
            <a:r>
              <a:rPr lang="en-US" sz="2400" dirty="0" smtClean="0"/>
              <a:t>(Y-axis is the current,</a:t>
            </a:r>
          </a:p>
          <a:p>
            <a:pPr>
              <a:buNone/>
            </a:pPr>
            <a:r>
              <a:rPr lang="en-US" sz="2400" dirty="0" smtClean="0"/>
              <a:t> X-axis is the voltage)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ar-SA" dirty="0"/>
          </a:p>
        </p:txBody>
      </p:sp>
      <p:graphicFrame>
        <p:nvGraphicFramePr>
          <p:cNvPr id="6" name="مخطط 5"/>
          <p:cNvGraphicFramePr/>
          <p:nvPr/>
        </p:nvGraphicFramePr>
        <p:xfrm>
          <a:off x="3657600" y="1828800"/>
          <a:ext cx="4876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27254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4-PV sensors Cont.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we calibrated the sensors to give us 5v as a maximum voltage at standard conditions. (G=1000W/m2, T=25C) .</a:t>
            </a:r>
          </a:p>
          <a:p>
            <a:r>
              <a:rPr lang="en-US" sz="2400" dirty="0" smtClean="0"/>
              <a:t>This voltage in order to match the PIC.</a:t>
            </a:r>
          </a:p>
          <a:p>
            <a:r>
              <a:rPr lang="en-US" sz="2400" dirty="0" smtClean="0"/>
              <a:t>To achieve that, we use some approximations.</a:t>
            </a:r>
          </a:p>
          <a:p>
            <a:r>
              <a:rPr lang="en-US" sz="2400" dirty="0" smtClean="0"/>
              <a:t>-3.768V+260=5/R</a:t>
            </a:r>
          </a:p>
          <a:p>
            <a:r>
              <a:rPr lang="en-US" sz="2400" dirty="0" smtClean="0"/>
              <a:t>R=20ohms</a:t>
            </a:r>
          </a:p>
          <a:p>
            <a:r>
              <a:rPr lang="en-US" sz="2400" dirty="0" smtClean="0"/>
              <a:t>This value of resistance</a:t>
            </a:r>
          </a:p>
          <a:p>
            <a:pPr>
              <a:buNone/>
            </a:pPr>
            <a:r>
              <a:rPr lang="en-US" sz="2400" dirty="0" smtClean="0"/>
              <a:t> must be connect in parallel</a:t>
            </a:r>
          </a:p>
          <a:p>
            <a:pPr>
              <a:buNone/>
            </a:pPr>
            <a:r>
              <a:rPr lang="en-US" sz="2400" dirty="0" smtClean="0"/>
              <a:t> in each sensor</a:t>
            </a:r>
          </a:p>
          <a:p>
            <a:endParaRPr lang="ar-SA" sz="2400" dirty="0"/>
          </a:p>
        </p:txBody>
      </p:sp>
      <p:graphicFrame>
        <p:nvGraphicFramePr>
          <p:cNvPr id="4" name="مخطط 3"/>
          <p:cNvGraphicFramePr/>
          <p:nvPr/>
        </p:nvGraphicFramePr>
        <p:xfrm>
          <a:off x="4343400" y="3352800"/>
          <a:ext cx="44196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Microcontroller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We use PIC16F877A.</a:t>
            </a:r>
          </a:p>
          <a:p>
            <a:r>
              <a:rPr lang="en-US" sz="2400" dirty="0" smtClean="0"/>
              <a:t>This is the heart of our project. which performs all commanding and controlling operations.</a:t>
            </a:r>
          </a:p>
          <a:p>
            <a:endParaRPr lang="en-US" sz="2400" dirty="0" smtClean="0"/>
          </a:p>
          <a:p>
            <a:endParaRPr lang="ar-SA" dirty="0"/>
          </a:p>
        </p:txBody>
      </p:sp>
      <p:pic>
        <p:nvPicPr>
          <p:cNvPr id="4" name="صورة 3" descr="الوصف: PIN-DIAGRAM-PIC16F877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819400"/>
            <a:ext cx="2819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صورة 4" descr="الوصف: PIC16F877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581400"/>
            <a:ext cx="23241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Microcontroller Cont.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pins A0,A1,A2and A3 are an input pins (these pins take the signal from PV sensors).</a:t>
            </a:r>
          </a:p>
          <a:p>
            <a:r>
              <a:rPr lang="en-US" sz="2400" dirty="0" smtClean="0"/>
              <a:t>The pins C1,C2,C4 and C5 defined as output pins .</a:t>
            </a:r>
          </a:p>
          <a:p>
            <a:r>
              <a:rPr lang="en-US" sz="2400" dirty="0" smtClean="0"/>
              <a:t>These pins send the signals to the H-Bridges.</a:t>
            </a:r>
          </a:p>
          <a:p>
            <a:endParaRPr lang="ar-SA" sz="24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524000" y="3429000"/>
          <a:ext cx="6096000" cy="3048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60960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Output</a:t>
                      </a:r>
                      <a:r>
                        <a:rPr lang="en-US" baseline="0" dirty="0" smtClean="0"/>
                        <a:t> Pins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Read</a:t>
                      </a:r>
                      <a:r>
                        <a:rPr lang="en-US" baseline="0" dirty="0" smtClean="0"/>
                        <a:t> the sensor on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Input Pin</a:t>
                      </a:r>
                      <a:endParaRPr lang="ar-SA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C2,C4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Left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A0</a:t>
                      </a:r>
                      <a:endParaRPr lang="ar-SA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C2,C4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Right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A1</a:t>
                      </a:r>
                      <a:endParaRPr lang="ar-SA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C1,C5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Up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A2</a:t>
                      </a:r>
                      <a:endParaRPr lang="ar-SA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C1,C5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Down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A3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H- Bridges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This circuit was needed to switch the direction of the current in the motor in order to switch the direction of the rotation.</a:t>
            </a:r>
          </a:p>
          <a:p>
            <a:endParaRPr lang="en-US" sz="2400" dirty="0" smtClean="0"/>
          </a:p>
          <a:p>
            <a:endParaRPr lang="ar-SA" sz="2400" dirty="0"/>
          </a:p>
        </p:txBody>
      </p:sp>
      <p:pic>
        <p:nvPicPr>
          <p:cNvPr id="5" name="صورة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819400"/>
            <a:ext cx="36671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H- Bridges Cont.</a:t>
            </a:r>
            <a:endParaRPr lang="ar-SA" dirty="0"/>
          </a:p>
        </p:txBody>
      </p:sp>
      <p:pic>
        <p:nvPicPr>
          <p:cNvPr id="4" name="صورة 1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295400"/>
            <a:ext cx="50180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H- Bridges Cont.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H-Bridges take the signals from the output pins of the PIC.</a:t>
            </a:r>
          </a:p>
          <a:p>
            <a:r>
              <a:rPr lang="en-US" sz="2400" dirty="0" smtClean="0"/>
              <a:t>Each two outputs of the H-Bridge connected to a DC motor.</a:t>
            </a:r>
          </a:p>
          <a:p>
            <a:endParaRPr lang="ar-SA" sz="2400" dirty="0"/>
          </a:p>
        </p:txBody>
      </p:sp>
      <p:pic>
        <p:nvPicPr>
          <p:cNvPr id="4" name="صورة 27" descr="pro7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43200" y="2667000"/>
            <a:ext cx="3686175" cy="396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DC Motors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we need for a low speed motor so we choose a special motors.</a:t>
            </a:r>
          </a:p>
          <a:p>
            <a:r>
              <a:rPr lang="en-US" sz="2400" dirty="0" smtClean="0"/>
              <a:t>We use a window motor with a rated current 2.2A and rated voltage 12v to track the system for left and right .</a:t>
            </a:r>
          </a:p>
          <a:p>
            <a:endParaRPr lang="ar-SA" sz="2400" dirty="0"/>
          </a:p>
        </p:txBody>
      </p:sp>
      <p:pic>
        <p:nvPicPr>
          <p:cNvPr id="4" name="صورة 40" descr="ماتور سيارة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9400" y="3276600"/>
            <a:ext cx="3371850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DC Motors Cont.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Another motor used is a dish motor for tracking the system up and down with rated 1.5A and 12v .</a:t>
            </a:r>
          </a:p>
          <a:p>
            <a:endParaRPr lang="ar-SA" sz="2400" dirty="0"/>
          </a:p>
        </p:txBody>
      </p:sp>
      <p:pic>
        <p:nvPicPr>
          <p:cNvPr id="4" name="صورة 41" descr="ستلايت موتور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4600" y="2590800"/>
            <a:ext cx="3657600" cy="350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operation of the motors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 The control operation for the left/right motor</a:t>
            </a:r>
          </a:p>
          <a:p>
            <a:pPr>
              <a:buNone/>
            </a:pPr>
            <a:endParaRPr lang="ar-SA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209800"/>
          <a:ext cx="6096000" cy="38282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746760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 b="1">
                          <a:latin typeface="Calibri"/>
                          <a:ea typeface="Calibri"/>
                          <a:cs typeface="Arial"/>
                        </a:rPr>
                        <a:t>comments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 b="1">
                          <a:latin typeface="Calibri"/>
                          <a:ea typeface="Calibri"/>
                          <a:cs typeface="Arial"/>
                        </a:rPr>
                        <a:t>Direction of rotation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 b="1">
                          <a:latin typeface="Calibri"/>
                          <a:ea typeface="Calibri"/>
                          <a:cs typeface="Arial"/>
                        </a:rPr>
                        <a:t>C4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 b="1">
                          <a:latin typeface="Calibri"/>
                          <a:ea typeface="Calibri"/>
                          <a:cs typeface="Arial"/>
                        </a:rPr>
                        <a:t>C2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46760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Voltage of left sensor =voltage of right sensor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No rotation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0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0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46760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Voltage of left sensor larger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Left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0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46760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Voltage of right sensor larger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Right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0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46760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endParaRPr lang="ar-SA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impossible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Aim of our project.</a:t>
            </a:r>
          </a:p>
          <a:p>
            <a:r>
              <a:rPr lang="en-US" sz="2400" dirty="0" smtClean="0"/>
              <a:t>Why Solar Tracking?</a:t>
            </a:r>
          </a:p>
          <a:p>
            <a:r>
              <a:rPr lang="en-US" sz="2400" dirty="0" smtClean="0"/>
              <a:t>Block diagram for the design of solar tracker.</a:t>
            </a:r>
          </a:p>
          <a:p>
            <a:r>
              <a:rPr lang="en-US" sz="2400" dirty="0" smtClean="0"/>
              <a:t>PV module.</a:t>
            </a:r>
          </a:p>
          <a:p>
            <a:r>
              <a:rPr lang="en-US" sz="2400" dirty="0" smtClean="0"/>
              <a:t>PV sensors.</a:t>
            </a:r>
          </a:p>
          <a:p>
            <a:r>
              <a:rPr lang="en-US" sz="2400" dirty="0" smtClean="0"/>
              <a:t>Microcontroller.</a:t>
            </a:r>
          </a:p>
          <a:p>
            <a:r>
              <a:rPr lang="en-US" sz="2400" dirty="0" smtClean="0"/>
              <a:t>H-Bridge.</a:t>
            </a:r>
          </a:p>
          <a:p>
            <a:r>
              <a:rPr lang="en-US" sz="2400" dirty="0" smtClean="0"/>
              <a:t>DC motors.</a:t>
            </a:r>
          </a:p>
          <a:p>
            <a:r>
              <a:rPr lang="en-US" sz="2400" dirty="0" smtClean="0"/>
              <a:t>Control operations of motors.</a:t>
            </a:r>
          </a:p>
          <a:p>
            <a:r>
              <a:rPr lang="en-US" sz="2400" dirty="0" smtClean="0"/>
              <a:t>Flaw charts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Test on the output of PIC 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463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Control operation of the motors Cont.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control operation for the up/down motor .</a:t>
            </a:r>
          </a:p>
          <a:p>
            <a:endParaRPr lang="ar-SA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286000"/>
          <a:ext cx="6096000" cy="4191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838200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 b="1">
                          <a:latin typeface="Calibri"/>
                          <a:ea typeface="Calibri"/>
                          <a:cs typeface="Arial"/>
                        </a:rPr>
                        <a:t>comments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 b="1">
                          <a:latin typeface="Calibri"/>
                          <a:ea typeface="Calibri"/>
                          <a:cs typeface="Arial"/>
                        </a:rPr>
                        <a:t>Direction of rotation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 b="1">
                          <a:latin typeface="Calibri"/>
                          <a:ea typeface="Calibri"/>
                          <a:cs typeface="Arial"/>
                        </a:rPr>
                        <a:t>C5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 b="1">
                          <a:latin typeface="Calibri"/>
                          <a:ea typeface="Calibri"/>
                          <a:cs typeface="Arial"/>
                        </a:rPr>
                        <a:t>C1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38200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Arial"/>
                        </a:rPr>
                        <a:t>Voltage of up sensor =voltage of down  sensor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Arial"/>
                        </a:rPr>
                        <a:t>No rotation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Arial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Arial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38200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Arial"/>
                        </a:rPr>
                        <a:t>Voltage of up sensor larger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Arial"/>
                        </a:rPr>
                        <a:t>Up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Arial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38200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Arial"/>
                        </a:rPr>
                        <a:t>Voltage of down sensor larger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Arial"/>
                        </a:rPr>
                        <a:t>Down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Arial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38200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endParaRPr lang="ar-S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Arial"/>
                        </a:rPr>
                        <a:t>impossible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59910" algn="l"/>
                          <a:tab pos="527431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Flaw Chart to control the rotation of the left/ right motor</a:t>
            </a:r>
            <a:endParaRPr lang="ar-SA" sz="2800" dirty="0"/>
          </a:p>
        </p:txBody>
      </p:sp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295401" y="990600"/>
            <a:ext cx="1828800" cy="761999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Read  left and right sensorsA0, A1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AutoShape 3"/>
          <p:cNvCxnSpPr>
            <a:cxnSpLocks noChangeShapeType="1"/>
            <a:stCxn id="3" idx="2"/>
            <a:endCxn id="5" idx="0"/>
          </p:cNvCxnSpPr>
          <p:nvPr/>
        </p:nvCxnSpPr>
        <p:spPr bwMode="auto">
          <a:xfrm>
            <a:off x="2209801" y="1752599"/>
            <a:ext cx="1109662" cy="21907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619375" y="1971675"/>
            <a:ext cx="1400175" cy="619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Calculate the difference between them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AutoShape 5"/>
          <p:cNvCxnSpPr>
            <a:cxnSpLocks noChangeShapeType="1"/>
            <a:stCxn id="5" idx="2"/>
            <a:endCxn id="7" idx="0"/>
          </p:cNvCxnSpPr>
          <p:nvPr/>
        </p:nvCxnSpPr>
        <p:spPr bwMode="auto">
          <a:xfrm flipH="1">
            <a:off x="3305175" y="2590800"/>
            <a:ext cx="14288" cy="307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1962150" y="2898775"/>
            <a:ext cx="2686050" cy="933450"/>
          </a:xfrm>
          <a:prstGeom prst="flowChartDecis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Is  0.1&lt;difference &lt;3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AutoShape 7"/>
          <p:cNvCxnSpPr>
            <a:cxnSpLocks noChangeShapeType="1"/>
            <a:stCxn id="7" idx="1"/>
            <a:endCxn id="9" idx="3"/>
          </p:cNvCxnSpPr>
          <p:nvPr/>
        </p:nvCxnSpPr>
        <p:spPr bwMode="auto">
          <a:xfrm flipH="1" flipV="1">
            <a:off x="1676400" y="3363913"/>
            <a:ext cx="285750" cy="15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457200" y="3048000"/>
            <a:ext cx="1219200" cy="631825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C2 &amp; C4 = 0,The left /right motor stopped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AutoShape 9"/>
          <p:cNvCxnSpPr>
            <a:cxnSpLocks noChangeShapeType="1"/>
            <a:stCxn id="7" idx="2"/>
            <a:endCxn id="11" idx="0"/>
          </p:cNvCxnSpPr>
          <p:nvPr/>
        </p:nvCxnSpPr>
        <p:spPr bwMode="auto">
          <a:xfrm>
            <a:off x="3305175" y="3832225"/>
            <a:ext cx="4763" cy="3238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495550" y="4156075"/>
            <a:ext cx="1628775" cy="666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Compare the left and right sensors (A0.A1)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AutoShape 12"/>
          <p:cNvCxnSpPr>
            <a:cxnSpLocks noChangeShapeType="1"/>
            <a:stCxn id="9" idx="2"/>
            <a:endCxn id="13" idx="0"/>
          </p:cNvCxnSpPr>
          <p:nvPr/>
        </p:nvCxnSpPr>
        <p:spPr bwMode="auto">
          <a:xfrm>
            <a:off x="1066800" y="3679825"/>
            <a:ext cx="0" cy="2476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685800" y="3927475"/>
            <a:ext cx="762000" cy="43815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Delay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AutoShape 14"/>
          <p:cNvCxnSpPr>
            <a:cxnSpLocks noChangeShapeType="1"/>
            <a:stCxn id="13" idx="2"/>
            <a:endCxn id="15" idx="0"/>
          </p:cNvCxnSpPr>
          <p:nvPr/>
        </p:nvCxnSpPr>
        <p:spPr bwMode="auto">
          <a:xfrm>
            <a:off x="1066800" y="4365625"/>
            <a:ext cx="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5" name="AutoShape 15"/>
          <p:cNvSpPr>
            <a:spLocks noChangeArrowheads="1"/>
          </p:cNvSpPr>
          <p:nvPr/>
        </p:nvSpPr>
        <p:spPr bwMode="auto">
          <a:xfrm>
            <a:off x="381000" y="4670425"/>
            <a:ext cx="1371600" cy="66675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Remove to control the rotation of the up/down motor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AutoShape 20"/>
          <p:cNvSpPr>
            <a:spLocks noChangeArrowheads="1"/>
          </p:cNvSpPr>
          <p:nvPr/>
        </p:nvSpPr>
        <p:spPr bwMode="auto">
          <a:xfrm>
            <a:off x="658091" y="5775325"/>
            <a:ext cx="789709" cy="34290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Delay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Arrow Connector 16"/>
          <p:cNvCxnSpPr>
            <a:stCxn id="15" idx="2"/>
            <a:endCxn id="16" idx="0"/>
          </p:cNvCxnSpPr>
          <p:nvPr/>
        </p:nvCxnSpPr>
        <p:spPr>
          <a:xfrm flipH="1">
            <a:off x="1052946" y="5337175"/>
            <a:ext cx="13854" cy="43815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676400" y="2994025"/>
            <a:ext cx="431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no</a:t>
            </a:r>
            <a:endParaRPr lang="en-US" dirty="0"/>
          </a:p>
        </p:txBody>
      </p:sp>
      <p:sp>
        <p:nvSpPr>
          <p:cNvPr id="19" name="Rectangle 66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67"/>
          <p:cNvSpPr>
            <a:spLocks noChangeArrowheads="1"/>
          </p:cNvSpPr>
          <p:nvPr/>
        </p:nvSpPr>
        <p:spPr bwMode="auto">
          <a:xfrm>
            <a:off x="2835857" y="3756025"/>
            <a:ext cx="4978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yes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2"/>
          <p:cNvSpPr>
            <a:spLocks noChangeArrowheads="1"/>
          </p:cNvSpPr>
          <p:nvPr/>
        </p:nvSpPr>
        <p:spPr bwMode="auto">
          <a:xfrm>
            <a:off x="6477000" y="2771775"/>
            <a:ext cx="2438400" cy="1266825"/>
          </a:xfrm>
          <a:prstGeom prst="flowChartDecis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Is the left sensor&gt; the right sensor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AutoShape 3"/>
          <p:cNvCxnSpPr>
            <a:cxnSpLocks noChangeShapeType="1"/>
            <a:stCxn id="21" idx="2"/>
            <a:endCxn id="24" idx="0"/>
          </p:cNvCxnSpPr>
          <p:nvPr/>
        </p:nvCxnSpPr>
        <p:spPr bwMode="auto">
          <a:xfrm>
            <a:off x="7696200" y="4038600"/>
            <a:ext cx="1" cy="3333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3" name="AutoShape 4"/>
          <p:cNvCxnSpPr>
            <a:cxnSpLocks noChangeShapeType="1"/>
            <a:stCxn id="21" idx="1"/>
            <a:endCxn id="25" idx="3"/>
          </p:cNvCxnSpPr>
          <p:nvPr/>
        </p:nvCxnSpPr>
        <p:spPr bwMode="auto">
          <a:xfrm flipH="1" flipV="1">
            <a:off x="6248400" y="3403601"/>
            <a:ext cx="228600" cy="15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6781801" y="4371975"/>
            <a:ext cx="1828800" cy="465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C2=0, C4=1 . rotate the L/R motor to left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AutoShape 6"/>
          <p:cNvSpPr>
            <a:spLocks noChangeArrowheads="1"/>
          </p:cNvSpPr>
          <p:nvPr/>
        </p:nvSpPr>
        <p:spPr bwMode="auto">
          <a:xfrm>
            <a:off x="4876800" y="3098801"/>
            <a:ext cx="1371600" cy="60960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C2=1, C4=0 . rotate the L/R motor to right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utoShape 10"/>
          <p:cNvSpPr>
            <a:spLocks noChangeArrowheads="1"/>
          </p:cNvSpPr>
          <p:nvPr/>
        </p:nvSpPr>
        <p:spPr bwMode="auto">
          <a:xfrm>
            <a:off x="6362700" y="5438775"/>
            <a:ext cx="800100" cy="304801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Delay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AutoShape 11"/>
          <p:cNvCxnSpPr>
            <a:cxnSpLocks noChangeShapeType="1"/>
            <a:stCxn id="26" idx="2"/>
            <a:endCxn id="28" idx="0"/>
          </p:cNvCxnSpPr>
          <p:nvPr/>
        </p:nvCxnSpPr>
        <p:spPr bwMode="auto">
          <a:xfrm flipH="1">
            <a:off x="6743700" y="5743576"/>
            <a:ext cx="19050" cy="22859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8" name="AutoShape 12"/>
          <p:cNvSpPr>
            <a:spLocks noChangeArrowheads="1"/>
          </p:cNvSpPr>
          <p:nvPr/>
        </p:nvSpPr>
        <p:spPr bwMode="auto">
          <a:xfrm>
            <a:off x="5791200" y="5972175"/>
            <a:ext cx="1905000" cy="657225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Read  left and right sensorsA0, A1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Elbow Connector 28"/>
          <p:cNvCxnSpPr/>
          <p:nvPr/>
        </p:nvCxnSpPr>
        <p:spPr>
          <a:xfrm rot="16200000" flipH="1">
            <a:off x="6065045" y="3155155"/>
            <a:ext cx="1128711" cy="2133601"/>
          </a:xfrm>
          <a:prstGeom prst="bentConnector3">
            <a:avLst>
              <a:gd name="adj1" fmla="val 120253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6762750" y="5029200"/>
            <a:ext cx="19050" cy="409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hape 30"/>
          <p:cNvCxnSpPr>
            <a:stCxn id="11" idx="2"/>
            <a:endCxn id="21" idx="0"/>
          </p:cNvCxnSpPr>
          <p:nvPr/>
        </p:nvCxnSpPr>
        <p:spPr>
          <a:xfrm rot="5400000" flipH="1" flipV="1">
            <a:off x="4477544" y="1604169"/>
            <a:ext cx="2051050" cy="4386262"/>
          </a:xfrm>
          <a:prstGeom prst="bentConnector5">
            <a:avLst>
              <a:gd name="adj1" fmla="val -11146"/>
              <a:gd name="adj2" fmla="val 32935"/>
              <a:gd name="adj3" fmla="val 111146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679101" y="2438400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33" name="Rectangle 68"/>
          <p:cNvSpPr>
            <a:spLocks noChangeArrowheads="1"/>
          </p:cNvSpPr>
          <p:nvPr/>
        </p:nvSpPr>
        <p:spPr bwMode="auto">
          <a:xfrm>
            <a:off x="7239000" y="4038600"/>
            <a:ext cx="46448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yes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248400" y="3048000"/>
            <a:ext cx="431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no</a:t>
            </a:r>
            <a:endParaRPr lang="en-US" dirty="0"/>
          </a:p>
        </p:txBody>
      </p:sp>
      <p:cxnSp>
        <p:nvCxnSpPr>
          <p:cNvPr id="36" name="Elbow Connector 35"/>
          <p:cNvCxnSpPr>
            <a:stCxn id="16" idx="1"/>
            <a:endCxn id="3" idx="1"/>
          </p:cNvCxnSpPr>
          <p:nvPr/>
        </p:nvCxnSpPr>
        <p:spPr>
          <a:xfrm rot="10800000" flipH="1">
            <a:off x="658091" y="1371601"/>
            <a:ext cx="637310" cy="4575175"/>
          </a:xfrm>
          <a:prstGeom prst="bentConnector3">
            <a:avLst>
              <a:gd name="adj1" fmla="val -3587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28" idx="3"/>
            <a:endCxn id="5" idx="3"/>
          </p:cNvCxnSpPr>
          <p:nvPr/>
        </p:nvCxnSpPr>
        <p:spPr>
          <a:xfrm flipH="1" flipV="1">
            <a:off x="4019550" y="2281238"/>
            <a:ext cx="3676650" cy="4019550"/>
          </a:xfrm>
          <a:prstGeom prst="bentConnector3">
            <a:avLst>
              <a:gd name="adj1" fmla="val -35579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Flaw Chart to control the rotation of the up/ down motor .</a:t>
            </a:r>
            <a:endParaRPr lang="ar-SA" sz="2800" dirty="0"/>
          </a:p>
        </p:txBody>
      </p:sp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609601" y="1447800"/>
            <a:ext cx="1447800" cy="76200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Read  up/  down sensorsA2, A3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486025" y="1533524"/>
            <a:ext cx="1400175" cy="619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Calculate the difference between them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AutoShape 5"/>
          <p:cNvCxnSpPr>
            <a:cxnSpLocks noChangeShapeType="1"/>
            <a:stCxn id="5" idx="2"/>
            <a:endCxn id="7" idx="0"/>
          </p:cNvCxnSpPr>
          <p:nvPr/>
        </p:nvCxnSpPr>
        <p:spPr bwMode="auto">
          <a:xfrm>
            <a:off x="3186113" y="2152649"/>
            <a:ext cx="4762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1847850" y="2457449"/>
            <a:ext cx="2686050" cy="933450"/>
          </a:xfrm>
          <a:prstGeom prst="flowChartDecis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Is  0.1&lt;difference &lt;3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AutoShape 7"/>
          <p:cNvCxnSpPr>
            <a:cxnSpLocks noChangeShapeType="1"/>
            <a:stCxn id="7" idx="1"/>
            <a:endCxn id="9" idx="3"/>
          </p:cNvCxnSpPr>
          <p:nvPr/>
        </p:nvCxnSpPr>
        <p:spPr bwMode="auto">
          <a:xfrm flipH="1">
            <a:off x="1504950" y="2924174"/>
            <a:ext cx="342900" cy="142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228600" y="2600324"/>
            <a:ext cx="1276350" cy="676275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C1 &amp; C5 = 0,The up/down motor stopped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AutoShape 9"/>
          <p:cNvCxnSpPr>
            <a:cxnSpLocks noChangeShapeType="1"/>
            <a:stCxn id="7" idx="2"/>
            <a:endCxn id="11" idx="0"/>
          </p:cNvCxnSpPr>
          <p:nvPr/>
        </p:nvCxnSpPr>
        <p:spPr bwMode="auto">
          <a:xfrm>
            <a:off x="3190875" y="3390899"/>
            <a:ext cx="23813" cy="4381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400300" y="3829049"/>
            <a:ext cx="1628775" cy="666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Compare the up and down sensors (A2,A3)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AutoShape 12"/>
          <p:cNvCxnSpPr>
            <a:cxnSpLocks noChangeShapeType="1"/>
            <a:stCxn id="9" idx="2"/>
            <a:endCxn id="13" idx="0"/>
          </p:cNvCxnSpPr>
          <p:nvPr/>
        </p:nvCxnSpPr>
        <p:spPr bwMode="auto">
          <a:xfrm>
            <a:off x="866775" y="3276599"/>
            <a:ext cx="9525" cy="3238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457200" y="3600449"/>
            <a:ext cx="838200" cy="43815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Delay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AutoShape 14"/>
          <p:cNvCxnSpPr>
            <a:cxnSpLocks noChangeShapeType="1"/>
            <a:stCxn id="13" idx="2"/>
            <a:endCxn id="15" idx="0"/>
          </p:cNvCxnSpPr>
          <p:nvPr/>
        </p:nvCxnSpPr>
        <p:spPr bwMode="auto">
          <a:xfrm>
            <a:off x="876300" y="4038599"/>
            <a:ext cx="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5" name="AutoShape 15"/>
          <p:cNvSpPr>
            <a:spLocks noChangeArrowheads="1"/>
          </p:cNvSpPr>
          <p:nvPr/>
        </p:nvSpPr>
        <p:spPr bwMode="auto">
          <a:xfrm>
            <a:off x="228600" y="4419599"/>
            <a:ext cx="1295400" cy="66675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Remove to control the rotation of the left/right motor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457200" y="5562600"/>
            <a:ext cx="838200" cy="34290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Delay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Arrow Connector 16"/>
          <p:cNvCxnSpPr>
            <a:stCxn id="15" idx="2"/>
            <a:endCxn id="16" idx="0"/>
          </p:cNvCxnSpPr>
          <p:nvPr/>
        </p:nvCxnSpPr>
        <p:spPr>
          <a:xfrm>
            <a:off x="876300" y="5086349"/>
            <a:ext cx="0" cy="476251"/>
          </a:xfrm>
          <a:prstGeom prst="straightConnector1">
            <a:avLst/>
          </a:prstGeom>
          <a:ln w="12700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AutoShape 2"/>
          <p:cNvSpPr>
            <a:spLocks noChangeArrowheads="1"/>
          </p:cNvSpPr>
          <p:nvPr/>
        </p:nvSpPr>
        <p:spPr bwMode="auto">
          <a:xfrm>
            <a:off x="6324601" y="2362200"/>
            <a:ext cx="2666999" cy="1266825"/>
          </a:xfrm>
          <a:prstGeom prst="flowChartDecis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Is the up sensor&gt; the down sensor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AutoShape 3"/>
          <p:cNvCxnSpPr>
            <a:cxnSpLocks noChangeShapeType="1"/>
            <a:stCxn id="18" idx="2"/>
            <a:endCxn id="21" idx="0"/>
          </p:cNvCxnSpPr>
          <p:nvPr/>
        </p:nvCxnSpPr>
        <p:spPr bwMode="auto">
          <a:xfrm>
            <a:off x="7658101" y="3629025"/>
            <a:ext cx="0" cy="3921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0" name="AutoShape 4"/>
          <p:cNvCxnSpPr>
            <a:cxnSpLocks noChangeShapeType="1"/>
            <a:stCxn id="18" idx="1"/>
            <a:endCxn id="22" idx="3"/>
          </p:cNvCxnSpPr>
          <p:nvPr/>
        </p:nvCxnSpPr>
        <p:spPr bwMode="auto">
          <a:xfrm flipH="1" flipV="1">
            <a:off x="6096000" y="2990850"/>
            <a:ext cx="228601" cy="47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6705601" y="4021138"/>
            <a:ext cx="1905000" cy="465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C1=0, C5=1 . rotate the U/D motor to up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utoShape 6"/>
          <p:cNvSpPr>
            <a:spLocks noChangeArrowheads="1"/>
          </p:cNvSpPr>
          <p:nvPr/>
        </p:nvSpPr>
        <p:spPr bwMode="auto">
          <a:xfrm>
            <a:off x="4724400" y="2686050"/>
            <a:ext cx="1371600" cy="60960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C1=1, C5=0 . rotate the U/D motor to down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AutoShape 10"/>
          <p:cNvCxnSpPr>
            <a:cxnSpLocks noChangeShapeType="1"/>
            <a:endCxn id="24" idx="0"/>
          </p:cNvCxnSpPr>
          <p:nvPr/>
        </p:nvCxnSpPr>
        <p:spPr bwMode="auto">
          <a:xfrm>
            <a:off x="6562725" y="4686300"/>
            <a:ext cx="9525" cy="4476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4" name="AutoShape 11"/>
          <p:cNvSpPr>
            <a:spLocks noChangeArrowheads="1"/>
          </p:cNvSpPr>
          <p:nvPr/>
        </p:nvSpPr>
        <p:spPr bwMode="auto">
          <a:xfrm>
            <a:off x="6115050" y="5133975"/>
            <a:ext cx="914400" cy="295275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Delay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AutoShape 12"/>
          <p:cNvCxnSpPr>
            <a:cxnSpLocks noChangeShapeType="1"/>
            <a:stCxn id="24" idx="2"/>
            <a:endCxn id="26" idx="0"/>
          </p:cNvCxnSpPr>
          <p:nvPr/>
        </p:nvCxnSpPr>
        <p:spPr bwMode="auto">
          <a:xfrm>
            <a:off x="6572250" y="5429250"/>
            <a:ext cx="9525" cy="3143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6" name="AutoShape 13"/>
          <p:cNvSpPr>
            <a:spLocks noChangeArrowheads="1"/>
          </p:cNvSpPr>
          <p:nvPr/>
        </p:nvSpPr>
        <p:spPr bwMode="auto">
          <a:xfrm>
            <a:off x="5467350" y="5743575"/>
            <a:ext cx="2228850" cy="657225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Read  up  down sensorsA2, A3</a:t>
            </a: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Shape 26"/>
          <p:cNvCxnSpPr>
            <a:stCxn id="11" idx="2"/>
            <a:endCxn id="18" idx="0"/>
          </p:cNvCxnSpPr>
          <p:nvPr/>
        </p:nvCxnSpPr>
        <p:spPr>
          <a:xfrm rot="5400000" flipH="1" flipV="1">
            <a:off x="4369594" y="1207293"/>
            <a:ext cx="2133599" cy="4443413"/>
          </a:xfrm>
          <a:prstGeom prst="bentConnector5">
            <a:avLst>
              <a:gd name="adj1" fmla="val -10714"/>
              <a:gd name="adj2" fmla="val 31583"/>
              <a:gd name="adj3" fmla="val 114285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22" idx="2"/>
            <a:endCxn id="21" idx="2"/>
          </p:cNvCxnSpPr>
          <p:nvPr/>
        </p:nvCxnSpPr>
        <p:spPr>
          <a:xfrm rot="16200000" flipH="1">
            <a:off x="5938838" y="2767011"/>
            <a:ext cx="1190625" cy="2247901"/>
          </a:xfrm>
          <a:prstGeom prst="bentConnector3">
            <a:avLst>
              <a:gd name="adj1" fmla="val 1192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606403" y="54506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209800" y="1219199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524000" y="2590799"/>
            <a:ext cx="431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no</a:t>
            </a:r>
            <a:endParaRPr lang="en-US" dirty="0"/>
          </a:p>
        </p:txBody>
      </p:sp>
      <p:sp>
        <p:nvSpPr>
          <p:cNvPr id="32" name="Rectangle 27"/>
          <p:cNvSpPr>
            <a:spLocks noChangeArrowheads="1"/>
          </p:cNvSpPr>
          <p:nvPr/>
        </p:nvSpPr>
        <p:spPr bwMode="auto">
          <a:xfrm>
            <a:off x="2743200" y="3352799"/>
            <a:ext cx="46448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yes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696200" y="2057400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mtClean="0"/>
              <a:t> </a:t>
            </a:r>
            <a:endParaRPr lang="en-US" dirty="0"/>
          </a:p>
        </p:txBody>
      </p:sp>
      <p:sp>
        <p:nvSpPr>
          <p:cNvPr id="34" name="Rectangle 27"/>
          <p:cNvSpPr>
            <a:spLocks noChangeArrowheads="1"/>
          </p:cNvSpPr>
          <p:nvPr/>
        </p:nvSpPr>
        <p:spPr bwMode="auto">
          <a:xfrm>
            <a:off x="7239000" y="3581400"/>
            <a:ext cx="46448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yes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096000" y="2667000"/>
            <a:ext cx="431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no</a:t>
            </a:r>
            <a:endParaRPr lang="en-US" dirty="0"/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228600" y="-30777"/>
            <a:ext cx="1847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59275" algn="l"/>
                <a:tab pos="5273675" algn="l"/>
              </a:tabLst>
            </a:pPr>
            <a:r>
              <a:rPr kumimoji="0" lang="ar-S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ar-S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Elbow Connector 36"/>
          <p:cNvCxnSpPr/>
          <p:nvPr/>
        </p:nvCxnSpPr>
        <p:spPr>
          <a:xfrm rot="5400000" flipH="1" flipV="1">
            <a:off x="-1514475" y="3571877"/>
            <a:ext cx="4019554" cy="22860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26" idx="3"/>
            <a:endCxn id="5" idx="3"/>
          </p:cNvCxnSpPr>
          <p:nvPr/>
        </p:nvCxnSpPr>
        <p:spPr>
          <a:xfrm flipH="1" flipV="1">
            <a:off x="3886200" y="1843087"/>
            <a:ext cx="3810000" cy="4229101"/>
          </a:xfrm>
          <a:prstGeom prst="bentConnector3">
            <a:avLst>
              <a:gd name="adj1" fmla="val -35667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3" idx="3"/>
            <a:endCxn id="5" idx="1"/>
          </p:cNvCxnSpPr>
          <p:nvPr/>
        </p:nvCxnSpPr>
        <p:spPr>
          <a:xfrm>
            <a:off x="2057401" y="1828800"/>
            <a:ext cx="428624" cy="14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Test on the output of PIC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conducted a test on the PIC and we make sure the output of the PIC is true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following figure show the results of this test .</a:t>
            </a:r>
          </a:p>
          <a:p>
            <a:endParaRPr lang="ar-SA" dirty="0"/>
          </a:p>
        </p:txBody>
      </p:sp>
      <p:pic>
        <p:nvPicPr>
          <p:cNvPr id="4" name="صورة 47" descr="pro6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81400" y="3429000"/>
            <a:ext cx="1962150" cy="26193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Aim of our project.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/>
              </a:rPr>
              <a:t>Develop</a:t>
            </a:r>
            <a:r>
              <a:rPr lang="en-US" sz="6600" b="1" dirty="0" smtClean="0">
                <a:ln/>
              </a:rPr>
              <a:t> </a:t>
            </a:r>
            <a:r>
              <a:rPr lang="en-US" b="1" dirty="0" smtClean="0">
                <a:ln/>
              </a:rPr>
              <a:t>a</a:t>
            </a:r>
            <a:r>
              <a:rPr lang="en-US" sz="6600" b="1" dirty="0" smtClean="0">
                <a:ln/>
              </a:rPr>
              <a:t> </a:t>
            </a:r>
            <a:r>
              <a:rPr lang="en-US" b="1" dirty="0" smtClean="0">
                <a:ln/>
              </a:rPr>
              <a:t>solar</a:t>
            </a:r>
            <a:r>
              <a:rPr lang="en-US" sz="6600" b="1" dirty="0" smtClean="0">
                <a:ln/>
              </a:rPr>
              <a:t> </a:t>
            </a:r>
            <a:r>
              <a:rPr lang="en-US" b="1" dirty="0" smtClean="0">
                <a:ln/>
              </a:rPr>
              <a:t>tracking</a:t>
            </a:r>
            <a:r>
              <a:rPr lang="en-US" sz="6600" b="1" dirty="0" smtClean="0">
                <a:ln/>
              </a:rPr>
              <a:t> </a:t>
            </a:r>
            <a:r>
              <a:rPr lang="en-US" b="1" dirty="0" smtClean="0">
                <a:ln/>
              </a:rPr>
              <a:t>System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صورة 3" descr="pr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2743200"/>
            <a:ext cx="2667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1666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Solar Tracking?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b="1" dirty="0" smtClean="0"/>
          </a:p>
          <a:p>
            <a:r>
              <a:rPr lang="en-US" sz="2400" dirty="0" smtClean="0"/>
              <a:t>The efficiency of PV panel depend on the solar radiation.</a:t>
            </a:r>
          </a:p>
          <a:p>
            <a:r>
              <a:rPr lang="en-US" sz="2400" dirty="0" smtClean="0"/>
              <a:t>More solar radiation give us more efficiency.</a:t>
            </a:r>
          </a:p>
          <a:p>
            <a:endParaRPr lang="en-US" sz="2400" b="1" dirty="0" smtClean="0"/>
          </a:p>
          <a:p>
            <a:r>
              <a:rPr lang="en-US" sz="2400" dirty="0" smtClean="0"/>
              <a:t>The solar radiation depends on the cosine of the incidence angle(</a:t>
            </a:r>
            <a:r>
              <a:rPr lang="el-GR" sz="2400" dirty="0" smtClean="0"/>
              <a:t>θ</a:t>
            </a:r>
            <a:r>
              <a:rPr lang="en-US" sz="2400" dirty="0" smtClean="0"/>
              <a:t>).</a:t>
            </a:r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pPr>
              <a:buNone/>
            </a:pPr>
            <a:endParaRPr lang="en-US" b="1" dirty="0"/>
          </a:p>
          <a:p>
            <a:endParaRPr lang="en-US" dirty="0"/>
          </a:p>
        </p:txBody>
      </p:sp>
      <p:pic>
        <p:nvPicPr>
          <p:cNvPr id="4" name="صورة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4114800"/>
            <a:ext cx="29432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9461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Solar Tracking?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We need to keep the PV panel perpendicular to the sun throughout the year in order to make it more efficient .</a:t>
            </a:r>
          </a:p>
          <a:p>
            <a:r>
              <a:rPr lang="en-US" sz="2400" dirty="0" smtClean="0"/>
              <a:t>i.e. , make </a:t>
            </a:r>
            <a:r>
              <a:rPr lang="el-GR" sz="2400" dirty="0" smtClean="0"/>
              <a:t>θ</a:t>
            </a:r>
            <a:r>
              <a:rPr lang="en-US" sz="2400" dirty="0" smtClean="0"/>
              <a:t> (incidence angle) = 0 so the solar radiation is maximum.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صورة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124200"/>
            <a:ext cx="5257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0073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diagram for solar tracker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1295400" y="2133600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/>
              <a:t>PV module</a:t>
            </a:r>
            <a:endParaRPr lang="ar-SA" sz="2400" dirty="0"/>
          </a:p>
        </p:txBody>
      </p:sp>
      <p:cxnSp>
        <p:nvCxnSpPr>
          <p:cNvPr id="6" name="رابط كسهم مستقيم 5"/>
          <p:cNvCxnSpPr>
            <a:stCxn id="4" idx="3"/>
          </p:cNvCxnSpPr>
          <p:nvPr/>
        </p:nvCxnSpPr>
        <p:spPr>
          <a:xfrm>
            <a:off x="2514600" y="25908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ستطيل 6"/>
          <p:cNvSpPr/>
          <p:nvPr/>
        </p:nvSpPr>
        <p:spPr>
          <a:xfrm>
            <a:off x="3276600" y="2133600"/>
            <a:ext cx="2438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/>
              <a:t>4-PV sensors fixed on the PV module</a:t>
            </a:r>
            <a:endParaRPr lang="ar-SA" sz="2400" dirty="0"/>
          </a:p>
        </p:txBody>
      </p:sp>
      <p:cxnSp>
        <p:nvCxnSpPr>
          <p:cNvPr id="9" name="رابط كسهم مستقيم 8"/>
          <p:cNvCxnSpPr>
            <a:stCxn id="7" idx="3"/>
          </p:cNvCxnSpPr>
          <p:nvPr/>
        </p:nvCxnSpPr>
        <p:spPr>
          <a:xfrm>
            <a:off x="5715000" y="25908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ستطيل 9"/>
          <p:cNvSpPr/>
          <p:nvPr/>
        </p:nvSpPr>
        <p:spPr>
          <a:xfrm>
            <a:off x="6324600" y="2133600"/>
            <a:ext cx="1905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/>
              <a:t>PIC 16F877A   </a:t>
            </a:r>
            <a:endParaRPr lang="ar-SA" sz="2400" dirty="0"/>
          </a:p>
        </p:txBody>
      </p:sp>
      <p:cxnSp>
        <p:nvCxnSpPr>
          <p:cNvPr id="12" name="رابط كسهم مستقيم 11"/>
          <p:cNvCxnSpPr>
            <a:stCxn id="10" idx="2"/>
          </p:cNvCxnSpPr>
          <p:nvPr/>
        </p:nvCxnSpPr>
        <p:spPr>
          <a:xfrm flipH="1">
            <a:off x="7239000" y="3048000"/>
            <a:ext cx="381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مستطيل 17"/>
          <p:cNvSpPr/>
          <p:nvPr/>
        </p:nvSpPr>
        <p:spPr>
          <a:xfrm>
            <a:off x="6477000" y="4267200"/>
            <a:ext cx="152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/>
              <a:t>2H-Bridges</a:t>
            </a:r>
            <a:endParaRPr lang="ar-SA" sz="2400" dirty="0"/>
          </a:p>
        </p:txBody>
      </p:sp>
      <p:cxnSp>
        <p:nvCxnSpPr>
          <p:cNvPr id="20" name="رابط كسهم مستقيم 19"/>
          <p:cNvCxnSpPr>
            <a:stCxn id="18" idx="1"/>
          </p:cNvCxnSpPr>
          <p:nvPr/>
        </p:nvCxnSpPr>
        <p:spPr>
          <a:xfrm flipH="1">
            <a:off x="5410200" y="47244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1905000" y="4267200"/>
            <a:ext cx="3505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/>
              <a:t>2-DC motors rotate the PV module</a:t>
            </a:r>
            <a:endParaRPr lang="ar-SA" sz="2400" dirty="0"/>
          </a:p>
        </p:txBody>
      </p:sp>
      <p:cxnSp>
        <p:nvCxnSpPr>
          <p:cNvPr id="23" name="رابط كسهم مستقيم 22"/>
          <p:cNvCxnSpPr>
            <a:stCxn id="21" idx="1"/>
            <a:endCxn id="4" idx="2"/>
          </p:cNvCxnSpPr>
          <p:nvPr/>
        </p:nvCxnSpPr>
        <p:spPr>
          <a:xfrm flipV="1">
            <a:off x="1905000" y="3048000"/>
            <a:ext cx="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PV module</a:t>
            </a:r>
            <a:r>
              <a:rPr lang="ar-SA" dirty="0" smtClean="0"/>
              <a:t/>
            </a:r>
            <a:br>
              <a:rPr lang="ar-SA" dirty="0" smtClean="0"/>
            </a:br>
            <a:endParaRPr lang="en-US" dirty="0"/>
          </a:p>
        </p:txBody>
      </p:sp>
      <p:sp>
        <p:nvSpPr>
          <p:cNvPr id="31" name="عنصر نائب للمحتوى 3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we take a module of 53W peak power . it has a rated voltage 21v and rated current 3.45A.</a:t>
            </a:r>
          </a:p>
          <a:p>
            <a:r>
              <a:rPr lang="en-US" sz="2400" dirty="0" smtClean="0"/>
              <a:t>we have prepared a mechanical holder for this module . we consider to be the best possible design in terms of flexibility rotation to match that with the ability of the motors .</a:t>
            </a:r>
          </a:p>
          <a:p>
            <a:endParaRPr lang="en-US" sz="2400" dirty="0" smtClean="0"/>
          </a:p>
          <a:p>
            <a:endParaRPr lang="ar-SA" dirty="0"/>
          </a:p>
        </p:txBody>
      </p:sp>
      <p:pic>
        <p:nvPicPr>
          <p:cNvPr id="32" name="صورة 31" descr="pro3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67200" y="3886200"/>
            <a:ext cx="23622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1263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4-PV 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we use for PV cells as sensors . Each two sensors put on each axis of the PV module. (up/down and left/right).</a:t>
            </a:r>
          </a:p>
          <a:p>
            <a:r>
              <a:rPr lang="en-US" sz="2400" dirty="0" smtClean="0"/>
              <a:t>The rated of PV sensors is 8.5 open circuit voltage, 270mA short circuit current and 1.65W maximum power.</a:t>
            </a:r>
          </a:p>
          <a:p>
            <a:r>
              <a:rPr lang="en-US" sz="2400" dirty="0" smtClean="0"/>
              <a:t>At solar radiation  = 1000W/m2 we achieved the I-V curve of the PV sensors 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5" name="صورة 4" descr="pro5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33800" y="3810000"/>
            <a:ext cx="196215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2368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4-PV sensors Cont.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achieved the following  table .</a:t>
            </a:r>
          </a:p>
          <a:p>
            <a:endParaRPr lang="ar-SA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524000" y="2423160"/>
          <a:ext cx="6096000" cy="1996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499110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Arial"/>
                        </a:rPr>
                        <a:t>I load (</a:t>
                      </a:r>
                      <a:r>
                        <a:rPr lang="en-US" sz="2400" b="1" dirty="0" err="1">
                          <a:latin typeface="Calibri"/>
                          <a:ea typeface="Calibri"/>
                          <a:cs typeface="Arial"/>
                        </a:rPr>
                        <a:t>mA</a:t>
                      </a:r>
                      <a:r>
                        <a:rPr lang="en-US" sz="2400" b="1" dirty="0"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Arial"/>
                        </a:rPr>
                        <a:t>V load (v)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9911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Arial"/>
                        </a:rPr>
                        <a:t>260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Arial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499110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Arial"/>
                        </a:rPr>
                        <a:t>234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Arial"/>
                        </a:rPr>
                        <a:t>6.9</a:t>
                      </a:r>
                    </a:p>
                  </a:txBody>
                  <a:tcPr marL="68580" marR="68580" marT="0" marB="0"/>
                </a:tc>
              </a:tr>
              <a:tr h="499110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Arial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Arial"/>
                        </a:rPr>
                        <a:t>8.5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</TotalTime>
  <Words>947</Words>
  <Application>Microsoft Office PowerPoint</Application>
  <PresentationFormat>On-screen Show (4:3)</PresentationFormat>
  <Paragraphs>201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Solar Tracking</vt:lpstr>
      <vt:lpstr>OUTLINE</vt:lpstr>
      <vt:lpstr>Aim of our project. </vt:lpstr>
      <vt:lpstr>Why Solar Tracking? </vt:lpstr>
      <vt:lpstr>Why Solar Tracking? Cont.</vt:lpstr>
      <vt:lpstr>Block diagram for solar tracker</vt:lpstr>
      <vt:lpstr>PV module </vt:lpstr>
      <vt:lpstr>4-PV sensors</vt:lpstr>
      <vt:lpstr>4-PV sensors Cont.</vt:lpstr>
      <vt:lpstr>4-PV sensors Cont.</vt:lpstr>
      <vt:lpstr>4-PV sensors Cont.</vt:lpstr>
      <vt:lpstr>Microcontroller</vt:lpstr>
      <vt:lpstr>Microcontroller Cont.</vt:lpstr>
      <vt:lpstr>H- Bridges</vt:lpstr>
      <vt:lpstr>H- Bridges Cont.</vt:lpstr>
      <vt:lpstr>H- Bridges Cont.</vt:lpstr>
      <vt:lpstr>DC Motors</vt:lpstr>
      <vt:lpstr>DC Motors Cont.</vt:lpstr>
      <vt:lpstr>Control operation of the motors </vt:lpstr>
      <vt:lpstr>Control operation of the motors Cont.</vt:lpstr>
      <vt:lpstr>Flaw Chart to control the rotation of the left/ right motor</vt:lpstr>
      <vt:lpstr>Flaw Chart to control the rotation of the up/ down motor .</vt:lpstr>
      <vt:lpstr> Test on the output of PIC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</dc:title>
  <dc:creator>Rabaya Eng</dc:creator>
  <cp:lastModifiedBy>Eng.L.Musallam</cp:lastModifiedBy>
  <cp:revision>84</cp:revision>
  <dcterms:created xsi:type="dcterms:W3CDTF">2006-08-16T00:00:00Z</dcterms:created>
  <dcterms:modified xsi:type="dcterms:W3CDTF">2013-12-18T14:03:45Z</dcterms:modified>
</cp:coreProperties>
</file>