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1" r:id="rId6"/>
    <p:sldId id="262" r:id="rId7"/>
    <p:sldId id="263" r:id="rId8"/>
    <p:sldId id="264" r:id="rId9"/>
    <p:sldId id="266" r:id="rId10"/>
    <p:sldId id="268"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 id="346" r:id="rId88"/>
    <p:sldId id="347" r:id="rId89"/>
    <p:sldId id="348" r:id="rId90"/>
    <p:sldId id="349" r:id="rId91"/>
    <p:sldId id="350" r:id="rId92"/>
    <p:sldId id="351" r:id="rId93"/>
    <p:sldId id="352" r:id="rId94"/>
    <p:sldId id="353" r:id="rId95"/>
    <p:sldId id="354" r:id="rId96"/>
    <p:sldId id="355" r:id="rId97"/>
    <p:sldId id="356" r:id="rId98"/>
    <p:sldId id="357" r:id="rId99"/>
    <p:sldId id="358" r:id="rId100"/>
    <p:sldId id="359" r:id="rId101"/>
    <p:sldId id="360" r:id="rId102"/>
    <p:sldId id="361" r:id="rId103"/>
    <p:sldId id="362" r:id="rId10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150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A21C7098-B92B-4768-81A1-BDDE4B65EFBA}" type="datetimeFigureOut">
              <a:rPr lang="en-US" smtClean="0"/>
              <a:pPr/>
              <a:t>5/28/2014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7F49CE2-8604-4953-BBE8-35C57A9939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1C7098-B92B-4768-81A1-BDDE4B65EFBA}"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49CE2-8604-4953-BBE8-35C57A9939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1C7098-B92B-4768-81A1-BDDE4B65EFBA}"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49CE2-8604-4953-BBE8-35C57A9939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A21C7098-B92B-4768-81A1-BDDE4B65EFBA}" type="datetimeFigureOut">
              <a:rPr lang="en-US" smtClean="0"/>
              <a:pPr/>
              <a:t>5/28/2014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77F49CE2-8604-4953-BBE8-35C57A9939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A21C7098-B92B-4768-81A1-BDDE4B65EFBA}" type="datetimeFigureOut">
              <a:rPr lang="en-US" smtClean="0"/>
              <a:pPr/>
              <a:t>5/28/2014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77F49CE2-8604-4953-BBE8-35C57A993905}"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A21C7098-B92B-4768-81A1-BDDE4B65EFBA}" type="datetimeFigureOut">
              <a:rPr lang="en-US" smtClean="0"/>
              <a:pPr/>
              <a:t>5/28/2014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77F49CE2-8604-4953-BBE8-35C57A9939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A21C7098-B92B-4768-81A1-BDDE4B65EFBA}" type="datetimeFigureOut">
              <a:rPr lang="en-US" smtClean="0"/>
              <a:pPr/>
              <a:t>5/28/2014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77F49CE2-8604-4953-BBE8-35C57A99390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21C7098-B92B-4768-81A1-BDDE4B65EFBA}" type="datetimeFigureOut">
              <a:rPr lang="en-US" smtClean="0"/>
              <a:pPr/>
              <a:t>5/28/2014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F49CE2-8604-4953-BBE8-35C57A9939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A21C7098-B92B-4768-81A1-BDDE4B65EFBA}" type="datetimeFigureOut">
              <a:rPr lang="en-US" smtClean="0"/>
              <a:pPr/>
              <a:t>5/28/2014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77F49CE2-8604-4953-BBE8-35C57A9939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A21C7098-B92B-4768-81A1-BDDE4B65EFBA}" type="datetimeFigureOut">
              <a:rPr lang="en-US" smtClean="0"/>
              <a:pPr/>
              <a:t>5/28/2014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77F49CE2-8604-4953-BBE8-35C57A99390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A21C7098-B92B-4768-81A1-BDDE4B65EFBA}" type="datetimeFigureOut">
              <a:rPr lang="en-US" smtClean="0"/>
              <a:pPr/>
              <a:t>5/28/2014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77F49CE2-8604-4953-BBE8-35C57A99390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21C7098-B92B-4768-81A1-BDDE4B65EFBA}" type="datetimeFigureOut">
              <a:rPr lang="en-US" smtClean="0"/>
              <a:pPr/>
              <a:t>5/28/2014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7F49CE2-8604-4953-BBE8-35C57A99390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8222456" cy="1752599"/>
          </a:xfrm>
        </p:spPr>
        <p:txBody>
          <a:bodyPr>
            <a:normAutofit fontScale="90000"/>
          </a:bodyPr>
          <a:lstStyle/>
          <a:p>
            <a:pPr algn="ctr"/>
            <a:r>
              <a:rPr lang="en-US" sz="5400" dirty="0" smtClean="0">
                <a:latin typeface="Arial Rounded MT Bold" pitchFamily="34" charset="0"/>
              </a:rPr>
              <a:t/>
            </a:r>
            <a:br>
              <a:rPr lang="en-US" sz="5400" dirty="0" smtClean="0">
                <a:latin typeface="Arial Rounded MT Bold" pitchFamily="34" charset="0"/>
              </a:rPr>
            </a:br>
            <a:r>
              <a:rPr lang="en-US" sz="5400" dirty="0" smtClean="0">
                <a:latin typeface="Arial Rounded MT Bold" pitchFamily="34" charset="0"/>
              </a:rPr>
              <a:t/>
            </a:r>
            <a:br>
              <a:rPr lang="en-US" sz="5400" dirty="0" smtClean="0">
                <a:latin typeface="Arial Rounded MT Bold" pitchFamily="34" charset="0"/>
              </a:rPr>
            </a:br>
            <a:r>
              <a:rPr lang="en-US" sz="5400" dirty="0" smtClean="0">
                <a:latin typeface="Arial Rounded MT Bold" pitchFamily="34" charset="0"/>
              </a:rPr>
              <a:t/>
            </a:r>
            <a:br>
              <a:rPr lang="en-US" sz="5400" dirty="0" smtClean="0">
                <a:latin typeface="Arial Rounded MT Bold" pitchFamily="34" charset="0"/>
              </a:rPr>
            </a:br>
            <a:r>
              <a:rPr lang="en-US" sz="5400" dirty="0" smtClean="0">
                <a:latin typeface="Arial Rounded MT Bold" pitchFamily="34" charset="0"/>
              </a:rPr>
              <a:t/>
            </a:r>
            <a:br>
              <a:rPr lang="en-US" sz="5400" dirty="0" smtClean="0">
                <a:latin typeface="Arial Rounded MT Bold" pitchFamily="34" charset="0"/>
              </a:rPr>
            </a:br>
            <a:r>
              <a:rPr lang="en-US" sz="5400" dirty="0" smtClean="0">
                <a:latin typeface="Arial Rounded MT Bold" pitchFamily="34" charset="0"/>
              </a:rPr>
              <a:t/>
            </a:r>
            <a:br>
              <a:rPr lang="en-US" sz="5400" dirty="0" smtClean="0">
                <a:latin typeface="Arial Rounded MT Bold" pitchFamily="34" charset="0"/>
              </a:rPr>
            </a:br>
            <a:r>
              <a:rPr lang="en-US" sz="5400" dirty="0" smtClean="0">
                <a:latin typeface="Arial Rounded MT Bold" pitchFamily="34" charset="0"/>
              </a:rPr>
              <a:t/>
            </a:r>
            <a:br>
              <a:rPr lang="en-US" sz="5400" dirty="0" smtClean="0">
                <a:latin typeface="Arial Rounded MT Bold" pitchFamily="34" charset="0"/>
              </a:rPr>
            </a:br>
            <a:r>
              <a:rPr lang="en-US" sz="5400" dirty="0" smtClean="0">
                <a:latin typeface="Arial Rounded MT Bold" pitchFamily="34" charset="0"/>
              </a:rPr>
              <a:t>Mechanical System For AL-</a:t>
            </a:r>
            <a:r>
              <a:rPr lang="en-US" sz="5400" dirty="0" err="1" smtClean="0">
                <a:latin typeface="Arial Rounded MT Bold" pitchFamily="34" charset="0"/>
              </a:rPr>
              <a:t>Rehan</a:t>
            </a:r>
            <a:r>
              <a:rPr lang="en-US" sz="5400" dirty="0" smtClean="0">
                <a:latin typeface="Arial Rounded MT Bold" pitchFamily="34" charset="0"/>
              </a:rPr>
              <a:t> Hospital </a:t>
            </a:r>
            <a:endParaRPr lang="en-US" sz="5400" dirty="0">
              <a:latin typeface="Arial Rounded MT Bold" pitchFamily="34" charset="0"/>
            </a:endParaRPr>
          </a:p>
        </p:txBody>
      </p:sp>
      <p:sp>
        <p:nvSpPr>
          <p:cNvPr id="3" name="Subtitle 2"/>
          <p:cNvSpPr>
            <a:spLocks noGrp="1"/>
          </p:cNvSpPr>
          <p:nvPr>
            <p:ph type="subTitle" idx="1"/>
          </p:nvPr>
        </p:nvSpPr>
        <p:spPr>
          <a:xfrm>
            <a:off x="457200" y="2286000"/>
            <a:ext cx="8153400" cy="4419600"/>
          </a:xfrm>
        </p:spPr>
        <p:txBody>
          <a:bodyPr>
            <a:normAutofit lnSpcReduction="10000"/>
          </a:bodyPr>
          <a:lstStyle/>
          <a:p>
            <a:pPr lvl="1" algn="l"/>
            <a:endParaRPr lang="en-US" dirty="0" smtClean="0"/>
          </a:p>
          <a:p>
            <a:pPr lvl="1" algn="l"/>
            <a:endParaRPr lang="en-US" dirty="0" smtClean="0"/>
          </a:p>
          <a:p>
            <a:pPr lvl="1" algn="l"/>
            <a:endParaRPr lang="en-US" dirty="0" smtClean="0"/>
          </a:p>
          <a:p>
            <a:pPr lvl="1" algn="l"/>
            <a:r>
              <a:rPr lang="en-US" b="1" dirty="0" smtClean="0"/>
              <a:t>Supervisor                    Students</a:t>
            </a:r>
          </a:p>
          <a:p>
            <a:pPr lvl="1" algn="l"/>
            <a:endParaRPr lang="en-US" b="1" dirty="0" smtClean="0"/>
          </a:p>
          <a:p>
            <a:pPr lvl="1" algn="l"/>
            <a:r>
              <a:rPr lang="en-US" b="1" dirty="0" smtClean="0"/>
              <a:t>Dr. </a:t>
            </a:r>
            <a:r>
              <a:rPr lang="en-US" b="1" dirty="0" err="1" smtClean="0"/>
              <a:t>Iyad</a:t>
            </a:r>
            <a:r>
              <a:rPr lang="en-US" b="1" dirty="0" smtClean="0"/>
              <a:t> </a:t>
            </a:r>
            <a:r>
              <a:rPr lang="en-US" b="1" dirty="0" err="1" smtClean="0"/>
              <a:t>Assaf</a:t>
            </a:r>
            <a:r>
              <a:rPr lang="en-US" b="1" dirty="0" smtClean="0"/>
              <a:t>              Mohammad </a:t>
            </a:r>
            <a:r>
              <a:rPr lang="en-US" b="1" dirty="0" err="1" smtClean="0"/>
              <a:t>Jitan</a:t>
            </a:r>
            <a:endParaRPr lang="en-US" b="1" dirty="0" smtClean="0"/>
          </a:p>
          <a:p>
            <a:pPr lvl="1" algn="l"/>
            <a:r>
              <a:rPr lang="en-US" b="1" dirty="0" smtClean="0"/>
              <a:t>                                      </a:t>
            </a:r>
            <a:r>
              <a:rPr lang="en-US" b="1" dirty="0" smtClean="0"/>
              <a:t>Mohammad </a:t>
            </a:r>
            <a:r>
              <a:rPr lang="en-US" b="1" dirty="0" err="1" smtClean="0"/>
              <a:t>Shalan</a:t>
            </a:r>
            <a:endParaRPr lang="en-US" b="1" dirty="0" smtClean="0"/>
          </a:p>
          <a:p>
            <a:pPr lvl="1" algn="l"/>
            <a:r>
              <a:rPr lang="en-US" b="1" dirty="0" smtClean="0"/>
              <a:t>                                      </a:t>
            </a:r>
            <a:r>
              <a:rPr lang="en-US" b="1" dirty="0" err="1" smtClean="0"/>
              <a:t>Jehad</a:t>
            </a:r>
            <a:r>
              <a:rPr lang="en-US" b="1" dirty="0" smtClean="0"/>
              <a:t> </a:t>
            </a:r>
            <a:r>
              <a:rPr lang="en-US" b="1" dirty="0" err="1" smtClean="0"/>
              <a:t>Odeh</a:t>
            </a:r>
            <a:endParaRPr lang="en-US" b="1" dirty="0" smtClean="0"/>
          </a:p>
          <a:p>
            <a:pPr lvl="1" algn="l"/>
            <a:r>
              <a:rPr lang="en-US" b="1" dirty="0" smtClean="0"/>
              <a:t>                                      </a:t>
            </a:r>
            <a:r>
              <a:rPr lang="en-US" b="1" dirty="0" err="1" smtClean="0"/>
              <a:t>Jehad</a:t>
            </a:r>
            <a:r>
              <a:rPr lang="en-US" b="1" dirty="0" smtClean="0"/>
              <a:t> </a:t>
            </a:r>
            <a:r>
              <a:rPr lang="en-US" b="1" dirty="0" err="1" smtClean="0"/>
              <a:t>Zuhd</a:t>
            </a:r>
            <a:endParaRPr lang="en-US" b="1" dirty="0" smtClean="0"/>
          </a:p>
          <a:p>
            <a:pPr lvl="1" algn="l"/>
            <a:r>
              <a:rPr lang="en-US" b="1" dirty="0" smtClean="0"/>
              <a:t>                                      </a:t>
            </a:r>
          </a:p>
          <a:p>
            <a:pPr lvl="1" algn="l"/>
            <a:endParaRPr lang="en-US" dirty="0" smtClean="0"/>
          </a:p>
          <a:p>
            <a:pPr lvl="1" algn="l"/>
            <a:endParaRPr lang="en-US" dirty="0" smtClean="0"/>
          </a:p>
          <a:p>
            <a:pPr lvl="1" algn="l"/>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itchFamily="18" charset="0"/>
                <a:cs typeface="Times New Roman" pitchFamily="18" charset="0"/>
              </a:rPr>
              <a:t>Ceiling Construction</a:t>
            </a:r>
            <a:endParaRPr lang="en-US" sz="44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746535"/>
          <a:ext cx="8153400" cy="2563998"/>
        </p:xfrm>
        <a:graphic>
          <a:graphicData uri="http://schemas.openxmlformats.org/drawingml/2006/table">
            <a:tbl>
              <a:tblPr firstRow="1" bandRow="1">
                <a:tableStyleId>{5C22544A-7EE6-4342-B048-85BDC9FD1C3A}</a:tableStyleId>
              </a:tblPr>
              <a:tblGrid>
                <a:gridCol w="2329543"/>
                <a:gridCol w="1747157"/>
                <a:gridCol w="2038350"/>
                <a:gridCol w="2038350"/>
              </a:tblGrid>
              <a:tr h="250172">
                <a:tc>
                  <a:txBody>
                    <a:bodyPr/>
                    <a:lstStyle/>
                    <a:p>
                      <a:pPr marL="0" marR="0" algn="ctr">
                        <a:lnSpc>
                          <a:spcPct val="150000"/>
                        </a:lnSpc>
                        <a:spcBef>
                          <a:spcPts val="0"/>
                        </a:spcBef>
                        <a:spcAft>
                          <a:spcPts val="0"/>
                        </a:spcAft>
                      </a:pPr>
                      <a:r>
                        <a:rPr lang="en-US" sz="1200" b="1" dirty="0">
                          <a:solidFill>
                            <a:srgbClr val="000000"/>
                          </a:solidFill>
                          <a:latin typeface="Times New Roman"/>
                          <a:ea typeface="Times New Roman"/>
                          <a:cs typeface="Arial"/>
                        </a:rPr>
                        <a:t>composition</a:t>
                      </a:r>
                      <a:endParaRPr lang="en-US" sz="1100" b="1"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dirty="0">
                          <a:solidFill>
                            <a:srgbClr val="000000"/>
                          </a:solidFill>
                          <a:latin typeface="Times New Roman"/>
                          <a:ea typeface="Times New Roman"/>
                          <a:cs typeface="Arial"/>
                        </a:rPr>
                        <a:t>thickness</a:t>
                      </a:r>
                      <a:endParaRPr lang="en-US" sz="1100" b="1"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dirty="0">
                          <a:solidFill>
                            <a:srgbClr val="000000"/>
                          </a:solidFill>
                          <a:latin typeface="Times New Roman"/>
                          <a:ea typeface="Times New Roman"/>
                          <a:cs typeface="Arial"/>
                        </a:rPr>
                        <a:t>K(w/</a:t>
                      </a:r>
                      <a:r>
                        <a:rPr lang="en-US" sz="1200" b="1" dirty="0" err="1">
                          <a:solidFill>
                            <a:srgbClr val="000000"/>
                          </a:solidFill>
                          <a:latin typeface="Times New Roman"/>
                          <a:ea typeface="Times New Roman"/>
                          <a:cs typeface="Arial"/>
                        </a:rPr>
                        <a:t>m.c</a:t>
                      </a:r>
                      <a:r>
                        <a:rPr lang="en-US" sz="1200" b="1" dirty="0">
                          <a:solidFill>
                            <a:srgbClr val="000000"/>
                          </a:solidFill>
                          <a:latin typeface="Times New Roman"/>
                          <a:ea typeface="Times New Roman"/>
                          <a:cs typeface="Arial"/>
                        </a:rPr>
                        <a:t>)</a:t>
                      </a:r>
                      <a:endParaRPr lang="en-US" sz="1100" b="1"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R th</a:t>
                      </a:r>
                      <a:endParaRPr lang="en-US" sz="1100" b="1">
                        <a:latin typeface="Calibri"/>
                        <a:ea typeface="Calibri"/>
                        <a:cs typeface="Arial"/>
                      </a:endParaRPr>
                    </a:p>
                  </a:txBody>
                  <a:tcPr marL="68580" marR="68580" marT="0" marB="0" anchor="ctr"/>
                </a:tc>
              </a:tr>
              <a:tr h="250172">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asphalt</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0.02</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0.8</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0.0250</a:t>
                      </a:r>
                      <a:endParaRPr lang="en-US" sz="1100" b="1">
                        <a:latin typeface="Calibri"/>
                        <a:ea typeface="Calibri"/>
                        <a:cs typeface="Arial"/>
                      </a:endParaRPr>
                    </a:p>
                  </a:txBody>
                  <a:tcPr marL="68580" marR="68580" marT="0" marB="0" anchor="ctr"/>
                </a:tc>
              </a:tr>
              <a:tr h="250172">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concrete ( light )</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0.05</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dirty="0">
                          <a:solidFill>
                            <a:srgbClr val="000000"/>
                          </a:solidFill>
                          <a:latin typeface="Times New Roman"/>
                          <a:ea typeface="Times New Roman"/>
                          <a:cs typeface="Arial"/>
                        </a:rPr>
                        <a:t>1.75</a:t>
                      </a:r>
                      <a:endParaRPr lang="en-US" sz="1100" b="1"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dirty="0">
                          <a:solidFill>
                            <a:srgbClr val="000000"/>
                          </a:solidFill>
                          <a:latin typeface="Times New Roman"/>
                          <a:ea typeface="Times New Roman"/>
                          <a:cs typeface="Arial"/>
                        </a:rPr>
                        <a:t>0.0286</a:t>
                      </a:r>
                      <a:endParaRPr lang="en-US" sz="1100" b="1" dirty="0">
                        <a:latin typeface="Calibri"/>
                        <a:ea typeface="Calibri"/>
                        <a:cs typeface="Arial"/>
                      </a:endParaRPr>
                    </a:p>
                  </a:txBody>
                  <a:tcPr marL="68580" marR="68580" marT="0" marB="0" anchor="ctr"/>
                </a:tc>
              </a:tr>
              <a:tr h="321879">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insulation (polystyrene)</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0.03</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0.04</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dirty="0">
                          <a:solidFill>
                            <a:srgbClr val="000000"/>
                          </a:solidFill>
                          <a:latin typeface="Times New Roman"/>
                          <a:ea typeface="Times New Roman"/>
                          <a:cs typeface="Arial"/>
                        </a:rPr>
                        <a:t>0.7500</a:t>
                      </a:r>
                      <a:endParaRPr lang="en-US" sz="1100" b="1" dirty="0">
                        <a:latin typeface="Calibri"/>
                        <a:ea typeface="Calibri"/>
                        <a:cs typeface="Arial"/>
                      </a:endParaRPr>
                    </a:p>
                  </a:txBody>
                  <a:tcPr marL="68580" marR="68580" marT="0" marB="0" anchor="ctr"/>
                </a:tc>
              </a:tr>
              <a:tr h="250172">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concrete ( light )</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0.03</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1.75</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dirty="0">
                          <a:solidFill>
                            <a:srgbClr val="000000"/>
                          </a:solidFill>
                          <a:latin typeface="Times New Roman"/>
                          <a:ea typeface="Times New Roman"/>
                          <a:cs typeface="Arial"/>
                        </a:rPr>
                        <a:t>0.0171</a:t>
                      </a:r>
                      <a:endParaRPr lang="en-US" sz="1100" b="1" dirty="0">
                        <a:latin typeface="Calibri"/>
                        <a:ea typeface="Calibri"/>
                        <a:cs typeface="Arial"/>
                      </a:endParaRPr>
                    </a:p>
                  </a:txBody>
                  <a:tcPr marL="68580" marR="68580" marT="0" marB="0" anchor="ctr"/>
                </a:tc>
              </a:tr>
              <a:tr h="321879">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cement brick(air gap)</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0.17</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0.72</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0.2361</a:t>
                      </a:r>
                      <a:endParaRPr lang="en-US" sz="1100" b="1">
                        <a:latin typeface="Calibri"/>
                        <a:ea typeface="Calibri"/>
                        <a:cs typeface="Arial"/>
                      </a:endParaRPr>
                    </a:p>
                  </a:txBody>
                  <a:tcPr marL="68580" marR="68580" marT="0" marB="0" anchor="ctr"/>
                </a:tc>
              </a:tr>
              <a:tr h="250172">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 cement plaster</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0.02</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dirty="0">
                          <a:solidFill>
                            <a:srgbClr val="000000"/>
                          </a:solidFill>
                          <a:latin typeface="Times New Roman"/>
                          <a:ea typeface="Times New Roman"/>
                          <a:cs typeface="Arial"/>
                        </a:rPr>
                        <a:t>1.2</a:t>
                      </a:r>
                      <a:endParaRPr lang="en-US" sz="1100" b="1"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0.0167</a:t>
                      </a:r>
                      <a:endParaRPr lang="en-US" sz="1100" b="1">
                        <a:latin typeface="Calibri"/>
                        <a:ea typeface="Calibri"/>
                        <a:cs typeface="Arial"/>
                      </a:endParaRPr>
                    </a:p>
                  </a:txBody>
                  <a:tcPr marL="68580" marR="68580" marT="0" marB="0" anchor="ctr"/>
                </a:tc>
              </a:tr>
              <a:tr h="250172">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sum</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0.32</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 </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1.0735</a:t>
                      </a:r>
                      <a:endParaRPr lang="en-US" sz="1100" b="1">
                        <a:latin typeface="Calibri"/>
                        <a:ea typeface="Calibri"/>
                        <a:cs typeface="Arial"/>
                      </a:endParaRPr>
                    </a:p>
                  </a:txBody>
                  <a:tcPr marL="68580" marR="68580" marT="0" marB="0" anchor="ctr"/>
                </a:tc>
              </a:tr>
              <a:tr h="223476">
                <a:tc>
                  <a:txBody>
                    <a:bodyPr/>
                    <a:lstStyle/>
                    <a:p>
                      <a:pPr marL="0" marR="0" algn="ctr">
                        <a:lnSpc>
                          <a:spcPct val="150000"/>
                        </a:lnSpc>
                        <a:spcBef>
                          <a:spcPts val="0"/>
                        </a:spcBef>
                        <a:spcAft>
                          <a:spcPts val="0"/>
                        </a:spcAft>
                      </a:pPr>
                      <a:r>
                        <a:rPr lang="en-US" sz="1200" b="1" dirty="0" err="1">
                          <a:solidFill>
                            <a:srgbClr val="000000"/>
                          </a:solidFill>
                          <a:latin typeface="Times New Roman"/>
                          <a:ea typeface="Times New Roman"/>
                          <a:cs typeface="Arial"/>
                        </a:rPr>
                        <a:t>Ri</a:t>
                      </a:r>
                      <a:endParaRPr lang="en-US" sz="1100" b="1"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100" b="1">
                          <a:solidFill>
                            <a:srgbClr val="000000"/>
                          </a:solidFill>
                          <a:latin typeface="Times New Roman"/>
                          <a:ea typeface="Times New Roman"/>
                          <a:cs typeface="Arial"/>
                        </a:rPr>
                        <a:t>0.1</a:t>
                      </a:r>
                      <a:endParaRPr lang="en-US" sz="1100" b="1">
                        <a:latin typeface="Calibri"/>
                        <a:ea typeface="Calibri"/>
                        <a:cs typeface="Arial"/>
                      </a:endParaRPr>
                    </a:p>
                  </a:txBody>
                  <a:tcPr marL="68580" marR="68580" marT="0" marB="0" anchor="b"/>
                </a:tc>
                <a:tc>
                  <a:txBody>
                    <a:bodyPr/>
                    <a:lstStyle/>
                    <a:p>
                      <a:pPr marL="0" marR="0" algn="ctr">
                        <a:lnSpc>
                          <a:spcPct val="150000"/>
                        </a:lnSpc>
                        <a:spcBef>
                          <a:spcPts val="0"/>
                        </a:spcBef>
                        <a:spcAft>
                          <a:spcPts val="0"/>
                        </a:spcAft>
                      </a:pPr>
                      <a:r>
                        <a:rPr lang="en-US" sz="1100" b="1">
                          <a:solidFill>
                            <a:srgbClr val="000000"/>
                          </a:solidFill>
                          <a:latin typeface="Times New Roman"/>
                          <a:ea typeface="Times New Roman"/>
                          <a:cs typeface="Arial"/>
                        </a:rPr>
                        <a:t>Ro</a:t>
                      </a:r>
                      <a:endParaRPr lang="en-US" sz="1100" b="1">
                        <a:latin typeface="Calibri"/>
                        <a:ea typeface="Calibri"/>
                        <a:cs typeface="Arial"/>
                      </a:endParaRPr>
                    </a:p>
                  </a:txBody>
                  <a:tcPr marL="68580" marR="68580" marT="0" marB="0" anchor="b"/>
                </a:tc>
                <a:tc>
                  <a:txBody>
                    <a:bodyPr/>
                    <a:lstStyle/>
                    <a:p>
                      <a:pPr marL="0" marR="0" algn="ctr">
                        <a:lnSpc>
                          <a:spcPct val="150000"/>
                        </a:lnSpc>
                        <a:spcBef>
                          <a:spcPts val="0"/>
                        </a:spcBef>
                        <a:spcAft>
                          <a:spcPts val="0"/>
                        </a:spcAft>
                      </a:pPr>
                      <a:r>
                        <a:rPr lang="en-US" sz="1100" b="1" dirty="0">
                          <a:solidFill>
                            <a:srgbClr val="000000"/>
                          </a:solidFill>
                          <a:latin typeface="Times New Roman"/>
                          <a:ea typeface="Times New Roman"/>
                          <a:cs typeface="Arial"/>
                        </a:rPr>
                        <a:t>0.02</a:t>
                      </a:r>
                      <a:endParaRPr lang="en-US" sz="1100" b="1" dirty="0">
                        <a:latin typeface="Calibri"/>
                        <a:ea typeface="Calibri"/>
                        <a:cs typeface="Arial"/>
                      </a:endParaRPr>
                    </a:p>
                  </a:txBody>
                  <a:tcPr marL="68580" marR="68580" marT="0" marB="0" anchor="b"/>
                </a:tc>
              </a:tr>
            </a:tbl>
          </a:graphicData>
        </a:graphic>
      </p:graphicFrame>
      <p:sp>
        <p:nvSpPr>
          <p:cNvPr id="6" name="Rectangle 5"/>
          <p:cNvSpPr/>
          <p:nvPr/>
        </p:nvSpPr>
        <p:spPr>
          <a:xfrm>
            <a:off x="457200" y="4495800"/>
            <a:ext cx="8153400" cy="1938992"/>
          </a:xfrm>
          <a:prstGeom prst="rect">
            <a:avLst/>
          </a:prstGeom>
        </p:spPr>
        <p:txBody>
          <a:bodyPr wrap="square">
            <a:spAutoFit/>
          </a:bodyPr>
          <a:lstStyle/>
          <a:p>
            <a:pPr>
              <a:buNone/>
            </a:pPr>
            <a:r>
              <a:rPr lang="en-US" sz="2400" dirty="0" err="1" smtClean="0">
                <a:latin typeface="Times New Roman" pitchFamily="18" charset="0"/>
                <a:cs typeface="Times New Roman" pitchFamily="18" charset="0"/>
              </a:rPr>
              <a:t>Ri</a:t>
            </a:r>
            <a:r>
              <a:rPr lang="en-US" sz="2400" dirty="0" smtClean="0">
                <a:latin typeface="Times New Roman" pitchFamily="18" charset="0"/>
                <a:cs typeface="Times New Roman" pitchFamily="18" charset="0"/>
              </a:rPr>
              <a:t> = 0.12 m</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.C\W</a:t>
            </a:r>
          </a:p>
          <a:p>
            <a:pPr>
              <a:buNone/>
            </a:pPr>
            <a:r>
              <a:rPr lang="en-US" sz="2400" dirty="0" smtClean="0">
                <a:latin typeface="Times New Roman" pitchFamily="18" charset="0"/>
                <a:cs typeface="Times New Roman" pitchFamily="18" charset="0"/>
              </a:rPr>
              <a:t>Ro= 0.03 m</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.C\W</a:t>
            </a:r>
          </a:p>
          <a:p>
            <a:pPr>
              <a:buNone/>
            </a:pPr>
            <a:r>
              <a:rPr lang="en-US" sz="2400" dirty="0" err="1" smtClean="0">
                <a:latin typeface="Times New Roman" pitchFamily="18" charset="0"/>
                <a:cs typeface="Times New Roman" pitchFamily="18" charset="0"/>
              </a:rPr>
              <a:t>Rtot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Ri+Rw+Ro</a:t>
            </a:r>
            <a:endParaRPr lang="en-US" sz="2400" dirty="0" smtClean="0">
              <a:latin typeface="Times New Roman" pitchFamily="18" charset="0"/>
              <a:cs typeface="Times New Roman" pitchFamily="18" charset="0"/>
            </a:endParaRPr>
          </a:p>
          <a:p>
            <a:pPr>
              <a:buNone/>
            </a:pPr>
            <a:r>
              <a:rPr lang="en-US" sz="2400" dirty="0" err="1" smtClean="0">
                <a:latin typeface="Times New Roman" pitchFamily="18" charset="0"/>
                <a:cs typeface="Times New Roman" pitchFamily="18" charset="0"/>
              </a:rPr>
              <a:t>Rtot</a:t>
            </a:r>
            <a:r>
              <a:rPr lang="en-US" sz="2400" dirty="0" smtClean="0">
                <a:latin typeface="Times New Roman" pitchFamily="18" charset="0"/>
                <a:cs typeface="Times New Roman" pitchFamily="18" charset="0"/>
              </a:rPr>
              <a:t>=0.12+0.17221+0.03 =0.41221 (m^2).C/W</a:t>
            </a:r>
          </a:p>
          <a:p>
            <a:pPr>
              <a:buNone/>
            </a:pPr>
            <a:r>
              <a:rPr lang="en-US" sz="2400" dirty="0" smtClean="0">
                <a:latin typeface="Times New Roman" pitchFamily="18" charset="0"/>
                <a:cs typeface="Times New Roman" pitchFamily="18" charset="0"/>
              </a:rPr>
              <a:t>U=2.4259 W/(m^2).C</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Elevator</a:t>
            </a:r>
            <a:endParaRPr lang="ar-SA" dirty="0"/>
          </a:p>
        </p:txBody>
      </p:sp>
      <p:sp>
        <p:nvSpPr>
          <p:cNvPr id="3" name="Content Placeholder 2"/>
          <p:cNvSpPr>
            <a:spLocks noGrp="1"/>
          </p:cNvSpPr>
          <p:nvPr>
            <p:ph idx="1"/>
          </p:nvPr>
        </p:nvSpPr>
        <p:spPr/>
        <p:txBody>
          <a:bodyPr/>
          <a:lstStyle/>
          <a:p>
            <a:pPr>
              <a:buNone/>
            </a:pPr>
            <a:r>
              <a:rPr lang="en-US" dirty="0" smtClean="0"/>
              <a:t>Selection Criteria</a:t>
            </a:r>
          </a:p>
          <a:p>
            <a:pPr>
              <a:buNone/>
            </a:pPr>
            <a:endParaRPr lang="en-US" dirty="0" smtClean="0"/>
          </a:p>
          <a:p>
            <a:r>
              <a:rPr lang="en-US" dirty="0" smtClean="0"/>
              <a:t>Type</a:t>
            </a:r>
          </a:p>
          <a:p>
            <a:r>
              <a:rPr lang="en-US" dirty="0" smtClean="0"/>
              <a:t>Speed </a:t>
            </a:r>
          </a:p>
          <a:p>
            <a:r>
              <a:rPr lang="en-US" dirty="0" smtClean="0"/>
              <a:t>Size </a:t>
            </a:r>
          </a:p>
          <a:p>
            <a:r>
              <a:rPr lang="en-US" dirty="0" smtClean="0"/>
              <a:t>High</a:t>
            </a:r>
          </a:p>
          <a:p>
            <a:r>
              <a:rPr lang="en-US" dirty="0" smtClean="0"/>
              <a:t>Quantity</a:t>
            </a:r>
          </a:p>
          <a:p>
            <a:r>
              <a:rPr lang="en-US" dirty="0" smtClean="0"/>
              <a:t>Applications</a:t>
            </a:r>
            <a:endParaRPr lang="ar-SA"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Elevator Selection</a:t>
            </a:r>
            <a:endParaRPr lang="ar-SA" dirty="0"/>
          </a:p>
        </p:txBody>
      </p:sp>
      <p:sp>
        <p:nvSpPr>
          <p:cNvPr id="3" name="Content Placeholder 2"/>
          <p:cNvSpPr>
            <a:spLocks noGrp="1"/>
          </p:cNvSpPr>
          <p:nvPr>
            <p:ph idx="1"/>
          </p:nvPr>
        </p:nvSpPr>
        <p:spPr>
          <a:xfrm>
            <a:off x="457200" y="1447800"/>
            <a:ext cx="8229600" cy="5007008"/>
          </a:xfrm>
        </p:spPr>
        <p:txBody>
          <a:bodyPr/>
          <a:lstStyle/>
          <a:p>
            <a:pPr>
              <a:buNone/>
            </a:pP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We use the stander size , speed and quantity that used in the hospital From </a:t>
            </a:r>
            <a:r>
              <a:rPr lang="en-US" b="1" dirty="0" smtClean="0">
                <a:latin typeface="Times New Roman" pitchFamily="18" charset="0"/>
                <a:cs typeface="Times New Roman" pitchFamily="18" charset="0"/>
              </a:rPr>
              <a:t>MRL Passenger Lift Range Company with </a:t>
            </a:r>
            <a:r>
              <a:rPr lang="en-US" dirty="0" smtClean="0"/>
              <a:t>Speed of </a:t>
            </a:r>
            <a:r>
              <a:rPr lang="en-US" b="1" dirty="0" smtClean="0"/>
              <a:t>1m/s</a:t>
            </a:r>
            <a:r>
              <a:rPr lang="en-US" dirty="0" smtClean="0"/>
              <a:t> .</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pPr>
              <a:buNone/>
            </a:pPr>
            <a:endParaRPr lang="en-US" dirty="0" smtClean="0"/>
          </a:p>
          <a:p>
            <a:pPr>
              <a:buNone/>
            </a:pPr>
            <a:endParaRPr lang="ar-SA"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838200"/>
          <a:ext cx="9144000" cy="2666999"/>
        </p:xfrm>
        <a:graphic>
          <a:graphicData uri="http://schemas.openxmlformats.org/drawingml/2006/table">
            <a:tbl>
              <a:tblPr/>
              <a:tblGrid>
                <a:gridCol w="740106"/>
                <a:gridCol w="1096201"/>
                <a:gridCol w="1299274"/>
                <a:gridCol w="1039419"/>
                <a:gridCol w="1126038"/>
                <a:gridCol w="1645746"/>
                <a:gridCol w="952801"/>
                <a:gridCol w="1244415"/>
              </a:tblGrid>
              <a:tr h="1191619">
                <a:tc>
                  <a:txBody>
                    <a:bodyPr/>
                    <a:lstStyle/>
                    <a:p>
                      <a:pPr algn="l" rtl="0">
                        <a:lnSpc>
                          <a:spcPct val="115000"/>
                        </a:lnSpc>
                        <a:spcAft>
                          <a:spcPts val="0"/>
                        </a:spcAft>
                      </a:pPr>
                      <a:r>
                        <a:rPr lang="en-US" sz="1200" b="1" dirty="0">
                          <a:solidFill>
                            <a:schemeClr val="bg1"/>
                          </a:solidFill>
                          <a:latin typeface="Times New Roman"/>
                          <a:ea typeface="Times New Roman"/>
                          <a:cs typeface="Arial"/>
                        </a:rPr>
                        <a:t>load</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r>
                        <a:rPr lang="en-US" sz="1200" b="1" dirty="0">
                          <a:solidFill>
                            <a:schemeClr val="bg1"/>
                          </a:solidFill>
                          <a:latin typeface="Times New Roman"/>
                          <a:ea typeface="Times New Roman"/>
                          <a:cs typeface="Arial"/>
                        </a:rPr>
                        <a:t>Entrance layout</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gridSpan="2">
                  <a:txBody>
                    <a:bodyPr/>
                    <a:lstStyle/>
                    <a:p>
                      <a:pPr algn="l" rtl="0">
                        <a:lnSpc>
                          <a:spcPct val="115000"/>
                        </a:lnSpc>
                        <a:spcAft>
                          <a:spcPts val="0"/>
                        </a:spcAft>
                      </a:pPr>
                      <a:r>
                        <a:rPr lang="en-US" sz="1200" b="1" dirty="0">
                          <a:solidFill>
                            <a:schemeClr val="bg1"/>
                          </a:solidFill>
                          <a:latin typeface="Times New Roman"/>
                          <a:ea typeface="Times New Roman"/>
                          <a:cs typeface="Arial"/>
                        </a:rPr>
                        <a:t>Internal Shaft Diminution</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pPr rtl="1"/>
                      <a:endParaRPr lang="ar-SA"/>
                    </a:p>
                  </a:txBody>
                  <a:tcPr/>
                </a:tc>
                <a:tc>
                  <a:txBody>
                    <a:bodyPr/>
                    <a:lstStyle/>
                    <a:p>
                      <a:pPr algn="l" rtl="0">
                        <a:lnSpc>
                          <a:spcPct val="115000"/>
                        </a:lnSpc>
                        <a:spcAft>
                          <a:spcPts val="0"/>
                        </a:spcAft>
                      </a:pPr>
                      <a:r>
                        <a:rPr lang="en-US" sz="1200" b="1">
                          <a:solidFill>
                            <a:schemeClr val="bg1"/>
                          </a:solidFill>
                          <a:latin typeface="Times New Roman"/>
                          <a:ea typeface="Times New Roman"/>
                          <a:cs typeface="Arial"/>
                        </a:rPr>
                        <a:t>Door Type</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r>
                        <a:rPr lang="en-US" sz="1200" b="1">
                          <a:solidFill>
                            <a:schemeClr val="bg1"/>
                          </a:solidFill>
                          <a:latin typeface="Times New Roman"/>
                          <a:ea typeface="Times New Roman"/>
                          <a:cs typeface="Arial"/>
                        </a:rPr>
                        <a:t>Doors Opining (at a height 2000mm)</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r>
                        <a:rPr lang="en-US" sz="1200" b="1">
                          <a:solidFill>
                            <a:schemeClr val="bg1"/>
                          </a:solidFill>
                          <a:latin typeface="Times New Roman"/>
                          <a:ea typeface="Times New Roman"/>
                          <a:cs typeface="Arial"/>
                        </a:rPr>
                        <a:t>PIT</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r>
                        <a:rPr lang="en-US" sz="1200" b="1">
                          <a:solidFill>
                            <a:schemeClr val="bg1"/>
                          </a:solidFill>
                          <a:latin typeface="Times New Roman"/>
                          <a:ea typeface="Times New Roman"/>
                          <a:cs typeface="Arial"/>
                        </a:rPr>
                        <a:t>Headroom</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737690">
                <a:tc>
                  <a:txBody>
                    <a:bodyPr/>
                    <a:lstStyle/>
                    <a:p>
                      <a:pPr algn="l" rtl="0">
                        <a:lnSpc>
                          <a:spcPct val="115000"/>
                        </a:lnSpc>
                        <a:spcAft>
                          <a:spcPts val="0"/>
                        </a:spcAft>
                      </a:pPr>
                      <a:r>
                        <a:rPr lang="en-US" sz="1200" b="1" baseline="-25000">
                          <a:solidFill>
                            <a:schemeClr val="bg1"/>
                          </a:solidFill>
                          <a:latin typeface="Times New Roman"/>
                          <a:ea typeface="Times New Roman"/>
                          <a:cs typeface="Arial"/>
                        </a:rPr>
                        <a:t>Kg</a:t>
                      </a:r>
                      <a:r>
                        <a:rPr lang="en-US" sz="1200" b="1">
                          <a:solidFill>
                            <a:schemeClr val="bg1"/>
                          </a:solidFill>
                          <a:latin typeface="Times New Roman"/>
                          <a:ea typeface="Times New Roman"/>
                          <a:cs typeface="Arial"/>
                        </a:rPr>
                        <a:t>/</a:t>
                      </a:r>
                      <a:r>
                        <a:rPr lang="en-US" sz="1200" b="1" baseline="-25000">
                          <a:solidFill>
                            <a:schemeClr val="bg1"/>
                          </a:solidFill>
                          <a:latin typeface="Times New Roman"/>
                          <a:ea typeface="Times New Roman"/>
                          <a:cs typeface="Arial"/>
                        </a:rPr>
                        <a:t>person</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endParaRPr lang="en-US" sz="1200">
                        <a:solidFill>
                          <a:schemeClr val="bg1"/>
                        </a:solidFill>
                        <a:latin typeface="Times New Roman"/>
                        <a:ea typeface="Times New Roman"/>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Width</a:t>
                      </a:r>
                      <a:endParaRPr lang="en-US" sz="1100" dirty="0">
                        <a:solidFill>
                          <a:schemeClr val="bg1"/>
                        </a:solidFill>
                        <a:latin typeface="Calibri"/>
                        <a:ea typeface="Times New Roman"/>
                        <a:cs typeface="Arial"/>
                      </a:endParaRPr>
                    </a:p>
                    <a:p>
                      <a:pPr algn="l" rtl="0">
                        <a:lnSpc>
                          <a:spcPct val="115000"/>
                        </a:lnSpc>
                        <a:spcAft>
                          <a:spcPts val="0"/>
                        </a:spcAft>
                      </a:pPr>
                      <a:r>
                        <a:rPr lang="en-US" sz="1200" dirty="0">
                          <a:solidFill>
                            <a:schemeClr val="bg1"/>
                          </a:solidFill>
                          <a:latin typeface="Times New Roman"/>
                          <a:ea typeface="Times New Roman"/>
                          <a:cs typeface="Arial"/>
                        </a:rPr>
                        <a:t>(mm)</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Depth</a:t>
                      </a:r>
                      <a:endParaRPr lang="en-US" sz="1100" dirty="0">
                        <a:solidFill>
                          <a:schemeClr val="bg1"/>
                        </a:solidFill>
                        <a:latin typeface="Calibri"/>
                        <a:ea typeface="Times New Roman"/>
                        <a:cs typeface="Arial"/>
                      </a:endParaRPr>
                    </a:p>
                    <a:p>
                      <a:pPr algn="l" rtl="0">
                        <a:lnSpc>
                          <a:spcPct val="115000"/>
                        </a:lnSpc>
                        <a:spcAft>
                          <a:spcPts val="0"/>
                        </a:spcAft>
                      </a:pPr>
                      <a:r>
                        <a:rPr lang="en-US" sz="1200" dirty="0">
                          <a:solidFill>
                            <a:schemeClr val="bg1"/>
                          </a:solidFill>
                          <a:latin typeface="Times New Roman"/>
                          <a:ea typeface="Times New Roman"/>
                          <a:cs typeface="Arial"/>
                        </a:rPr>
                        <a:t>(mm)</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endParaRPr lang="en-US" sz="1200" dirty="0">
                        <a:solidFill>
                          <a:schemeClr val="bg1"/>
                        </a:solidFill>
                        <a:latin typeface="Times New Roman"/>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Width</a:t>
                      </a:r>
                      <a:endParaRPr lang="en-US" sz="1100">
                        <a:solidFill>
                          <a:schemeClr val="bg1"/>
                        </a:solidFill>
                        <a:latin typeface="Calibri"/>
                        <a:ea typeface="Times New Roman"/>
                        <a:cs typeface="Arial"/>
                      </a:endParaRPr>
                    </a:p>
                    <a:p>
                      <a:pPr algn="l" rtl="0">
                        <a:lnSpc>
                          <a:spcPct val="115000"/>
                        </a:lnSpc>
                        <a:spcAft>
                          <a:spcPts val="0"/>
                        </a:spcAft>
                      </a:pPr>
                      <a:r>
                        <a:rPr lang="en-US" sz="1200">
                          <a:solidFill>
                            <a:schemeClr val="bg1"/>
                          </a:solidFill>
                          <a:latin typeface="Times New Roman"/>
                          <a:ea typeface="Times New Roman"/>
                          <a:cs typeface="Arial"/>
                        </a:rPr>
                        <a:t>(mm)</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Depth(mm)</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Height</a:t>
                      </a:r>
                      <a:endParaRPr lang="en-US" sz="1100">
                        <a:solidFill>
                          <a:schemeClr val="bg1"/>
                        </a:solidFill>
                        <a:latin typeface="Calibri"/>
                        <a:ea typeface="Times New Roman"/>
                        <a:cs typeface="Arial"/>
                      </a:endParaRPr>
                    </a:p>
                    <a:p>
                      <a:pPr algn="l" rtl="0">
                        <a:lnSpc>
                          <a:spcPct val="115000"/>
                        </a:lnSpc>
                        <a:spcAft>
                          <a:spcPts val="0"/>
                        </a:spcAft>
                      </a:pPr>
                      <a:r>
                        <a:rPr lang="en-US" sz="1200">
                          <a:solidFill>
                            <a:schemeClr val="bg1"/>
                          </a:solidFill>
                          <a:latin typeface="Times New Roman"/>
                          <a:ea typeface="Times New Roman"/>
                          <a:cs typeface="Arial"/>
                        </a:rPr>
                        <a:t>(mm)</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737690">
                <a:tc>
                  <a:txBody>
                    <a:bodyPr/>
                    <a:lstStyle/>
                    <a:p>
                      <a:pPr algn="l" rtl="0">
                        <a:lnSpc>
                          <a:spcPct val="115000"/>
                        </a:lnSpc>
                        <a:spcAft>
                          <a:spcPts val="0"/>
                        </a:spcAft>
                      </a:pPr>
                      <a:r>
                        <a:rPr lang="en-US" sz="1200" b="1" baseline="-25000">
                          <a:solidFill>
                            <a:schemeClr val="bg1"/>
                          </a:solidFill>
                          <a:latin typeface="Times New Roman"/>
                          <a:ea typeface="Times New Roman"/>
                          <a:cs typeface="Arial"/>
                        </a:rPr>
                        <a:t>1600/21</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Through</a:t>
                      </a:r>
                      <a:endParaRPr lang="en-US" sz="1100">
                        <a:solidFill>
                          <a:schemeClr val="bg1"/>
                        </a:solidFill>
                        <a:latin typeface="Calibri"/>
                        <a:ea typeface="Times New Roman"/>
                        <a:cs typeface="Arial"/>
                      </a:endParaRPr>
                    </a:p>
                    <a:p>
                      <a:pPr algn="l" rtl="0">
                        <a:lnSpc>
                          <a:spcPct val="115000"/>
                        </a:lnSpc>
                        <a:spcAft>
                          <a:spcPts val="0"/>
                        </a:spcAft>
                      </a:pPr>
                      <a:r>
                        <a:rPr lang="en-US" sz="1200">
                          <a:solidFill>
                            <a:schemeClr val="bg1"/>
                          </a:solidFill>
                          <a:latin typeface="Times New Roman"/>
                          <a:ea typeface="Times New Roman"/>
                          <a:cs typeface="Arial"/>
                        </a:rPr>
                        <a:t>()</a:t>
                      </a:r>
                      <a:endParaRPr lang="en-US" sz="1100">
                        <a:solidFill>
                          <a:schemeClr val="bg1"/>
                        </a:solidFill>
                        <a:latin typeface="Calibri"/>
                        <a:ea typeface="Times New Roman"/>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2400</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2850</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2PSO automatic</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1100</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1300</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3600</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bl>
          </a:graphicData>
        </a:graphic>
      </p:graphicFrame>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0"/>
            <a:ext cx="314325" cy="209550"/>
          </a:xfrm>
          <a:prstGeom prst="rect">
            <a:avLst/>
          </a:prstGeom>
          <a:noFill/>
        </p:spPr>
      </p:pic>
      <p:graphicFrame>
        <p:nvGraphicFramePr>
          <p:cNvPr id="6" name="Table 5"/>
          <p:cNvGraphicFramePr>
            <a:graphicFrameLocks noGrp="1"/>
          </p:cNvGraphicFramePr>
          <p:nvPr/>
        </p:nvGraphicFramePr>
        <p:xfrm>
          <a:off x="0" y="4114800"/>
          <a:ext cx="9144001" cy="2743200"/>
        </p:xfrm>
        <a:graphic>
          <a:graphicData uri="http://schemas.openxmlformats.org/drawingml/2006/table">
            <a:tbl>
              <a:tblPr/>
              <a:tblGrid>
                <a:gridCol w="740106"/>
                <a:gridCol w="1096201"/>
                <a:gridCol w="1299275"/>
                <a:gridCol w="1039419"/>
                <a:gridCol w="1126037"/>
                <a:gridCol w="1645747"/>
                <a:gridCol w="952801"/>
                <a:gridCol w="1244415"/>
              </a:tblGrid>
              <a:tr h="1371600">
                <a:tc>
                  <a:txBody>
                    <a:bodyPr/>
                    <a:lstStyle/>
                    <a:p>
                      <a:pPr algn="l" rtl="0">
                        <a:lnSpc>
                          <a:spcPct val="115000"/>
                        </a:lnSpc>
                        <a:spcAft>
                          <a:spcPts val="0"/>
                        </a:spcAft>
                      </a:pPr>
                      <a:r>
                        <a:rPr lang="en-US" sz="1200" b="1" dirty="0">
                          <a:solidFill>
                            <a:schemeClr val="bg1"/>
                          </a:solidFill>
                          <a:latin typeface="Times New Roman"/>
                          <a:ea typeface="Times New Roman"/>
                          <a:cs typeface="Arial"/>
                        </a:rPr>
                        <a:t>load</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r>
                        <a:rPr lang="en-US" sz="1200" b="1" dirty="0">
                          <a:solidFill>
                            <a:schemeClr val="bg1"/>
                          </a:solidFill>
                          <a:latin typeface="Times New Roman"/>
                          <a:ea typeface="Times New Roman"/>
                          <a:cs typeface="Arial"/>
                        </a:rPr>
                        <a:t>Entrance layout</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gridSpan="2">
                  <a:txBody>
                    <a:bodyPr/>
                    <a:lstStyle/>
                    <a:p>
                      <a:pPr algn="l" rtl="0">
                        <a:lnSpc>
                          <a:spcPct val="115000"/>
                        </a:lnSpc>
                        <a:spcAft>
                          <a:spcPts val="0"/>
                        </a:spcAft>
                      </a:pPr>
                      <a:r>
                        <a:rPr lang="en-US" sz="1200" b="1" dirty="0">
                          <a:solidFill>
                            <a:schemeClr val="bg1"/>
                          </a:solidFill>
                          <a:latin typeface="Times New Roman"/>
                          <a:ea typeface="Times New Roman"/>
                          <a:cs typeface="Arial"/>
                        </a:rPr>
                        <a:t>Internal Shaft Diminution</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pPr rtl="1"/>
                      <a:endParaRPr lang="ar-SA"/>
                    </a:p>
                  </a:txBody>
                  <a:tcPr/>
                </a:tc>
                <a:tc>
                  <a:txBody>
                    <a:bodyPr/>
                    <a:lstStyle/>
                    <a:p>
                      <a:pPr algn="l" rtl="0">
                        <a:lnSpc>
                          <a:spcPct val="115000"/>
                        </a:lnSpc>
                        <a:spcAft>
                          <a:spcPts val="0"/>
                        </a:spcAft>
                      </a:pPr>
                      <a:r>
                        <a:rPr lang="en-US" sz="1200" b="1">
                          <a:solidFill>
                            <a:schemeClr val="bg1"/>
                          </a:solidFill>
                          <a:latin typeface="Times New Roman"/>
                          <a:ea typeface="Times New Roman"/>
                          <a:cs typeface="Arial"/>
                        </a:rPr>
                        <a:t>Door Type</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r>
                        <a:rPr lang="en-US" sz="1200" b="1">
                          <a:solidFill>
                            <a:schemeClr val="bg1"/>
                          </a:solidFill>
                          <a:latin typeface="Times New Roman"/>
                          <a:ea typeface="Times New Roman"/>
                          <a:cs typeface="Arial"/>
                        </a:rPr>
                        <a:t>Doors Opining (at a height 2000mm)</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r>
                        <a:rPr lang="en-US" sz="1200" b="1">
                          <a:solidFill>
                            <a:schemeClr val="bg1"/>
                          </a:solidFill>
                          <a:latin typeface="Times New Roman"/>
                          <a:ea typeface="Times New Roman"/>
                          <a:cs typeface="Arial"/>
                        </a:rPr>
                        <a:t>PIT</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r>
                        <a:rPr lang="en-US" sz="1200" b="1">
                          <a:solidFill>
                            <a:schemeClr val="bg1"/>
                          </a:solidFill>
                          <a:latin typeface="Times New Roman"/>
                          <a:ea typeface="Times New Roman"/>
                          <a:cs typeface="Arial"/>
                        </a:rPr>
                        <a:t>Headroom</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685800">
                <a:tc>
                  <a:txBody>
                    <a:bodyPr/>
                    <a:lstStyle/>
                    <a:p>
                      <a:pPr algn="l" rtl="0">
                        <a:lnSpc>
                          <a:spcPct val="115000"/>
                        </a:lnSpc>
                        <a:spcAft>
                          <a:spcPts val="0"/>
                        </a:spcAft>
                      </a:pPr>
                      <a:r>
                        <a:rPr lang="en-US" sz="1200" b="1" baseline="-25000">
                          <a:solidFill>
                            <a:schemeClr val="bg1"/>
                          </a:solidFill>
                          <a:latin typeface="Times New Roman"/>
                          <a:ea typeface="Times New Roman"/>
                          <a:cs typeface="Arial"/>
                        </a:rPr>
                        <a:t>Kg</a:t>
                      </a:r>
                      <a:r>
                        <a:rPr lang="en-US" sz="1200" b="1">
                          <a:solidFill>
                            <a:schemeClr val="bg1"/>
                          </a:solidFill>
                          <a:latin typeface="Times New Roman"/>
                          <a:ea typeface="Times New Roman"/>
                          <a:cs typeface="Arial"/>
                        </a:rPr>
                        <a:t>/</a:t>
                      </a:r>
                      <a:r>
                        <a:rPr lang="en-US" sz="1200" b="1" baseline="-25000">
                          <a:solidFill>
                            <a:schemeClr val="bg1"/>
                          </a:solidFill>
                          <a:latin typeface="Times New Roman"/>
                          <a:ea typeface="Times New Roman"/>
                          <a:cs typeface="Arial"/>
                        </a:rPr>
                        <a:t>person</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endParaRPr lang="en-US" sz="1200">
                        <a:solidFill>
                          <a:schemeClr val="bg1"/>
                        </a:solidFill>
                        <a:latin typeface="Times New Roman"/>
                        <a:ea typeface="Times New Roman"/>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Width</a:t>
                      </a:r>
                      <a:endParaRPr lang="en-US" sz="1100">
                        <a:solidFill>
                          <a:schemeClr val="bg1"/>
                        </a:solidFill>
                        <a:latin typeface="Calibri"/>
                        <a:ea typeface="Times New Roman"/>
                        <a:cs typeface="Arial"/>
                      </a:endParaRPr>
                    </a:p>
                    <a:p>
                      <a:pPr algn="l" rtl="0">
                        <a:lnSpc>
                          <a:spcPct val="115000"/>
                        </a:lnSpc>
                        <a:spcAft>
                          <a:spcPts val="0"/>
                        </a:spcAft>
                      </a:pPr>
                      <a:r>
                        <a:rPr lang="en-US" sz="1200">
                          <a:solidFill>
                            <a:schemeClr val="bg1"/>
                          </a:solidFill>
                          <a:latin typeface="Times New Roman"/>
                          <a:ea typeface="Times New Roman"/>
                          <a:cs typeface="Arial"/>
                        </a:rPr>
                        <a:t>(mm)</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Depth</a:t>
                      </a:r>
                      <a:endParaRPr lang="en-US" sz="1100" dirty="0">
                        <a:solidFill>
                          <a:schemeClr val="bg1"/>
                        </a:solidFill>
                        <a:latin typeface="Calibri"/>
                        <a:ea typeface="Times New Roman"/>
                        <a:cs typeface="Arial"/>
                      </a:endParaRPr>
                    </a:p>
                    <a:p>
                      <a:pPr algn="l" rtl="0">
                        <a:lnSpc>
                          <a:spcPct val="115000"/>
                        </a:lnSpc>
                        <a:spcAft>
                          <a:spcPts val="0"/>
                        </a:spcAft>
                      </a:pPr>
                      <a:r>
                        <a:rPr lang="en-US" sz="1200" dirty="0">
                          <a:solidFill>
                            <a:schemeClr val="bg1"/>
                          </a:solidFill>
                          <a:latin typeface="Times New Roman"/>
                          <a:ea typeface="Times New Roman"/>
                          <a:cs typeface="Arial"/>
                        </a:rPr>
                        <a:t>(mm)</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endParaRPr lang="en-US" sz="1200" dirty="0">
                        <a:solidFill>
                          <a:schemeClr val="bg1"/>
                        </a:solidFill>
                        <a:latin typeface="Times New Roman"/>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Width</a:t>
                      </a:r>
                      <a:endParaRPr lang="en-US" sz="1100">
                        <a:solidFill>
                          <a:schemeClr val="bg1"/>
                        </a:solidFill>
                        <a:latin typeface="Calibri"/>
                        <a:ea typeface="Times New Roman"/>
                        <a:cs typeface="Arial"/>
                      </a:endParaRPr>
                    </a:p>
                    <a:p>
                      <a:pPr algn="l" rtl="0">
                        <a:lnSpc>
                          <a:spcPct val="115000"/>
                        </a:lnSpc>
                        <a:spcAft>
                          <a:spcPts val="0"/>
                        </a:spcAft>
                      </a:pPr>
                      <a:r>
                        <a:rPr lang="en-US" sz="1200">
                          <a:solidFill>
                            <a:schemeClr val="bg1"/>
                          </a:solidFill>
                          <a:latin typeface="Times New Roman"/>
                          <a:ea typeface="Times New Roman"/>
                          <a:cs typeface="Arial"/>
                        </a:rPr>
                        <a:t>(mm)</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Depth(mm)</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Height</a:t>
                      </a:r>
                      <a:endParaRPr lang="en-US" sz="1100">
                        <a:solidFill>
                          <a:schemeClr val="bg1"/>
                        </a:solidFill>
                        <a:latin typeface="Calibri"/>
                        <a:ea typeface="Times New Roman"/>
                        <a:cs typeface="Arial"/>
                      </a:endParaRPr>
                    </a:p>
                    <a:p>
                      <a:pPr algn="l" rtl="0">
                        <a:lnSpc>
                          <a:spcPct val="115000"/>
                        </a:lnSpc>
                        <a:spcAft>
                          <a:spcPts val="0"/>
                        </a:spcAft>
                      </a:pPr>
                      <a:r>
                        <a:rPr lang="en-US" sz="1200">
                          <a:solidFill>
                            <a:schemeClr val="bg1"/>
                          </a:solidFill>
                          <a:latin typeface="Times New Roman"/>
                          <a:ea typeface="Times New Roman"/>
                          <a:cs typeface="Arial"/>
                        </a:rPr>
                        <a:t>(mm)</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685800">
                <a:tc>
                  <a:txBody>
                    <a:bodyPr/>
                    <a:lstStyle/>
                    <a:p>
                      <a:pPr algn="l" rtl="0">
                        <a:lnSpc>
                          <a:spcPct val="115000"/>
                        </a:lnSpc>
                        <a:spcAft>
                          <a:spcPts val="0"/>
                        </a:spcAft>
                      </a:pPr>
                      <a:r>
                        <a:rPr lang="en-US" sz="1200" b="1" baseline="-25000">
                          <a:solidFill>
                            <a:schemeClr val="bg1"/>
                          </a:solidFill>
                          <a:latin typeface="Times New Roman"/>
                          <a:ea typeface="Times New Roman"/>
                          <a:cs typeface="Arial"/>
                        </a:rPr>
                        <a:t>800/ 10</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Single </a:t>
                      </a:r>
                      <a:endParaRPr lang="en-US" sz="1100">
                        <a:solidFill>
                          <a:schemeClr val="bg1"/>
                        </a:solidFill>
                        <a:latin typeface="Calibri"/>
                        <a:ea typeface="Times New Roman"/>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a:solidFill>
                            <a:schemeClr val="bg1"/>
                          </a:solidFill>
                          <a:latin typeface="Times New Roman"/>
                          <a:ea typeface="Times New Roman"/>
                          <a:cs typeface="Arial"/>
                        </a:rPr>
                        <a:t>1750</a:t>
                      </a:r>
                      <a:endParaRPr lang="en-US" sz="110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2050</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2PSO automatic</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900</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1200</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l" rtl="0">
                        <a:lnSpc>
                          <a:spcPct val="115000"/>
                        </a:lnSpc>
                        <a:spcAft>
                          <a:spcPts val="0"/>
                        </a:spcAft>
                      </a:pPr>
                      <a:r>
                        <a:rPr lang="en-US" sz="1200" dirty="0">
                          <a:solidFill>
                            <a:schemeClr val="bg1"/>
                          </a:solidFill>
                          <a:latin typeface="Times New Roman"/>
                          <a:ea typeface="Times New Roman"/>
                          <a:cs typeface="Arial"/>
                        </a:rPr>
                        <a:t>3450</a:t>
                      </a:r>
                      <a:endParaRPr lang="en-US" sz="1100" dirty="0">
                        <a:solidFill>
                          <a:schemeClr val="bg1"/>
                        </a:solidFill>
                        <a:latin typeface="Calibri"/>
                        <a:ea typeface="Times New Roman"/>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bl>
          </a:graphicData>
        </a:graphic>
      </p:graphicFrame>
      <p:sp>
        <p:nvSpPr>
          <p:cNvPr id="7" name="Rectangle 6"/>
          <p:cNvSpPr/>
          <p:nvPr/>
        </p:nvSpPr>
        <p:spPr>
          <a:xfrm>
            <a:off x="2819400" y="304800"/>
            <a:ext cx="3469861" cy="369332"/>
          </a:xfrm>
          <a:prstGeom prst="rect">
            <a:avLst/>
          </a:prstGeom>
        </p:spPr>
        <p:txBody>
          <a:bodyPr wrap="none">
            <a:spAutoFit/>
          </a:bodyPr>
          <a:lstStyle/>
          <a:p>
            <a:pPr algn="ctr">
              <a:buNone/>
            </a:pPr>
            <a:r>
              <a:rPr lang="en-US" b="1" dirty="0" smtClean="0">
                <a:solidFill>
                  <a:schemeClr val="bg1"/>
                </a:solidFill>
                <a:latin typeface="Times New Roman" pitchFamily="18" charset="0"/>
                <a:cs typeface="Times New Roman" pitchFamily="18" charset="0"/>
              </a:rPr>
              <a:t>Sizing For Patients (bed)Elevator</a:t>
            </a:r>
          </a:p>
        </p:txBody>
      </p:sp>
      <p:sp>
        <p:nvSpPr>
          <p:cNvPr id="8" name="Rectangle 7"/>
          <p:cNvSpPr/>
          <p:nvPr/>
        </p:nvSpPr>
        <p:spPr>
          <a:xfrm>
            <a:off x="2971800" y="3657600"/>
            <a:ext cx="3145092" cy="369332"/>
          </a:xfrm>
          <a:prstGeom prst="rect">
            <a:avLst/>
          </a:prstGeom>
        </p:spPr>
        <p:txBody>
          <a:bodyPr wrap="none">
            <a:spAutoFit/>
          </a:bodyPr>
          <a:lstStyle/>
          <a:p>
            <a:pPr algn="ctr"/>
            <a:r>
              <a:rPr lang="en-US" b="1" dirty="0" smtClean="0">
                <a:solidFill>
                  <a:schemeClr val="bg1"/>
                </a:solidFill>
                <a:latin typeface="Times New Roman" pitchFamily="18" charset="0"/>
                <a:cs typeface="Times New Roman" pitchFamily="18" charset="0"/>
              </a:rPr>
              <a:t>Sizing For Passenger Elevator</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5676106"/>
          </a:xfrm>
        </p:spPr>
        <p:txBody>
          <a:bodyPr>
            <a:normAutofit/>
          </a:bodyPr>
          <a:lstStyle/>
          <a:p>
            <a:r>
              <a:rPr lang="en-US" sz="13000" dirty="0" smtClean="0">
                <a:latin typeface="Freestyle Script" pitchFamily="66" charset="0"/>
              </a:rPr>
              <a:t>Thank YOU</a:t>
            </a:r>
            <a:endParaRPr lang="en-US" sz="13000" dirty="0">
              <a:latin typeface="Freestyle Script"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cs typeface="Times New Roman" pitchFamily="18" charset="0"/>
              </a:rPr>
              <a:t>Windows and Doors</a:t>
            </a:r>
            <a:endParaRPr lang="en-US" sz="4400" b="1" dirty="0">
              <a:cs typeface="Times New Roman" pitchFamily="18" charset="0"/>
            </a:endParaRPr>
          </a:p>
        </p:txBody>
      </p:sp>
      <p:sp>
        <p:nvSpPr>
          <p:cNvPr id="3" name="Content Placeholder 2"/>
          <p:cNvSpPr>
            <a:spLocks noGrp="1"/>
          </p:cNvSpPr>
          <p:nvPr>
            <p:ph idx="1"/>
          </p:nvPr>
        </p:nvSpPr>
        <p:spPr/>
        <p:txBody>
          <a:bodyPr/>
          <a:lstStyle/>
          <a:p>
            <a:pPr lvl="0">
              <a:buNone/>
            </a:pPr>
            <a:r>
              <a:rPr lang="en-US" sz="2800" b="1" dirty="0" smtClean="0">
                <a:latin typeface="+mj-lt"/>
                <a:cs typeface="Times New Roman" pitchFamily="18" charset="0"/>
              </a:rPr>
              <a:t>U overall for windows and doors taken directly from energy efficient building code as follow:</a:t>
            </a:r>
          </a:p>
          <a:p>
            <a:pPr lvl="0">
              <a:buNone/>
            </a:pPr>
            <a:endParaRPr lang="en-US" sz="2400" dirty="0" smtClean="0">
              <a:latin typeface="+mj-lt"/>
            </a:endParaRPr>
          </a:p>
          <a:p>
            <a:pPr lvl="0"/>
            <a:r>
              <a:rPr lang="en-US" sz="2400" dirty="0" smtClean="0">
                <a:latin typeface="+mj-lt"/>
                <a:cs typeface="Times New Roman" pitchFamily="18" charset="0"/>
              </a:rPr>
              <a:t>Windows double glasses with aluminum material type, wind speed more than 5 m/s</a:t>
            </a:r>
          </a:p>
          <a:p>
            <a:pPr lvl="0">
              <a:buNone/>
            </a:pPr>
            <a:r>
              <a:rPr lang="en-US" sz="2400" dirty="0" smtClean="0">
                <a:latin typeface="+mj-lt"/>
                <a:cs typeface="Times New Roman" pitchFamily="18" charset="0"/>
              </a:rPr>
              <a:t> U</a:t>
            </a:r>
            <a:r>
              <a:rPr lang="en-US" sz="2400" baseline="-25000" dirty="0" smtClean="0">
                <a:latin typeface="+mj-lt"/>
                <a:cs typeface="Times New Roman" pitchFamily="18" charset="0"/>
              </a:rPr>
              <a:t>window =</a:t>
            </a:r>
            <a:r>
              <a:rPr lang="en-US" sz="2400" dirty="0" smtClean="0">
                <a:latin typeface="+mj-lt"/>
                <a:cs typeface="Times New Roman" pitchFamily="18" charset="0"/>
              </a:rPr>
              <a:t> 3.5 W/m</a:t>
            </a:r>
            <a:r>
              <a:rPr lang="en-US" sz="2400" baseline="30000" dirty="0" smtClean="0">
                <a:latin typeface="+mj-lt"/>
                <a:cs typeface="Times New Roman" pitchFamily="18" charset="0"/>
              </a:rPr>
              <a:t>2</a:t>
            </a:r>
            <a:r>
              <a:rPr lang="en-US" sz="2400" dirty="0" smtClean="0">
                <a:latin typeface="+mj-lt"/>
                <a:cs typeface="Times New Roman" pitchFamily="18" charset="0"/>
              </a:rPr>
              <a:t>.C.</a:t>
            </a:r>
          </a:p>
          <a:p>
            <a:pPr lvl="0"/>
            <a:r>
              <a:rPr lang="en-US" sz="2400" dirty="0" smtClean="0">
                <a:latin typeface="+mj-lt"/>
                <a:cs typeface="Times New Roman" pitchFamily="18" charset="0"/>
              </a:rPr>
              <a:t>Doors with wood material type without storm door , wind velocity more than 5 m/s </a:t>
            </a:r>
          </a:p>
          <a:p>
            <a:pPr lvl="0">
              <a:buNone/>
            </a:pPr>
            <a:r>
              <a:rPr lang="en-US" sz="2400" dirty="0" smtClean="0">
                <a:latin typeface="+mj-lt"/>
                <a:cs typeface="Times New Roman" pitchFamily="18" charset="0"/>
              </a:rPr>
              <a:t> </a:t>
            </a:r>
            <a:r>
              <a:rPr lang="en-US" sz="2400" dirty="0" err="1" smtClean="0">
                <a:latin typeface="+mj-lt"/>
                <a:cs typeface="Times New Roman" pitchFamily="18" charset="0"/>
              </a:rPr>
              <a:t>U</a:t>
            </a:r>
            <a:r>
              <a:rPr lang="en-US" sz="2400" baseline="-25000" dirty="0" err="1" smtClean="0">
                <a:latin typeface="+mj-lt"/>
                <a:cs typeface="Times New Roman" pitchFamily="18" charset="0"/>
              </a:rPr>
              <a:t>door</a:t>
            </a:r>
            <a:r>
              <a:rPr lang="en-US" sz="2400" baseline="-25000" dirty="0" smtClean="0">
                <a:latin typeface="+mj-lt"/>
                <a:cs typeface="Times New Roman" pitchFamily="18" charset="0"/>
              </a:rPr>
              <a:t> </a:t>
            </a:r>
            <a:r>
              <a:rPr lang="en-US" sz="2400" dirty="0" smtClean="0">
                <a:latin typeface="+mj-lt"/>
                <a:cs typeface="Times New Roman" pitchFamily="18" charset="0"/>
              </a:rPr>
              <a:t>=  2.4 W/m</a:t>
            </a:r>
            <a:r>
              <a:rPr lang="en-US" sz="2400" baseline="30000" dirty="0" smtClean="0">
                <a:latin typeface="+mj-lt"/>
                <a:cs typeface="Times New Roman" pitchFamily="18" charset="0"/>
              </a:rPr>
              <a:t>2</a:t>
            </a:r>
            <a:r>
              <a:rPr lang="en-US" sz="2400" dirty="0" smtClean="0">
                <a:latin typeface="+mj-lt"/>
                <a:cs typeface="Times New Roman" pitchFamily="18" charset="0"/>
              </a:rPr>
              <a:t>.C</a:t>
            </a:r>
          </a:p>
          <a:p>
            <a:endParaRPr lang="en-US"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cs typeface="Times New Roman" pitchFamily="18" charset="0"/>
              </a:rPr>
              <a:t>Summary</a:t>
            </a:r>
            <a:endParaRPr lang="en-US" sz="4400" b="1" dirty="0">
              <a:cs typeface="Times New Roman" pitchFamily="18" charset="0"/>
            </a:endParaRPr>
          </a:p>
        </p:txBody>
      </p:sp>
      <p:graphicFrame>
        <p:nvGraphicFramePr>
          <p:cNvPr id="4" name="Content Placeholder 3"/>
          <p:cNvGraphicFramePr>
            <a:graphicFrameLocks noGrp="1"/>
          </p:cNvGraphicFramePr>
          <p:nvPr>
            <p:ph idx="1"/>
          </p:nvPr>
        </p:nvGraphicFramePr>
        <p:xfrm>
          <a:off x="1524000" y="3124200"/>
          <a:ext cx="5943600" cy="2819400"/>
        </p:xfrm>
        <a:graphic>
          <a:graphicData uri="http://schemas.openxmlformats.org/drawingml/2006/table">
            <a:tbl>
              <a:tblPr firstRow="1" bandRow="1">
                <a:tableStyleId>{5C22544A-7EE6-4342-B048-85BDC9FD1C3A}</a:tableStyleId>
              </a:tblPr>
              <a:tblGrid>
                <a:gridCol w="2514600"/>
                <a:gridCol w="3429000"/>
              </a:tblGrid>
              <a:tr h="469900">
                <a:tc>
                  <a:txBody>
                    <a:bodyPr/>
                    <a:lstStyle/>
                    <a:p>
                      <a:pPr marL="0" marR="0" algn="ctr">
                        <a:lnSpc>
                          <a:spcPct val="150000"/>
                        </a:lnSpc>
                        <a:spcBef>
                          <a:spcPts val="0"/>
                        </a:spcBef>
                        <a:spcAft>
                          <a:spcPts val="0"/>
                        </a:spcAft>
                      </a:pPr>
                      <a:r>
                        <a:rPr lang="en-US" sz="1400" b="1" dirty="0">
                          <a:solidFill>
                            <a:srgbClr val="000000"/>
                          </a:solidFill>
                          <a:latin typeface="Times New Roman"/>
                          <a:ea typeface="Times New Roman"/>
                          <a:cs typeface="Arial"/>
                        </a:rPr>
                        <a:t>Type </a:t>
                      </a:r>
                      <a:endParaRPr lang="en-US" sz="1400" b="1" dirty="0">
                        <a:latin typeface="Calibri"/>
                        <a:ea typeface="Calibri"/>
                        <a:cs typeface="Arial"/>
                      </a:endParaRPr>
                    </a:p>
                  </a:txBody>
                  <a:tcPr marL="68580" marR="68580" marT="0" marB="0" anchor="b"/>
                </a:tc>
                <a:tc>
                  <a:txBody>
                    <a:bodyPr/>
                    <a:lstStyle/>
                    <a:p>
                      <a:pPr marL="0" marR="0" algn="ctr">
                        <a:lnSpc>
                          <a:spcPct val="150000"/>
                        </a:lnSpc>
                        <a:spcBef>
                          <a:spcPts val="0"/>
                        </a:spcBef>
                        <a:spcAft>
                          <a:spcPts val="0"/>
                        </a:spcAft>
                      </a:pPr>
                      <a:r>
                        <a:rPr lang="en-US" sz="1400" b="1">
                          <a:solidFill>
                            <a:srgbClr val="000000"/>
                          </a:solidFill>
                          <a:latin typeface="Times New Roman"/>
                          <a:ea typeface="Times New Roman"/>
                          <a:cs typeface="Arial"/>
                        </a:rPr>
                        <a:t>Overall heat transfer coefficient (w/m2.k)</a:t>
                      </a:r>
                      <a:endParaRPr lang="en-US" sz="1400" b="1">
                        <a:latin typeface="Calibri"/>
                        <a:ea typeface="Calibri"/>
                        <a:cs typeface="Arial"/>
                      </a:endParaRPr>
                    </a:p>
                  </a:txBody>
                  <a:tcPr marL="68580" marR="68580" marT="0" marB="0" anchor="b"/>
                </a:tc>
              </a:tr>
              <a:tr h="469900">
                <a:tc>
                  <a:txBody>
                    <a:bodyPr/>
                    <a:lstStyle/>
                    <a:p>
                      <a:pPr marL="0" marR="0" algn="ctr">
                        <a:lnSpc>
                          <a:spcPct val="150000"/>
                        </a:lnSpc>
                        <a:spcBef>
                          <a:spcPts val="0"/>
                        </a:spcBef>
                        <a:spcAft>
                          <a:spcPts val="0"/>
                        </a:spcAft>
                      </a:pPr>
                      <a:r>
                        <a:rPr lang="en-US" sz="1400" b="1" dirty="0">
                          <a:solidFill>
                            <a:srgbClr val="000000"/>
                          </a:solidFill>
                          <a:latin typeface="Times New Roman"/>
                          <a:ea typeface="Times New Roman"/>
                          <a:cs typeface="Arial"/>
                        </a:rPr>
                        <a:t>External Walls </a:t>
                      </a:r>
                      <a:endParaRPr lang="en-US" sz="1400" b="1" dirty="0">
                        <a:latin typeface="Calibri"/>
                        <a:ea typeface="Calibri"/>
                        <a:cs typeface="Arial"/>
                      </a:endParaRPr>
                    </a:p>
                  </a:txBody>
                  <a:tcPr marL="68580" marR="68580" marT="0" marB="0" anchor="b"/>
                </a:tc>
                <a:tc>
                  <a:txBody>
                    <a:bodyPr/>
                    <a:lstStyle/>
                    <a:p>
                      <a:pPr marL="0" marR="0" algn="ctr">
                        <a:lnSpc>
                          <a:spcPct val="150000"/>
                        </a:lnSpc>
                        <a:spcBef>
                          <a:spcPts val="0"/>
                        </a:spcBef>
                        <a:spcAft>
                          <a:spcPts val="0"/>
                        </a:spcAft>
                      </a:pPr>
                      <a:r>
                        <a:rPr lang="en-US" sz="1400" b="1">
                          <a:solidFill>
                            <a:srgbClr val="000000"/>
                          </a:solidFill>
                          <a:latin typeface="Times New Roman"/>
                          <a:ea typeface="Times New Roman"/>
                          <a:cs typeface="Arial"/>
                        </a:rPr>
                        <a:t>0.8634</a:t>
                      </a:r>
                      <a:endParaRPr lang="en-US" sz="1400" b="1">
                        <a:latin typeface="Calibri"/>
                        <a:ea typeface="Calibri"/>
                        <a:cs typeface="Arial"/>
                      </a:endParaRPr>
                    </a:p>
                  </a:txBody>
                  <a:tcPr marL="68580" marR="68580" marT="0" marB="0" anchor="b"/>
                </a:tc>
              </a:tr>
              <a:tr h="469900">
                <a:tc>
                  <a:txBody>
                    <a:bodyPr/>
                    <a:lstStyle/>
                    <a:p>
                      <a:pPr marL="0" marR="0" algn="ctr">
                        <a:lnSpc>
                          <a:spcPct val="150000"/>
                        </a:lnSpc>
                        <a:spcBef>
                          <a:spcPts val="0"/>
                        </a:spcBef>
                        <a:spcAft>
                          <a:spcPts val="0"/>
                        </a:spcAft>
                      </a:pPr>
                      <a:r>
                        <a:rPr lang="en-US" sz="1400" b="1">
                          <a:solidFill>
                            <a:srgbClr val="000000"/>
                          </a:solidFill>
                          <a:latin typeface="Times New Roman"/>
                          <a:ea typeface="Times New Roman"/>
                          <a:cs typeface="Arial"/>
                        </a:rPr>
                        <a:t>Internal Walls </a:t>
                      </a:r>
                      <a:endParaRPr lang="en-US" sz="1400" b="1">
                        <a:latin typeface="Calibri"/>
                        <a:ea typeface="Calibri"/>
                        <a:cs typeface="Arial"/>
                      </a:endParaRPr>
                    </a:p>
                  </a:txBody>
                  <a:tcPr marL="68580" marR="68580" marT="0" marB="0" anchor="b"/>
                </a:tc>
                <a:tc>
                  <a:txBody>
                    <a:bodyPr/>
                    <a:lstStyle/>
                    <a:p>
                      <a:pPr marL="0" marR="0" algn="ctr">
                        <a:lnSpc>
                          <a:spcPct val="150000"/>
                        </a:lnSpc>
                        <a:spcBef>
                          <a:spcPts val="0"/>
                        </a:spcBef>
                        <a:spcAft>
                          <a:spcPts val="0"/>
                        </a:spcAft>
                      </a:pPr>
                      <a:r>
                        <a:rPr lang="en-US" sz="1400" b="1">
                          <a:solidFill>
                            <a:srgbClr val="000000"/>
                          </a:solidFill>
                          <a:latin typeface="Times New Roman"/>
                          <a:ea typeface="Times New Roman"/>
                          <a:cs typeface="Arial"/>
                        </a:rPr>
                        <a:t>2.4259</a:t>
                      </a:r>
                      <a:endParaRPr lang="en-US" sz="1400" b="1">
                        <a:latin typeface="Calibri"/>
                        <a:ea typeface="Calibri"/>
                        <a:cs typeface="Arial"/>
                      </a:endParaRPr>
                    </a:p>
                  </a:txBody>
                  <a:tcPr marL="68580" marR="68580" marT="0" marB="0" anchor="b"/>
                </a:tc>
              </a:tr>
              <a:tr h="469900">
                <a:tc>
                  <a:txBody>
                    <a:bodyPr/>
                    <a:lstStyle/>
                    <a:p>
                      <a:pPr marL="0" marR="0" algn="ctr">
                        <a:lnSpc>
                          <a:spcPct val="150000"/>
                        </a:lnSpc>
                        <a:spcBef>
                          <a:spcPts val="0"/>
                        </a:spcBef>
                        <a:spcAft>
                          <a:spcPts val="0"/>
                        </a:spcAft>
                      </a:pPr>
                      <a:r>
                        <a:rPr lang="en-US" sz="1400" b="1">
                          <a:solidFill>
                            <a:srgbClr val="000000"/>
                          </a:solidFill>
                          <a:latin typeface="Times New Roman"/>
                          <a:ea typeface="Times New Roman"/>
                          <a:cs typeface="Arial"/>
                        </a:rPr>
                        <a:t>Ceiling </a:t>
                      </a:r>
                      <a:endParaRPr lang="en-US" sz="1400" b="1">
                        <a:latin typeface="Calibri"/>
                        <a:ea typeface="Calibri"/>
                        <a:cs typeface="Arial"/>
                      </a:endParaRPr>
                    </a:p>
                  </a:txBody>
                  <a:tcPr marL="68580" marR="68580" marT="0" marB="0" anchor="b"/>
                </a:tc>
                <a:tc>
                  <a:txBody>
                    <a:bodyPr/>
                    <a:lstStyle/>
                    <a:p>
                      <a:pPr marL="0" marR="0" algn="ctr">
                        <a:lnSpc>
                          <a:spcPct val="150000"/>
                        </a:lnSpc>
                        <a:spcBef>
                          <a:spcPts val="0"/>
                        </a:spcBef>
                        <a:spcAft>
                          <a:spcPts val="0"/>
                        </a:spcAft>
                      </a:pPr>
                      <a:r>
                        <a:rPr lang="en-US" sz="1400" b="1">
                          <a:solidFill>
                            <a:srgbClr val="000000"/>
                          </a:solidFill>
                          <a:latin typeface="Times New Roman"/>
                          <a:ea typeface="Times New Roman"/>
                          <a:cs typeface="Arial"/>
                        </a:rPr>
                        <a:t>0.83788</a:t>
                      </a:r>
                      <a:endParaRPr lang="en-US" sz="1400" b="1">
                        <a:latin typeface="Calibri"/>
                        <a:ea typeface="Calibri"/>
                        <a:cs typeface="Arial"/>
                      </a:endParaRPr>
                    </a:p>
                  </a:txBody>
                  <a:tcPr marL="68580" marR="68580" marT="0" marB="0" anchor="b"/>
                </a:tc>
              </a:tr>
              <a:tr h="469900">
                <a:tc>
                  <a:txBody>
                    <a:bodyPr/>
                    <a:lstStyle/>
                    <a:p>
                      <a:pPr marL="0" marR="0" algn="ctr">
                        <a:lnSpc>
                          <a:spcPct val="150000"/>
                        </a:lnSpc>
                        <a:spcBef>
                          <a:spcPts val="0"/>
                        </a:spcBef>
                        <a:spcAft>
                          <a:spcPts val="0"/>
                        </a:spcAft>
                      </a:pPr>
                      <a:r>
                        <a:rPr lang="en-US" sz="1400" b="1">
                          <a:solidFill>
                            <a:srgbClr val="000000"/>
                          </a:solidFill>
                          <a:latin typeface="Times New Roman"/>
                          <a:ea typeface="Times New Roman"/>
                          <a:cs typeface="Arial"/>
                        </a:rPr>
                        <a:t>Windows</a:t>
                      </a:r>
                      <a:endParaRPr lang="en-US" sz="1400" b="1">
                        <a:latin typeface="Calibri"/>
                        <a:ea typeface="Calibri"/>
                        <a:cs typeface="Arial"/>
                      </a:endParaRPr>
                    </a:p>
                  </a:txBody>
                  <a:tcPr marL="68580" marR="68580" marT="0" marB="0" anchor="b"/>
                </a:tc>
                <a:tc>
                  <a:txBody>
                    <a:bodyPr/>
                    <a:lstStyle/>
                    <a:p>
                      <a:pPr marL="0" marR="0" algn="ctr">
                        <a:lnSpc>
                          <a:spcPct val="150000"/>
                        </a:lnSpc>
                        <a:spcBef>
                          <a:spcPts val="0"/>
                        </a:spcBef>
                        <a:spcAft>
                          <a:spcPts val="0"/>
                        </a:spcAft>
                      </a:pPr>
                      <a:r>
                        <a:rPr lang="en-US" sz="1400" b="1">
                          <a:solidFill>
                            <a:srgbClr val="000000"/>
                          </a:solidFill>
                          <a:latin typeface="Times New Roman"/>
                          <a:ea typeface="Times New Roman"/>
                          <a:cs typeface="Arial"/>
                        </a:rPr>
                        <a:t>3.5</a:t>
                      </a:r>
                      <a:endParaRPr lang="en-US" sz="1400" b="1">
                        <a:latin typeface="Calibri"/>
                        <a:ea typeface="Calibri"/>
                        <a:cs typeface="Arial"/>
                      </a:endParaRPr>
                    </a:p>
                  </a:txBody>
                  <a:tcPr marL="68580" marR="68580" marT="0" marB="0" anchor="b"/>
                </a:tc>
              </a:tr>
              <a:tr h="469900">
                <a:tc>
                  <a:txBody>
                    <a:bodyPr/>
                    <a:lstStyle/>
                    <a:p>
                      <a:pPr marL="0" marR="0" algn="ctr">
                        <a:lnSpc>
                          <a:spcPct val="150000"/>
                        </a:lnSpc>
                        <a:spcBef>
                          <a:spcPts val="0"/>
                        </a:spcBef>
                        <a:spcAft>
                          <a:spcPts val="0"/>
                        </a:spcAft>
                      </a:pPr>
                      <a:r>
                        <a:rPr lang="en-US" sz="1400" b="1" dirty="0">
                          <a:solidFill>
                            <a:srgbClr val="000000"/>
                          </a:solidFill>
                          <a:latin typeface="Times New Roman"/>
                          <a:ea typeface="Times New Roman"/>
                          <a:cs typeface="Arial"/>
                        </a:rPr>
                        <a:t>Doors </a:t>
                      </a:r>
                      <a:endParaRPr lang="en-US" sz="1400" b="1" dirty="0">
                        <a:latin typeface="Calibri"/>
                        <a:ea typeface="Calibri"/>
                        <a:cs typeface="Arial"/>
                      </a:endParaRPr>
                    </a:p>
                  </a:txBody>
                  <a:tcPr marL="68580" marR="68580" marT="0" marB="0" anchor="b"/>
                </a:tc>
                <a:tc>
                  <a:txBody>
                    <a:bodyPr/>
                    <a:lstStyle/>
                    <a:p>
                      <a:pPr marL="0" marR="0" algn="ctr">
                        <a:lnSpc>
                          <a:spcPct val="150000"/>
                        </a:lnSpc>
                        <a:spcBef>
                          <a:spcPts val="0"/>
                        </a:spcBef>
                        <a:spcAft>
                          <a:spcPts val="0"/>
                        </a:spcAft>
                      </a:pPr>
                      <a:r>
                        <a:rPr lang="en-US" sz="1400" b="1" dirty="0">
                          <a:solidFill>
                            <a:srgbClr val="000000"/>
                          </a:solidFill>
                          <a:latin typeface="Times New Roman"/>
                          <a:ea typeface="Times New Roman"/>
                          <a:cs typeface="Arial"/>
                        </a:rPr>
                        <a:t>2.4</a:t>
                      </a:r>
                      <a:endParaRPr lang="en-US" sz="1400" b="1" dirty="0">
                        <a:latin typeface="Calibri"/>
                        <a:ea typeface="Calibri"/>
                        <a:cs typeface="Arial"/>
                      </a:endParaRPr>
                    </a:p>
                  </a:txBody>
                  <a:tcPr marL="68580" marR="68580" marT="0" marB="0" anchor="b"/>
                </a:tc>
              </a:tr>
            </a:tbl>
          </a:graphicData>
        </a:graphic>
      </p:graphicFrame>
      <p:sp>
        <p:nvSpPr>
          <p:cNvPr id="5" name="Rectangle 4"/>
          <p:cNvSpPr/>
          <p:nvPr/>
        </p:nvSpPr>
        <p:spPr>
          <a:xfrm>
            <a:off x="914400" y="1828800"/>
            <a:ext cx="6400800" cy="830997"/>
          </a:xfrm>
          <a:prstGeom prst="rect">
            <a:avLst/>
          </a:prstGeom>
        </p:spPr>
        <p:txBody>
          <a:bodyPr wrap="square">
            <a:spAutoFit/>
          </a:bodyPr>
          <a:lstStyle/>
          <a:p>
            <a:r>
              <a:rPr lang="en-US" sz="2400" b="1" dirty="0">
                <a:latin typeface="+mj-lt"/>
                <a:cs typeface="Times New Roman" pitchFamily="18" charset="0"/>
              </a:rPr>
              <a:t>The value of the overall heat transfer coefficient for each element construction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Heating Load Calculation</a:t>
            </a:r>
            <a:endParaRPr lang="en-US" dirty="0"/>
          </a:p>
        </p:txBody>
      </p:sp>
      <p:sp>
        <p:nvSpPr>
          <p:cNvPr id="3" name="Content Placeholder 2"/>
          <p:cNvSpPr>
            <a:spLocks noGrp="1"/>
          </p:cNvSpPr>
          <p:nvPr>
            <p:ph idx="1"/>
          </p:nvPr>
        </p:nvSpPr>
        <p:spPr>
          <a:xfrm>
            <a:off x="457200" y="1600200"/>
            <a:ext cx="8229600" cy="4854608"/>
          </a:xfrm>
        </p:spPr>
        <p:txBody>
          <a:bodyPr>
            <a:normAutofit fontScale="62500" lnSpcReduction="20000"/>
          </a:bodyPr>
          <a:lstStyle/>
          <a:p>
            <a:pPr lvl="0"/>
            <a:endParaRPr lang="en-US" sz="3200" dirty="0" smtClean="0">
              <a:latin typeface="Times New Roman" pitchFamily="18" charset="0"/>
              <a:cs typeface="Times New Roman" pitchFamily="18" charset="0"/>
            </a:endParaRPr>
          </a:p>
          <a:p>
            <a:pPr lvl="0">
              <a:buNone/>
            </a:pPr>
            <a:r>
              <a:rPr lang="en-US" sz="3800" dirty="0" smtClean="0">
                <a:latin typeface="Times New Roman" pitchFamily="18" charset="0"/>
                <a:cs typeface="Times New Roman" pitchFamily="18" charset="0"/>
              </a:rPr>
              <a:t>PROCEDURES </a:t>
            </a:r>
          </a:p>
          <a:p>
            <a:pPr lvl="0">
              <a:buNone/>
            </a:pPr>
            <a:endParaRPr lang="en-US" sz="3800" dirty="0" smtClean="0">
              <a:latin typeface="Times New Roman" pitchFamily="18" charset="0"/>
              <a:cs typeface="Times New Roman" pitchFamily="18" charset="0"/>
            </a:endParaRPr>
          </a:p>
          <a:p>
            <a:pPr lvl="0"/>
            <a:r>
              <a:rPr lang="en-US" sz="3200" dirty="0" smtClean="0">
                <a:latin typeface="Times New Roman" pitchFamily="18" charset="0"/>
                <a:cs typeface="Times New Roman" pitchFamily="18" charset="0"/>
              </a:rPr>
              <a:t>Select inside design condition Temperature, relative humidity(</a:t>
            </a:r>
            <a:r>
              <a:rPr lang="en-US" sz="3200" i="1" dirty="0" smtClean="0">
                <a:latin typeface="Times New Roman" pitchFamily="18" charset="0"/>
                <a:cs typeface="Times New Roman" pitchFamily="18" charset="0"/>
              </a:rPr>
              <a:t>Tin</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Φ</a:t>
            </a:r>
            <a:r>
              <a:rPr lang="en-US" sz="3200" i="1" baseline="-25000" dirty="0" smtClean="0">
                <a:latin typeface="Times New Roman" pitchFamily="18" charset="0"/>
                <a:cs typeface="Times New Roman" pitchFamily="18" charset="0"/>
              </a:rPr>
              <a:t>in</a:t>
            </a:r>
            <a:r>
              <a:rPr lang="en-US" sz="3200" dirty="0" smtClean="0">
                <a:latin typeface="Times New Roman" pitchFamily="18" charset="0"/>
                <a:cs typeface="Times New Roman" pitchFamily="18" charset="0"/>
              </a:rPr>
              <a:t>).</a:t>
            </a:r>
          </a:p>
          <a:p>
            <a:pPr lvl="0"/>
            <a:r>
              <a:rPr lang="en-US" sz="3200" dirty="0" smtClean="0">
                <a:latin typeface="Times New Roman" pitchFamily="18" charset="0"/>
                <a:cs typeface="Times New Roman" pitchFamily="18" charset="0"/>
              </a:rPr>
              <a:t>Select outside design condition Temperature, relative humidity(</a:t>
            </a:r>
            <a:r>
              <a:rPr lang="en-US" sz="3200" i="1" dirty="0" smtClean="0">
                <a:latin typeface="Times New Roman" pitchFamily="18" charset="0"/>
                <a:cs typeface="Times New Roman" pitchFamily="18" charset="0"/>
              </a:rPr>
              <a:t>Tout</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Φ</a:t>
            </a:r>
            <a:r>
              <a:rPr lang="en-US" sz="3200" i="1" baseline="-25000" dirty="0" smtClean="0">
                <a:latin typeface="Times New Roman" pitchFamily="18" charset="0"/>
                <a:cs typeface="Times New Roman" pitchFamily="18" charset="0"/>
              </a:rPr>
              <a:t>out</a:t>
            </a:r>
            <a:r>
              <a:rPr lang="en-US" sz="3200" dirty="0" smtClean="0">
                <a:latin typeface="Times New Roman" pitchFamily="18" charset="0"/>
                <a:cs typeface="Times New Roman" pitchFamily="18" charset="0"/>
              </a:rPr>
              <a:t>).</a:t>
            </a:r>
          </a:p>
          <a:p>
            <a:pPr lvl="0"/>
            <a:r>
              <a:rPr lang="en-US" sz="3200" dirty="0" smtClean="0">
                <a:latin typeface="Times New Roman" pitchFamily="18" charset="0"/>
                <a:cs typeface="Times New Roman" pitchFamily="18" charset="0"/>
              </a:rPr>
              <a:t>Select unconditioned temperature(</a:t>
            </a:r>
            <a:r>
              <a:rPr lang="en-US" sz="3200" i="1" dirty="0" err="1" smtClean="0">
                <a:latin typeface="Times New Roman" pitchFamily="18" charset="0"/>
                <a:cs typeface="Times New Roman" pitchFamily="18" charset="0"/>
              </a:rPr>
              <a:t>T</a:t>
            </a:r>
            <a:r>
              <a:rPr lang="en-US" sz="3200" i="1" baseline="-25000" dirty="0" err="1" smtClean="0">
                <a:latin typeface="Times New Roman" pitchFamily="18" charset="0"/>
                <a:cs typeface="Times New Roman" pitchFamily="18" charset="0"/>
              </a:rPr>
              <a:t>un</a:t>
            </a:r>
            <a:r>
              <a:rPr lang="en-US" sz="3200" dirty="0" smtClean="0">
                <a:latin typeface="Times New Roman" pitchFamily="18" charset="0"/>
                <a:cs typeface="Times New Roman" pitchFamily="18" charset="0"/>
              </a:rPr>
              <a:t>).</a:t>
            </a:r>
          </a:p>
          <a:p>
            <a:pPr lvl="0"/>
            <a:r>
              <a:rPr lang="en-US" sz="3200" dirty="0" smtClean="0">
                <a:latin typeface="Times New Roman" pitchFamily="18" charset="0"/>
                <a:cs typeface="Times New Roman" pitchFamily="18" charset="0"/>
              </a:rPr>
              <a:t>Find over all heat transfer coefficient Uo for wall, ceiling, floor, door, windows, below grade.</a:t>
            </a:r>
          </a:p>
          <a:p>
            <a:pPr lvl="0"/>
            <a:r>
              <a:rPr lang="en-US" sz="3200" dirty="0" smtClean="0">
                <a:latin typeface="Times New Roman" pitchFamily="18" charset="0"/>
                <a:cs typeface="Times New Roman" pitchFamily="18" charset="0"/>
              </a:rPr>
              <a:t>Find area of wall, ceiling, floor, door, windows, below grade.</a:t>
            </a:r>
          </a:p>
          <a:p>
            <a:pPr lvl="0"/>
            <a:r>
              <a:rPr lang="en-US" sz="3200" dirty="0" smtClean="0">
                <a:latin typeface="Times New Roman" pitchFamily="18" charset="0"/>
                <a:cs typeface="Times New Roman" pitchFamily="18" charset="0"/>
              </a:rPr>
              <a:t>Find Qs conduction.</a:t>
            </a:r>
          </a:p>
          <a:p>
            <a:pPr lvl="0"/>
            <a:r>
              <a:rPr lang="en-US" sz="3200" dirty="0" smtClean="0">
                <a:latin typeface="Times New Roman" pitchFamily="18" charset="0"/>
                <a:cs typeface="Times New Roman" pitchFamily="18" charset="0"/>
              </a:rPr>
              <a:t>Find V inf , V vent  .</a:t>
            </a:r>
          </a:p>
          <a:p>
            <a:pPr lvl="0"/>
            <a:r>
              <a:rPr lang="en-US" sz="3200" dirty="0" smtClean="0">
                <a:latin typeface="Times New Roman" pitchFamily="18" charset="0"/>
                <a:cs typeface="Times New Roman" pitchFamily="18" charset="0"/>
              </a:rPr>
              <a:t>Find Qs, QL vent, inf.</a:t>
            </a:r>
          </a:p>
          <a:p>
            <a:pPr lvl="0"/>
            <a:r>
              <a:rPr lang="en-US" sz="3200" dirty="0" smtClean="0">
                <a:latin typeface="Times New Roman" pitchFamily="18" charset="0"/>
                <a:cs typeface="Times New Roman" pitchFamily="18" charset="0"/>
              </a:rPr>
              <a:t>Find Q domestic hot water.</a:t>
            </a:r>
          </a:p>
          <a:p>
            <a:pPr lvl="0"/>
            <a:r>
              <a:rPr lang="en-US" sz="3200" dirty="0" smtClean="0">
                <a:latin typeface="Times New Roman" pitchFamily="18" charset="0"/>
                <a:cs typeface="Times New Roman" pitchFamily="18" charset="0"/>
              </a:rPr>
              <a:t>Find Q boiler.</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73808"/>
          </a:xfrm>
        </p:spPr>
        <p:txBody>
          <a:bodyPr>
            <a:normAutofit/>
          </a:bodyPr>
          <a:lstStyle/>
          <a:p>
            <a:pPr>
              <a:buNone/>
            </a:pPr>
            <a:r>
              <a:rPr lang="en-US" dirty="0" smtClean="0"/>
              <a:t>EQUATIONS</a:t>
            </a:r>
          </a:p>
          <a:p>
            <a:r>
              <a:rPr lang="en-US" sz="2800" dirty="0" smtClean="0">
                <a:latin typeface="Times New Roman" pitchFamily="18" charset="0"/>
                <a:cs typeface="Times New Roman" pitchFamily="18" charset="0"/>
              </a:rPr>
              <a:t>Q = U* A* ( Ti - To )</a:t>
            </a:r>
          </a:p>
          <a:p>
            <a:r>
              <a:rPr lang="en-US" sz="2800" dirty="0" err="1" smtClean="0">
                <a:latin typeface="Times New Roman" pitchFamily="18" charset="0"/>
                <a:cs typeface="Times New Roman" pitchFamily="18" charset="0"/>
              </a:rPr>
              <a:t>V</a:t>
            </a:r>
            <a:r>
              <a:rPr lang="en-US" sz="2800" baseline="-25000" dirty="0" err="1" smtClean="0">
                <a:latin typeface="Times New Roman" pitchFamily="18" charset="0"/>
                <a:cs typeface="Times New Roman" pitchFamily="18" charset="0"/>
              </a:rPr>
              <a:t>vent</a:t>
            </a:r>
            <a:r>
              <a:rPr lang="en-US" sz="2800" baseline="-250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n * value of ventilation</a:t>
            </a:r>
          </a:p>
          <a:p>
            <a:r>
              <a:rPr lang="en-US" sz="2800" dirty="0" err="1" smtClean="0">
                <a:latin typeface="Times New Roman" pitchFamily="18" charset="0"/>
                <a:cs typeface="Times New Roman" pitchFamily="18" charset="0"/>
              </a:rPr>
              <a:t>V</a:t>
            </a:r>
            <a:r>
              <a:rPr lang="en-US" sz="2800" baseline="-25000" dirty="0" err="1" smtClean="0">
                <a:latin typeface="Times New Roman" pitchFamily="18" charset="0"/>
                <a:cs typeface="Times New Roman" pitchFamily="18" charset="0"/>
              </a:rPr>
              <a:t>inf</a:t>
            </a:r>
            <a:r>
              <a:rPr lang="en-US" sz="2800" baseline="-250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(ACH * inside volume *1000) /3600</a:t>
            </a:r>
          </a:p>
          <a:p>
            <a:r>
              <a:rPr lang="en-US" sz="2800" dirty="0" smtClean="0">
                <a:latin typeface="Times New Roman" pitchFamily="18" charset="0"/>
                <a:cs typeface="Times New Roman" pitchFamily="18" charset="0"/>
              </a:rPr>
              <a:t>Q</a:t>
            </a:r>
            <a:r>
              <a:rPr lang="en-US" sz="2800" baseline="-25000" dirty="0" smtClean="0">
                <a:latin typeface="Times New Roman" pitchFamily="18" charset="0"/>
                <a:cs typeface="Times New Roman" pitchFamily="18" charset="0"/>
              </a:rPr>
              <a:t>s</a:t>
            </a:r>
            <a:r>
              <a:rPr lang="en-US" sz="2800" dirty="0" smtClean="0">
                <a:latin typeface="Times New Roman" pitchFamily="18" charset="0"/>
                <a:cs typeface="Times New Roman" pitchFamily="18" charset="0"/>
              </a:rPr>
              <a:t>)</a:t>
            </a:r>
            <a:r>
              <a:rPr lang="en-US" sz="2800" baseline="-25000" dirty="0" smtClean="0">
                <a:latin typeface="Times New Roman" pitchFamily="18" charset="0"/>
                <a:cs typeface="Times New Roman" pitchFamily="18" charset="0"/>
              </a:rPr>
              <a:t>vent , inf</a:t>
            </a:r>
            <a:r>
              <a:rPr lang="en-US" sz="2800" dirty="0" smtClean="0">
                <a:latin typeface="Times New Roman" pitchFamily="18" charset="0"/>
                <a:cs typeface="Times New Roman" pitchFamily="18" charset="0"/>
              </a:rPr>
              <a:t>= 1.2 </a:t>
            </a:r>
            <a:r>
              <a:rPr lang="en-US" sz="2800" dirty="0" err="1" smtClean="0">
                <a:latin typeface="Times New Roman" pitchFamily="18" charset="0"/>
                <a:cs typeface="Times New Roman" pitchFamily="18" charset="0"/>
              </a:rPr>
              <a:t>V</a:t>
            </a:r>
            <a:r>
              <a:rPr lang="en-US" sz="2800" baseline="-25000" dirty="0" err="1" smtClean="0">
                <a:latin typeface="Times New Roman" pitchFamily="18" charset="0"/>
                <a:cs typeface="Times New Roman" pitchFamily="18" charset="0"/>
              </a:rPr>
              <a:t>vent,inf</a:t>
            </a:r>
            <a:r>
              <a:rPr lang="en-US" sz="2800" dirty="0" smtClean="0">
                <a:latin typeface="Times New Roman" pitchFamily="18" charset="0"/>
                <a:cs typeface="Times New Roman" pitchFamily="18" charset="0"/>
              </a:rPr>
              <a:t>*(T</a:t>
            </a:r>
            <a:r>
              <a:rPr lang="en-US" sz="2800" baseline="-25000" dirty="0" smtClean="0">
                <a:latin typeface="Times New Roman" pitchFamily="18" charset="0"/>
                <a:cs typeface="Times New Roman" pitchFamily="18" charset="0"/>
              </a:rPr>
              <a:t>i</a:t>
            </a:r>
            <a:r>
              <a:rPr lang="en-US" sz="2800" dirty="0" smtClean="0">
                <a:latin typeface="Times New Roman" pitchFamily="18" charset="0"/>
                <a:cs typeface="Times New Roman" pitchFamily="18" charset="0"/>
              </a:rPr>
              <a:t>-T</a:t>
            </a:r>
            <a:r>
              <a:rPr lang="en-US" sz="2800" baseline="-25000" dirty="0" smtClean="0">
                <a:latin typeface="Times New Roman" pitchFamily="18" charset="0"/>
                <a:cs typeface="Times New Roman" pitchFamily="18" charset="0"/>
              </a:rPr>
              <a:t>o</a:t>
            </a:r>
            <a:r>
              <a:rPr lang="en-US" sz="2800" dirty="0" smtClean="0">
                <a:latin typeface="Times New Roman" pitchFamily="18" charset="0"/>
                <a:cs typeface="Times New Roman" pitchFamily="18" charset="0"/>
              </a:rPr>
              <a:t>) </a:t>
            </a:r>
          </a:p>
          <a:p>
            <a:r>
              <a:rPr lang="en-US" sz="2800" dirty="0" err="1" smtClean="0">
                <a:latin typeface="Times New Roman" pitchFamily="18" charset="0"/>
                <a:cs typeface="Times New Roman" pitchFamily="18" charset="0"/>
              </a:rPr>
              <a:t>Q</a:t>
            </a:r>
            <a:r>
              <a:rPr lang="en-US" sz="2800" baseline="-25000" dirty="0" err="1" smtClean="0">
                <a:latin typeface="Times New Roman" pitchFamily="18" charset="0"/>
                <a:cs typeface="Times New Roman" pitchFamily="18" charset="0"/>
              </a:rPr>
              <a:t>l</a:t>
            </a:r>
            <a:r>
              <a:rPr lang="en-US" sz="2800" dirty="0" smtClean="0">
                <a:latin typeface="Times New Roman" pitchFamily="18" charset="0"/>
                <a:cs typeface="Times New Roman" pitchFamily="18" charset="0"/>
              </a:rPr>
              <a:t>)</a:t>
            </a:r>
            <a:r>
              <a:rPr lang="en-US" sz="2800" baseline="-25000" dirty="0" smtClean="0">
                <a:latin typeface="Times New Roman" pitchFamily="18" charset="0"/>
                <a:cs typeface="Times New Roman" pitchFamily="18" charset="0"/>
              </a:rPr>
              <a:t>vent , inf </a:t>
            </a:r>
            <a:r>
              <a:rPr lang="en-US" sz="2800" dirty="0" smtClean="0">
                <a:latin typeface="Times New Roman" pitchFamily="18" charset="0"/>
                <a:cs typeface="Times New Roman" pitchFamily="18" charset="0"/>
              </a:rPr>
              <a:t>= 3 </a:t>
            </a:r>
            <a:r>
              <a:rPr lang="en-US" sz="2800" dirty="0" err="1" smtClean="0">
                <a:latin typeface="Times New Roman" pitchFamily="18" charset="0"/>
                <a:cs typeface="Times New Roman" pitchFamily="18" charset="0"/>
              </a:rPr>
              <a:t>V</a:t>
            </a:r>
            <a:r>
              <a:rPr lang="en-US" sz="2800" baseline="-25000" dirty="0" err="1" smtClean="0">
                <a:latin typeface="Times New Roman" pitchFamily="18" charset="0"/>
                <a:cs typeface="Times New Roman" pitchFamily="18" charset="0"/>
              </a:rPr>
              <a:t>vent,inf</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Wi-Wo</a:t>
            </a:r>
            <a:r>
              <a:rPr lang="en-US" sz="2800" dirty="0" smtClean="0">
                <a:latin typeface="Times New Roman" pitchFamily="18" charset="0"/>
                <a:cs typeface="Times New Roman" pitchFamily="18" charset="0"/>
              </a:rPr>
              <a:t>).</a:t>
            </a:r>
          </a:p>
          <a:p>
            <a:r>
              <a:rPr lang="en-US" sz="2800" dirty="0" err="1" smtClean="0">
                <a:latin typeface="Times New Roman" pitchFamily="18" charset="0"/>
                <a:cs typeface="Times New Roman" pitchFamily="18" charset="0"/>
              </a:rPr>
              <a:t>Q</a:t>
            </a:r>
            <a:r>
              <a:rPr lang="en-US" sz="2800" baseline="-25000" dirty="0" err="1" smtClean="0">
                <a:latin typeface="Times New Roman" pitchFamily="18" charset="0"/>
                <a:cs typeface="Times New Roman" pitchFamily="18" charset="0"/>
              </a:rPr>
              <a:t>w</a:t>
            </a:r>
            <a:r>
              <a:rPr lang="en-US" sz="2800" baseline="-250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(Mw *cp*(</a:t>
            </a:r>
            <a:r>
              <a:rPr lang="en-US" sz="2800" dirty="0" err="1" smtClean="0">
                <a:latin typeface="Times New Roman" pitchFamily="18" charset="0"/>
                <a:cs typeface="Times New Roman" pitchFamily="18" charset="0"/>
              </a:rPr>
              <a:t>Th</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Tc</a:t>
            </a:r>
            <a:r>
              <a:rPr lang="en-US" sz="2800" dirty="0" smtClean="0">
                <a:latin typeface="Times New Roman" pitchFamily="18" charset="0"/>
                <a:cs typeface="Times New Roman" pitchFamily="18" charset="0"/>
              </a:rPr>
              <a:t> ))/∆t</a:t>
            </a:r>
          </a:p>
          <a:p>
            <a:pPr>
              <a:buNone/>
            </a:pPr>
            <a:r>
              <a:rPr lang="en-US" sz="2800" dirty="0" smtClean="0">
                <a:latin typeface="Times New Roman" pitchFamily="18" charset="0"/>
                <a:cs typeface="Times New Roman" pitchFamily="18" charset="0"/>
              </a:rPr>
              <a:t>Unconditioned Temperature In summer </a:t>
            </a:r>
          </a:p>
          <a:p>
            <a:pPr>
              <a:buNone/>
            </a:pPr>
            <a:r>
              <a:rPr lang="en-US" sz="2800" dirty="0" err="1" smtClean="0">
                <a:latin typeface="Times New Roman" pitchFamily="18" charset="0"/>
                <a:cs typeface="Times New Roman" pitchFamily="18" charset="0"/>
              </a:rPr>
              <a:t>Tun</a:t>
            </a:r>
            <a:r>
              <a:rPr lang="en-US" sz="2800" dirty="0" smtClean="0">
                <a:latin typeface="Times New Roman" pitchFamily="18" charset="0"/>
                <a:cs typeface="Times New Roman" pitchFamily="18" charset="0"/>
              </a:rPr>
              <a:t> = Ti+2/3*( To - Ti ) </a:t>
            </a:r>
          </a:p>
          <a:p>
            <a:pPr>
              <a:buNone/>
            </a:pPr>
            <a:r>
              <a:rPr lang="en-US" sz="2800" dirty="0" smtClean="0">
                <a:latin typeface="Times New Roman" pitchFamily="18" charset="0"/>
                <a:cs typeface="Times New Roman" pitchFamily="18" charset="0"/>
              </a:rPr>
              <a:t>Unconditioned Temperature In winter </a:t>
            </a:r>
          </a:p>
          <a:p>
            <a:pPr>
              <a:buNone/>
            </a:pPr>
            <a:r>
              <a:rPr lang="en-US" sz="2800" dirty="0" err="1" smtClean="0">
                <a:latin typeface="Times New Roman" pitchFamily="18" charset="0"/>
                <a:cs typeface="Times New Roman" pitchFamily="18" charset="0"/>
              </a:rPr>
              <a:t>Tun</a:t>
            </a:r>
            <a:r>
              <a:rPr lang="en-US" sz="2800" dirty="0" smtClean="0">
                <a:latin typeface="Times New Roman" pitchFamily="18" charset="0"/>
                <a:cs typeface="Times New Roman" pitchFamily="18" charset="0"/>
              </a:rPr>
              <a:t> = Ti+0.5*( Ti - To )</a:t>
            </a:r>
          </a:p>
          <a:p>
            <a:pPr>
              <a:buNone/>
            </a:pPr>
            <a:endParaRPr lang="en-US"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Calculation</a:t>
            </a:r>
            <a:endParaRPr lang="ar-SA" dirty="0"/>
          </a:p>
        </p:txBody>
      </p:sp>
      <p:sp>
        <p:nvSpPr>
          <p:cNvPr id="3" name="Content Placeholder 2"/>
          <p:cNvSpPr>
            <a:spLocks noGrp="1"/>
          </p:cNvSpPr>
          <p:nvPr>
            <p:ph idx="1"/>
          </p:nvPr>
        </p:nvSpPr>
        <p:spPr/>
        <p:txBody>
          <a:bodyPr/>
          <a:lstStyle/>
          <a:p>
            <a:r>
              <a:rPr lang="en-US" dirty="0" smtClean="0"/>
              <a:t>Single Room ( 1 ) Specification</a:t>
            </a:r>
          </a:p>
          <a:p>
            <a:pPr>
              <a:buNone/>
            </a:pPr>
            <a:r>
              <a:rPr lang="en-US" dirty="0" smtClean="0"/>
              <a:t> </a:t>
            </a:r>
          </a:p>
          <a:p>
            <a:pPr lvl="0">
              <a:buNone/>
            </a:pPr>
            <a:r>
              <a:rPr lang="en-US" dirty="0" smtClean="0"/>
              <a:t>Area of outside wall = 14 m²</a:t>
            </a:r>
          </a:p>
          <a:p>
            <a:pPr lvl="0">
              <a:buNone/>
            </a:pPr>
            <a:r>
              <a:rPr lang="en-US" dirty="0" smtClean="0"/>
              <a:t>Area of unconditioned wall = 32.2 m²</a:t>
            </a:r>
          </a:p>
          <a:p>
            <a:pPr lvl="0">
              <a:buNone/>
            </a:pPr>
            <a:r>
              <a:rPr lang="en-US" dirty="0" smtClean="0"/>
              <a:t>Area of window is = 1.8 m²</a:t>
            </a:r>
          </a:p>
          <a:p>
            <a:pPr lvl="0">
              <a:buNone/>
            </a:pPr>
            <a:r>
              <a:rPr lang="en-US" dirty="0" smtClean="0"/>
              <a:t>Ceiling area = 18.6 m²  </a:t>
            </a:r>
          </a:p>
          <a:p>
            <a:pPr>
              <a:buNone/>
            </a:pPr>
            <a:r>
              <a:rPr lang="en-US" dirty="0" smtClean="0"/>
              <a:t> </a:t>
            </a:r>
            <a:endParaRPr lang="ar-S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686800" cy="6858000"/>
          </a:xfrm>
        </p:spPr>
        <p:txBody>
          <a:bodyPr>
            <a:normAutofit/>
          </a:bodyPr>
          <a:lstStyle/>
          <a:p>
            <a:r>
              <a:rPr lang="en-US" b="1" dirty="0" smtClean="0"/>
              <a:t>Conduction heat gain</a:t>
            </a:r>
            <a:endParaRPr lang="en-US" dirty="0" smtClean="0"/>
          </a:p>
          <a:p>
            <a:pPr>
              <a:buNone/>
            </a:pPr>
            <a:r>
              <a:rPr lang="en-US" dirty="0" smtClean="0"/>
              <a:t>Qs = U*A*∆T</a:t>
            </a:r>
          </a:p>
          <a:p>
            <a:pPr>
              <a:buNone/>
            </a:pPr>
            <a:r>
              <a:rPr lang="en-US" dirty="0" smtClean="0"/>
              <a:t>Q.ext =  0.8634*14*17.3     = 209.11548 Watt.</a:t>
            </a:r>
          </a:p>
          <a:p>
            <a:pPr>
              <a:buNone/>
            </a:pPr>
            <a:r>
              <a:rPr lang="en-US" dirty="0" smtClean="0"/>
              <a:t>Q. un =  2.4259*32.2*8.65 = 675.686 Watt.</a:t>
            </a:r>
          </a:p>
          <a:p>
            <a:pPr>
              <a:buNone/>
            </a:pPr>
            <a:r>
              <a:rPr lang="en-US" dirty="0" smtClean="0"/>
              <a:t>Q </a:t>
            </a:r>
            <a:r>
              <a:rPr lang="en-US" dirty="0" err="1" smtClean="0"/>
              <a:t>cel</a:t>
            </a:r>
            <a:r>
              <a:rPr lang="en-US" dirty="0" smtClean="0"/>
              <a:t>.    =  0.8379*18.6*17.3  = 278.01 Watt.</a:t>
            </a:r>
          </a:p>
          <a:p>
            <a:pPr>
              <a:buNone/>
            </a:pPr>
            <a:r>
              <a:rPr lang="en-US" dirty="0" err="1" smtClean="0"/>
              <a:t>Qs.cond</a:t>
            </a:r>
            <a:r>
              <a:rPr lang="en-US" dirty="0" smtClean="0"/>
              <a:t> = Q.ext + </a:t>
            </a:r>
            <a:r>
              <a:rPr lang="en-US" dirty="0" err="1" smtClean="0"/>
              <a:t>Q.un</a:t>
            </a:r>
            <a:r>
              <a:rPr lang="en-US" dirty="0" smtClean="0"/>
              <a:t> + </a:t>
            </a:r>
            <a:r>
              <a:rPr lang="en-US" dirty="0" err="1" smtClean="0"/>
              <a:t>Q.cilling</a:t>
            </a:r>
            <a:endParaRPr lang="en-US" dirty="0" smtClean="0"/>
          </a:p>
          <a:p>
            <a:pPr>
              <a:buNone/>
            </a:pPr>
            <a:r>
              <a:rPr lang="en-US" dirty="0" smtClean="0"/>
              <a:t>      </a:t>
            </a:r>
            <a:r>
              <a:rPr lang="en-US" dirty="0" err="1" smtClean="0"/>
              <a:t>Qs.cond</a:t>
            </a:r>
            <a:r>
              <a:rPr lang="en-US" dirty="0" smtClean="0"/>
              <a:t>= 1268.5 Watt.</a:t>
            </a:r>
          </a:p>
          <a:p>
            <a:pPr>
              <a:buNone/>
            </a:pPr>
            <a:endParaRPr lang="en-US" dirty="0" smtClean="0"/>
          </a:p>
          <a:p>
            <a:r>
              <a:rPr lang="en-US" b="1" dirty="0" smtClean="0"/>
              <a:t>Ventilation and Infiltration heat gain</a:t>
            </a:r>
            <a:endParaRPr lang="en-US" dirty="0" smtClean="0"/>
          </a:p>
          <a:p>
            <a:pPr>
              <a:buNone/>
            </a:pPr>
            <a:r>
              <a:rPr lang="en-US" dirty="0" err="1" smtClean="0"/>
              <a:t>Q.s.ven</a:t>
            </a:r>
            <a:r>
              <a:rPr lang="en-US" dirty="0" smtClean="0"/>
              <a:t> =1.2*5*18.6 *17.3 = 1930.068 Watt</a:t>
            </a:r>
          </a:p>
          <a:p>
            <a:r>
              <a:rPr lang="en-US" dirty="0" smtClean="0"/>
              <a:t>Q.tot = 1268.5 + 1930 = 3199.18 Watt </a:t>
            </a:r>
            <a:endParaRPr lang="ar-S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6"/>
          <a:ext cx="9144000" cy="6858012"/>
        </p:xfrm>
        <a:graphic>
          <a:graphicData uri="http://schemas.openxmlformats.org/drawingml/2006/table">
            <a:tbl>
              <a:tblPr/>
              <a:tblGrid>
                <a:gridCol w="2924099"/>
                <a:gridCol w="1982439"/>
                <a:gridCol w="2155903"/>
                <a:gridCol w="2081559"/>
              </a:tblGrid>
              <a:tr h="163286">
                <a:tc>
                  <a:txBody>
                    <a:bodyPr/>
                    <a:lstStyle/>
                    <a:p>
                      <a:pPr algn="ctr" rtl="0">
                        <a:lnSpc>
                          <a:spcPct val="115000"/>
                        </a:lnSpc>
                        <a:spcAft>
                          <a:spcPts val="0"/>
                        </a:spcAft>
                      </a:pPr>
                      <a:r>
                        <a:rPr lang="en-US" sz="600" dirty="0">
                          <a:solidFill>
                            <a:srgbClr val="000000"/>
                          </a:solidFill>
                          <a:latin typeface="Arial"/>
                          <a:ea typeface="Times New Roman"/>
                          <a:cs typeface="Arial"/>
                        </a:rPr>
                        <a:t>Room </a:t>
                      </a:r>
                      <a:endParaRPr lang="en-US" sz="600" dirty="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Qs, cond. (W)</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Qs, vent. (W)</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Q tot ( W )</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Single Room (1)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1268.500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1930.68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3199.180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Single Room (2)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1031.932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1972.2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3004.132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Single Room (3)</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1133.207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2179.8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3313.007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Single Room (4)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1322.810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1951.44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3274.250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dirty="0">
                          <a:solidFill>
                            <a:srgbClr val="000000"/>
                          </a:solidFill>
                          <a:latin typeface="Arial"/>
                          <a:ea typeface="Times New Roman"/>
                          <a:cs typeface="Arial"/>
                        </a:rPr>
                        <a:t>  Single Room (5)</a:t>
                      </a:r>
                      <a:endParaRPr lang="en-US" sz="600" dirty="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855.860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1868.4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2724.260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Single Room (6)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1015.360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1837.26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2852.620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Single Room (7)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1025.506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1909.92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2935.426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Single Room (8)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1141.954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1764.6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2906.554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Single Room (9)</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1369.834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3217.8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4587.634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Single Room (10)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994.378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1349.4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2343.778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Single Room (11)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979.446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2366.64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3346.086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1504.825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2449.68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3954.505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1092.185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2460.06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3552.245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Room(3)</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825.418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2439.3</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3264.718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828.317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2460.06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3288.377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828.317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2460.06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3288.377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915.001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2449.68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3364.681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1151.699</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2003.34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3155.039</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1411.993</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2179.8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3591.793</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Room(9)</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2192.196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2875.26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5067.456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Room(10)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1197.415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2875.26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4072.675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Room(11)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1197.415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2875.26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4072.675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Room(12)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1197.415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2875.26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4072.675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Room(13)</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1197.415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2875.26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4072.675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Room(14)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1197.415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2875.26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4072.675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Room(15)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1197.415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2875.26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4072.675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  Double Room(16)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1197.415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2875.26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4072.675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Main Carador (1)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11821.867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2179.8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14001.66718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Main Carador (2)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7002.546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9861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16863.54555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Small Corridor</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10697.957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11781.3</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1083.343404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Doctor Office(1)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1193.740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830.4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2024.139877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Doctor Office (2)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255.751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1557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1301.248564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Lounge </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13496.776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1141.8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14638.57615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Lounge (1)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9479.012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11729.4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2250.388031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Male Change</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152.639</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1671.18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1823.818852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Female Change</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1182.815</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1245.6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2428.41484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Nurse Station</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34.634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1557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1522.36566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Waiting</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14371.783</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1245.6</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15617.38301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Suite Room</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6895.487</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11418</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4522.512811</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Clean &amp; Dirty UT.</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1080.020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3363.12</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2283.099753</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86">
                <a:tc>
                  <a:txBody>
                    <a:bodyPr/>
                    <a:lstStyle/>
                    <a:p>
                      <a:pPr algn="ctr" rtl="0">
                        <a:lnSpc>
                          <a:spcPct val="115000"/>
                        </a:lnSpc>
                        <a:spcAft>
                          <a:spcPts val="0"/>
                        </a:spcAft>
                      </a:pPr>
                      <a:r>
                        <a:rPr lang="en-US" sz="600">
                          <a:solidFill>
                            <a:srgbClr val="000000"/>
                          </a:solidFill>
                          <a:latin typeface="Arial"/>
                          <a:ea typeface="Times New Roman"/>
                          <a:cs typeface="Arial"/>
                        </a:rPr>
                        <a:t>Sum</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Arial"/>
                          <a:ea typeface="Times New Roman"/>
                          <a:cs typeface="Arial"/>
                        </a:rPr>
                        <a:t>127492.200</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2003.34</a:t>
                      </a:r>
                      <a:endParaRPr lang="en-US" sz="60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dirty="0">
                          <a:solidFill>
                            <a:srgbClr val="000000"/>
                          </a:solidFill>
                          <a:latin typeface="Arial"/>
                          <a:ea typeface="Times New Roman"/>
                          <a:cs typeface="Arial"/>
                        </a:rPr>
                        <a:t>129495.540</a:t>
                      </a:r>
                      <a:endParaRPr lang="en-US" sz="600" dirty="0">
                        <a:latin typeface="Calibri"/>
                        <a:ea typeface="Times New Roman"/>
                        <a:cs typeface="Arial"/>
                      </a:endParaRPr>
                    </a:p>
                  </a:txBody>
                  <a:tcPr marL="37355" marR="373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Heating Loads </a:t>
            </a:r>
            <a:endParaRPr lang="ar-SA" dirty="0"/>
          </a:p>
        </p:txBody>
      </p:sp>
      <p:pic>
        <p:nvPicPr>
          <p:cNvPr id="3074" name="Picture 2" descr="C:\Users\GoogleTech\Desktop\Untitled.png"/>
          <p:cNvPicPr>
            <a:picLocks noChangeAspect="1" noChangeArrowheads="1"/>
          </p:cNvPicPr>
          <p:nvPr/>
        </p:nvPicPr>
        <p:blipFill>
          <a:blip r:embed="rId2"/>
          <a:srcRect/>
          <a:stretch>
            <a:fillRect/>
          </a:stretch>
        </p:blipFill>
        <p:spPr bwMode="auto">
          <a:xfrm>
            <a:off x="1" y="1905000"/>
            <a:ext cx="9144000" cy="4953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Boiler Selection</a:t>
            </a:r>
            <a:endParaRPr lang="ar-SA" dirty="0"/>
          </a:p>
        </p:txBody>
      </p:sp>
      <p:sp>
        <p:nvSpPr>
          <p:cNvPr id="3" name="Content Placeholder 2"/>
          <p:cNvSpPr>
            <a:spLocks noGrp="1"/>
          </p:cNvSpPr>
          <p:nvPr>
            <p:ph idx="1"/>
          </p:nvPr>
        </p:nvSpPr>
        <p:spPr/>
        <p:txBody>
          <a:bodyPr>
            <a:normAutofit lnSpcReduction="10000"/>
          </a:bodyPr>
          <a:lstStyle/>
          <a:p>
            <a:r>
              <a:rPr lang="en-US" dirty="0" smtClean="0"/>
              <a:t>Boiler specification</a:t>
            </a:r>
          </a:p>
          <a:p>
            <a:endParaRPr lang="en-US" dirty="0" smtClean="0"/>
          </a:p>
          <a:p>
            <a:pPr lvl="0"/>
            <a:r>
              <a:rPr lang="en-US" dirty="0" smtClean="0"/>
              <a:t>Domestic hot water load 145.03 KW</a:t>
            </a:r>
          </a:p>
          <a:p>
            <a:pPr lvl="0"/>
            <a:r>
              <a:rPr lang="en-US" dirty="0" smtClean="0"/>
              <a:t>Heating Load 834.4 KW</a:t>
            </a:r>
          </a:p>
          <a:p>
            <a:pPr lvl="0">
              <a:buNone/>
            </a:pPr>
            <a:r>
              <a:rPr lang="en-US" dirty="0" smtClean="0"/>
              <a:t> </a:t>
            </a:r>
          </a:p>
          <a:p>
            <a:pPr lvl="0"/>
            <a:r>
              <a:rPr lang="en-US" dirty="0" smtClean="0"/>
              <a:t>Boiler Capacity = 1077.37 KW</a:t>
            </a:r>
          </a:p>
          <a:p>
            <a:r>
              <a:rPr lang="en-US" dirty="0" smtClean="0"/>
              <a:t> </a:t>
            </a:r>
          </a:p>
          <a:p>
            <a:r>
              <a:rPr lang="en-US" dirty="0" smtClean="0"/>
              <a:t>Annual fuel consumption of diesel is 154.86 cubic meter per year .</a:t>
            </a:r>
          </a:p>
          <a:p>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Objective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82808"/>
            <a:ext cx="8686800" cy="4572000"/>
          </a:xfrm>
        </p:spPr>
        <p:txBody>
          <a:bodyPr/>
          <a:lstStyle/>
          <a:p>
            <a:r>
              <a:rPr lang="en-US" dirty="0" smtClean="0">
                <a:latin typeface="+mj-lt"/>
              </a:rPr>
              <a:t>   </a:t>
            </a:r>
            <a:r>
              <a:rPr lang="en-US" dirty="0" smtClean="0">
                <a:latin typeface="+mj-lt"/>
                <a:cs typeface="Times New Roman" pitchFamily="18" charset="0"/>
              </a:rPr>
              <a:t>The objective  of  this project is to design Conventional (HVAC) System (</a:t>
            </a:r>
            <a:r>
              <a:rPr lang="en-US" b="1" dirty="0" smtClean="0">
                <a:latin typeface="+mj-lt"/>
                <a:cs typeface="Times New Roman" pitchFamily="18" charset="0"/>
              </a:rPr>
              <a:t>Fan coil units with chiller and Boiler</a:t>
            </a:r>
            <a:r>
              <a:rPr lang="en-US" dirty="0" smtClean="0">
                <a:latin typeface="+mj-lt"/>
                <a:cs typeface="Times New Roman" pitchFamily="18" charset="0"/>
              </a:rPr>
              <a:t> ) for AL-</a:t>
            </a:r>
            <a:r>
              <a:rPr lang="en-US" dirty="0" err="1" smtClean="0">
                <a:latin typeface="+mj-lt"/>
                <a:cs typeface="Times New Roman" pitchFamily="18" charset="0"/>
              </a:rPr>
              <a:t>Rehan</a:t>
            </a:r>
            <a:r>
              <a:rPr lang="en-US" dirty="0" smtClean="0">
                <a:latin typeface="+mj-lt"/>
                <a:cs typeface="Times New Roman" pitchFamily="18" charset="0"/>
              </a:rPr>
              <a:t> Hospital.</a:t>
            </a:r>
          </a:p>
          <a:p>
            <a:r>
              <a:rPr lang="en-US" dirty="0" smtClean="0">
                <a:latin typeface="+mj-lt"/>
                <a:cs typeface="Times New Roman" pitchFamily="18" charset="0"/>
              </a:rPr>
              <a:t>In addition with all recommended mechanical systems that should contain like (potable water, drainage, medical gases and fire fighting) systems. </a:t>
            </a:r>
          </a:p>
          <a:p>
            <a:pPr>
              <a:buNone/>
            </a:pPr>
            <a:endParaRPr lang="en-US" dirty="0">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From </a:t>
            </a:r>
            <a:r>
              <a:rPr lang="en-US" b="1" dirty="0" smtClean="0"/>
              <a:t>Obrien boilers Company</a:t>
            </a:r>
            <a:r>
              <a:rPr lang="en-US" dirty="0" smtClean="0"/>
              <a:t>  Catalogue</a:t>
            </a:r>
          </a:p>
          <a:p>
            <a:pPr>
              <a:buNone/>
            </a:pPr>
            <a:r>
              <a:rPr lang="en-US" dirty="0" smtClean="0"/>
              <a:t>we chose</a:t>
            </a:r>
          </a:p>
          <a:p>
            <a:pPr>
              <a:buNone/>
            </a:pPr>
            <a:endParaRPr lang="en-US" dirty="0" smtClean="0"/>
          </a:p>
          <a:p>
            <a:r>
              <a:rPr lang="en-US" dirty="0" smtClean="0"/>
              <a:t>REX K120 F with capacity of 1200 KW</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Pump Specification  </a:t>
            </a:r>
            <a:endParaRPr lang="ar-SA" dirty="0"/>
          </a:p>
        </p:txBody>
      </p:sp>
      <p:pic>
        <p:nvPicPr>
          <p:cNvPr id="2050" name="Picture 2" descr="C:\Users\GoogleTech\Desktop\whight screen.png"/>
          <p:cNvPicPr>
            <a:picLocks noChangeAspect="1" noChangeArrowheads="1"/>
          </p:cNvPicPr>
          <p:nvPr/>
        </p:nvPicPr>
        <p:blipFill>
          <a:blip r:embed="rId2"/>
          <a:srcRect/>
          <a:stretch>
            <a:fillRect/>
          </a:stretch>
        </p:blipFill>
        <p:spPr bwMode="auto">
          <a:xfrm>
            <a:off x="0" y="2819400"/>
            <a:ext cx="9144000" cy="40386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Pump Selection</a:t>
            </a:r>
            <a:endParaRPr lang="ar-SA" dirty="0"/>
          </a:p>
        </p:txBody>
      </p:sp>
      <p:sp>
        <p:nvSpPr>
          <p:cNvPr id="3" name="Content Placeholder 2"/>
          <p:cNvSpPr>
            <a:spLocks noGrp="1"/>
          </p:cNvSpPr>
          <p:nvPr>
            <p:ph idx="1"/>
          </p:nvPr>
        </p:nvSpPr>
        <p:spPr/>
        <p:txBody>
          <a:bodyPr/>
          <a:lstStyle/>
          <a:p>
            <a:r>
              <a:rPr lang="en-US" dirty="0" smtClean="0"/>
              <a:t>Required pump for boiler have the following specification</a:t>
            </a:r>
          </a:p>
          <a:p>
            <a:pPr>
              <a:buNone/>
            </a:pPr>
            <a:r>
              <a:rPr lang="en-US" dirty="0" smtClean="0"/>
              <a:t> </a:t>
            </a:r>
          </a:p>
          <a:p>
            <a:r>
              <a:rPr lang="en-US" dirty="0" smtClean="0"/>
              <a:t>pump head 149.75PSI . </a:t>
            </a:r>
          </a:p>
          <a:p>
            <a:r>
              <a:rPr lang="en-US" dirty="0" smtClean="0"/>
              <a:t>pump flow rate 20.14 L/s.</a:t>
            </a:r>
          </a:p>
          <a:p>
            <a:pPr>
              <a:buNone/>
            </a:pPr>
            <a:endParaRPr lang="en-US" dirty="0" smtClean="0"/>
          </a:p>
          <a:p>
            <a:r>
              <a:rPr lang="en-US" dirty="0" smtClean="0"/>
              <a:t>From WILO catalog we chose NL 50/315-45-2-12-50Hz series .</a:t>
            </a:r>
          </a:p>
          <a:p>
            <a:endParaRPr lang="ar-S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Expansion Tank </a:t>
            </a:r>
            <a:endParaRPr lang="ar-SA" dirty="0"/>
          </a:p>
        </p:txBody>
      </p:sp>
      <p:sp>
        <p:nvSpPr>
          <p:cNvPr id="3" name="Content Placeholder 2"/>
          <p:cNvSpPr>
            <a:spLocks noGrp="1"/>
          </p:cNvSpPr>
          <p:nvPr>
            <p:ph idx="1"/>
          </p:nvPr>
        </p:nvSpPr>
        <p:spPr/>
        <p:txBody>
          <a:bodyPr/>
          <a:lstStyle/>
          <a:p>
            <a:r>
              <a:rPr lang="en-US" dirty="0" smtClean="0"/>
              <a:t>From </a:t>
            </a:r>
            <a:r>
              <a:rPr lang="en-US" b="1" dirty="0" smtClean="0"/>
              <a:t>Wessels Company </a:t>
            </a:r>
            <a:r>
              <a:rPr lang="en-US" dirty="0" smtClean="0"/>
              <a:t>Catalogue depending on pump flow rate(20.17 L/s) (319.7 GPM )we select </a:t>
            </a:r>
            <a:r>
              <a:rPr lang="en-US" b="1" dirty="0" smtClean="0"/>
              <a:t>TXA 1400</a:t>
            </a:r>
            <a:endParaRPr lang="ar-SA"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1026" name="Picture 2" descr="C:\Users\GoogleTech\Desktop\boiler.png"/>
          <p:cNvPicPr>
            <a:picLocks noGrp="1" noChangeAspect="1" noChangeArrowheads="1"/>
          </p:cNvPicPr>
          <p:nvPr>
            <p:ph idx="1"/>
          </p:nvPr>
        </p:nvPicPr>
        <p:blipFill>
          <a:blip r:embed="rId2"/>
          <a:srcRect/>
          <a:stretch>
            <a:fillRect/>
          </a:stretch>
        </p:blipFill>
        <p:spPr bwMode="auto">
          <a:xfrm>
            <a:off x="1" y="0"/>
            <a:ext cx="9144000" cy="68580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027906"/>
          </a:xfrm>
        </p:spPr>
        <p:txBody>
          <a:bodyPr/>
          <a:lstStyle/>
          <a:p>
            <a:r>
              <a:rPr lang="en-US" dirty="0" smtClean="0"/>
              <a:t>Coaling Load Calculation</a:t>
            </a:r>
            <a:endParaRPr lang="en-US" dirty="0"/>
          </a:p>
        </p:txBody>
      </p:sp>
      <p:sp>
        <p:nvSpPr>
          <p:cNvPr id="3" name="Content Placeholder 2"/>
          <p:cNvSpPr>
            <a:spLocks noGrp="1"/>
          </p:cNvSpPr>
          <p:nvPr>
            <p:ph idx="1"/>
          </p:nvPr>
        </p:nvSpPr>
        <p:spPr>
          <a:xfrm>
            <a:off x="457200" y="1219200"/>
            <a:ext cx="8229600" cy="5235608"/>
          </a:xfrm>
        </p:spPr>
        <p:txBody>
          <a:bodyPr>
            <a:normAutofit/>
          </a:bodyPr>
          <a:lstStyle/>
          <a:p>
            <a:r>
              <a:rPr lang="en-US" dirty="0" smtClean="0"/>
              <a:t>EQUATIONS</a:t>
            </a:r>
          </a:p>
          <a:p>
            <a:pPr>
              <a:buFont typeface="Wingdings" pitchFamily="2" charset="2"/>
              <a:buChar char="Ø"/>
            </a:pPr>
            <a:r>
              <a:rPr lang="en-US" sz="2400" dirty="0" smtClean="0">
                <a:latin typeface="Times New Roman" pitchFamily="18" charset="0"/>
                <a:cs typeface="Times New Roman" pitchFamily="18" charset="0"/>
              </a:rPr>
              <a:t>For Ceiling</a:t>
            </a:r>
            <a:r>
              <a:rPr lang="en-US" sz="22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Q=U*A*(CLTD)</a:t>
            </a:r>
            <a:r>
              <a:rPr lang="en-US" sz="1900" baseline="-25000" dirty="0" err="1" smtClean="0">
                <a:latin typeface="Times New Roman" pitchFamily="18" charset="0"/>
                <a:cs typeface="Times New Roman" pitchFamily="18" charset="0"/>
              </a:rPr>
              <a:t>corr</a:t>
            </a:r>
            <a:endParaRPr lang="en-US" sz="1900" baseline="-25000" dirty="0" smtClean="0">
              <a:latin typeface="Times New Roman" pitchFamily="18" charset="0"/>
              <a:cs typeface="Times New Roman" pitchFamily="18" charset="0"/>
            </a:endParaRPr>
          </a:p>
          <a:p>
            <a:pPr>
              <a:buNone/>
            </a:pPr>
            <a:r>
              <a:rPr lang="en-US" sz="1900" dirty="0" smtClean="0">
                <a:latin typeface="Times New Roman" pitchFamily="18" charset="0"/>
                <a:cs typeface="Times New Roman" pitchFamily="18" charset="0"/>
              </a:rPr>
              <a:t>(CLTD)</a:t>
            </a:r>
            <a:r>
              <a:rPr lang="en-US" sz="1900" baseline="-25000" dirty="0" err="1" smtClean="0">
                <a:latin typeface="Times New Roman" pitchFamily="18" charset="0"/>
                <a:cs typeface="Times New Roman" pitchFamily="18" charset="0"/>
              </a:rPr>
              <a:t>corr</a:t>
            </a:r>
            <a:r>
              <a:rPr lang="en-US" sz="1900" dirty="0" smtClean="0">
                <a:latin typeface="Times New Roman" pitchFamily="18" charset="0"/>
                <a:cs typeface="Times New Roman" pitchFamily="18" charset="0"/>
              </a:rPr>
              <a:t> =</a:t>
            </a:r>
            <a:r>
              <a:rPr lang="en-US" sz="1900" baseline="-250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(CLTD + LM) K + (25.5 – Ti )+  (To – 29.4)</a:t>
            </a:r>
          </a:p>
          <a:p>
            <a:pPr>
              <a:lnSpc>
                <a:spcPct val="150000"/>
              </a:lnSpc>
              <a:buNone/>
            </a:pPr>
            <a:r>
              <a:rPr lang="en-US" sz="2400" dirty="0" smtClean="0">
                <a:latin typeface="Times New Roman" pitchFamily="18" charset="0"/>
                <a:cs typeface="Times New Roman" pitchFamily="18" charset="0"/>
              </a:rPr>
              <a:t>CLTD: cooling load factor                      K:color factor</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K=1 dark color     K=0.5 light color</a:t>
            </a:r>
          </a:p>
          <a:p>
            <a:pPr>
              <a:lnSpc>
                <a:spcPct val="150000"/>
              </a:lnSpc>
              <a:buFont typeface="Wingdings" pitchFamily="2" charset="2"/>
              <a:buChar char="Ø"/>
            </a:pPr>
            <a:r>
              <a:rPr lang="en-US" sz="2400" dirty="0" smtClean="0">
                <a:latin typeface="Times New Roman" pitchFamily="18" charset="0"/>
                <a:cs typeface="Times New Roman" pitchFamily="18" charset="0"/>
              </a:rPr>
              <a:t>For Walls: </a:t>
            </a:r>
            <a:r>
              <a:rPr lang="en-US" sz="1900" dirty="0" smtClean="0">
                <a:latin typeface="Times New Roman" pitchFamily="18" charset="0"/>
                <a:cs typeface="Times New Roman" pitchFamily="18" charset="0"/>
              </a:rPr>
              <a:t>Q=U*A*(CLTD)</a:t>
            </a:r>
            <a:r>
              <a:rPr lang="en-US" sz="1900" baseline="-25000" dirty="0" err="1" smtClean="0">
                <a:latin typeface="Times New Roman" pitchFamily="18" charset="0"/>
                <a:cs typeface="Times New Roman" pitchFamily="18" charset="0"/>
              </a:rPr>
              <a:t>corr</a:t>
            </a:r>
            <a:endParaRPr lang="en-US" sz="1900" baseline="-25000" dirty="0" smtClean="0">
              <a:latin typeface="Times New Roman" pitchFamily="18" charset="0"/>
              <a:cs typeface="Times New Roman" pitchFamily="18" charset="0"/>
            </a:endParaRPr>
          </a:p>
          <a:p>
            <a:pPr>
              <a:buNone/>
            </a:pPr>
            <a:r>
              <a:rPr lang="en-US" sz="1900" dirty="0" smtClean="0">
                <a:latin typeface="Times New Roman" pitchFamily="18" charset="0"/>
                <a:cs typeface="Times New Roman" pitchFamily="18" charset="0"/>
              </a:rPr>
              <a:t>(CLTD)</a:t>
            </a:r>
            <a:r>
              <a:rPr lang="en-US" sz="1900" baseline="-25000" dirty="0" err="1" smtClean="0">
                <a:latin typeface="Times New Roman" pitchFamily="18" charset="0"/>
                <a:cs typeface="Times New Roman" pitchFamily="18" charset="0"/>
              </a:rPr>
              <a:t>corr</a:t>
            </a:r>
            <a:r>
              <a:rPr lang="en-US" sz="1900" dirty="0" smtClean="0">
                <a:latin typeface="Times New Roman" pitchFamily="18" charset="0"/>
                <a:cs typeface="Times New Roman" pitchFamily="18" charset="0"/>
              </a:rPr>
              <a:t> =(CLTD + LM) K + (25.5 – Ti )+  (To – 29.4)</a:t>
            </a:r>
          </a:p>
          <a:p>
            <a:pPr>
              <a:buNone/>
            </a:pPr>
            <a:r>
              <a:rPr lang="en-US" sz="1900" dirty="0" smtClean="0">
                <a:latin typeface="Times New Roman" pitchFamily="18" charset="0"/>
                <a:cs typeface="Times New Roman" pitchFamily="18" charset="0"/>
              </a:rPr>
              <a:t>K=1 dark color      K=0.83 medium color      K=0.5 light color</a:t>
            </a:r>
          </a:p>
          <a:p>
            <a:pPr>
              <a:buNone/>
            </a:pPr>
            <a:endParaRPr lang="en-US"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50008"/>
          </a:xfrm>
        </p:spPr>
        <p:txBody>
          <a:bodyPr>
            <a:normAutofit fontScale="92500" lnSpcReduction="10000"/>
          </a:bodyPr>
          <a:lstStyle/>
          <a:p>
            <a:pPr>
              <a:buFont typeface="Wingdings" pitchFamily="2" charset="2"/>
              <a:buChar char="Ø"/>
            </a:pPr>
            <a:r>
              <a:rPr lang="en-US" sz="2400" dirty="0" smtClean="0">
                <a:latin typeface="Times New Roman" pitchFamily="18" charset="0"/>
                <a:cs typeface="Times New Roman" pitchFamily="18" charset="0"/>
              </a:rPr>
              <a:t>For Glass                 </a:t>
            </a:r>
          </a:p>
          <a:p>
            <a:pPr>
              <a:buFont typeface="Arial" pitchFamily="34" charset="0"/>
              <a:buChar char="•"/>
            </a:pPr>
            <a:r>
              <a:rPr lang="en-US" sz="2000" b="1" dirty="0" smtClean="0">
                <a:latin typeface="Times New Roman" pitchFamily="18" charset="0"/>
                <a:cs typeface="Times New Roman" pitchFamily="18" charset="0"/>
              </a:rPr>
              <a:t>Heat transmitted through glass                 </a:t>
            </a:r>
            <a:r>
              <a:rPr lang="en-US" sz="2000" dirty="0" smtClean="0">
                <a:latin typeface="Times New Roman" pitchFamily="18" charset="0"/>
                <a:cs typeface="Times New Roman" pitchFamily="18" charset="0"/>
              </a:rPr>
              <a:t>Q=A*(SHG)*(SC)*(CLF)</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SHG: solar heat gain</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SC: shading coefficient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CLF: cooling load factor</a:t>
            </a:r>
          </a:p>
          <a:p>
            <a:pPr>
              <a:buFont typeface="Arial" pitchFamily="34" charset="0"/>
              <a:buChar char="•"/>
            </a:pPr>
            <a:r>
              <a:rPr lang="en-US" sz="2000" b="1" dirty="0" smtClean="0">
                <a:latin typeface="Times New Roman" pitchFamily="18" charset="0"/>
                <a:cs typeface="Times New Roman" pitchFamily="18" charset="0"/>
              </a:rPr>
              <a:t>Convection heat gain</a:t>
            </a:r>
            <a:r>
              <a:rPr lang="en-US" sz="2000" dirty="0" smtClean="0">
                <a:latin typeface="Times New Roman" pitchFamily="18" charset="0"/>
                <a:cs typeface="Times New Roman" pitchFamily="18" charset="0"/>
              </a:rPr>
              <a:t>                                 Q=U*A*(CLTD)</a:t>
            </a:r>
            <a:r>
              <a:rPr lang="en-US" sz="2000" baseline="-25000" dirty="0" err="1" smtClean="0">
                <a:latin typeface="Times New Roman" pitchFamily="18" charset="0"/>
                <a:cs typeface="Times New Roman" pitchFamily="18" charset="0"/>
              </a:rPr>
              <a:t>corr</a:t>
            </a:r>
            <a:endParaRPr lang="en-US" sz="2000" baseline="-25000" dirty="0" smtClean="0">
              <a:latin typeface="Times New Roman" pitchFamily="18" charset="0"/>
              <a:cs typeface="Times New Roman" pitchFamily="18" charset="0"/>
            </a:endParaRPr>
          </a:p>
          <a:p>
            <a:pPr>
              <a:buNone/>
            </a:pPr>
            <a:endParaRPr lang="en-US" sz="2000" baseline="-25000" dirty="0" smtClean="0">
              <a:latin typeface="Times New Roman" pitchFamily="18" charset="0"/>
              <a:cs typeface="Times New Roman" pitchFamily="18" charset="0"/>
            </a:endParaRPr>
          </a:p>
          <a:p>
            <a:pPr>
              <a:lnSpc>
                <a:spcPct val="160000"/>
              </a:lnSpc>
              <a:buFont typeface="Wingdings" pitchFamily="2" charset="2"/>
              <a:buChar char="Ø"/>
            </a:pPr>
            <a:r>
              <a:rPr lang="en-US" sz="2400" dirty="0" smtClean="0">
                <a:latin typeface="Times New Roman" pitchFamily="18" charset="0"/>
                <a:cs typeface="Times New Roman" pitchFamily="18" charset="0"/>
              </a:rPr>
              <a:t>For  people         Q</a:t>
            </a:r>
            <a:r>
              <a:rPr lang="en-US" sz="2400" baseline="-250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q</a:t>
            </a:r>
            <a:r>
              <a:rPr lang="en-US" sz="2400" baseline="-25000" dirty="0" err="1"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*n*CLF                q</a:t>
            </a:r>
            <a:r>
              <a:rPr lang="en-US" sz="2400" baseline="-25000" dirty="0" smtClean="0">
                <a:latin typeface="Times New Roman" pitchFamily="18" charset="0"/>
                <a:cs typeface="Times New Roman" pitchFamily="18" charset="0"/>
              </a:rPr>
              <a:t>L</a:t>
            </a:r>
            <a:r>
              <a:rPr lang="en-US" sz="2400" dirty="0" smtClean="0">
                <a:latin typeface="Times New Roman" pitchFamily="18" charset="0"/>
                <a:cs typeface="Times New Roman" pitchFamily="18" charset="0"/>
              </a:rPr>
              <a:t>=q</a:t>
            </a:r>
            <a:r>
              <a:rPr lang="en-US" sz="2400" baseline="-25000" dirty="0" smtClean="0">
                <a:latin typeface="Times New Roman" pitchFamily="18" charset="0"/>
                <a:cs typeface="Times New Roman" pitchFamily="18" charset="0"/>
              </a:rPr>
              <a:t>L</a:t>
            </a:r>
            <a:r>
              <a:rPr lang="en-US" sz="2400" dirty="0" smtClean="0">
                <a:latin typeface="Times New Roman" pitchFamily="18" charset="0"/>
                <a:cs typeface="Times New Roman" pitchFamily="18" charset="0"/>
              </a:rPr>
              <a:t>*n</a:t>
            </a:r>
            <a:br>
              <a:rPr lang="en-US" sz="24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Q</a:t>
            </a:r>
            <a:r>
              <a:rPr lang="en-US" sz="2000" baseline="-25000" dirty="0" smtClean="0">
                <a:latin typeface="Times New Roman" pitchFamily="18" charset="0"/>
                <a:cs typeface="Times New Roman" pitchFamily="18" charset="0"/>
              </a:rPr>
              <a:t>s</a:t>
            </a:r>
            <a:r>
              <a:rPr lang="en-US" sz="2000" dirty="0" smtClean="0">
                <a:latin typeface="Times New Roman" pitchFamily="18" charset="0"/>
                <a:cs typeface="Times New Roman" pitchFamily="18" charset="0"/>
              </a:rPr>
              <a:t>,Q</a:t>
            </a:r>
            <a:r>
              <a:rPr lang="en-US" sz="2000" baseline="-25000" dirty="0" smtClean="0">
                <a:latin typeface="Times New Roman" pitchFamily="18" charset="0"/>
                <a:cs typeface="Times New Roman" pitchFamily="18" charset="0"/>
              </a:rPr>
              <a:t>L</a:t>
            </a:r>
            <a:r>
              <a:rPr lang="en-US" sz="2000" dirty="0" smtClean="0">
                <a:latin typeface="Times New Roman" pitchFamily="18" charset="0"/>
                <a:cs typeface="Times New Roman" pitchFamily="18" charset="0"/>
              </a:rPr>
              <a:t>: sensible and latent heat gain</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q</a:t>
            </a:r>
            <a:r>
              <a:rPr lang="en-US" sz="2000" baseline="-25000" dirty="0" smtClean="0">
                <a:latin typeface="Times New Roman" pitchFamily="18" charset="0"/>
                <a:cs typeface="Times New Roman" pitchFamily="18" charset="0"/>
              </a:rPr>
              <a:t>s</a:t>
            </a:r>
            <a:r>
              <a:rPr lang="en-US" sz="2000" dirty="0" smtClean="0">
                <a:latin typeface="Times New Roman" pitchFamily="18" charset="0"/>
                <a:cs typeface="Times New Roman" pitchFamily="18" charset="0"/>
              </a:rPr>
              <a:t>,q</a:t>
            </a:r>
            <a:r>
              <a:rPr lang="en-US" sz="2000" baseline="-25000" dirty="0" smtClean="0">
                <a:latin typeface="Times New Roman" pitchFamily="18" charset="0"/>
                <a:cs typeface="Times New Roman" pitchFamily="18" charset="0"/>
              </a:rPr>
              <a:t>L</a:t>
            </a:r>
            <a:r>
              <a:rPr lang="en-US" sz="2000" dirty="0" smtClean="0">
                <a:latin typeface="Times New Roman" pitchFamily="18" charset="0"/>
                <a:cs typeface="Times New Roman" pitchFamily="18" charset="0"/>
              </a:rPr>
              <a:t>: sensible and latent gains per person     </a:t>
            </a:r>
          </a:p>
          <a:p>
            <a:pPr>
              <a:lnSpc>
                <a:spcPct val="110000"/>
              </a:lnSpc>
              <a:buNone/>
            </a:pPr>
            <a:r>
              <a:rPr lang="en-US" sz="2000" dirty="0" smtClean="0">
                <a:latin typeface="Times New Roman" pitchFamily="18" charset="0"/>
                <a:cs typeface="Times New Roman" pitchFamily="18" charset="0"/>
              </a:rPr>
              <a:t>       n: number of people                </a:t>
            </a:r>
          </a:p>
          <a:p>
            <a:pPr>
              <a:lnSpc>
                <a:spcPct val="110000"/>
              </a:lnSpc>
              <a:buNone/>
            </a:pPr>
            <a:r>
              <a:rPr lang="en-US" sz="2000" dirty="0" smtClean="0">
                <a:latin typeface="Times New Roman" pitchFamily="18" charset="0"/>
                <a:cs typeface="Times New Roman" pitchFamily="18" charset="0"/>
              </a:rPr>
              <a:t>       CLF: cooling load factor</a:t>
            </a:r>
          </a:p>
          <a:p>
            <a:pPr>
              <a:lnSpc>
                <a:spcPct val="110000"/>
              </a:lnSpc>
              <a:buNone/>
            </a:pPr>
            <a:endParaRPr lang="en-US" sz="2000" dirty="0" smtClean="0">
              <a:latin typeface="Times New Roman" pitchFamily="18" charset="0"/>
              <a:cs typeface="Times New Roman" pitchFamily="18" charset="0"/>
            </a:endParaRPr>
          </a:p>
          <a:p>
            <a:pPr>
              <a:lnSpc>
                <a:spcPct val="110000"/>
              </a:lnSpc>
              <a:buFont typeface="Wingdings" pitchFamily="2" charset="2"/>
              <a:buChar char="Ø"/>
            </a:pPr>
            <a:r>
              <a:rPr lang="en-US" sz="2000" b="1" dirty="0" smtClean="0">
                <a:latin typeface="Times New Roman" pitchFamily="18" charset="0"/>
                <a:cs typeface="Times New Roman" pitchFamily="18" charset="0"/>
              </a:rPr>
              <a:t>For  lighting                   </a:t>
            </a:r>
            <a:r>
              <a:rPr lang="en-US" sz="2000" dirty="0" smtClean="0">
                <a:latin typeface="Times New Roman" pitchFamily="18" charset="0"/>
                <a:cs typeface="Times New Roman" pitchFamily="18" charset="0"/>
              </a:rPr>
              <a:t>Q</a:t>
            </a:r>
            <a:r>
              <a:rPr lang="en-US" sz="2000" baseline="-25000" dirty="0" smtClean="0">
                <a:latin typeface="Times New Roman" pitchFamily="18" charset="0"/>
                <a:cs typeface="Times New Roman" pitchFamily="18" charset="0"/>
              </a:rPr>
              <a:t>s</a:t>
            </a:r>
            <a:r>
              <a:rPr lang="en-US" sz="2000" dirty="0" smtClean="0">
                <a:latin typeface="Times New Roman" pitchFamily="18" charset="0"/>
                <a:cs typeface="Times New Roman" pitchFamily="18" charset="0"/>
              </a:rPr>
              <a:t>=W*CLF</a:t>
            </a:r>
          </a:p>
          <a:p>
            <a:pPr>
              <a:lnSpc>
                <a:spcPct val="110000"/>
              </a:lnSpc>
              <a:buNone/>
            </a:pPr>
            <a:r>
              <a:rPr lang="en-US" sz="2000" dirty="0" smtClean="0">
                <a:latin typeface="Times New Roman" pitchFamily="18" charset="0"/>
                <a:cs typeface="Times New Roman" pitchFamily="18" charset="0"/>
              </a:rPr>
              <a:t>W:lighting capacity: (watts)</a:t>
            </a:r>
          </a:p>
          <a:p>
            <a:pPr>
              <a:lnSpc>
                <a:spcPct val="110000"/>
              </a:lnSpc>
              <a:buNone/>
            </a:pPr>
            <a:endParaRPr lang="en-US" sz="2000" dirty="0" smtClean="0">
              <a:latin typeface="Times New Roman" pitchFamily="18" charset="0"/>
              <a:cs typeface="Times New Roman" pitchFamily="18" charset="0"/>
            </a:endParaRPr>
          </a:p>
          <a:p>
            <a:pPr>
              <a:lnSpc>
                <a:spcPct val="110000"/>
              </a:lnSpc>
              <a:buFont typeface="Wingdings" pitchFamily="2" charset="2"/>
              <a:buChar char="Ø"/>
            </a:pPr>
            <a:r>
              <a:rPr lang="en-US" sz="2000" b="1" dirty="0" smtClean="0">
                <a:latin typeface="Times New Roman" pitchFamily="18" charset="0"/>
                <a:cs typeface="Times New Roman" pitchFamily="18" charset="0"/>
              </a:rPr>
              <a:t>For  equipments             </a:t>
            </a:r>
            <a:r>
              <a:rPr lang="en-US" sz="2000" dirty="0" smtClean="0">
                <a:latin typeface="Times New Roman" pitchFamily="18" charset="0"/>
                <a:cs typeface="Times New Roman" pitchFamily="18" charset="0"/>
              </a:rPr>
              <a:t>Q</a:t>
            </a:r>
            <a:r>
              <a:rPr lang="en-US" sz="2000" baseline="-25000" dirty="0" smtClean="0">
                <a:latin typeface="Times New Roman" pitchFamily="18" charset="0"/>
                <a:cs typeface="Times New Roman" pitchFamily="18" charset="0"/>
              </a:rPr>
              <a:t>s</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q</a:t>
            </a:r>
            <a:r>
              <a:rPr lang="en-US" sz="2000" baseline="-25000" dirty="0" err="1" smtClean="0">
                <a:latin typeface="Times New Roman" pitchFamily="18" charset="0"/>
                <a:cs typeface="Times New Roman" pitchFamily="18" charset="0"/>
              </a:rPr>
              <a:t>s</a:t>
            </a:r>
            <a:r>
              <a:rPr lang="en-US" sz="2000" dirty="0" smtClean="0">
                <a:latin typeface="Times New Roman" pitchFamily="18" charset="0"/>
                <a:cs typeface="Times New Roman" pitchFamily="18" charset="0"/>
              </a:rPr>
              <a:t>*CLF                              Q</a:t>
            </a:r>
            <a:r>
              <a:rPr lang="en-US" sz="2000" baseline="-25000" dirty="0" smtClean="0">
                <a:latin typeface="Times New Roman" pitchFamily="18" charset="0"/>
                <a:cs typeface="Times New Roman" pitchFamily="18" charset="0"/>
              </a:rPr>
              <a:t>L</a:t>
            </a:r>
            <a:r>
              <a:rPr lang="en-US" sz="2000" dirty="0" smtClean="0">
                <a:latin typeface="Times New Roman" pitchFamily="18" charset="0"/>
                <a:cs typeface="Times New Roman" pitchFamily="18" charset="0"/>
              </a:rPr>
              <a:t>=q</a:t>
            </a:r>
            <a:r>
              <a:rPr lang="en-US" sz="2000" baseline="-25000" dirty="0" smtClean="0">
                <a:latin typeface="Times New Roman" pitchFamily="18" charset="0"/>
                <a:cs typeface="Times New Roman" pitchFamily="18" charset="0"/>
              </a:rPr>
              <a:t>L</a:t>
            </a:r>
            <a:endParaRPr lang="en-US" sz="2000" dirty="0" smtClean="0">
              <a:latin typeface="Times New Roman" pitchFamily="18" charset="0"/>
              <a:cs typeface="Times New Roman" pitchFamily="18" charset="0"/>
            </a:endParaRPr>
          </a:p>
          <a:p>
            <a:pPr>
              <a:lnSpc>
                <a:spcPct val="150000"/>
              </a:lnSpc>
              <a:buFont typeface="Wingdings" pitchFamily="2" charset="2"/>
              <a:buChar char="Ø"/>
            </a:pPr>
            <a:endParaRPr lang="en-US"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qusai\Desktop\New Bitmap Image (2).bmp"/>
          <p:cNvPicPr>
            <a:picLocks noChangeAspect="1" noChangeArrowheads="1"/>
          </p:cNvPicPr>
          <p:nvPr/>
        </p:nvPicPr>
        <p:blipFill>
          <a:blip r:embed="rId2" cstate="print"/>
          <a:srcRect/>
          <a:stretch>
            <a:fillRect/>
          </a:stretch>
        </p:blipFill>
        <p:spPr bwMode="auto">
          <a:xfrm>
            <a:off x="0" y="3048000"/>
            <a:ext cx="9144000" cy="3810000"/>
          </a:xfrm>
          <a:prstGeom prst="rect">
            <a:avLst/>
          </a:prstGeom>
          <a:noFill/>
        </p:spPr>
      </p:pic>
      <p:pic>
        <p:nvPicPr>
          <p:cNvPr id="33795" name="Picture 3" descr="C:\Users\qusai\Desktop\New Bitmap Image.bmp"/>
          <p:cNvPicPr>
            <a:picLocks noChangeAspect="1" noChangeArrowheads="1"/>
          </p:cNvPicPr>
          <p:nvPr/>
        </p:nvPicPr>
        <p:blipFill>
          <a:blip r:embed="rId3" cstate="print"/>
          <a:srcRect/>
          <a:stretch>
            <a:fillRect/>
          </a:stretch>
        </p:blipFill>
        <p:spPr bwMode="auto">
          <a:xfrm>
            <a:off x="0" y="0"/>
            <a:ext cx="9144000" cy="307657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67494"/>
            <a:ext cx="8763000" cy="1180306"/>
          </a:xfrm>
        </p:spPr>
        <p:txBody>
          <a:bodyPr>
            <a:normAutofit/>
          </a:bodyPr>
          <a:lstStyle/>
          <a:p>
            <a:r>
              <a:rPr lang="en-US" sz="3600" b="1" dirty="0" smtClean="0">
                <a:effectLst/>
                <a:latin typeface="Times New Roman" pitchFamily="18" charset="0"/>
                <a:cs typeface="Times New Roman" pitchFamily="18" charset="0"/>
              </a:rPr>
              <a:t>Sample Calculations For Single Room (1)</a:t>
            </a:r>
            <a:endParaRPr lang="en-US" sz="3600" b="1"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007008"/>
          </a:xfrm>
        </p:spPr>
        <p:txBody>
          <a:bodyPr/>
          <a:lstStyle/>
          <a:p>
            <a:r>
              <a:rPr lang="en-US" sz="1800" dirty="0" smtClean="0">
                <a:latin typeface="Times New Roman" pitchFamily="18" charset="0"/>
                <a:cs typeface="Times New Roman" pitchFamily="18" charset="0"/>
              </a:rPr>
              <a:t>Area of outside wall = 14 m²</a:t>
            </a:r>
          </a:p>
          <a:p>
            <a:r>
              <a:rPr lang="en-US" sz="1800" dirty="0" smtClean="0">
                <a:latin typeface="Times New Roman" pitchFamily="18" charset="0"/>
                <a:cs typeface="Times New Roman" pitchFamily="18" charset="0"/>
              </a:rPr>
              <a:t>Area of unconditioned wall = 32.2 m²</a:t>
            </a:r>
          </a:p>
          <a:p>
            <a:r>
              <a:rPr lang="en-US" sz="1800" dirty="0" smtClean="0">
                <a:latin typeface="Times New Roman" pitchFamily="18" charset="0"/>
                <a:cs typeface="Times New Roman" pitchFamily="18" charset="0"/>
              </a:rPr>
              <a:t>Area of window is = 1.8 m²</a:t>
            </a:r>
          </a:p>
          <a:p>
            <a:r>
              <a:rPr lang="en-US" sz="1800" dirty="0" smtClean="0">
                <a:latin typeface="Times New Roman" pitchFamily="18" charset="0"/>
                <a:cs typeface="Times New Roman" pitchFamily="18" charset="0"/>
              </a:rPr>
              <a:t>Ceiling area = 18.6 m²</a:t>
            </a:r>
          </a:p>
          <a:p>
            <a:pPr>
              <a:buNone/>
            </a:pPr>
            <a:endParaRPr lang="en-US" sz="1800" dirty="0" smtClean="0">
              <a:latin typeface="Times New Roman" pitchFamily="18" charset="0"/>
              <a:cs typeface="Times New Roman" pitchFamily="18" charset="0"/>
            </a:endParaRPr>
          </a:p>
          <a:p>
            <a:pPr lvl="0">
              <a:buNone/>
            </a:pPr>
            <a:r>
              <a:rPr lang="en-US" sz="2000" b="1" dirty="0" smtClean="0">
                <a:latin typeface="Times New Roman" pitchFamily="18" charset="0"/>
                <a:cs typeface="Times New Roman" pitchFamily="18" charset="0"/>
              </a:rPr>
              <a:t>Sensible and latent heat gain for one person from table (A-16).</a:t>
            </a:r>
          </a:p>
          <a:p>
            <a:r>
              <a:rPr lang="en-US" sz="2000" b="1" dirty="0" smtClean="0">
                <a:latin typeface="Times New Roman" pitchFamily="18" charset="0"/>
                <a:cs typeface="Times New Roman" pitchFamily="18" charset="0"/>
              </a:rPr>
              <a:t>Qs = 71.5 W</a:t>
            </a:r>
          </a:p>
          <a:p>
            <a:r>
              <a:rPr lang="en-US" sz="2000" b="1" dirty="0" smtClean="0">
                <a:latin typeface="Times New Roman" pitchFamily="18" charset="0"/>
                <a:cs typeface="Times New Roman" pitchFamily="18" charset="0"/>
              </a:rPr>
              <a:t>QL= 57 W</a:t>
            </a:r>
          </a:p>
          <a:p>
            <a:pPr>
              <a:buNone/>
            </a:pPr>
            <a:endParaRPr lang="en-US" sz="2000" b="1" dirty="0" smtClean="0">
              <a:latin typeface="Times New Roman" pitchFamily="18" charset="0"/>
              <a:cs typeface="Times New Roman" pitchFamily="18" charset="0"/>
            </a:endParaRPr>
          </a:p>
          <a:p>
            <a:pPr lvl="0">
              <a:buNone/>
            </a:pPr>
            <a:r>
              <a:rPr lang="en-US" sz="2000" b="1" dirty="0" smtClean="0">
                <a:latin typeface="Times New Roman" pitchFamily="18" charset="0"/>
                <a:cs typeface="Times New Roman" pitchFamily="18" charset="0"/>
              </a:rPr>
              <a:t>Sensible  heat gain</a:t>
            </a:r>
          </a:p>
          <a:p>
            <a:r>
              <a:rPr lang="en-US" sz="2000" b="1" dirty="0" smtClean="0">
                <a:latin typeface="Times New Roman" pitchFamily="18" charset="0"/>
                <a:cs typeface="Times New Roman" pitchFamily="18" charset="0"/>
              </a:rPr>
              <a:t>Qs</a:t>
            </a:r>
            <a:r>
              <a:rPr lang="en-US" sz="2000" dirty="0" smtClean="0">
                <a:latin typeface="Times New Roman" pitchFamily="18" charset="0"/>
                <a:cs typeface="Times New Roman" pitchFamily="18" charset="0"/>
              </a:rPr>
              <a:t> in, wall</a:t>
            </a:r>
            <a:r>
              <a:rPr lang="en-US" sz="2000" b="1"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U x A x (CLTD) correct   = 90.58 W</a:t>
            </a:r>
          </a:p>
          <a:p>
            <a:pPr>
              <a:buNone/>
            </a:pPr>
            <a:endParaRPr lang="en-US" sz="2000" dirty="0" smtClean="0">
              <a:latin typeface="Times New Roman" pitchFamily="18" charset="0"/>
              <a:cs typeface="Times New Roman" pitchFamily="18" charset="0"/>
            </a:endParaRPr>
          </a:p>
          <a:p>
            <a:pPr lvl="0">
              <a:buNone/>
            </a:pPr>
            <a:r>
              <a:rPr lang="en-US" sz="2000" b="1" dirty="0" smtClean="0">
                <a:latin typeface="Times New Roman" pitchFamily="18" charset="0"/>
                <a:cs typeface="Times New Roman" pitchFamily="18" charset="0"/>
              </a:rPr>
              <a:t>Transmission heat gain (window) = 51.86 W</a:t>
            </a:r>
          </a:p>
          <a:p>
            <a:pPr lvl="0">
              <a:buNone/>
            </a:pPr>
            <a:r>
              <a:rPr lang="en-US" sz="2000" b="1" dirty="0" smtClean="0">
                <a:latin typeface="Times New Roman" pitchFamily="18" charset="0"/>
                <a:cs typeface="Times New Roman" pitchFamily="18" charset="0"/>
              </a:rPr>
              <a:t>Convection heat gain = U*A*</a:t>
            </a:r>
            <a:r>
              <a:rPr lang="en-US" sz="2000" b="1" dirty="0" err="1" smtClean="0">
                <a:latin typeface="Times New Roman" pitchFamily="18" charset="0"/>
                <a:cs typeface="Times New Roman" pitchFamily="18" charset="0"/>
              </a:rPr>
              <a:t>CLTD.corr</a:t>
            </a:r>
            <a:r>
              <a:rPr lang="en-US" sz="2000" b="1" dirty="0" smtClean="0">
                <a:latin typeface="Times New Roman" pitchFamily="18" charset="0"/>
                <a:cs typeface="Times New Roman" pitchFamily="18" charset="0"/>
              </a:rPr>
              <a:t> = 63.63 W</a:t>
            </a:r>
          </a:p>
          <a:p>
            <a:pPr>
              <a:buNone/>
            </a:pPr>
            <a:endParaRPr lang="en-US" sz="2000" b="1" dirty="0" smtClean="0">
              <a:latin typeface="Times New Roman" pitchFamily="18" charset="0"/>
              <a:cs typeface="Times New Roman" pitchFamily="18" charset="0"/>
            </a:endParaRPr>
          </a:p>
          <a:p>
            <a:pPr>
              <a:buNone/>
            </a:pPr>
            <a:endParaRPr lang="en-US" sz="2000" b="1"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97608"/>
          </a:xfrm>
        </p:spPr>
        <p:txBody>
          <a:bodyPr>
            <a:normAutofit fontScale="92500" lnSpcReduction="20000"/>
          </a:bodyPr>
          <a:lstStyle/>
          <a:p>
            <a:pPr lvl="0">
              <a:buNone/>
            </a:pPr>
            <a:r>
              <a:rPr lang="en-US" sz="2000" b="1" dirty="0" smtClean="0">
                <a:latin typeface="Times New Roman" pitchFamily="18" charset="0"/>
                <a:cs typeface="Times New Roman" pitchFamily="18" charset="0"/>
              </a:rPr>
              <a:t>Convection heat gain  </a:t>
            </a:r>
          </a:p>
          <a:p>
            <a:r>
              <a:rPr lang="en-US" sz="2000" b="1" dirty="0" smtClean="0">
                <a:latin typeface="Times New Roman" pitchFamily="18" charset="0"/>
                <a:cs typeface="Times New Roman" pitchFamily="18" charset="0"/>
              </a:rPr>
              <a:t>U*A*</a:t>
            </a:r>
            <a:r>
              <a:rPr lang="en-US" sz="2000" b="1" dirty="0" err="1" smtClean="0">
                <a:latin typeface="Times New Roman" pitchFamily="18" charset="0"/>
                <a:cs typeface="Times New Roman" pitchFamily="18" charset="0"/>
              </a:rPr>
              <a:t>CLTDcorr</a:t>
            </a:r>
            <a:r>
              <a:rPr lang="en-US" sz="2000" b="1" dirty="0" smtClean="0">
                <a:latin typeface="Times New Roman" pitchFamily="18" charset="0"/>
                <a:cs typeface="Times New Roman" pitchFamily="18" charset="0"/>
              </a:rPr>
              <a:t> = 63.63 W</a:t>
            </a:r>
          </a:p>
          <a:p>
            <a:pPr>
              <a:buNone/>
            </a:pPr>
            <a:endParaRPr lang="en-US" sz="2000" b="1" dirty="0" smtClean="0">
              <a:latin typeface="Times New Roman" pitchFamily="18" charset="0"/>
              <a:cs typeface="Times New Roman" pitchFamily="18" charset="0"/>
            </a:endParaRPr>
          </a:p>
          <a:p>
            <a:pPr lvl="0">
              <a:buNone/>
            </a:pPr>
            <a:r>
              <a:rPr lang="en-US" sz="2000" b="1" dirty="0" smtClean="0">
                <a:latin typeface="Times New Roman" pitchFamily="18" charset="0"/>
                <a:cs typeface="Times New Roman" pitchFamily="18" charset="0"/>
              </a:rPr>
              <a:t>Load from ventilation and infiltration</a:t>
            </a:r>
          </a:p>
          <a:p>
            <a:r>
              <a:rPr lang="en-US" sz="2000" dirty="0" smtClean="0">
                <a:latin typeface="Times New Roman" pitchFamily="18" charset="0"/>
                <a:cs typeface="Times New Roman" pitchFamily="18" charset="0"/>
              </a:rPr>
              <a:t>Qs </a:t>
            </a:r>
            <a:r>
              <a:rPr lang="en-US" sz="1600" dirty="0" smtClean="0">
                <a:latin typeface="Times New Roman" pitchFamily="18" charset="0"/>
                <a:cs typeface="Times New Roman" pitchFamily="18" charset="0"/>
              </a:rPr>
              <a:t>vent/</a:t>
            </a:r>
            <a:r>
              <a:rPr lang="en-US" sz="1600" dirty="0" err="1" smtClean="0">
                <a:latin typeface="Times New Roman" pitchFamily="18" charset="0"/>
                <a:cs typeface="Times New Roman" pitchFamily="18" charset="0"/>
              </a:rPr>
              <a:t>inf</a:t>
            </a:r>
            <a:r>
              <a:rPr lang="en-US" sz="16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1.2*</a:t>
            </a:r>
            <a:r>
              <a:rPr lang="en-US" sz="2000" dirty="0" err="1" smtClean="0">
                <a:latin typeface="Times New Roman" pitchFamily="18" charset="0"/>
                <a:cs typeface="Times New Roman" pitchFamily="18" charset="0"/>
              </a:rPr>
              <a:t>V</a:t>
            </a:r>
            <a:r>
              <a:rPr lang="en-US" sz="1600" dirty="0" err="1" smtClean="0">
                <a:latin typeface="Times New Roman" pitchFamily="18" charset="0"/>
                <a:cs typeface="Times New Roman" pitchFamily="18" charset="0"/>
              </a:rPr>
              <a:t>vent</a:t>
            </a:r>
            <a:r>
              <a:rPr lang="en-US" sz="2000" dirty="0" smtClean="0">
                <a:latin typeface="Times New Roman" pitchFamily="18" charset="0"/>
                <a:cs typeface="Times New Roman" pitchFamily="18" charset="0"/>
              </a:rPr>
              <a:t>* ∆t =</a:t>
            </a:r>
            <a:r>
              <a:rPr lang="en-US" sz="2000" dirty="0" smtClean="0"/>
              <a:t> 1.2*75.8*7.4 = 669.6 W</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QL </a:t>
            </a:r>
            <a:r>
              <a:rPr lang="en-US" sz="1600" dirty="0" smtClean="0">
                <a:latin typeface="Times New Roman" pitchFamily="18" charset="0"/>
                <a:cs typeface="Times New Roman" pitchFamily="18" charset="0"/>
              </a:rPr>
              <a:t>vent </a:t>
            </a:r>
            <a:r>
              <a:rPr lang="en-US" sz="2000" dirty="0" smtClean="0">
                <a:latin typeface="Times New Roman" pitchFamily="18" charset="0"/>
                <a:cs typeface="Times New Roman" pitchFamily="18" charset="0"/>
              </a:rPr>
              <a:t>= 3*</a:t>
            </a:r>
            <a:r>
              <a:rPr lang="en-US" sz="2000" dirty="0" err="1" smtClean="0">
                <a:latin typeface="Times New Roman" pitchFamily="18" charset="0"/>
                <a:cs typeface="Times New Roman" pitchFamily="18" charset="0"/>
              </a:rPr>
              <a:t>Vvent</a:t>
            </a:r>
            <a:r>
              <a:rPr lang="en-US" sz="2000" dirty="0" smtClean="0">
                <a:latin typeface="Times New Roman" pitchFamily="18" charset="0"/>
                <a:cs typeface="Times New Roman" pitchFamily="18" charset="0"/>
              </a:rPr>
              <a:t>*(Wi-Wo) = </a:t>
            </a:r>
            <a:r>
              <a:rPr lang="en-US" sz="2000" dirty="0" smtClean="0"/>
              <a:t>3*75.8*6.5 =1478.7 W</a:t>
            </a:r>
          </a:p>
          <a:p>
            <a:pPr>
              <a:buNone/>
            </a:pPr>
            <a:endParaRPr lang="en-US" sz="2000" dirty="0" smtClean="0"/>
          </a:p>
          <a:p>
            <a:pPr lvl="0">
              <a:buNone/>
            </a:pPr>
            <a:r>
              <a:rPr lang="en-US" sz="2000" b="1" dirty="0" smtClean="0">
                <a:latin typeface="Times New Roman" pitchFamily="18" charset="0"/>
                <a:cs typeface="Times New Roman" pitchFamily="18" charset="0"/>
              </a:rPr>
              <a:t>Heat load due to people</a:t>
            </a:r>
          </a:p>
          <a:p>
            <a:r>
              <a:rPr lang="en-US" sz="2000" dirty="0" smtClean="0">
                <a:latin typeface="Times New Roman" pitchFamily="18" charset="0"/>
                <a:cs typeface="Times New Roman" pitchFamily="18" charset="0"/>
              </a:rPr>
              <a:t>Qs = </a:t>
            </a:r>
            <a:r>
              <a:rPr lang="en-US" sz="2000" dirty="0" err="1" smtClean="0">
                <a:latin typeface="Times New Roman" pitchFamily="18" charset="0"/>
                <a:cs typeface="Times New Roman" pitchFamily="18" charset="0"/>
              </a:rPr>
              <a:t>qs</a:t>
            </a:r>
            <a:r>
              <a:rPr lang="en-US" sz="2000" dirty="0" smtClean="0">
                <a:latin typeface="Times New Roman" pitchFamily="18" charset="0"/>
                <a:cs typeface="Times New Roman" pitchFamily="18" charset="0"/>
              </a:rPr>
              <a:t>*n*CLF = 70*1*0.84 = 62.3 W</a:t>
            </a:r>
          </a:p>
          <a:p>
            <a:r>
              <a:rPr lang="en-US" sz="2000" dirty="0" smtClean="0">
                <a:latin typeface="Times New Roman" pitchFamily="18" charset="0"/>
                <a:cs typeface="Times New Roman" pitchFamily="18" charset="0"/>
              </a:rPr>
              <a:t>Ql = </a:t>
            </a:r>
            <a:r>
              <a:rPr lang="en-US" sz="2000" dirty="0" err="1" smtClean="0">
                <a:latin typeface="Times New Roman" pitchFamily="18" charset="0"/>
                <a:cs typeface="Times New Roman" pitchFamily="18" charset="0"/>
              </a:rPr>
              <a:t>ql</a:t>
            </a:r>
            <a:r>
              <a:rPr lang="en-US" sz="2000" dirty="0" smtClean="0">
                <a:latin typeface="Times New Roman" pitchFamily="18" charset="0"/>
                <a:cs typeface="Times New Roman" pitchFamily="18" charset="0"/>
              </a:rPr>
              <a:t>*n = 44*1 = 44 W</a:t>
            </a:r>
          </a:p>
          <a:p>
            <a:pPr>
              <a:buNone/>
            </a:pPr>
            <a:endParaRPr lang="en-US" sz="2000" dirty="0" smtClean="0">
              <a:latin typeface="Times New Roman" pitchFamily="18" charset="0"/>
              <a:cs typeface="Times New Roman" pitchFamily="18" charset="0"/>
            </a:endParaRPr>
          </a:p>
          <a:p>
            <a:pPr lvl="0">
              <a:buNone/>
            </a:pPr>
            <a:r>
              <a:rPr lang="en-US" sz="2000" b="1" dirty="0" smtClean="0">
                <a:latin typeface="Times New Roman" pitchFamily="18" charset="0"/>
                <a:cs typeface="Times New Roman" pitchFamily="18" charset="0"/>
              </a:rPr>
              <a:t>Heat load due to lighting</a:t>
            </a:r>
          </a:p>
          <a:p>
            <a:r>
              <a:rPr lang="en-US" sz="2000" dirty="0" smtClean="0">
                <a:latin typeface="Times New Roman" pitchFamily="18" charset="0"/>
                <a:cs typeface="Times New Roman" pitchFamily="18" charset="0"/>
              </a:rPr>
              <a:t>Qs/l = </a:t>
            </a:r>
            <a:r>
              <a:rPr lang="en-US" sz="2000" dirty="0" err="1" smtClean="0">
                <a:latin typeface="Times New Roman" pitchFamily="18" charset="0"/>
                <a:cs typeface="Times New Roman" pitchFamily="18" charset="0"/>
              </a:rPr>
              <a:t>A</a:t>
            </a:r>
            <a:r>
              <a:rPr lang="en-US" sz="1800" dirty="0" err="1" smtClean="0">
                <a:latin typeface="Times New Roman" pitchFamily="18" charset="0"/>
                <a:cs typeface="Times New Roman" pitchFamily="18" charset="0"/>
              </a:rPr>
              <a:t>room</a:t>
            </a:r>
            <a:r>
              <a:rPr lang="en-US" sz="2000" dirty="0" smtClean="0">
                <a:latin typeface="Times New Roman" pitchFamily="18" charset="0"/>
                <a:cs typeface="Times New Roman" pitchFamily="18" charset="0"/>
              </a:rPr>
              <a:t>*CLF= 279 * 0.85 = 237.15 W</a:t>
            </a:r>
          </a:p>
          <a:p>
            <a:pPr>
              <a:buNone/>
            </a:pPr>
            <a:endParaRPr lang="en-US" sz="2000" dirty="0" smtClean="0">
              <a:latin typeface="Times New Roman" pitchFamily="18" charset="0"/>
              <a:cs typeface="Times New Roman" pitchFamily="18" charset="0"/>
            </a:endParaRPr>
          </a:p>
          <a:p>
            <a:pPr lvl="0">
              <a:buNone/>
            </a:pPr>
            <a:r>
              <a:rPr lang="en-US" sz="2200" b="1" dirty="0" smtClean="0">
                <a:latin typeface="Times New Roman" pitchFamily="18" charset="0"/>
                <a:cs typeface="Times New Roman" pitchFamily="18" charset="0"/>
              </a:rPr>
              <a:t>Heat load due to equipment</a:t>
            </a:r>
          </a:p>
          <a:p>
            <a:r>
              <a:rPr lang="en-US" sz="2000" dirty="0" smtClean="0">
                <a:latin typeface="Times New Roman" pitchFamily="18" charset="0"/>
                <a:cs typeface="Times New Roman" pitchFamily="18" charset="0"/>
              </a:rPr>
              <a:t>Qs = 522 W</a:t>
            </a:r>
          </a:p>
          <a:p>
            <a:r>
              <a:rPr lang="en-US" sz="2000" dirty="0" smtClean="0">
                <a:latin typeface="Times New Roman" pitchFamily="18" charset="0"/>
                <a:cs typeface="Times New Roman" pitchFamily="18" charset="0"/>
              </a:rPr>
              <a:t>QL = 0 W</a:t>
            </a:r>
          </a:p>
          <a:p>
            <a:pPr>
              <a:buNone/>
            </a:pPr>
            <a:r>
              <a:rPr lang="en-US" sz="2200" b="1" dirty="0" smtClean="0">
                <a:latin typeface="Times New Roman" pitchFamily="18" charset="0"/>
                <a:cs typeface="Times New Roman" pitchFamily="18" charset="0"/>
              </a:rPr>
              <a:t>Total sensible load  </a:t>
            </a:r>
            <a:r>
              <a:rPr lang="en-US" sz="2000" b="1" dirty="0" smtClean="0">
                <a:latin typeface="Times New Roman" pitchFamily="18" charset="0"/>
                <a:cs typeface="Times New Roman" pitchFamily="18" charset="0"/>
              </a:rPr>
              <a:t>∑Qs = 1826.87 W </a:t>
            </a:r>
          </a:p>
          <a:p>
            <a:pPr lvl="0">
              <a:buNone/>
            </a:pPr>
            <a:r>
              <a:rPr lang="en-US" sz="2000" b="1" dirty="0" smtClean="0">
                <a:latin typeface="Times New Roman" pitchFamily="18" charset="0"/>
                <a:cs typeface="Times New Roman" pitchFamily="18" charset="0"/>
              </a:rPr>
              <a:t>Total latent load = ∑Ql = </a:t>
            </a:r>
            <a:r>
              <a:rPr lang="en-US" sz="2000" b="1" dirty="0" smtClean="0"/>
              <a:t>1522.7 W </a:t>
            </a:r>
            <a:endParaRPr lang="en-US" sz="2000" b="1"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Total load = 3349.3 W</a:t>
            </a:r>
          </a:p>
          <a:p>
            <a:pPr lvl="0">
              <a:buNone/>
            </a:pPr>
            <a:endParaRPr lang="en-US" sz="2000" b="1" dirty="0" smtClean="0">
              <a:latin typeface="Times New Roman" pitchFamily="18" charset="0"/>
              <a:cs typeface="Times New Roman" pitchFamily="18" charset="0"/>
            </a:endParaRPr>
          </a:p>
          <a:p>
            <a:pPr>
              <a:buNone/>
            </a:pPr>
            <a:endParaRPr lang="en-US" sz="2000" b="1" dirty="0" smtClean="0">
              <a:latin typeface="Times New Roman" pitchFamily="18" charset="0"/>
              <a:cs typeface="Times New Roman" pitchFamily="18" charset="0"/>
            </a:endParaRPr>
          </a:p>
          <a:p>
            <a:pPr lvl="0">
              <a:buNone/>
            </a:pPr>
            <a:endParaRPr lang="en-US" sz="2000" b="1" dirty="0" smtClean="0">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HVAC</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b="1" dirty="0" smtClean="0">
                <a:latin typeface="+mj-lt"/>
                <a:cs typeface="Times New Roman" pitchFamily="18" charset="0"/>
              </a:rPr>
              <a:t>HVAC</a:t>
            </a:r>
            <a:r>
              <a:rPr lang="en-US" dirty="0" smtClean="0">
                <a:latin typeface="+mj-lt"/>
                <a:cs typeface="Times New Roman" pitchFamily="18" charset="0"/>
              </a:rPr>
              <a:t> (heating, Ventilation, and Air conditioning) is the technology of indoor and automotive environmental comfort. HVAC system design is a major sub discipline of mechanical engineering, based on the principles of thermodynamics, fluid mechanics, and heat transfer. Also the mechanical systems are to be introduced in our research including potable, drainage, firefighting and medical gases.</a:t>
            </a:r>
            <a:endParaRPr lang="ar-SA" dirty="0" smtClean="0">
              <a:latin typeface="+mj-lt"/>
              <a:cs typeface="Times New Roman" pitchFamily="18" charset="0"/>
            </a:endParaRPr>
          </a:p>
          <a:p>
            <a:endParaRPr lang="en-US" dirty="0">
              <a:latin typeface="+mj-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 y="15"/>
          <a:ext cx="9144000" cy="6857984"/>
        </p:xfrm>
        <a:graphic>
          <a:graphicData uri="http://schemas.openxmlformats.org/drawingml/2006/table">
            <a:tbl>
              <a:tblPr/>
              <a:tblGrid>
                <a:gridCol w="1793844"/>
                <a:gridCol w="1457926"/>
                <a:gridCol w="1361582"/>
                <a:gridCol w="1536362"/>
                <a:gridCol w="1445136"/>
                <a:gridCol w="1549150"/>
              </a:tblGrid>
              <a:tr h="159488">
                <a:tc gridSpan="6">
                  <a:txBody>
                    <a:bodyPr/>
                    <a:lstStyle/>
                    <a:p>
                      <a:pPr algn="ctr" rtl="0">
                        <a:lnSpc>
                          <a:spcPct val="115000"/>
                        </a:lnSpc>
                        <a:spcAft>
                          <a:spcPts val="0"/>
                        </a:spcAft>
                      </a:pPr>
                      <a:r>
                        <a:rPr lang="en-US" sz="600">
                          <a:solidFill>
                            <a:srgbClr val="000000"/>
                          </a:solidFill>
                          <a:latin typeface="Times New Roman"/>
                          <a:ea typeface="Times New Roman"/>
                          <a:cs typeface="Arial"/>
                        </a:rPr>
                        <a:t>Total heat loss for every room </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Room </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Qs (W)</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Ql (W)</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V vent(L/S)</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total loss (W)</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Total loss (KW)</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single Room (1)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1826.592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1522.700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93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3349.292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3.349292192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single Room (2)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1826.592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1522.700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93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3349.292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3.349292192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single Room (3)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2044.952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1697.600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106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3742.552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3.74255162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single Room (4)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2056.090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1729.400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106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3785.490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3.785489612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single Room (5)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1973.243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1729.400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106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3702.643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3.702643136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single Room (6)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1973.243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1729.400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106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3702.643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3.702643136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single Room (7)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1973.243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1729.400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106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3702.643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3.702643136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single Room (8)</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1914.915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1586.300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97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3501.215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3.501215208</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single Room (9)</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2977.166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2556.200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158</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5533.366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5.533365593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single Room (10)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1423.985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1077.500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65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2501.485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2.501485446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single Room (11)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2078.175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1872.500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115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3950.675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3.950674551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2495.337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1972.150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118.5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4467.487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4.46748684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2180.071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1916.500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115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4096.571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4.096570996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2250.171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1996.000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120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4246.171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4.246171331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2217.267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1956.250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117.5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4173.517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4.173516713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2223.848</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1964.200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118</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4188.048</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4.188047636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2239.155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1980.100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119</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4219.255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4.219255033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1856.390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1646.200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98</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3502.590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3.502589527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Room(8)</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2091.395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1813.150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108.5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3904.545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3.904544581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Room(9)</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2977.166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2556.200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136.5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5533.366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5.533365593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Room(10)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2406.834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2258.350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136.5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4.665184295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Room(11)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2406.834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2258.350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136.5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4.665184295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Room(12)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2406.834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2258.350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136.5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4.665184295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Room(13)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2406.834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2258.350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136.5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4.665184295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Room(14)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2406.834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2258.350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136.5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4.665184295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Room(15)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2406.834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2258.350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136.5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4.665184295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  Double Room(16)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2406.834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2258.350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136.5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4.665184295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Arial"/>
                          <a:ea typeface="Times New Roman"/>
                          <a:cs typeface="Arial"/>
                        </a:rPr>
                        <a:t>main carador (1)</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8525.349356</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8212.5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475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16737.849</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16.73784936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Arial"/>
                          <a:ea typeface="Times New Roman"/>
                          <a:cs typeface="Arial"/>
                        </a:rPr>
                        <a:t>main carador (2)</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10079.85487</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9683.25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567.5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19763.105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19.76310487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Arial"/>
                          <a:ea typeface="Times New Roman"/>
                          <a:cs typeface="Arial"/>
                        </a:rPr>
                        <a:t>small corridor</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842.7729144</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724</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40</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1566.773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1.566772914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Arial"/>
                          <a:ea typeface="Times New Roman"/>
                          <a:cs typeface="Arial"/>
                        </a:rPr>
                        <a:t> doctor office(1)</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905.9443758</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942.35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56.5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1848.294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1.848294376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doctor office (2)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1284.654163</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1260.35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76.5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2545.004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2.545004163</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Arial"/>
                          <a:ea typeface="Times New Roman"/>
                          <a:cs typeface="Arial"/>
                        </a:rPr>
                        <a:t>lounge </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8896.114346</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9423.5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565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18319.614</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18.31961435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lounge (1)</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1426.585152</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1367.95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80.5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2794.535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2.794535152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Arial"/>
                          <a:ea typeface="Times New Roman"/>
                          <a:cs typeface="Arial"/>
                        </a:rPr>
                        <a:t>male change</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1170.207282</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1042</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60</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2212.207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2.212207282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Arial"/>
                          <a:ea typeface="Times New Roman"/>
                          <a:cs typeface="Arial"/>
                        </a:rPr>
                        <a:t>female change</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1483.107832</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1280.5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75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2763.608</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2.763607832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nurse station</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1061.858482</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1042</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60</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2103.858</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2.103858482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Arial"/>
                          <a:ea typeface="Times New Roman"/>
                          <a:cs typeface="Arial"/>
                        </a:rPr>
                        <a:t>waiting</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10223.29997</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9625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550</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19848.300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19.84829997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suite room</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2850.42717</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2619.8</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162</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5470.227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5.47022717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clean &amp; dirty UT.</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600">
                          <a:solidFill>
                            <a:srgbClr val="000000"/>
                          </a:solidFill>
                          <a:latin typeface="Arial"/>
                          <a:ea typeface="Times New Roman"/>
                          <a:cs typeface="Arial"/>
                        </a:rPr>
                        <a:t>1432.41827</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Arial"/>
                          <a:ea typeface="Times New Roman"/>
                          <a:cs typeface="Arial"/>
                        </a:rPr>
                        <a:t>1578.35</a:t>
                      </a:r>
                      <a:endParaRPr lang="en-US" sz="600">
                        <a:latin typeface="Calibri"/>
                        <a:ea typeface="Times New Roman"/>
                        <a:cs typeface="Arial"/>
                      </a:endParaRPr>
                    </a:p>
                  </a:txBody>
                  <a:tcPr marL="34671" marR="34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96.5</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3010.768</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3.01076827</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488">
                <a:tc>
                  <a:txBody>
                    <a:bodyPr/>
                    <a:lstStyle/>
                    <a:p>
                      <a:pPr algn="ctr" rtl="0">
                        <a:lnSpc>
                          <a:spcPct val="115000"/>
                        </a:lnSpc>
                        <a:spcAft>
                          <a:spcPts val="0"/>
                        </a:spcAft>
                      </a:pPr>
                      <a:r>
                        <a:rPr lang="en-US" sz="600">
                          <a:solidFill>
                            <a:srgbClr val="000000"/>
                          </a:solidFill>
                          <a:latin typeface="Times New Roman"/>
                          <a:ea typeface="Times New Roman"/>
                          <a:cs typeface="Arial"/>
                        </a:rPr>
                        <a:t>Sum</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79800.756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71924.400</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6022</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151725.156</a:t>
                      </a:r>
                      <a:endParaRPr lang="en-US" sz="60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a:lnSpc>
                          <a:spcPct val="115000"/>
                        </a:lnSpc>
                        <a:spcAft>
                          <a:spcPts val="0"/>
                        </a:spcAft>
                      </a:pPr>
                      <a:r>
                        <a:rPr lang="en-US" sz="600" dirty="0">
                          <a:solidFill>
                            <a:srgbClr val="000000"/>
                          </a:solidFill>
                          <a:latin typeface="Times New Roman"/>
                          <a:ea typeface="Times New Roman"/>
                          <a:cs typeface="Arial"/>
                        </a:rPr>
                        <a:t>151.7251557</a:t>
                      </a:r>
                      <a:endParaRPr lang="en-US" sz="600" dirty="0">
                        <a:latin typeface="Calibri"/>
                        <a:ea typeface="Times New Roman"/>
                        <a:cs typeface="Arial"/>
                      </a:endParaRPr>
                    </a:p>
                  </a:txBody>
                  <a:tcPr marL="34671" marR="34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table">
            <a:tbl>
              <a:tblPr/>
              <a:tblGrid>
                <a:gridCol w="3081679"/>
                <a:gridCol w="2930122"/>
                <a:gridCol w="3132199"/>
              </a:tblGrid>
              <a:tr h="571500">
                <a:tc>
                  <a:txBody>
                    <a:bodyPr/>
                    <a:lstStyle/>
                    <a:p>
                      <a:pPr algn="ctr" rtl="0">
                        <a:lnSpc>
                          <a:spcPct val="115000"/>
                        </a:lnSpc>
                        <a:spcAft>
                          <a:spcPts val="0"/>
                        </a:spcAft>
                      </a:pPr>
                      <a:r>
                        <a:rPr lang="en-US" sz="1100" dirty="0">
                          <a:solidFill>
                            <a:srgbClr val="000000"/>
                          </a:solidFill>
                          <a:latin typeface="Arial"/>
                          <a:ea typeface="Times New Roman"/>
                          <a:cs typeface="Arial"/>
                        </a:rPr>
                        <a:t>FLOOR</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Q total ( kW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Mass Flow Rate(L/s)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571500">
                <a:tc>
                  <a:txBody>
                    <a:bodyPr/>
                    <a:lstStyle/>
                    <a:p>
                      <a:pPr algn="ctr" rtl="0">
                        <a:lnSpc>
                          <a:spcPct val="115000"/>
                        </a:lnSpc>
                        <a:spcAft>
                          <a:spcPts val="0"/>
                        </a:spcAft>
                      </a:pPr>
                      <a:r>
                        <a:rPr lang="en-US" sz="1100" dirty="0">
                          <a:solidFill>
                            <a:srgbClr val="000000"/>
                          </a:solidFill>
                          <a:latin typeface="Arial"/>
                          <a:ea typeface="Times New Roman"/>
                          <a:cs typeface="Arial"/>
                        </a:rPr>
                        <a:t>B4</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59.1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2.35645933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gn="ctr" rtl="0">
                        <a:lnSpc>
                          <a:spcPct val="115000"/>
                        </a:lnSpc>
                        <a:spcAft>
                          <a:spcPts val="0"/>
                        </a:spcAft>
                      </a:pPr>
                      <a:r>
                        <a:rPr lang="en-US" sz="1100">
                          <a:solidFill>
                            <a:srgbClr val="000000"/>
                          </a:solidFill>
                          <a:latin typeface="Arial"/>
                          <a:ea typeface="Times New Roman"/>
                          <a:cs typeface="Arial"/>
                        </a:rPr>
                        <a:t>B3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71.7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2.858851675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gn="ctr" rtl="0">
                        <a:lnSpc>
                          <a:spcPct val="115000"/>
                        </a:lnSpc>
                        <a:spcAft>
                          <a:spcPts val="0"/>
                        </a:spcAft>
                      </a:pPr>
                      <a:r>
                        <a:rPr lang="en-US" sz="1100">
                          <a:solidFill>
                            <a:srgbClr val="000000"/>
                          </a:solidFill>
                          <a:latin typeface="Arial"/>
                          <a:ea typeface="Times New Roman"/>
                          <a:cs typeface="Arial"/>
                        </a:rPr>
                        <a:t>B2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157.16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6.266347687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gn="ctr" rtl="0">
                        <a:lnSpc>
                          <a:spcPct val="115000"/>
                        </a:lnSpc>
                        <a:spcAft>
                          <a:spcPts val="0"/>
                        </a:spcAft>
                      </a:pPr>
                      <a:r>
                        <a:rPr lang="en-US" sz="1100">
                          <a:solidFill>
                            <a:srgbClr val="000000"/>
                          </a:solidFill>
                          <a:latin typeface="Arial"/>
                          <a:ea typeface="Times New Roman"/>
                          <a:cs typeface="Arial"/>
                        </a:rPr>
                        <a:t>B1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143.42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5.718500797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gn="ctr" rtl="0">
                        <a:lnSpc>
                          <a:spcPct val="115000"/>
                        </a:lnSpc>
                        <a:spcAft>
                          <a:spcPts val="0"/>
                        </a:spcAft>
                      </a:pPr>
                      <a:r>
                        <a:rPr lang="en-US" sz="1100">
                          <a:solidFill>
                            <a:srgbClr val="000000"/>
                          </a:solidFill>
                          <a:latin typeface="Arial"/>
                          <a:ea typeface="Times New Roman"/>
                          <a:cs typeface="Arial"/>
                        </a:rPr>
                        <a:t>GF</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172.69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6.885566188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130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5.183413078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gn="ctr" rtl="0">
                        <a:lnSpc>
                          <a:spcPct val="115000"/>
                        </a:lnSpc>
                        <a:spcAft>
                          <a:spcPts val="0"/>
                        </a:spcAft>
                      </a:pPr>
                      <a:r>
                        <a:rPr lang="en-US" sz="1100">
                          <a:solidFill>
                            <a:srgbClr val="000000"/>
                          </a:solidFill>
                          <a:latin typeface="Arial"/>
                          <a:ea typeface="Times New Roman"/>
                          <a:cs typeface="Arial"/>
                        </a:rPr>
                        <a:t>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152.89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6.096092504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116.2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4.633173844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116.2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4.633173844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150.7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6.00877193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gn="ctr" rtl="0">
                        <a:lnSpc>
                          <a:spcPct val="115000"/>
                        </a:lnSpc>
                        <a:spcAft>
                          <a:spcPts val="0"/>
                        </a:spcAft>
                      </a:pPr>
                      <a:r>
                        <a:rPr lang="en-US" sz="1100">
                          <a:solidFill>
                            <a:srgbClr val="000000"/>
                          </a:solidFill>
                          <a:latin typeface="Arial"/>
                          <a:ea typeface="Times New Roman"/>
                          <a:cs typeface="Arial"/>
                        </a:rPr>
                        <a:t>SUM</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1270.06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50.64035088</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Chiller Selection</a:t>
            </a:r>
            <a:endParaRPr lang="ar-SA" dirty="0"/>
          </a:p>
        </p:txBody>
      </p:sp>
      <p:sp>
        <p:nvSpPr>
          <p:cNvPr id="3" name="Content Placeholder 2"/>
          <p:cNvSpPr>
            <a:spLocks noGrp="1"/>
          </p:cNvSpPr>
          <p:nvPr>
            <p:ph idx="1"/>
          </p:nvPr>
        </p:nvSpPr>
        <p:spPr/>
        <p:txBody>
          <a:bodyPr/>
          <a:lstStyle/>
          <a:p>
            <a:r>
              <a:rPr lang="en-US" dirty="0" smtClean="0"/>
              <a:t>Building Load = 1270.06 kW OR 362.87 T.R</a:t>
            </a:r>
          </a:p>
          <a:p>
            <a:pPr>
              <a:buNone/>
            </a:pPr>
            <a:endParaRPr lang="en-US" dirty="0" smtClean="0"/>
          </a:p>
          <a:p>
            <a:r>
              <a:rPr lang="en-US" dirty="0" smtClean="0"/>
              <a:t>From PETRA Company we select </a:t>
            </a:r>
          </a:p>
          <a:p>
            <a:pPr>
              <a:buNone/>
            </a:pPr>
            <a:r>
              <a:rPr lang="en-US" dirty="0" smtClean="0"/>
              <a:t>     </a:t>
            </a:r>
            <a:r>
              <a:rPr lang="en-US" b="1" dirty="0" err="1" smtClean="0"/>
              <a:t>APSa</a:t>
            </a:r>
            <a:r>
              <a:rPr lang="en-US" b="1" dirty="0" smtClean="0"/>
              <a:t>  385 – 3S AC1  50 Hz.</a:t>
            </a:r>
          </a:p>
          <a:p>
            <a:r>
              <a:rPr lang="en-US" b="1" dirty="0" smtClean="0"/>
              <a:t>  </a:t>
            </a:r>
            <a:r>
              <a:rPr lang="en-US" dirty="0" smtClean="0"/>
              <a:t>with 385 Ton. Refrigeration cooling load capacity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Pump Selection</a:t>
            </a:r>
            <a:endParaRPr lang="ar-SA" dirty="0"/>
          </a:p>
        </p:txBody>
      </p:sp>
      <p:sp>
        <p:nvSpPr>
          <p:cNvPr id="3" name="Content Placeholder 2"/>
          <p:cNvSpPr>
            <a:spLocks noGrp="1"/>
          </p:cNvSpPr>
          <p:nvPr>
            <p:ph idx="1"/>
          </p:nvPr>
        </p:nvSpPr>
        <p:spPr/>
        <p:txBody>
          <a:bodyPr>
            <a:normAutofit lnSpcReduction="10000"/>
          </a:bodyPr>
          <a:lstStyle/>
          <a:p>
            <a:r>
              <a:rPr lang="en-US" dirty="0" smtClean="0"/>
              <a:t>Friction loss = 66.17 PSI </a:t>
            </a:r>
          </a:p>
          <a:p>
            <a:r>
              <a:rPr lang="en-US" dirty="0" smtClean="0"/>
              <a:t>Fitting loss = 33.08 PSI </a:t>
            </a:r>
          </a:p>
          <a:p>
            <a:r>
              <a:rPr lang="en-US" dirty="0" smtClean="0"/>
              <a:t>Head loss = 50.49 PSI.</a:t>
            </a:r>
          </a:p>
          <a:p>
            <a:pPr>
              <a:buNone/>
            </a:pPr>
            <a:endParaRPr lang="en-US" dirty="0" smtClean="0"/>
          </a:p>
          <a:p>
            <a:r>
              <a:rPr lang="en-US" dirty="0" smtClean="0"/>
              <a:t>Pump head = 149.75 PSI</a:t>
            </a:r>
          </a:p>
          <a:p>
            <a:r>
              <a:rPr lang="en-US" dirty="0" smtClean="0"/>
              <a:t>Pump Flow rate = 50.64 L/s</a:t>
            </a:r>
          </a:p>
          <a:p>
            <a:pPr>
              <a:buNone/>
            </a:pPr>
            <a:endParaRPr lang="en-US" dirty="0" smtClean="0"/>
          </a:p>
          <a:p>
            <a:r>
              <a:rPr lang="en-US" dirty="0" smtClean="0"/>
              <a:t>From WILO catalog we select </a:t>
            </a:r>
          </a:p>
          <a:p>
            <a:pPr>
              <a:buNone/>
            </a:pPr>
            <a:r>
              <a:rPr lang="en-US" dirty="0" smtClean="0"/>
              <a:t>      SCP 150/580HA series.</a:t>
            </a:r>
          </a:p>
          <a:p>
            <a:pPr>
              <a:buNone/>
            </a:pPr>
            <a:endParaRPr lang="en-US" dirty="0" smtClean="0"/>
          </a:p>
          <a:p>
            <a:endParaRPr lang="ar-SA"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Pressure Tank Selection</a:t>
            </a:r>
            <a:endParaRPr lang="ar-SA" dirty="0"/>
          </a:p>
        </p:txBody>
      </p:sp>
      <p:sp>
        <p:nvSpPr>
          <p:cNvPr id="3" name="Content Placeholder 2"/>
          <p:cNvSpPr>
            <a:spLocks noGrp="1"/>
          </p:cNvSpPr>
          <p:nvPr>
            <p:ph idx="1"/>
          </p:nvPr>
        </p:nvSpPr>
        <p:spPr/>
        <p:txBody>
          <a:bodyPr/>
          <a:lstStyle/>
          <a:p>
            <a:pPr>
              <a:buNone/>
            </a:pPr>
            <a:r>
              <a:rPr lang="en-US" dirty="0" smtClean="0"/>
              <a:t> From </a:t>
            </a:r>
            <a:r>
              <a:rPr lang="en-US" b="1" dirty="0" smtClean="0"/>
              <a:t>Wessels Company </a:t>
            </a:r>
            <a:r>
              <a:rPr lang="en-US" dirty="0" smtClean="0"/>
              <a:t>Catalogue depending on Pump flow rate (19.44 L/s) (308 GPM) the suitable pressure tank </a:t>
            </a:r>
            <a:r>
              <a:rPr lang="en-US" b="1" dirty="0" smtClean="0"/>
              <a:t>FXA-1200</a:t>
            </a:r>
            <a:endParaRPr lang="ar-SA"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dirty="0"/>
          </a:p>
        </p:txBody>
      </p:sp>
      <p:pic>
        <p:nvPicPr>
          <p:cNvPr id="1026" name="Picture 2" descr="C:\Users\GoogleTech\Desktop\potable.png"/>
          <p:cNvPicPr>
            <a:picLocks noGrp="1" noChangeAspect="1" noChangeArrowheads="1"/>
          </p:cNvPicPr>
          <p:nvPr>
            <p:ph idx="1"/>
          </p:nvPr>
        </p:nvPicPr>
        <p:blipFill>
          <a:blip r:embed="rId2"/>
          <a:srcRect/>
          <a:stretch>
            <a:fillRect/>
          </a:stretch>
        </p:blipFill>
        <p:spPr bwMode="auto">
          <a:xfrm>
            <a:off x="1" y="0"/>
            <a:ext cx="9144000" cy="6858000"/>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Fan Coil Unit </a:t>
            </a:r>
            <a:endParaRPr lang="ar-SA" dirty="0"/>
          </a:p>
        </p:txBody>
      </p:sp>
      <p:sp>
        <p:nvSpPr>
          <p:cNvPr id="3" name="Content Placeholder 2"/>
          <p:cNvSpPr>
            <a:spLocks noGrp="1"/>
          </p:cNvSpPr>
          <p:nvPr>
            <p:ph idx="1"/>
          </p:nvPr>
        </p:nvSpPr>
        <p:spPr/>
        <p:txBody>
          <a:bodyPr>
            <a:normAutofit/>
          </a:bodyPr>
          <a:lstStyle/>
          <a:p>
            <a:pPr>
              <a:buNone/>
            </a:pPr>
            <a:r>
              <a:rPr lang="en-US" sz="3200" dirty="0" smtClean="0">
                <a:latin typeface="Times New Roman" pitchFamily="18" charset="0"/>
                <a:cs typeface="Times New Roman" pitchFamily="18" charset="0"/>
              </a:rPr>
              <a:t> For Single Room (1)</a:t>
            </a:r>
          </a:p>
          <a:p>
            <a:pPr>
              <a:buNone/>
            </a:pPr>
            <a:r>
              <a:rPr lang="en-US" sz="3200" dirty="0" smtClean="0">
                <a:latin typeface="Times New Roman" pitchFamily="18" charset="0"/>
                <a:cs typeface="Times New Roman" pitchFamily="18" charset="0"/>
              </a:rPr>
              <a:t> </a:t>
            </a:r>
          </a:p>
          <a:p>
            <a:r>
              <a:rPr lang="en-US" sz="3200" dirty="0" smtClean="0">
                <a:latin typeface="Times New Roman" pitchFamily="18" charset="0"/>
                <a:cs typeface="Times New Roman" pitchFamily="18" charset="0"/>
              </a:rPr>
              <a:t>Cooling Load  = 3.35 KW</a:t>
            </a:r>
          </a:p>
          <a:p>
            <a:r>
              <a:rPr lang="en-US" sz="3200" dirty="0" smtClean="0">
                <a:latin typeface="Times New Roman" pitchFamily="18" charset="0"/>
                <a:cs typeface="Times New Roman" pitchFamily="18" charset="0"/>
              </a:rPr>
              <a:t>V cir. = 465.17 L/s</a:t>
            </a:r>
          </a:p>
          <a:p>
            <a:r>
              <a:rPr lang="en-US" sz="3200" dirty="0" smtClean="0">
                <a:latin typeface="Times New Roman" pitchFamily="18" charset="0"/>
                <a:cs typeface="Times New Roman" pitchFamily="18" charset="0"/>
              </a:rPr>
              <a:t>V </a:t>
            </a:r>
            <a:r>
              <a:rPr lang="en-US" sz="3200" dirty="0" err="1" smtClean="0">
                <a:latin typeface="Times New Roman" pitchFamily="18" charset="0"/>
                <a:cs typeface="Times New Roman" pitchFamily="18" charset="0"/>
              </a:rPr>
              <a:t>c.f.m</a:t>
            </a:r>
            <a:r>
              <a:rPr lang="en-US" sz="3200" dirty="0" smtClean="0">
                <a:latin typeface="Times New Roman" pitchFamily="18" charset="0"/>
                <a:cs typeface="Times New Roman" pitchFamily="18" charset="0"/>
              </a:rPr>
              <a:t> = 1023.34 CFM</a:t>
            </a:r>
          </a:p>
          <a:p>
            <a:r>
              <a:rPr lang="en-US" sz="3200" dirty="0" smtClean="0">
                <a:latin typeface="Times New Roman" pitchFamily="18" charset="0"/>
                <a:cs typeface="Times New Roman" pitchFamily="18" charset="0"/>
              </a:rPr>
              <a:t>From Petra Catalogue we select </a:t>
            </a:r>
          </a:p>
          <a:p>
            <a:pPr>
              <a:buNone/>
            </a:pPr>
            <a:r>
              <a:rPr lang="en-US" sz="3200"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DCC 20 H/C 4Rows Model</a:t>
            </a:r>
          </a:p>
          <a:p>
            <a:endParaRPr lang="ar-SA"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 y="0"/>
          <a:ext cx="9144000" cy="6857988"/>
        </p:xfrm>
        <a:graphic>
          <a:graphicData uri="http://schemas.openxmlformats.org/drawingml/2006/table">
            <a:tbl>
              <a:tblPr/>
              <a:tblGrid>
                <a:gridCol w="1845922"/>
                <a:gridCol w="2838077"/>
                <a:gridCol w="4460001"/>
              </a:tblGrid>
              <a:tr h="167268">
                <a:tc>
                  <a:txBody>
                    <a:bodyPr/>
                    <a:lstStyle/>
                    <a:p>
                      <a:pPr algn="ctr" rtl="0">
                        <a:lnSpc>
                          <a:spcPct val="115000"/>
                        </a:lnSpc>
                        <a:spcAft>
                          <a:spcPts val="0"/>
                        </a:spcAft>
                      </a:pPr>
                      <a:r>
                        <a:rPr lang="en-US" sz="600" dirty="0">
                          <a:solidFill>
                            <a:srgbClr val="000000"/>
                          </a:solidFill>
                          <a:latin typeface="Times New Roman"/>
                          <a:ea typeface="Times New Roman"/>
                          <a:cs typeface="Arial"/>
                        </a:rPr>
                        <a:t>F.C.U #</a:t>
                      </a:r>
                      <a:endParaRPr lang="en-US" sz="600" dirty="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 Load (CFM)</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a:lnSpc>
                          <a:spcPct val="115000"/>
                        </a:lnSpc>
                        <a:spcAft>
                          <a:spcPts val="0"/>
                        </a:spcAft>
                      </a:pPr>
                      <a:r>
                        <a:rPr lang="en-US" sz="600">
                          <a:solidFill>
                            <a:srgbClr val="000000"/>
                          </a:solidFill>
                          <a:latin typeface="Times New Roman"/>
                          <a:ea typeface="Times New Roman"/>
                          <a:cs typeface="Arial"/>
                        </a:rPr>
                        <a:t>Model</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1023.394837</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1023.394837</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1143.55744</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4</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1156.677381</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5</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1131.36318</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6</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1131.36318</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7</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1131.36318</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dirty="0">
                          <a:solidFill>
                            <a:srgbClr val="000000"/>
                          </a:solidFill>
                          <a:latin typeface="Times New Roman"/>
                          <a:ea typeface="Times New Roman"/>
                          <a:cs typeface="Arial"/>
                        </a:rPr>
                        <a:t>F.C 8</a:t>
                      </a:r>
                      <a:endParaRPr lang="en-US" sz="600" dirty="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1069.815758</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1690.750598</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10</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764.3427753</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8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11</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1207.150557</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12</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1365.065423</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13</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1251.730027</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14</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1297.44124</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15</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1275.241218</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16</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1279.681222</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17</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1289.216816</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10</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1070.235689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1193.055289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20</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1690.750598</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21</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22</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23</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24</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25</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26</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27</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28</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2557.171429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30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3019.363244</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30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30</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478.7361683</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6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31</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564.7566148</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6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32</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777.6401609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8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33</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1865.886646</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34</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853.885741</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10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35</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675.9522249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8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36</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844.4357264</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10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37</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642.8456472</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8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38</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2021.586108</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24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39</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1671.458302</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a:solidFill>
                            <a:srgbClr val="000000"/>
                          </a:solidFill>
                          <a:latin typeface="Times New Roman"/>
                          <a:ea typeface="Times New Roman"/>
                          <a:cs typeface="Arial"/>
                        </a:rPr>
                        <a:t>DCC 20 H/C 4Rows</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32</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919.9569715</a:t>
                      </a:r>
                      <a:endParaRPr lang="en-US" sz="60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600" dirty="0">
                          <a:solidFill>
                            <a:srgbClr val="000000"/>
                          </a:solidFill>
                          <a:latin typeface="Times New Roman"/>
                          <a:ea typeface="Times New Roman"/>
                          <a:cs typeface="Arial"/>
                        </a:rPr>
                        <a:t>DCC 10 H/C 4Rows</a:t>
                      </a:r>
                      <a:endParaRPr lang="en-US" sz="600" dirty="0">
                        <a:latin typeface="Calibri"/>
                        <a:ea typeface="Times New Roman"/>
                        <a:cs typeface="Arial"/>
                      </a:endParaRPr>
                    </a:p>
                  </a:txBody>
                  <a:tcPr marL="37753" marR="37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 Sizing ( FCU 1)</a:t>
            </a:r>
            <a:endParaRPr lang="ar-SA" dirty="0"/>
          </a:p>
        </p:txBody>
      </p:sp>
      <p:sp>
        <p:nvSpPr>
          <p:cNvPr id="3" name="Content Placeholder 2"/>
          <p:cNvSpPr>
            <a:spLocks noGrp="1"/>
          </p:cNvSpPr>
          <p:nvPr>
            <p:ph idx="1"/>
          </p:nvPr>
        </p:nvSpPr>
        <p:spPr/>
        <p:txBody>
          <a:bodyPr>
            <a:normAutofit/>
          </a:bodyPr>
          <a:lstStyle/>
          <a:p>
            <a:r>
              <a:rPr lang="en-US" dirty="0" smtClean="0"/>
              <a:t>Supply Pipe sizing </a:t>
            </a:r>
          </a:p>
          <a:p>
            <a:pPr>
              <a:buNone/>
            </a:pPr>
            <a:endParaRPr lang="en-US" dirty="0" smtClean="0"/>
          </a:p>
          <a:p>
            <a:r>
              <a:rPr lang="en-US" dirty="0" smtClean="0"/>
              <a:t> </a:t>
            </a:r>
            <a:r>
              <a:rPr lang="en-US" sz="2400" dirty="0" smtClean="0">
                <a:latin typeface="Times New Roman" pitchFamily="18" charset="0"/>
                <a:cs typeface="Times New Roman" pitchFamily="18" charset="0"/>
              </a:rPr>
              <a:t>m = (Qs +Ql.) / (4180*6)</a:t>
            </a:r>
          </a:p>
          <a:p>
            <a:pPr>
              <a:buNone/>
            </a:pPr>
            <a:r>
              <a:rPr lang="en-US" sz="2400" dirty="0" smtClean="0">
                <a:latin typeface="Times New Roman" pitchFamily="18" charset="0"/>
                <a:cs typeface="Times New Roman" pitchFamily="18" charset="0"/>
              </a:rPr>
              <a:t>      m = (1826.6 +1552.7) / (4180*6) = 0.135 L/s</a:t>
            </a:r>
          </a:p>
          <a:p>
            <a:r>
              <a:rPr lang="en-US" sz="2400" dirty="0" smtClean="0">
                <a:latin typeface="Times New Roman" pitchFamily="18" charset="0"/>
                <a:cs typeface="Times New Roman" pitchFamily="18" charset="0"/>
              </a:rPr>
              <a:t>Pressure drop assumption 400 pa/m.</a:t>
            </a:r>
          </a:p>
          <a:p>
            <a:pPr>
              <a:buNone/>
            </a:pPr>
            <a:endParaRPr lang="en-US" sz="2400" dirty="0" smtClean="0">
              <a:latin typeface="Times New Roman" pitchFamily="18" charset="0"/>
              <a:cs typeface="Times New Roman" pitchFamily="18" charset="0"/>
            </a:endParaRPr>
          </a:p>
          <a:p>
            <a:r>
              <a:rPr lang="en-US" sz="2400" dirty="0" smtClean="0"/>
              <a:t>Preferred size at operating condition is 0.75 in</a:t>
            </a: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p>
          <a:p>
            <a:pPr rtl="1">
              <a:buNone/>
            </a:pPr>
            <a:r>
              <a:rPr lang="ar-SA" sz="2400" dirty="0" smtClean="0"/>
              <a:t> </a:t>
            </a:r>
            <a:endParaRPr lang="en-US" sz="2400" dirty="0" smtClean="0"/>
          </a:p>
          <a:p>
            <a:pPr>
              <a:buNone/>
            </a:pPr>
            <a:endParaRPr lang="ar-SA"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3999" cy="6858005"/>
        </p:xfrm>
        <a:graphic>
          <a:graphicData uri="http://schemas.openxmlformats.org/drawingml/2006/table">
            <a:tbl>
              <a:tblPr/>
              <a:tblGrid>
                <a:gridCol w="1833345"/>
                <a:gridCol w="2000915"/>
                <a:gridCol w="1958313"/>
                <a:gridCol w="1420096"/>
                <a:gridCol w="1931330"/>
              </a:tblGrid>
              <a:tr h="527538">
                <a:tc gridSpan="2">
                  <a:txBody>
                    <a:bodyPr/>
                    <a:lstStyle/>
                    <a:p>
                      <a:pPr algn="l" rtl="0">
                        <a:lnSpc>
                          <a:spcPct val="115000"/>
                        </a:lnSpc>
                        <a:spcAft>
                          <a:spcPts val="0"/>
                        </a:spcAft>
                      </a:pPr>
                      <a:r>
                        <a:rPr lang="en-US" sz="1100" dirty="0">
                          <a:solidFill>
                            <a:srgbClr val="000000"/>
                          </a:solidFill>
                          <a:latin typeface="Arial"/>
                          <a:ea typeface="Times New Roman"/>
                          <a:cs typeface="Arial"/>
                        </a:rPr>
                        <a:t>SHAFT ( 1 ) </a:t>
                      </a:r>
                      <a:endParaRPr lang="en-US" sz="1100" dirty="0">
                        <a:latin typeface="Calibri"/>
                        <a:ea typeface="Times New Roman"/>
                        <a:cs typeface="Arial"/>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a:lnSpc>
                          <a:spcPct val="115000"/>
                        </a:lnSpc>
                      </a:pPr>
                      <a:endParaRPr lang="en-US" sz="1100">
                        <a:latin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latin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latin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575497">
                <a:tc>
                  <a:txBody>
                    <a:bodyPr/>
                    <a:lstStyle/>
                    <a:p>
                      <a:pPr algn="ctr" rtl="0">
                        <a:lnSpc>
                          <a:spcPct val="115000"/>
                        </a:lnSpc>
                        <a:spcAft>
                          <a:spcPts val="0"/>
                        </a:spcAft>
                      </a:pPr>
                      <a:r>
                        <a:rPr lang="en-US" sz="1100">
                          <a:solidFill>
                            <a:srgbClr val="000000"/>
                          </a:solidFill>
                          <a:latin typeface="Arial"/>
                          <a:ea typeface="Times New Roman"/>
                          <a:cs typeface="Arial"/>
                        </a:rPr>
                        <a:t>F.C.U</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Heat loss (W)</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dirty="0">
                          <a:solidFill>
                            <a:srgbClr val="000000"/>
                          </a:solidFill>
                          <a:latin typeface="Times New Roman"/>
                          <a:ea typeface="Times New Roman"/>
                          <a:cs typeface="Arial"/>
                        </a:rPr>
                        <a:t>m ( L/s)</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Friction</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Size ( in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575497">
                <a:tc>
                  <a:txBody>
                    <a:bodyPr/>
                    <a:lstStyle/>
                    <a:p>
                      <a:pPr algn="ctr" rtl="0">
                        <a:lnSpc>
                          <a:spcPct val="115000"/>
                        </a:lnSpc>
                        <a:spcAft>
                          <a:spcPts val="0"/>
                        </a:spcAft>
                      </a:pPr>
                      <a:r>
                        <a:rPr lang="en-US" sz="1100">
                          <a:solidFill>
                            <a:srgbClr val="000000"/>
                          </a:solidFill>
                          <a:latin typeface="Arial"/>
                          <a:ea typeface="Times New Roman"/>
                          <a:cs typeface="Arial"/>
                        </a:rPr>
                        <a:t>F.C 28 A</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8368.925</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1.69564826</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497">
                <a:tc>
                  <a:txBody>
                    <a:bodyPr/>
                    <a:lstStyle/>
                    <a:p>
                      <a:pPr algn="ctr" rtl="0">
                        <a:lnSpc>
                          <a:spcPct val="115000"/>
                        </a:lnSpc>
                        <a:spcAft>
                          <a:spcPts val="0"/>
                        </a:spcAft>
                      </a:pPr>
                      <a:r>
                        <a:rPr lang="en-US" sz="1100">
                          <a:solidFill>
                            <a:srgbClr val="000000"/>
                          </a:solidFill>
                          <a:latin typeface="Arial"/>
                          <a:ea typeface="Times New Roman"/>
                          <a:cs typeface="Arial"/>
                        </a:rPr>
                        <a:t>F.C 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4467.487</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1.36195908</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497">
                <a:tc>
                  <a:txBody>
                    <a:bodyPr/>
                    <a:lstStyle/>
                    <a:p>
                      <a:pPr algn="ctr" rtl="0">
                        <a:lnSpc>
                          <a:spcPct val="115000"/>
                        </a:lnSpc>
                        <a:spcAft>
                          <a:spcPts val="0"/>
                        </a:spcAft>
                      </a:pPr>
                      <a:r>
                        <a:rPr lang="en-US" sz="1100">
                          <a:solidFill>
                            <a:srgbClr val="000000"/>
                          </a:solidFill>
                          <a:latin typeface="Arial"/>
                          <a:ea typeface="Times New Roman"/>
                          <a:cs typeface="Arial"/>
                        </a:rPr>
                        <a:t>F.C 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3349.292</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1.18382962</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497">
                <a:tc>
                  <a:txBody>
                    <a:bodyPr/>
                    <a:lstStyle/>
                    <a:p>
                      <a:pPr algn="ctr" rtl="0">
                        <a:lnSpc>
                          <a:spcPct val="115000"/>
                        </a:lnSpc>
                        <a:spcAft>
                          <a:spcPts val="0"/>
                        </a:spcAft>
                      </a:pPr>
                      <a:r>
                        <a:rPr lang="en-US" sz="1100">
                          <a:solidFill>
                            <a:srgbClr val="000000"/>
                          </a:solidFill>
                          <a:latin typeface="Arial"/>
                          <a:ea typeface="Times New Roman"/>
                          <a:cs typeface="Arial"/>
                        </a:rPr>
                        <a:t>F.C 13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4096.571</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1.05028527</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497">
                <a:tc>
                  <a:txBody>
                    <a:bodyPr/>
                    <a:lstStyle/>
                    <a:p>
                      <a:pPr algn="ctr" rtl="0">
                        <a:lnSpc>
                          <a:spcPct val="115000"/>
                        </a:lnSpc>
                        <a:spcAft>
                          <a:spcPts val="0"/>
                        </a:spcAft>
                      </a:pPr>
                      <a:r>
                        <a:rPr lang="en-US" sz="1100">
                          <a:solidFill>
                            <a:srgbClr val="000000"/>
                          </a:solidFill>
                          <a:latin typeface="Arial"/>
                          <a:ea typeface="Times New Roman"/>
                          <a:cs typeface="Arial"/>
                        </a:rPr>
                        <a:t>F.C 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3349.292</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0.88694512</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497">
                <a:tc>
                  <a:txBody>
                    <a:bodyPr/>
                    <a:lstStyle/>
                    <a:p>
                      <a:pPr algn="ctr" rtl="0">
                        <a:lnSpc>
                          <a:spcPct val="115000"/>
                        </a:lnSpc>
                        <a:spcAft>
                          <a:spcPts val="0"/>
                        </a:spcAft>
                      </a:pPr>
                      <a:r>
                        <a:rPr lang="en-US" sz="1100">
                          <a:solidFill>
                            <a:srgbClr val="000000"/>
                          </a:solidFill>
                          <a:latin typeface="Arial"/>
                          <a:ea typeface="Times New Roman"/>
                          <a:cs typeface="Arial"/>
                        </a:rPr>
                        <a:t>F.C 14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4246.171</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0.75340078</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497">
                <a:tc>
                  <a:txBody>
                    <a:bodyPr/>
                    <a:lstStyle/>
                    <a:p>
                      <a:pPr algn="ctr" rtl="0">
                        <a:lnSpc>
                          <a:spcPct val="115000"/>
                        </a:lnSpc>
                        <a:spcAft>
                          <a:spcPts val="0"/>
                        </a:spcAft>
                      </a:pPr>
                      <a:r>
                        <a:rPr lang="en-US" sz="1100">
                          <a:solidFill>
                            <a:srgbClr val="000000"/>
                          </a:solidFill>
                          <a:latin typeface="Arial"/>
                          <a:ea typeface="Times New Roman"/>
                          <a:cs typeface="Arial"/>
                        </a:rPr>
                        <a:t>F.C 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3742.552</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0.5840957</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497">
                <a:tc>
                  <a:txBody>
                    <a:bodyPr/>
                    <a:lstStyle/>
                    <a:p>
                      <a:pPr algn="ctr" rtl="0">
                        <a:lnSpc>
                          <a:spcPct val="115000"/>
                        </a:lnSpc>
                        <a:spcAft>
                          <a:spcPts val="0"/>
                        </a:spcAft>
                      </a:pPr>
                      <a:r>
                        <a:rPr lang="en-US" sz="1100">
                          <a:solidFill>
                            <a:srgbClr val="000000"/>
                          </a:solidFill>
                          <a:latin typeface="Arial"/>
                          <a:ea typeface="Times New Roman"/>
                          <a:cs typeface="Arial"/>
                        </a:rPr>
                        <a:t>F.C 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4173.517</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0.43487115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497">
                <a:tc>
                  <a:txBody>
                    <a:bodyPr/>
                    <a:lstStyle/>
                    <a:p>
                      <a:pPr algn="ctr" rtl="0">
                        <a:lnSpc>
                          <a:spcPct val="115000"/>
                        </a:lnSpc>
                        <a:spcAft>
                          <a:spcPts val="0"/>
                        </a:spcAft>
                      </a:pPr>
                      <a:r>
                        <a:rPr lang="en-US" sz="1100">
                          <a:solidFill>
                            <a:srgbClr val="000000"/>
                          </a:solidFill>
                          <a:latin typeface="Arial"/>
                          <a:ea typeface="Times New Roman"/>
                          <a:cs typeface="Arial"/>
                        </a:rPr>
                        <a:t>F.C 32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2545.004</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0.26846299</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497">
                <a:tc>
                  <a:txBody>
                    <a:bodyPr/>
                    <a:lstStyle/>
                    <a:p>
                      <a:pPr algn="ctr" rtl="0">
                        <a:lnSpc>
                          <a:spcPct val="115000"/>
                        </a:lnSpc>
                        <a:spcAft>
                          <a:spcPts val="0"/>
                        </a:spcAft>
                      </a:pPr>
                      <a:r>
                        <a:rPr lang="en-US" sz="1100">
                          <a:solidFill>
                            <a:srgbClr val="000000"/>
                          </a:solidFill>
                          <a:latin typeface="Arial"/>
                          <a:ea typeface="Times New Roman"/>
                          <a:cs typeface="Arial"/>
                        </a:rPr>
                        <a:t>F.C 16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4188.048</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0.16698755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0.75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Building Description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lvl="0"/>
            <a:r>
              <a:rPr lang="en-US" sz="4800" dirty="0" smtClean="0">
                <a:latin typeface="+mj-lt"/>
                <a:cs typeface="Times New Roman" pitchFamily="18" charset="0"/>
              </a:rPr>
              <a:t> Location </a:t>
            </a:r>
          </a:p>
          <a:p>
            <a:pPr lvl="0">
              <a:buNone/>
            </a:pPr>
            <a:r>
              <a:rPr lang="en-US" sz="3200" dirty="0" smtClean="0">
                <a:latin typeface="+mj-lt"/>
                <a:cs typeface="Times New Roman" pitchFamily="18" charset="0"/>
              </a:rPr>
              <a:t>      Country: Palestine .</a:t>
            </a:r>
          </a:p>
          <a:p>
            <a:pPr lvl="0">
              <a:buNone/>
            </a:pPr>
            <a:r>
              <a:rPr lang="en-US" sz="3200" dirty="0" smtClean="0">
                <a:latin typeface="+mj-lt"/>
                <a:cs typeface="Times New Roman" pitchFamily="18" charset="0"/>
              </a:rPr>
              <a:t>      City: Ramallah</a:t>
            </a:r>
          </a:p>
          <a:p>
            <a:pPr lvl="0">
              <a:buNone/>
            </a:pPr>
            <a:r>
              <a:rPr lang="en-US" sz="3200" dirty="0" smtClean="0">
                <a:latin typeface="+mj-lt"/>
                <a:cs typeface="Times New Roman" pitchFamily="18" charset="0"/>
              </a:rPr>
              <a:t>      Region: Dahyet Al-</a:t>
            </a:r>
            <a:r>
              <a:rPr lang="en-US" sz="3200" dirty="0" err="1" smtClean="0">
                <a:latin typeface="+mj-lt"/>
                <a:cs typeface="Times New Roman" pitchFamily="18" charset="0"/>
              </a:rPr>
              <a:t>Rehan</a:t>
            </a:r>
            <a:r>
              <a:rPr lang="en-US" sz="3200" dirty="0" smtClean="0">
                <a:latin typeface="+mj-lt"/>
                <a:cs typeface="Times New Roman" pitchFamily="18" charset="0"/>
              </a:rPr>
              <a:t>.</a:t>
            </a:r>
          </a:p>
          <a:p>
            <a:pPr lvl="0">
              <a:buNone/>
            </a:pPr>
            <a:r>
              <a:rPr lang="en-US" sz="3200" dirty="0" smtClean="0">
                <a:latin typeface="+mj-lt"/>
                <a:cs typeface="Times New Roman" pitchFamily="18" charset="0"/>
              </a:rPr>
              <a:t>      Elevation: 800 m above sea level.</a:t>
            </a:r>
          </a:p>
          <a:p>
            <a:pPr lvl="0">
              <a:buNone/>
            </a:pPr>
            <a:r>
              <a:rPr lang="en-US" sz="3200" dirty="0" smtClean="0">
                <a:latin typeface="+mj-lt"/>
                <a:cs typeface="Times New Roman" pitchFamily="18" charset="0"/>
              </a:rPr>
              <a:t>      Latitude: 32 N.</a:t>
            </a:r>
          </a:p>
          <a:p>
            <a:pPr lvl="0">
              <a:buNone/>
            </a:pPr>
            <a:r>
              <a:rPr lang="en-US" sz="3200" dirty="0" smtClean="0">
                <a:latin typeface="+mj-lt"/>
                <a:cs typeface="Times New Roman" pitchFamily="18" charset="0"/>
              </a:rPr>
              <a:t>      Wind’s speed in Ramallah is above</a:t>
            </a:r>
          </a:p>
          <a:p>
            <a:pPr lvl="0">
              <a:buNone/>
            </a:pPr>
            <a:r>
              <a:rPr lang="en-US" sz="3200" dirty="0" smtClean="0">
                <a:latin typeface="+mj-lt"/>
                <a:cs typeface="Times New Roman" pitchFamily="18" charset="0"/>
              </a:rPr>
              <a:t>      5 m/s.</a:t>
            </a:r>
          </a:p>
          <a:p>
            <a:endParaRPr lang="en-US" dirty="0">
              <a:latin typeface="+mj-lt"/>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Duct Sizing ( FCU 1)</a:t>
            </a:r>
            <a:endParaRPr lang="ar-SA" dirty="0"/>
          </a:p>
        </p:txBody>
      </p:sp>
      <p:sp>
        <p:nvSpPr>
          <p:cNvPr id="3" name="Content Placeholder 2"/>
          <p:cNvSpPr>
            <a:spLocks noGrp="1"/>
          </p:cNvSpPr>
          <p:nvPr>
            <p:ph idx="1"/>
          </p:nvPr>
        </p:nvSpPr>
        <p:spPr/>
        <p:txBody>
          <a:bodyPr>
            <a:normAutofit fontScale="85000" lnSpcReduction="20000"/>
          </a:bodyPr>
          <a:lstStyle/>
          <a:p>
            <a:r>
              <a:rPr lang="en-US" sz="3100" dirty="0" smtClean="0"/>
              <a:t>Qt = 3.35 </a:t>
            </a:r>
            <a:r>
              <a:rPr lang="en-US" sz="3100" dirty="0" err="1" smtClean="0"/>
              <a:t>kw</a:t>
            </a:r>
            <a:endParaRPr lang="en-US" sz="3100" dirty="0" smtClean="0"/>
          </a:p>
          <a:p>
            <a:pPr>
              <a:buNone/>
            </a:pPr>
            <a:r>
              <a:rPr lang="en-US" sz="3100" dirty="0" smtClean="0"/>
              <a:t> </a:t>
            </a:r>
          </a:p>
          <a:p>
            <a:r>
              <a:rPr lang="en-US" sz="3100" dirty="0" smtClean="0"/>
              <a:t>V</a:t>
            </a:r>
            <a:r>
              <a:rPr lang="en-US" sz="3100" baseline="-25000" dirty="0" smtClean="0"/>
              <a:t> circulation </a:t>
            </a:r>
            <a:r>
              <a:rPr lang="en-US" sz="3100" dirty="0" smtClean="0"/>
              <a:t>air = Qt / 1.2 * (</a:t>
            </a:r>
            <a:r>
              <a:rPr lang="en-US" sz="3100" dirty="0" err="1" smtClean="0"/>
              <a:t>T</a:t>
            </a:r>
            <a:r>
              <a:rPr lang="en-US" sz="3100" baseline="-25000" dirty="0" err="1" smtClean="0"/>
              <a:t>cir</a:t>
            </a:r>
            <a:r>
              <a:rPr lang="en-US" sz="3100" dirty="0" smtClean="0"/>
              <a:t>. – T</a:t>
            </a:r>
            <a:r>
              <a:rPr lang="en-US" sz="3100" baseline="-25000" dirty="0" smtClean="0"/>
              <a:t>i</a:t>
            </a:r>
            <a:r>
              <a:rPr lang="en-US" sz="3100" dirty="0" smtClean="0"/>
              <a:t>)		         </a:t>
            </a:r>
          </a:p>
          <a:p>
            <a:r>
              <a:rPr lang="en-US" sz="3100" dirty="0" smtClean="0"/>
              <a:t>V</a:t>
            </a:r>
            <a:r>
              <a:rPr lang="en-US" sz="3100" baseline="-25000" dirty="0" smtClean="0"/>
              <a:t> circulation </a:t>
            </a:r>
            <a:r>
              <a:rPr lang="en-US" sz="3100" dirty="0" smtClean="0"/>
              <a:t>= 3.35 / (1.2* 10) = 0.465 m3/ s </a:t>
            </a:r>
          </a:p>
          <a:p>
            <a:r>
              <a:rPr lang="en-US" sz="3100" dirty="0" smtClean="0"/>
              <a:t>Pressure drop = 0.55 pa / m</a:t>
            </a:r>
          </a:p>
          <a:p>
            <a:endParaRPr lang="en-US" sz="3100" dirty="0" smtClean="0"/>
          </a:p>
          <a:p>
            <a:r>
              <a:rPr lang="en-US" sz="3100" dirty="0" smtClean="0"/>
              <a:t>velocity = 4.1</a:t>
            </a:r>
            <a:r>
              <a:rPr lang="en-US" sz="3100" baseline="-25000" dirty="0" smtClean="0"/>
              <a:t>  </a:t>
            </a:r>
            <a:r>
              <a:rPr lang="en-US" sz="3100" dirty="0" smtClean="0"/>
              <a:t>m / s </a:t>
            </a:r>
          </a:p>
          <a:p>
            <a:r>
              <a:rPr lang="en-US" sz="3100" dirty="0" smtClean="0"/>
              <a:t>A = 0.11 m</a:t>
            </a:r>
            <a:r>
              <a:rPr lang="en-US" sz="3100" baseline="30000" dirty="0" smtClean="0"/>
              <a:t>2</a:t>
            </a:r>
            <a:endParaRPr lang="en-US" sz="3100" dirty="0" smtClean="0"/>
          </a:p>
          <a:p>
            <a:r>
              <a:rPr lang="en-US" sz="3100" dirty="0" smtClean="0"/>
              <a:t>D = 0.385 m</a:t>
            </a:r>
          </a:p>
          <a:p>
            <a:r>
              <a:rPr lang="en-US" sz="3100" dirty="0" smtClean="0"/>
              <a:t>High = 0.3 m</a:t>
            </a:r>
          </a:p>
          <a:p>
            <a:r>
              <a:rPr lang="en-US" sz="3100" dirty="0" smtClean="0"/>
              <a:t>Width = 0.425 m</a:t>
            </a:r>
          </a:p>
          <a:p>
            <a:endParaRPr lang="en-US" sz="3100" dirty="0" smtClean="0"/>
          </a:p>
          <a:p>
            <a:pPr>
              <a:buNone/>
            </a:pPr>
            <a:endParaRPr lang="en-US" sz="3100" baseline="300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 y="18"/>
          <a:ext cx="9144001" cy="6857988"/>
        </p:xfrm>
        <a:graphic>
          <a:graphicData uri="http://schemas.openxmlformats.org/drawingml/2006/table">
            <a:tbl>
              <a:tblPr/>
              <a:tblGrid>
                <a:gridCol w="1033985"/>
                <a:gridCol w="1272144"/>
                <a:gridCol w="816172"/>
                <a:gridCol w="915333"/>
                <a:gridCol w="766167"/>
                <a:gridCol w="841599"/>
                <a:gridCol w="650054"/>
                <a:gridCol w="729723"/>
                <a:gridCol w="644121"/>
                <a:gridCol w="748368"/>
                <a:gridCol w="726335"/>
              </a:tblGrid>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F.C.U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 Load (CFM)</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HIGHT</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A - B</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B - C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C - D</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D - E</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E - F</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F - G</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G - H</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H - I</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1023.394837</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1023.394837</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1143.55744</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4</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1156.677381</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1131.36318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6</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1131.36318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7</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1131.36318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1069.815758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1690.750598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0.625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10</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764.3427753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11</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1207.150557</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1365.065423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1251.730027</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14</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1297.44124</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1275.241218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16</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1279.681222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17</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1289.216816</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10</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1070.235689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19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1193.055289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20</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1690.750598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0.625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21</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24</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26</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27</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1425.472979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2557.171429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0.875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0.775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0.65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29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3019.363244</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1.025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0.775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0.65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30</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478.7361683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31</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564.7566148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777.6401609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1865.886646</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0.675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34</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853.885741</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675.9522249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36</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844.4357264</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37</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642.8456472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2021.586108</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0.725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0.6</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0.475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39</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1671.458302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0.625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268">
                <a:tc>
                  <a:txBody>
                    <a:bodyPr/>
                    <a:lstStyle/>
                    <a:p>
                      <a:pPr algn="ctr" rtl="0">
                        <a:lnSpc>
                          <a:spcPct val="115000"/>
                        </a:lnSpc>
                        <a:spcAft>
                          <a:spcPts val="0"/>
                        </a:spcAft>
                      </a:pPr>
                      <a:r>
                        <a:rPr lang="en-US" sz="600">
                          <a:solidFill>
                            <a:srgbClr val="000000"/>
                          </a:solidFill>
                          <a:latin typeface="Times New Roman"/>
                          <a:ea typeface="Times New Roman"/>
                          <a:cs typeface="Arial"/>
                        </a:rPr>
                        <a:t>F.C 32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600">
                          <a:solidFill>
                            <a:srgbClr val="000000"/>
                          </a:solidFill>
                          <a:latin typeface="Times New Roman"/>
                          <a:ea typeface="Times New Roman"/>
                          <a:cs typeface="Arial"/>
                        </a:rPr>
                        <a:t>919.9569715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0.375</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0.2</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a:solidFill>
                            <a:srgbClr val="000000"/>
                          </a:solidFill>
                          <a:latin typeface="Times New Roman"/>
                          <a:ea typeface="Times New Roman"/>
                          <a:cs typeface="Arial"/>
                        </a:rPr>
                        <a:t> </a:t>
                      </a:r>
                      <a:endParaRPr lang="en-US" sz="60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600" dirty="0">
                          <a:solidFill>
                            <a:srgbClr val="000000"/>
                          </a:solidFill>
                          <a:latin typeface="Times New Roman"/>
                          <a:ea typeface="Times New Roman"/>
                          <a:cs typeface="Arial"/>
                        </a:rPr>
                        <a:t> </a:t>
                      </a:r>
                      <a:endParaRPr lang="en-US" sz="600" dirty="0">
                        <a:latin typeface="Calibri"/>
                        <a:ea typeface="Times New Roman"/>
                        <a:cs typeface="Arial"/>
                      </a:endParaRPr>
                    </a:p>
                  </a:txBody>
                  <a:tcPr marL="36363" marR="3636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Fresh Air Duct </a:t>
            </a:r>
            <a:endParaRPr lang="ar-SA"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For single room ( 1 )</a:t>
            </a:r>
          </a:p>
          <a:p>
            <a:r>
              <a:rPr lang="en-US" dirty="0" smtClean="0"/>
              <a:t>V.vent. = ( L/S/ Area ) * Area</a:t>
            </a:r>
          </a:p>
          <a:p>
            <a:r>
              <a:rPr lang="en-US" dirty="0" smtClean="0"/>
              <a:t>V.vent. = 5 * 18.6 = 93 L/s</a:t>
            </a:r>
          </a:p>
          <a:p>
            <a:r>
              <a:rPr lang="en-US" dirty="0" smtClean="0"/>
              <a:t> </a:t>
            </a:r>
            <a:r>
              <a:rPr lang="en-US" sz="2800" dirty="0" smtClean="0"/>
              <a:t>Pressure drop = 0.55 pa / m</a:t>
            </a:r>
          </a:p>
          <a:p>
            <a:endParaRPr lang="en-US" sz="2800" dirty="0" smtClean="0"/>
          </a:p>
          <a:p>
            <a:r>
              <a:rPr lang="en-US" sz="2800" dirty="0" smtClean="0"/>
              <a:t>velocity = 3</a:t>
            </a:r>
            <a:r>
              <a:rPr lang="en-US" sz="2800" baseline="-25000" dirty="0" smtClean="0"/>
              <a:t>  </a:t>
            </a:r>
            <a:r>
              <a:rPr lang="en-US" sz="2800" dirty="0" smtClean="0"/>
              <a:t>m / s </a:t>
            </a:r>
          </a:p>
          <a:p>
            <a:r>
              <a:rPr lang="en-US" sz="2800" dirty="0" smtClean="0"/>
              <a:t>A = </a:t>
            </a:r>
            <a:r>
              <a:rPr lang="en-US" sz="2400" dirty="0" smtClean="0"/>
              <a:t>0.0314</a:t>
            </a:r>
            <a:r>
              <a:rPr lang="en-US" sz="2800" dirty="0" smtClean="0"/>
              <a:t> m</a:t>
            </a:r>
            <a:r>
              <a:rPr lang="en-US" sz="2800" baseline="30000" dirty="0" smtClean="0"/>
              <a:t>2</a:t>
            </a:r>
            <a:endParaRPr lang="en-US" sz="2800" dirty="0" smtClean="0"/>
          </a:p>
          <a:p>
            <a:r>
              <a:rPr lang="en-US" sz="2800" dirty="0" smtClean="0"/>
              <a:t>D = </a:t>
            </a:r>
            <a:r>
              <a:rPr lang="en-US" sz="2400" dirty="0" smtClean="0"/>
              <a:t>0.2</a:t>
            </a:r>
            <a:r>
              <a:rPr lang="en-US" sz="2800" dirty="0" smtClean="0"/>
              <a:t> m</a:t>
            </a:r>
          </a:p>
          <a:p>
            <a:r>
              <a:rPr lang="en-US" sz="2800" dirty="0" smtClean="0"/>
              <a:t>High = </a:t>
            </a:r>
            <a:r>
              <a:rPr lang="en-US" sz="2400" dirty="0" smtClean="0"/>
              <a:t>0.2</a:t>
            </a:r>
            <a:r>
              <a:rPr lang="en-US" sz="2800" dirty="0" smtClean="0"/>
              <a:t> m</a:t>
            </a:r>
          </a:p>
          <a:p>
            <a:r>
              <a:rPr lang="en-US" sz="2800" dirty="0" smtClean="0"/>
              <a:t>Width = </a:t>
            </a:r>
            <a:r>
              <a:rPr lang="en-US" sz="2400" dirty="0" smtClean="0"/>
              <a:t>0.175</a:t>
            </a:r>
            <a:r>
              <a:rPr lang="en-US" sz="2800" dirty="0" smtClean="0"/>
              <a:t> m</a:t>
            </a:r>
          </a:p>
          <a:p>
            <a:pPr>
              <a:buNone/>
            </a:pPr>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1" descr="C:\Users\GoogleTech\Desktop\Untitled.png"/>
          <p:cNvPicPr>
            <a:picLocks noChangeAspect="1" noChangeArrowheads="1"/>
          </p:cNvPicPr>
          <p:nvPr/>
        </p:nvPicPr>
        <p:blipFill>
          <a:blip r:embed="rId2"/>
          <a:srcRect/>
          <a:stretch>
            <a:fillRect/>
          </a:stretch>
        </p:blipFill>
        <p:spPr bwMode="auto">
          <a:xfrm>
            <a:off x="1" y="0"/>
            <a:ext cx="9144000" cy="6858000"/>
          </a:xfrm>
          <a:prstGeom prst="rect">
            <a:avLst/>
          </a:prstGeo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4"/>
          <a:ext cx="9144000" cy="6858001"/>
        </p:xfrm>
        <a:graphic>
          <a:graphicData uri="http://schemas.openxmlformats.org/drawingml/2006/table">
            <a:tbl>
              <a:tblPr/>
              <a:tblGrid>
                <a:gridCol w="2343151"/>
                <a:gridCol w="1334329"/>
                <a:gridCol w="1772478"/>
                <a:gridCol w="1722782"/>
                <a:gridCol w="1971260"/>
              </a:tblGrid>
              <a:tr h="550120">
                <a:tc>
                  <a:txBody>
                    <a:bodyPr/>
                    <a:lstStyle/>
                    <a:p>
                      <a:pPr algn="ctr" rtl="0">
                        <a:lnSpc>
                          <a:spcPct val="115000"/>
                        </a:lnSpc>
                        <a:spcAft>
                          <a:spcPts val="0"/>
                        </a:spcAft>
                      </a:pPr>
                      <a:r>
                        <a:rPr lang="en-US" sz="1100" dirty="0">
                          <a:solidFill>
                            <a:srgbClr val="000000"/>
                          </a:solidFill>
                          <a:latin typeface="Arial"/>
                          <a:ea typeface="Times New Roman"/>
                          <a:cs typeface="Arial"/>
                        </a:rPr>
                        <a:t>SHAFT ( 1 ) </a:t>
                      </a:r>
                      <a:endParaRPr lang="en-US" sz="1100" dirty="0">
                        <a:latin typeface="Calibri"/>
                        <a:ea typeface="Times New Roman"/>
                        <a:cs typeface="Arial"/>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latin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latin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latin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latin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600131">
                <a:tc>
                  <a:txBody>
                    <a:bodyPr/>
                    <a:lstStyle/>
                    <a:p>
                      <a:pPr algn="ctr" rtl="0">
                        <a:lnSpc>
                          <a:spcPct val="115000"/>
                        </a:lnSpc>
                        <a:spcAft>
                          <a:spcPts val="0"/>
                        </a:spcAft>
                      </a:pPr>
                      <a:r>
                        <a:rPr lang="en-US" sz="1200">
                          <a:solidFill>
                            <a:srgbClr val="000000"/>
                          </a:solidFill>
                          <a:latin typeface="Times New Roman"/>
                          <a:ea typeface="Times New Roman"/>
                          <a:cs typeface="Arial"/>
                        </a:rPr>
                        <a:t>SECTION</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V vent(L/S)</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PA/M</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HIGHT</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WIDTH</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570775">
                <a:tc>
                  <a:txBody>
                    <a:bodyPr/>
                    <a:lstStyle/>
                    <a:p>
                      <a:pPr algn="ctr" rtl="0">
                        <a:lnSpc>
                          <a:spcPct val="115000"/>
                        </a:lnSpc>
                        <a:spcAft>
                          <a:spcPts val="0"/>
                        </a:spcAft>
                      </a:pPr>
                      <a:r>
                        <a:rPr lang="en-US" sz="1100">
                          <a:solidFill>
                            <a:srgbClr val="000000"/>
                          </a:solidFill>
                          <a:latin typeface="Arial"/>
                          <a:ea typeface="Times New Roman"/>
                          <a:cs typeface="Arial"/>
                        </a:rPr>
                        <a:t>A - B</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1173.5</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0.55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0.875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775">
                <a:tc>
                  <a:txBody>
                    <a:bodyPr/>
                    <a:lstStyle/>
                    <a:p>
                      <a:pPr algn="ctr" rtl="0">
                        <a:lnSpc>
                          <a:spcPct val="115000"/>
                        </a:lnSpc>
                        <a:spcAft>
                          <a:spcPts val="0"/>
                        </a:spcAft>
                      </a:pPr>
                      <a:r>
                        <a:rPr lang="en-US" sz="1100">
                          <a:solidFill>
                            <a:srgbClr val="000000"/>
                          </a:solidFill>
                          <a:latin typeface="Arial"/>
                          <a:ea typeface="Times New Roman"/>
                          <a:cs typeface="Arial"/>
                        </a:rPr>
                        <a:t>B - C </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936</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0.55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775">
                <a:tc>
                  <a:txBody>
                    <a:bodyPr/>
                    <a:lstStyle/>
                    <a:p>
                      <a:pPr algn="ctr" rtl="0">
                        <a:lnSpc>
                          <a:spcPct val="115000"/>
                        </a:lnSpc>
                        <a:spcAft>
                          <a:spcPts val="0"/>
                        </a:spcAft>
                      </a:pPr>
                      <a:r>
                        <a:rPr lang="en-US" sz="1100">
                          <a:solidFill>
                            <a:srgbClr val="000000"/>
                          </a:solidFill>
                          <a:latin typeface="Arial"/>
                          <a:ea typeface="Times New Roman"/>
                          <a:cs typeface="Arial"/>
                        </a:rPr>
                        <a:t>C - D</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843</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0.65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775">
                <a:tc>
                  <a:txBody>
                    <a:bodyPr/>
                    <a:lstStyle/>
                    <a:p>
                      <a:pPr algn="ctr" rtl="0">
                        <a:lnSpc>
                          <a:spcPct val="115000"/>
                        </a:lnSpc>
                        <a:spcAft>
                          <a:spcPts val="0"/>
                        </a:spcAft>
                      </a:pPr>
                      <a:r>
                        <a:rPr lang="en-US" sz="1100">
                          <a:solidFill>
                            <a:srgbClr val="000000"/>
                          </a:solidFill>
                          <a:latin typeface="Arial"/>
                          <a:ea typeface="Times New Roman"/>
                          <a:cs typeface="Arial"/>
                        </a:rPr>
                        <a:t>D - E</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724.5</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775">
                <a:tc>
                  <a:txBody>
                    <a:bodyPr/>
                    <a:lstStyle/>
                    <a:p>
                      <a:pPr algn="ctr" rtl="0">
                        <a:lnSpc>
                          <a:spcPct val="115000"/>
                        </a:lnSpc>
                        <a:spcAft>
                          <a:spcPts val="0"/>
                        </a:spcAft>
                      </a:pPr>
                      <a:r>
                        <a:rPr lang="en-US" sz="1100">
                          <a:solidFill>
                            <a:srgbClr val="000000"/>
                          </a:solidFill>
                          <a:latin typeface="Arial"/>
                          <a:ea typeface="Times New Roman"/>
                          <a:cs typeface="Arial"/>
                        </a:rPr>
                        <a:t>E - F</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609.5</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775">
                <a:tc>
                  <a:txBody>
                    <a:bodyPr/>
                    <a:lstStyle/>
                    <a:p>
                      <a:pPr algn="ctr" rtl="0">
                        <a:lnSpc>
                          <a:spcPct val="115000"/>
                        </a:lnSpc>
                        <a:spcAft>
                          <a:spcPts val="0"/>
                        </a:spcAft>
                      </a:pPr>
                      <a:r>
                        <a:rPr lang="en-US" sz="1100">
                          <a:solidFill>
                            <a:srgbClr val="000000"/>
                          </a:solidFill>
                          <a:latin typeface="Arial"/>
                          <a:ea typeface="Times New Roman"/>
                          <a:cs typeface="Arial"/>
                        </a:rPr>
                        <a:t>F - G</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516.5</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0.45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775">
                <a:tc>
                  <a:txBody>
                    <a:bodyPr/>
                    <a:lstStyle/>
                    <a:p>
                      <a:pPr algn="ctr" rtl="0">
                        <a:lnSpc>
                          <a:spcPct val="115000"/>
                        </a:lnSpc>
                        <a:spcAft>
                          <a:spcPts val="0"/>
                        </a:spcAft>
                      </a:pPr>
                      <a:r>
                        <a:rPr lang="en-US" sz="1100">
                          <a:solidFill>
                            <a:srgbClr val="000000"/>
                          </a:solidFill>
                          <a:latin typeface="Arial"/>
                          <a:ea typeface="Times New Roman"/>
                          <a:cs typeface="Arial"/>
                        </a:rPr>
                        <a:t>G - H</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396.5</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775">
                <a:tc>
                  <a:txBody>
                    <a:bodyPr/>
                    <a:lstStyle/>
                    <a:p>
                      <a:pPr algn="ctr" rtl="0">
                        <a:lnSpc>
                          <a:spcPct val="115000"/>
                        </a:lnSpc>
                        <a:spcAft>
                          <a:spcPts val="0"/>
                        </a:spcAft>
                      </a:pPr>
                      <a:r>
                        <a:rPr lang="en-US" sz="1100">
                          <a:solidFill>
                            <a:srgbClr val="000000"/>
                          </a:solidFill>
                          <a:latin typeface="Arial"/>
                          <a:ea typeface="Times New Roman"/>
                          <a:cs typeface="Arial"/>
                        </a:rPr>
                        <a:t>H - I</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290.5</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775">
                <a:tc>
                  <a:txBody>
                    <a:bodyPr/>
                    <a:lstStyle/>
                    <a:p>
                      <a:pPr algn="ctr" rtl="0">
                        <a:lnSpc>
                          <a:spcPct val="115000"/>
                        </a:lnSpc>
                        <a:spcAft>
                          <a:spcPts val="0"/>
                        </a:spcAft>
                      </a:pPr>
                      <a:r>
                        <a:rPr lang="en-US" sz="1100">
                          <a:solidFill>
                            <a:srgbClr val="000000"/>
                          </a:solidFill>
                          <a:latin typeface="Arial"/>
                          <a:ea typeface="Times New Roman"/>
                          <a:cs typeface="Arial"/>
                        </a:rPr>
                        <a:t>I - J</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173</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775">
                <a:tc>
                  <a:txBody>
                    <a:bodyPr/>
                    <a:lstStyle/>
                    <a:p>
                      <a:pPr algn="ctr" rtl="0">
                        <a:lnSpc>
                          <a:spcPct val="115000"/>
                        </a:lnSpc>
                        <a:spcAft>
                          <a:spcPts val="0"/>
                        </a:spcAft>
                      </a:pPr>
                      <a:r>
                        <a:rPr lang="en-US" sz="1100">
                          <a:solidFill>
                            <a:srgbClr val="000000"/>
                          </a:solidFill>
                          <a:latin typeface="Arial"/>
                          <a:ea typeface="Times New Roman"/>
                          <a:cs typeface="Arial"/>
                        </a:rPr>
                        <a:t>STATIC PRESSURE PA</a:t>
                      </a:r>
                      <a:endParaRPr lang="en-US" sz="1100">
                        <a:latin typeface="Calibri"/>
                        <a:ea typeface="Times New Roman"/>
                        <a:cs typeface="Arial"/>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a:lnSpc>
                          <a:spcPct val="115000"/>
                        </a:lnSpc>
                        <a:spcAft>
                          <a:spcPts val="0"/>
                        </a:spcAft>
                      </a:pPr>
                      <a:r>
                        <a:rPr lang="en-US" sz="1100">
                          <a:solidFill>
                            <a:srgbClr val="000000"/>
                          </a:solidFill>
                          <a:latin typeface="Arial"/>
                          <a:ea typeface="Times New Roman"/>
                          <a:cs typeface="Arial"/>
                        </a:rPr>
                        <a:t>13.75</a:t>
                      </a:r>
                      <a:endParaRPr lang="en-US" sz="1100">
                        <a:latin typeface="Calibri"/>
                        <a:ea typeface="Times New Roman"/>
                        <a:cs typeface="Arial"/>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dirty="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Fresh Air Fan Selection</a:t>
            </a:r>
            <a:endParaRPr lang="ar-SA" dirty="0"/>
          </a:p>
        </p:txBody>
      </p:sp>
      <p:sp>
        <p:nvSpPr>
          <p:cNvPr id="3" name="Content Placeholder 2"/>
          <p:cNvSpPr>
            <a:spLocks noGrp="1"/>
          </p:cNvSpPr>
          <p:nvPr>
            <p:ph idx="1"/>
          </p:nvPr>
        </p:nvSpPr>
        <p:spPr/>
        <p:txBody>
          <a:bodyPr/>
          <a:lstStyle/>
          <a:p>
            <a:pPr>
              <a:buNone/>
            </a:pPr>
            <a:r>
              <a:rPr lang="en-US" dirty="0" smtClean="0"/>
              <a:t>Fan  specification</a:t>
            </a:r>
          </a:p>
          <a:p>
            <a:pPr>
              <a:buNone/>
            </a:pPr>
            <a:r>
              <a:rPr lang="en-US" dirty="0" smtClean="0"/>
              <a:t> </a:t>
            </a:r>
          </a:p>
          <a:p>
            <a:pPr lvl="0"/>
            <a:r>
              <a:rPr lang="en-US" dirty="0" smtClean="0"/>
              <a:t>Flow rate = 1173.5  L/s </a:t>
            </a:r>
          </a:p>
          <a:p>
            <a:pPr lvl="0"/>
            <a:r>
              <a:rPr lang="en-US" dirty="0" smtClean="0"/>
              <a:t>Static Pressure  = 13.75 pa</a:t>
            </a:r>
          </a:p>
          <a:p>
            <a:pPr lvl="0">
              <a:buNone/>
            </a:pPr>
            <a:endParaRPr lang="en-US" dirty="0" smtClean="0"/>
          </a:p>
          <a:p>
            <a:r>
              <a:rPr lang="en-US" dirty="0" smtClean="0"/>
              <a:t>From </a:t>
            </a:r>
            <a:r>
              <a:rPr lang="en-US" b="1" dirty="0" smtClean="0"/>
              <a:t>Rosenberg </a:t>
            </a:r>
            <a:r>
              <a:rPr lang="en-US" b="1" dirty="0" err="1" smtClean="0"/>
              <a:t>RoVent</a:t>
            </a:r>
            <a:r>
              <a:rPr lang="en-US" b="1" dirty="0" smtClean="0"/>
              <a:t> </a:t>
            </a:r>
            <a:r>
              <a:rPr lang="en-US" dirty="0" smtClean="0"/>
              <a:t>catalog we select  </a:t>
            </a:r>
            <a:r>
              <a:rPr lang="en-US" b="1" dirty="0" smtClean="0"/>
              <a:t>DHAD 355-4</a:t>
            </a:r>
            <a:r>
              <a:rPr lang="en-US" dirty="0" smtClean="0"/>
              <a:t> series .</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Exhaust Air Duct</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t>V = ( A.C.H *Vin* 1000) / 3600</a:t>
            </a:r>
          </a:p>
          <a:p>
            <a:r>
              <a:rPr lang="en-US" dirty="0" smtClean="0"/>
              <a:t>V = ( 10 * 3.5*3.1*1000 ) / 3600</a:t>
            </a:r>
          </a:p>
          <a:p>
            <a:r>
              <a:rPr lang="en-US" dirty="0" smtClean="0"/>
              <a:t>V = 30 L/s/path.</a:t>
            </a:r>
          </a:p>
          <a:p>
            <a:r>
              <a:rPr lang="en-US" dirty="0" smtClean="0"/>
              <a:t> </a:t>
            </a:r>
            <a:r>
              <a:rPr lang="en-US" sz="3200" dirty="0" smtClean="0"/>
              <a:t>Pressure drop = 0.55 pa / m</a:t>
            </a:r>
          </a:p>
          <a:p>
            <a:endParaRPr lang="en-US" sz="3200" dirty="0" smtClean="0"/>
          </a:p>
          <a:p>
            <a:r>
              <a:rPr lang="en-US" sz="3200" dirty="0" smtClean="0"/>
              <a:t>velocity = 2</a:t>
            </a:r>
            <a:r>
              <a:rPr lang="en-US" sz="3200" baseline="-25000" dirty="0" smtClean="0"/>
              <a:t>  </a:t>
            </a:r>
            <a:r>
              <a:rPr lang="en-US" sz="3200" dirty="0" smtClean="0"/>
              <a:t>m / s </a:t>
            </a:r>
          </a:p>
          <a:p>
            <a:r>
              <a:rPr lang="en-US" sz="3200" dirty="0" smtClean="0"/>
              <a:t>D = </a:t>
            </a:r>
            <a:r>
              <a:rPr lang="en-US" sz="2800" dirty="0" smtClean="0"/>
              <a:t>0.136</a:t>
            </a:r>
            <a:r>
              <a:rPr lang="en-US" sz="3200" dirty="0" smtClean="0"/>
              <a:t> m</a:t>
            </a:r>
          </a:p>
          <a:p>
            <a:r>
              <a:rPr lang="en-US" sz="3200" dirty="0" smtClean="0"/>
              <a:t>High = </a:t>
            </a:r>
            <a:r>
              <a:rPr lang="en-US" sz="2800" dirty="0" smtClean="0"/>
              <a:t>0.2</a:t>
            </a:r>
            <a:r>
              <a:rPr lang="en-US" sz="3200" dirty="0" smtClean="0"/>
              <a:t> m</a:t>
            </a:r>
          </a:p>
          <a:p>
            <a:r>
              <a:rPr lang="en-US" sz="3200" dirty="0" smtClean="0"/>
              <a:t>Width = </a:t>
            </a:r>
            <a:r>
              <a:rPr lang="en-US" sz="2800" dirty="0" smtClean="0"/>
              <a:t>0.75</a:t>
            </a:r>
            <a:r>
              <a:rPr lang="en-US" sz="3200" dirty="0" smtClean="0"/>
              <a:t> m</a:t>
            </a:r>
          </a:p>
          <a:p>
            <a:endParaRPr lang="ar-SA"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 y="-1"/>
          <a:ext cx="9143998" cy="6858003"/>
        </p:xfrm>
        <a:graphic>
          <a:graphicData uri="http://schemas.openxmlformats.org/drawingml/2006/table">
            <a:tbl>
              <a:tblPr/>
              <a:tblGrid>
                <a:gridCol w="2459934"/>
                <a:gridCol w="1217544"/>
                <a:gridCol w="1772478"/>
                <a:gridCol w="1722782"/>
                <a:gridCol w="1971260"/>
              </a:tblGrid>
              <a:tr h="679622">
                <a:tc>
                  <a:txBody>
                    <a:bodyPr/>
                    <a:lstStyle/>
                    <a:p>
                      <a:pPr>
                        <a:lnSpc>
                          <a:spcPct val="115000"/>
                        </a:lnSpc>
                      </a:pPr>
                      <a:endParaRPr lang="en-US" sz="1100" dirty="0">
                        <a:latin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100">
                        <a:solidFill>
                          <a:srgbClr val="000000"/>
                        </a:solidFill>
                        <a:latin typeface="Arial"/>
                        <a:ea typeface="Times New Roman"/>
                        <a:cs typeface="Arial"/>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latin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latin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latin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741405">
                <a:tc>
                  <a:txBody>
                    <a:bodyPr/>
                    <a:lstStyle/>
                    <a:p>
                      <a:pPr algn="ctr" rtl="0">
                        <a:lnSpc>
                          <a:spcPct val="115000"/>
                        </a:lnSpc>
                        <a:spcAft>
                          <a:spcPts val="0"/>
                        </a:spcAft>
                      </a:pPr>
                      <a:r>
                        <a:rPr lang="en-US" sz="1200">
                          <a:solidFill>
                            <a:srgbClr val="000000"/>
                          </a:solidFill>
                          <a:latin typeface="Times New Roman"/>
                          <a:ea typeface="Times New Roman"/>
                          <a:cs typeface="Arial"/>
                        </a:rPr>
                        <a:t>SECTION</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200">
                          <a:solidFill>
                            <a:srgbClr val="000000"/>
                          </a:solidFill>
                          <a:latin typeface="Times New Roman"/>
                          <a:ea typeface="Times New Roman"/>
                          <a:cs typeface="Arial"/>
                        </a:rPr>
                        <a:t>V (L/S)</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PA/M</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HIGHT</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WIDTH</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679622">
                <a:tc>
                  <a:txBody>
                    <a:bodyPr/>
                    <a:lstStyle/>
                    <a:p>
                      <a:pPr algn="ctr" rtl="0">
                        <a:lnSpc>
                          <a:spcPct val="115000"/>
                        </a:lnSpc>
                        <a:spcAft>
                          <a:spcPts val="0"/>
                        </a:spcAft>
                      </a:pPr>
                      <a:r>
                        <a:rPr lang="en-US" sz="1100">
                          <a:solidFill>
                            <a:srgbClr val="000000"/>
                          </a:solidFill>
                          <a:latin typeface="Arial"/>
                          <a:ea typeface="Times New Roman"/>
                          <a:cs typeface="Arial"/>
                        </a:rPr>
                        <a:t>A - B</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210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9622">
                <a:tc>
                  <a:txBody>
                    <a:bodyPr/>
                    <a:lstStyle/>
                    <a:p>
                      <a:pPr algn="ctr" rtl="0">
                        <a:lnSpc>
                          <a:spcPct val="115000"/>
                        </a:lnSpc>
                        <a:spcAft>
                          <a:spcPts val="0"/>
                        </a:spcAft>
                      </a:pPr>
                      <a:r>
                        <a:rPr lang="en-US" sz="1100">
                          <a:solidFill>
                            <a:srgbClr val="000000"/>
                          </a:solidFill>
                          <a:latin typeface="Arial"/>
                          <a:ea typeface="Times New Roman"/>
                          <a:cs typeface="Arial"/>
                        </a:rPr>
                        <a:t>B - C </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180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9622">
                <a:tc>
                  <a:txBody>
                    <a:bodyPr/>
                    <a:lstStyle/>
                    <a:p>
                      <a:pPr algn="ctr" rtl="0">
                        <a:lnSpc>
                          <a:spcPct val="115000"/>
                        </a:lnSpc>
                        <a:spcAft>
                          <a:spcPts val="0"/>
                        </a:spcAft>
                      </a:pPr>
                      <a:r>
                        <a:rPr lang="en-US" sz="1100" dirty="0">
                          <a:solidFill>
                            <a:srgbClr val="000000"/>
                          </a:solidFill>
                          <a:latin typeface="Arial"/>
                          <a:ea typeface="Times New Roman"/>
                          <a:cs typeface="Arial"/>
                        </a:rPr>
                        <a:t>C - D</a:t>
                      </a:r>
                      <a:endParaRPr lang="en-US" sz="11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150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9622">
                <a:tc>
                  <a:txBody>
                    <a:bodyPr/>
                    <a:lstStyle/>
                    <a:p>
                      <a:pPr algn="ctr" rtl="0">
                        <a:lnSpc>
                          <a:spcPct val="115000"/>
                        </a:lnSpc>
                        <a:spcAft>
                          <a:spcPts val="0"/>
                        </a:spcAft>
                      </a:pPr>
                      <a:r>
                        <a:rPr lang="en-US" sz="1100">
                          <a:solidFill>
                            <a:srgbClr val="000000"/>
                          </a:solidFill>
                          <a:latin typeface="Arial"/>
                          <a:ea typeface="Times New Roman"/>
                          <a:cs typeface="Arial"/>
                        </a:rPr>
                        <a:t>D - E</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9622">
                <a:tc>
                  <a:txBody>
                    <a:bodyPr/>
                    <a:lstStyle/>
                    <a:p>
                      <a:pPr algn="ctr" rtl="0">
                        <a:lnSpc>
                          <a:spcPct val="115000"/>
                        </a:lnSpc>
                        <a:spcAft>
                          <a:spcPts val="0"/>
                        </a:spcAft>
                      </a:pPr>
                      <a:r>
                        <a:rPr lang="en-US" sz="1100">
                          <a:solidFill>
                            <a:srgbClr val="000000"/>
                          </a:solidFill>
                          <a:latin typeface="Arial"/>
                          <a:ea typeface="Times New Roman"/>
                          <a:cs typeface="Arial"/>
                        </a:rPr>
                        <a:t>E - F</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90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0.175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9622">
                <a:tc>
                  <a:txBody>
                    <a:bodyPr/>
                    <a:lstStyle/>
                    <a:p>
                      <a:pPr algn="ctr" rtl="0">
                        <a:lnSpc>
                          <a:spcPct val="115000"/>
                        </a:lnSpc>
                        <a:spcAft>
                          <a:spcPts val="0"/>
                        </a:spcAft>
                      </a:pPr>
                      <a:r>
                        <a:rPr lang="en-US" sz="1100">
                          <a:solidFill>
                            <a:srgbClr val="000000"/>
                          </a:solidFill>
                          <a:latin typeface="Arial"/>
                          <a:ea typeface="Times New Roman"/>
                          <a:cs typeface="Arial"/>
                        </a:rPr>
                        <a:t>F - G</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60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0.125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9622">
                <a:tc>
                  <a:txBody>
                    <a:bodyPr/>
                    <a:lstStyle/>
                    <a:p>
                      <a:pPr algn="ctr" rtl="0">
                        <a:lnSpc>
                          <a:spcPct val="115000"/>
                        </a:lnSpc>
                        <a:spcAft>
                          <a:spcPts val="0"/>
                        </a:spcAft>
                      </a:pPr>
                      <a:r>
                        <a:rPr lang="en-US" sz="1100">
                          <a:solidFill>
                            <a:srgbClr val="000000"/>
                          </a:solidFill>
                          <a:latin typeface="Arial"/>
                          <a:ea typeface="Times New Roman"/>
                          <a:cs typeface="Arial"/>
                        </a:rPr>
                        <a:t>G - H</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30</a:t>
                      </a:r>
                      <a:endParaRPr lang="en-US" sz="11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9622">
                <a:tc>
                  <a:txBody>
                    <a:bodyPr/>
                    <a:lstStyle/>
                    <a:p>
                      <a:pPr algn="ctr" rtl="0">
                        <a:lnSpc>
                          <a:spcPct val="115000"/>
                        </a:lnSpc>
                        <a:spcAft>
                          <a:spcPts val="0"/>
                        </a:spcAft>
                      </a:pPr>
                      <a:r>
                        <a:rPr lang="en-US" sz="1100" b="1">
                          <a:solidFill>
                            <a:srgbClr val="000000"/>
                          </a:solidFill>
                          <a:latin typeface="Arial"/>
                          <a:ea typeface="Times New Roman"/>
                          <a:cs typeface="Arial"/>
                        </a:rPr>
                        <a:t>STATIC PRESSURE PA</a:t>
                      </a:r>
                      <a:endParaRPr lang="en-US" sz="1100">
                        <a:latin typeface="Calibri"/>
                        <a:ea typeface="Times New Roman"/>
                        <a:cs typeface="Arial"/>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a:lnSpc>
                          <a:spcPct val="115000"/>
                        </a:lnSpc>
                        <a:spcAft>
                          <a:spcPts val="0"/>
                        </a:spcAft>
                      </a:pPr>
                      <a:r>
                        <a:rPr lang="en-US" sz="1100" b="1" dirty="0">
                          <a:solidFill>
                            <a:srgbClr val="000000"/>
                          </a:solidFill>
                          <a:latin typeface="Arial"/>
                          <a:ea typeface="Times New Roman"/>
                          <a:cs typeface="Arial"/>
                        </a:rPr>
                        <a:t>13.75</a:t>
                      </a:r>
                      <a:endParaRPr lang="en-US" sz="1100" dirty="0">
                        <a:latin typeface="Calibri"/>
                        <a:ea typeface="Times New Roman"/>
                        <a:cs typeface="Arial"/>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dirty="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Exhaust Fan Selection</a:t>
            </a:r>
            <a:endParaRPr lang="ar-SA" dirty="0"/>
          </a:p>
        </p:txBody>
      </p:sp>
      <p:sp>
        <p:nvSpPr>
          <p:cNvPr id="3" name="Content Placeholder 2"/>
          <p:cNvSpPr>
            <a:spLocks noGrp="1"/>
          </p:cNvSpPr>
          <p:nvPr>
            <p:ph idx="1"/>
          </p:nvPr>
        </p:nvSpPr>
        <p:spPr/>
        <p:txBody>
          <a:bodyPr/>
          <a:lstStyle/>
          <a:p>
            <a:pPr>
              <a:buNone/>
            </a:pPr>
            <a:r>
              <a:rPr lang="en-US" dirty="0" smtClean="0"/>
              <a:t>Fan  specification</a:t>
            </a:r>
          </a:p>
          <a:p>
            <a:pPr>
              <a:buNone/>
            </a:pPr>
            <a:r>
              <a:rPr lang="en-US" dirty="0" smtClean="0"/>
              <a:t> </a:t>
            </a:r>
          </a:p>
          <a:p>
            <a:pPr lvl="0"/>
            <a:r>
              <a:rPr lang="en-US" dirty="0" smtClean="0"/>
              <a:t>Flow rate = 210( L/s ).</a:t>
            </a:r>
          </a:p>
          <a:p>
            <a:pPr lvl="0"/>
            <a:r>
              <a:rPr lang="en-US" dirty="0" smtClean="0"/>
              <a:t>Static Pressure  = 13.75 pa</a:t>
            </a:r>
          </a:p>
          <a:p>
            <a:pPr lvl="0"/>
            <a:endParaRPr lang="en-US" dirty="0" smtClean="0"/>
          </a:p>
          <a:p>
            <a:r>
              <a:rPr lang="en-US" dirty="0" smtClean="0"/>
              <a:t>From </a:t>
            </a:r>
            <a:r>
              <a:rPr lang="en-US" b="1" dirty="0" smtClean="0"/>
              <a:t>Rosenberg </a:t>
            </a:r>
            <a:r>
              <a:rPr lang="en-US" b="1" dirty="0" err="1" smtClean="0"/>
              <a:t>RoVent</a:t>
            </a:r>
            <a:r>
              <a:rPr lang="en-US" b="1" dirty="0" smtClean="0"/>
              <a:t> </a:t>
            </a:r>
            <a:r>
              <a:rPr lang="en-US" dirty="0" smtClean="0"/>
              <a:t>catalog we select </a:t>
            </a:r>
            <a:r>
              <a:rPr lang="en-US" b="1" dirty="0" smtClean="0"/>
              <a:t>DHAD 355-4</a:t>
            </a:r>
            <a:r>
              <a:rPr lang="en-US" dirty="0" smtClean="0"/>
              <a:t> series .</a:t>
            </a:r>
          </a:p>
          <a:p>
            <a:endParaRPr lang="ar-SA"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3074" name="Picture 2" descr="C:\Users\GoogleTech\Desktop\Untitled4.pn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lstStyle/>
          <a:p>
            <a:pPr>
              <a:buNone/>
            </a:pPr>
            <a:r>
              <a:rPr lang="en-US" dirty="0" smtClean="0">
                <a:latin typeface="+mj-lt"/>
              </a:rPr>
              <a:t> </a:t>
            </a:r>
          </a:p>
          <a:p>
            <a:pPr>
              <a:buNone/>
            </a:pPr>
            <a:r>
              <a:rPr lang="en-US" sz="4400" dirty="0" smtClean="0">
                <a:latin typeface="+mj-lt"/>
                <a:cs typeface="Times New Roman" pitchFamily="18" charset="0"/>
              </a:rPr>
              <a:t>Al-</a:t>
            </a:r>
            <a:r>
              <a:rPr lang="en-US" sz="4400" dirty="0" err="1" smtClean="0">
                <a:latin typeface="+mj-lt"/>
                <a:cs typeface="Times New Roman" pitchFamily="18" charset="0"/>
              </a:rPr>
              <a:t>Rehan</a:t>
            </a:r>
            <a:r>
              <a:rPr lang="en-US" sz="4400" dirty="0" smtClean="0">
                <a:latin typeface="+mj-lt"/>
                <a:cs typeface="Times New Roman" pitchFamily="18" charset="0"/>
              </a:rPr>
              <a:t> Hospital consist of tenth floor ,four Basement Floor , Ground Floor and Five Up Floor and each Floor has approximately 1500 m^2</a:t>
            </a:r>
            <a:endParaRPr lang="en-US" sz="4400" dirty="0">
              <a:latin typeface="+mj-lt"/>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2050" name="Picture 2" descr="C:\Users\GoogleTech\Desktop\Untitled3.png"/>
          <p:cNvPicPr>
            <a:picLocks noGrp="1" noChangeAspect="1" noChangeArrowheads="1"/>
          </p:cNvPicPr>
          <p:nvPr>
            <p:ph idx="1"/>
          </p:nvPr>
        </p:nvPicPr>
        <p:blipFill>
          <a:blip r:embed="rId2"/>
          <a:srcRect/>
          <a:stretch>
            <a:fillRect/>
          </a:stretch>
        </p:blipFill>
        <p:spPr bwMode="auto">
          <a:xfrm>
            <a:off x="1" y="0"/>
            <a:ext cx="9144000" cy="6858000"/>
          </a:xfrm>
          <a:prstGeom prst="rect">
            <a:avLst/>
          </a:prstGeom>
          <a:noFill/>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 Handling Unit Selection</a:t>
            </a:r>
            <a:endParaRPr lang="ar-SA"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454808"/>
          </a:xfrm>
        </p:spPr>
        <p:txBody>
          <a:bodyPr>
            <a:normAutofit lnSpcReduction="10000"/>
          </a:bodyPr>
          <a:lstStyle/>
          <a:p>
            <a:pPr>
              <a:buNone/>
            </a:pPr>
            <a:r>
              <a:rPr lang="en-US" dirty="0" smtClean="0"/>
              <a:t>For Operation Theaters in the First floor</a:t>
            </a:r>
            <a:endParaRPr lang="en-US" b="1" dirty="0" smtClean="0"/>
          </a:p>
          <a:p>
            <a:r>
              <a:rPr lang="en-US" dirty="0" smtClean="0"/>
              <a:t>Three O.T  have Load of  (440.12 CFM).</a:t>
            </a:r>
          </a:p>
          <a:p>
            <a:r>
              <a:rPr lang="en-US" dirty="0" smtClean="0"/>
              <a:t>The other have load of (635.86 CFM ).</a:t>
            </a:r>
          </a:p>
          <a:p>
            <a:endParaRPr lang="en-US" dirty="0" smtClean="0"/>
          </a:p>
          <a:p>
            <a:pPr>
              <a:buNone/>
            </a:pPr>
            <a:r>
              <a:rPr lang="en-US" dirty="0" smtClean="0"/>
              <a:t>For Operation Theater in the Second floor</a:t>
            </a:r>
          </a:p>
          <a:p>
            <a:r>
              <a:rPr lang="en-US" dirty="0" smtClean="0"/>
              <a:t>Operation Theater load of (530.5 CFM)</a:t>
            </a:r>
            <a:endParaRPr lang="en-US" b="1" dirty="0" smtClean="0"/>
          </a:p>
          <a:p>
            <a:endParaRPr lang="en-US" dirty="0" smtClean="0"/>
          </a:p>
          <a:p>
            <a:pPr>
              <a:buNone/>
            </a:pPr>
            <a:r>
              <a:rPr lang="en-US" dirty="0" smtClean="0"/>
              <a:t>For Operation Theaters in the GF floor</a:t>
            </a:r>
          </a:p>
          <a:p>
            <a:r>
              <a:rPr lang="en-US" dirty="0" smtClean="0"/>
              <a:t>Operation Theater load of (217.57 CFM)</a:t>
            </a:r>
            <a:endParaRPr lang="en-US" b="1" dirty="0" smtClean="0"/>
          </a:p>
          <a:p>
            <a:pPr>
              <a:buNone/>
            </a:pPr>
            <a:endParaRPr lang="en-US" dirty="0" smtClean="0"/>
          </a:p>
          <a:p>
            <a:pPr>
              <a:buNone/>
            </a:pPr>
            <a:r>
              <a:rPr lang="en-US" dirty="0" smtClean="0"/>
              <a:t>For Operation Theaters in the B1 floor</a:t>
            </a:r>
          </a:p>
          <a:p>
            <a:r>
              <a:rPr lang="en-US" dirty="0" smtClean="0"/>
              <a:t>Operation Theater load of (633.53 CFM)</a:t>
            </a:r>
          </a:p>
          <a:p>
            <a:endParaRPr lang="en-US" b="1"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From PETRA Catalogue the minimum Available AHU Load is 1200 CFM</a:t>
            </a:r>
          </a:p>
          <a:p>
            <a:r>
              <a:rPr lang="en-US" dirty="0" smtClean="0"/>
              <a:t>So we select </a:t>
            </a:r>
            <a:r>
              <a:rPr lang="en-US" b="1" dirty="0" smtClean="0"/>
              <a:t>PAH H C 12 C6 H4 X4</a:t>
            </a:r>
            <a:endParaRPr lang="en-US" dirty="0" smtClean="0"/>
          </a:p>
          <a:p>
            <a:pPr>
              <a:buNone/>
            </a:pPr>
            <a:r>
              <a:rPr lang="en-US" dirty="0" smtClean="0"/>
              <a:t> </a:t>
            </a:r>
            <a:endParaRPr lang="ar-SA"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lstStyle/>
          <a:p>
            <a:r>
              <a:rPr lang="en-US" dirty="0" smtClean="0"/>
              <a:t>Plumbing System </a:t>
            </a:r>
            <a:endParaRPr lang="en-US" dirty="0"/>
          </a:p>
        </p:txBody>
      </p:sp>
      <p:sp>
        <p:nvSpPr>
          <p:cNvPr id="3" name="Content Placeholder 2"/>
          <p:cNvSpPr>
            <a:spLocks noGrp="1"/>
          </p:cNvSpPr>
          <p:nvPr>
            <p:ph idx="1"/>
          </p:nvPr>
        </p:nvSpPr>
        <p:spPr>
          <a:xfrm>
            <a:off x="457200" y="1295400"/>
            <a:ext cx="8229600" cy="5159408"/>
          </a:xfrm>
        </p:spPr>
        <p:txBody>
          <a:bodyPr/>
          <a:lstStyle/>
          <a:p>
            <a:r>
              <a:rPr lang="en-US" dirty="0" smtClean="0"/>
              <a:t>Potable Water</a:t>
            </a:r>
          </a:p>
          <a:p>
            <a:pPr>
              <a:buNone/>
            </a:pPr>
            <a:endParaRPr lang="en-US" dirty="0" smtClean="0"/>
          </a:p>
          <a:p>
            <a:pPr lvl="0">
              <a:buFont typeface="Wingdings" pitchFamily="2" charset="2"/>
              <a:buChar char="Ø"/>
            </a:pPr>
            <a:r>
              <a:rPr lang="en-US" sz="3200" dirty="0" smtClean="0"/>
              <a:t>No. of </a:t>
            </a:r>
            <a:r>
              <a:rPr lang="en-US" sz="3200" b="1" dirty="0" smtClean="0"/>
              <a:t>Fixture units </a:t>
            </a:r>
            <a:r>
              <a:rPr lang="en-US" sz="3200" dirty="0" smtClean="0"/>
              <a:t>is to be calculated  to start sizing using special tables for potable design.</a:t>
            </a:r>
          </a:p>
          <a:p>
            <a:pPr>
              <a:buFont typeface="Wingdings" pitchFamily="2" charset="2"/>
              <a:buChar char="Ø"/>
            </a:pPr>
            <a:r>
              <a:rPr lang="en-US" sz="3200" dirty="0" smtClean="0"/>
              <a:t>For internal network </a:t>
            </a:r>
            <a:r>
              <a:rPr lang="en-US" sz="3200" b="1" dirty="0" smtClean="0"/>
              <a:t>plastic pipes</a:t>
            </a:r>
            <a:r>
              <a:rPr lang="en-US" sz="3200" dirty="0" smtClean="0"/>
              <a:t> to be used</a:t>
            </a:r>
          </a:p>
          <a:p>
            <a:pPr>
              <a:buFont typeface="Wingdings" pitchFamily="2" charset="2"/>
              <a:buChar char="Ø"/>
            </a:pPr>
            <a:r>
              <a:rPr lang="en-US" sz="3200" dirty="0" smtClean="0"/>
              <a:t>For external network </a:t>
            </a:r>
            <a:r>
              <a:rPr lang="en-US" sz="3200" b="1" dirty="0" smtClean="0"/>
              <a:t>steel pipes </a:t>
            </a:r>
            <a:r>
              <a:rPr lang="en-US" sz="3200" dirty="0" smtClean="0"/>
              <a:t>to be used</a:t>
            </a:r>
            <a:endParaRPr lang="ar-SA" sz="3200" dirty="0" smtClean="0"/>
          </a:p>
          <a:p>
            <a:pPr lvl="0">
              <a:buFont typeface="Wingdings" pitchFamily="2" charset="2"/>
              <a:buChar char="Ø"/>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Calculation </a:t>
            </a:r>
            <a:endParaRPr lang="ar-SA" dirty="0"/>
          </a:p>
        </p:txBody>
      </p:sp>
      <p:pic>
        <p:nvPicPr>
          <p:cNvPr id="7170" name="Picture 2" descr="C:\Users\GoogleTech\Desktop\Untitled.png"/>
          <p:cNvPicPr>
            <a:picLocks noGrp="1" noChangeAspect="1" noChangeArrowheads="1"/>
          </p:cNvPicPr>
          <p:nvPr>
            <p:ph idx="1"/>
          </p:nvPr>
        </p:nvPicPr>
        <p:blipFill>
          <a:blip r:embed="rId2"/>
          <a:srcRect/>
          <a:stretch>
            <a:fillRect/>
          </a:stretch>
        </p:blipFill>
        <p:spPr bwMode="auto">
          <a:xfrm>
            <a:off x="0" y="3048000"/>
            <a:ext cx="9144000" cy="3810000"/>
          </a:xfrm>
          <a:prstGeom prst="rect">
            <a:avLst/>
          </a:prstGeom>
          <a:noFill/>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
          <a:ext cx="9143999" cy="6858000"/>
        </p:xfrm>
        <a:graphic>
          <a:graphicData uri="http://schemas.openxmlformats.org/drawingml/2006/table">
            <a:tbl>
              <a:tblPr/>
              <a:tblGrid>
                <a:gridCol w="3891647"/>
                <a:gridCol w="1503762"/>
                <a:gridCol w="1917961"/>
                <a:gridCol w="1830629"/>
              </a:tblGrid>
              <a:tr h="381000">
                <a:tc>
                  <a:txBody>
                    <a:bodyPr/>
                    <a:lstStyle/>
                    <a:p>
                      <a:pPr algn="ctr" rtl="0">
                        <a:lnSpc>
                          <a:spcPct val="115000"/>
                        </a:lnSpc>
                        <a:spcAft>
                          <a:spcPts val="0"/>
                        </a:spcAft>
                      </a:pPr>
                      <a:r>
                        <a:rPr lang="en-US" sz="1100">
                          <a:solidFill>
                            <a:srgbClr val="000000"/>
                          </a:solidFill>
                          <a:latin typeface="Arial"/>
                          <a:ea typeface="Times New Roman"/>
                          <a:cs typeface="Arial"/>
                        </a:rPr>
                        <a:t>Space Name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 ( H.W.S ) F.U</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 H.W.R ) F.U</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 ( C.W.S ) F.U</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SINGLE ROOM (1&amp;2)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SINGLE ROOM ( 3 )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SINGLE ROOM (4&amp;5)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SINGLE ROOM ( 6 &amp; 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SINGLE ROOM (9) + DOUBLE ROOM 16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SINGLE ROOM (10) + DOUBLE ROOM ( 7 )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DOUBLE ROOM ( 1 &amp; 2 )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DOUBLE ROOM ( 3 &amp; 4 )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DOUBLE ROOM ( 5 &amp; 6 ) + SUITE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10.8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DOUBLE ROOM ( 8 &amp; 9 )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DOUBLE ROOM ( 10 &amp; 11 )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DOUBLE ROOM ( 12 &amp; 13 )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DOUBLE ROOM ( 14 &amp; 15 )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WAITING AND LUNGE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MAIL CHANGE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9.6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FEMAIL CHANGE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9.6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ctr" rtl="0">
                        <a:lnSpc>
                          <a:spcPct val="115000"/>
                        </a:lnSpc>
                        <a:spcAft>
                          <a:spcPts val="0"/>
                        </a:spcAft>
                      </a:pPr>
                      <a:r>
                        <a:rPr lang="en-US" sz="1100">
                          <a:solidFill>
                            <a:srgbClr val="000000"/>
                          </a:solidFill>
                          <a:latin typeface="Arial"/>
                          <a:ea typeface="Times New Roman"/>
                          <a:cs typeface="Arial"/>
                        </a:rPr>
                        <a:t>Single Room (11) and Lounge(1)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11</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 y="2133600"/>
          <a:ext cx="9143999" cy="4724400"/>
        </p:xfrm>
        <a:graphic>
          <a:graphicData uri="http://schemas.openxmlformats.org/drawingml/2006/table">
            <a:tbl>
              <a:tblPr/>
              <a:tblGrid>
                <a:gridCol w="1697602"/>
                <a:gridCol w="1385915"/>
                <a:gridCol w="1541759"/>
                <a:gridCol w="1335176"/>
                <a:gridCol w="3183547"/>
              </a:tblGrid>
              <a:tr h="472440">
                <a:tc>
                  <a:txBody>
                    <a:bodyPr/>
                    <a:lstStyle/>
                    <a:p>
                      <a:pPr algn="ctr" rtl="0">
                        <a:lnSpc>
                          <a:spcPct val="115000"/>
                        </a:lnSpc>
                        <a:spcAft>
                          <a:spcPts val="0"/>
                        </a:spcAft>
                      </a:pPr>
                      <a:r>
                        <a:rPr lang="en-US" sz="1100" dirty="0">
                          <a:solidFill>
                            <a:srgbClr val="000000"/>
                          </a:solidFill>
                          <a:latin typeface="Arial"/>
                          <a:ea typeface="Times New Roman"/>
                          <a:cs typeface="Arial"/>
                        </a:rPr>
                        <a:t>Section</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 H.W.S ( L/S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SIZE (in) ( H.W.S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 H.W.R ) ( L/S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SIZE (in) ( H.W.R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472440">
                <a:tc>
                  <a:txBody>
                    <a:bodyPr/>
                    <a:lstStyle/>
                    <a:p>
                      <a:pPr algn="ctr" rtl="0">
                        <a:lnSpc>
                          <a:spcPct val="115000"/>
                        </a:lnSpc>
                        <a:spcAft>
                          <a:spcPts val="0"/>
                        </a:spcAft>
                      </a:pPr>
                      <a:r>
                        <a:rPr lang="en-US" sz="1100">
                          <a:solidFill>
                            <a:srgbClr val="000000"/>
                          </a:solidFill>
                          <a:latin typeface="Arial"/>
                          <a:ea typeface="Times New Roman"/>
                          <a:cs typeface="Arial"/>
                        </a:rPr>
                        <a:t>A - B</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1.01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rtl="0">
                        <a:lnSpc>
                          <a:spcPct val="115000"/>
                        </a:lnSpc>
                        <a:spcAft>
                          <a:spcPts val="0"/>
                        </a:spcAft>
                      </a:pPr>
                      <a:r>
                        <a:rPr lang="en-US" sz="1100">
                          <a:solidFill>
                            <a:srgbClr val="000000"/>
                          </a:solidFill>
                          <a:latin typeface="Arial"/>
                          <a:ea typeface="Times New Roman"/>
                          <a:cs typeface="Arial"/>
                        </a:rPr>
                        <a:t>0.88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472440">
                <a:tc>
                  <a:txBody>
                    <a:bodyPr/>
                    <a:lstStyle/>
                    <a:p>
                      <a:pPr algn="ctr" rtl="0">
                        <a:lnSpc>
                          <a:spcPct val="115000"/>
                        </a:lnSpc>
                        <a:spcAft>
                          <a:spcPts val="0"/>
                        </a:spcAft>
                      </a:pPr>
                      <a:r>
                        <a:rPr lang="en-US" sz="1100">
                          <a:solidFill>
                            <a:srgbClr val="000000"/>
                          </a:solidFill>
                          <a:latin typeface="Arial"/>
                          <a:ea typeface="Times New Roman"/>
                          <a:cs typeface="Arial"/>
                        </a:rPr>
                        <a:t>B - C</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dirty="0">
                          <a:solidFill>
                            <a:srgbClr val="000000"/>
                          </a:solidFill>
                          <a:latin typeface="Arial"/>
                          <a:ea typeface="Times New Roman"/>
                          <a:cs typeface="Arial"/>
                        </a:rPr>
                        <a:t>0.68</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rtl="0">
                        <a:lnSpc>
                          <a:spcPct val="115000"/>
                        </a:lnSpc>
                        <a:spcAft>
                          <a:spcPts val="0"/>
                        </a:spcAft>
                      </a:pPr>
                      <a:r>
                        <a:rPr lang="en-US" sz="1100">
                          <a:solidFill>
                            <a:srgbClr val="000000"/>
                          </a:solidFill>
                          <a:latin typeface="Arial"/>
                          <a:ea typeface="Times New Roman"/>
                          <a:cs typeface="Arial"/>
                        </a:rPr>
                        <a:t>0.47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472440">
                <a:tc>
                  <a:txBody>
                    <a:bodyPr/>
                    <a:lstStyle/>
                    <a:p>
                      <a:pPr algn="ctr" rtl="0">
                        <a:lnSpc>
                          <a:spcPct val="115000"/>
                        </a:lnSpc>
                        <a:spcAft>
                          <a:spcPts val="0"/>
                        </a:spcAft>
                      </a:pPr>
                      <a:r>
                        <a:rPr lang="en-US" sz="1100">
                          <a:solidFill>
                            <a:srgbClr val="000000"/>
                          </a:solidFill>
                          <a:latin typeface="Arial"/>
                          <a:ea typeface="Times New Roman"/>
                          <a:cs typeface="Arial"/>
                        </a:rPr>
                        <a:t>C - D</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1.01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rtl="0">
                        <a:lnSpc>
                          <a:spcPct val="115000"/>
                        </a:lnSpc>
                        <a:spcAft>
                          <a:spcPts val="0"/>
                        </a:spcAft>
                      </a:pPr>
                      <a:r>
                        <a:rPr lang="en-US" sz="1100" dirty="0">
                          <a:solidFill>
                            <a:srgbClr val="000000"/>
                          </a:solidFill>
                          <a:latin typeface="Arial"/>
                          <a:ea typeface="Times New Roman"/>
                          <a:cs typeface="Arial"/>
                        </a:rPr>
                        <a:t>0.88</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472440">
                <a:tc>
                  <a:txBody>
                    <a:bodyPr/>
                    <a:lstStyle/>
                    <a:p>
                      <a:pPr algn="ctr" rtl="0">
                        <a:lnSpc>
                          <a:spcPct val="115000"/>
                        </a:lnSpc>
                        <a:spcAft>
                          <a:spcPts val="0"/>
                        </a:spcAft>
                      </a:pPr>
                      <a:r>
                        <a:rPr lang="en-US" sz="1100">
                          <a:solidFill>
                            <a:srgbClr val="000000"/>
                          </a:solidFill>
                          <a:latin typeface="Arial"/>
                          <a:ea typeface="Times New Roman"/>
                          <a:cs typeface="Arial"/>
                        </a:rPr>
                        <a:t>D - 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1.01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rtl="0">
                        <a:lnSpc>
                          <a:spcPct val="115000"/>
                        </a:lnSpc>
                        <a:spcAft>
                          <a:spcPts val="0"/>
                        </a:spcAft>
                      </a:pPr>
                      <a:r>
                        <a:rPr lang="en-US" sz="1100">
                          <a:solidFill>
                            <a:srgbClr val="000000"/>
                          </a:solidFill>
                          <a:latin typeface="Arial"/>
                          <a:ea typeface="Times New Roman"/>
                          <a:cs typeface="Arial"/>
                        </a:rPr>
                        <a:t>0.88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472440">
                <a:tc>
                  <a:txBody>
                    <a:bodyPr/>
                    <a:lstStyle/>
                    <a:p>
                      <a:pPr algn="ctr" rtl="0">
                        <a:lnSpc>
                          <a:spcPct val="115000"/>
                        </a:lnSpc>
                        <a:spcAft>
                          <a:spcPts val="0"/>
                        </a:spcAft>
                      </a:pPr>
                      <a:r>
                        <a:rPr lang="en-US" sz="1100">
                          <a:solidFill>
                            <a:srgbClr val="000000"/>
                          </a:solidFill>
                          <a:latin typeface="Arial"/>
                          <a:ea typeface="Times New Roman"/>
                          <a:cs typeface="Arial"/>
                        </a:rPr>
                        <a:t>Section</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 C.W.S ) ( L/S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SIZE (in)  ( C.W.S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nSpc>
                          <a:spcPct val="115000"/>
                        </a:lnSpc>
                      </a:pPr>
                      <a:endParaRPr lang="en-US" sz="1100">
                        <a:latin typeface="Calibri"/>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72440">
                <a:tc>
                  <a:txBody>
                    <a:bodyPr/>
                    <a:lstStyle/>
                    <a:p>
                      <a:pPr algn="ctr" rtl="0">
                        <a:lnSpc>
                          <a:spcPct val="115000"/>
                        </a:lnSpc>
                        <a:spcAft>
                          <a:spcPts val="0"/>
                        </a:spcAft>
                      </a:pPr>
                      <a:r>
                        <a:rPr lang="en-US" sz="1100" dirty="0">
                          <a:solidFill>
                            <a:srgbClr val="000000"/>
                          </a:solidFill>
                          <a:latin typeface="Arial"/>
                          <a:ea typeface="Times New Roman"/>
                          <a:cs typeface="Arial"/>
                        </a:rPr>
                        <a:t>A - B</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1.288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nSpc>
                          <a:spcPct val="115000"/>
                        </a:lnSpc>
                      </a:pPr>
                      <a:endParaRPr lang="en-US" sz="1100">
                        <a:latin typeface="Calibri"/>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US" sz="1100">
                        <a:latin typeface="Calibri"/>
                      </a:endParaRPr>
                    </a:p>
                  </a:txBody>
                  <a:tcPr marL="68580" marR="68580" marT="0" marB="0" anchor="b">
                    <a:lnL>
                      <a:noFill/>
                    </a:lnL>
                    <a:lnR>
                      <a:noFill/>
                    </a:lnR>
                    <a:lnT>
                      <a:noFill/>
                    </a:lnT>
                    <a:lnB>
                      <a:noFill/>
                    </a:lnB>
                  </a:tcPr>
                </a:tc>
              </a:tr>
              <a:tr h="472440">
                <a:tc>
                  <a:txBody>
                    <a:bodyPr/>
                    <a:lstStyle/>
                    <a:p>
                      <a:pPr algn="ctr" rtl="0">
                        <a:lnSpc>
                          <a:spcPct val="115000"/>
                        </a:lnSpc>
                        <a:spcAft>
                          <a:spcPts val="0"/>
                        </a:spcAft>
                      </a:pPr>
                      <a:r>
                        <a:rPr lang="en-US" sz="1100">
                          <a:solidFill>
                            <a:srgbClr val="000000"/>
                          </a:solidFill>
                          <a:latin typeface="Arial"/>
                          <a:ea typeface="Times New Roman"/>
                          <a:cs typeface="Arial"/>
                        </a:rPr>
                        <a:t>B - C</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dirty="0">
                          <a:solidFill>
                            <a:srgbClr val="000000"/>
                          </a:solidFill>
                          <a:latin typeface="Arial"/>
                          <a:ea typeface="Times New Roman"/>
                          <a:cs typeface="Arial"/>
                        </a:rPr>
                        <a:t>0.965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nSpc>
                          <a:spcPct val="115000"/>
                        </a:lnSpc>
                      </a:pPr>
                      <a:endParaRPr lang="en-US" sz="1100">
                        <a:latin typeface="Calibri"/>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US" sz="1100" dirty="0">
                        <a:latin typeface="Calibri"/>
                      </a:endParaRPr>
                    </a:p>
                  </a:txBody>
                  <a:tcPr marL="68580" marR="68580" marT="0" marB="0" anchor="b">
                    <a:lnL>
                      <a:noFill/>
                    </a:lnL>
                    <a:lnR>
                      <a:noFill/>
                    </a:lnR>
                    <a:lnT>
                      <a:noFill/>
                    </a:lnT>
                    <a:lnB>
                      <a:noFill/>
                    </a:lnB>
                  </a:tcPr>
                </a:tc>
              </a:tr>
              <a:tr h="472440">
                <a:tc>
                  <a:txBody>
                    <a:bodyPr/>
                    <a:lstStyle/>
                    <a:p>
                      <a:pPr algn="ctr" rtl="0">
                        <a:lnSpc>
                          <a:spcPct val="115000"/>
                        </a:lnSpc>
                        <a:spcAft>
                          <a:spcPts val="0"/>
                        </a:spcAft>
                      </a:pPr>
                      <a:r>
                        <a:rPr lang="en-US" sz="1100">
                          <a:solidFill>
                            <a:srgbClr val="000000"/>
                          </a:solidFill>
                          <a:latin typeface="Arial"/>
                          <a:ea typeface="Times New Roman"/>
                          <a:cs typeface="Arial"/>
                        </a:rPr>
                        <a:t>C - D</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1.288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nSpc>
                          <a:spcPct val="115000"/>
                        </a:lnSpc>
                      </a:pPr>
                      <a:endParaRPr lang="en-US" sz="1100">
                        <a:latin typeface="Calibri"/>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US" sz="1100">
                        <a:latin typeface="Calibri"/>
                      </a:endParaRPr>
                    </a:p>
                  </a:txBody>
                  <a:tcPr marL="68580" marR="68580" marT="0" marB="0" anchor="b">
                    <a:lnL>
                      <a:noFill/>
                    </a:lnL>
                    <a:lnR>
                      <a:noFill/>
                    </a:lnR>
                    <a:lnT>
                      <a:noFill/>
                    </a:lnT>
                    <a:lnB>
                      <a:noFill/>
                    </a:lnB>
                  </a:tcPr>
                </a:tc>
              </a:tr>
              <a:tr h="472440">
                <a:tc>
                  <a:txBody>
                    <a:bodyPr/>
                    <a:lstStyle/>
                    <a:p>
                      <a:pPr algn="ctr" rtl="0">
                        <a:lnSpc>
                          <a:spcPct val="115000"/>
                        </a:lnSpc>
                        <a:spcAft>
                          <a:spcPts val="0"/>
                        </a:spcAft>
                      </a:pPr>
                      <a:r>
                        <a:rPr lang="en-US" sz="1100">
                          <a:solidFill>
                            <a:srgbClr val="000000"/>
                          </a:solidFill>
                          <a:latin typeface="Arial"/>
                          <a:ea typeface="Times New Roman"/>
                          <a:cs typeface="Arial"/>
                        </a:rPr>
                        <a:t>D - 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1.288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nSpc>
                          <a:spcPct val="115000"/>
                        </a:lnSpc>
                      </a:pPr>
                      <a:endParaRPr lang="en-US" sz="1100">
                        <a:latin typeface="Calibri"/>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US" sz="1100" dirty="0">
                        <a:latin typeface="Calibri"/>
                      </a:endParaRPr>
                    </a:p>
                  </a:txBody>
                  <a:tcPr marL="68580" marR="68580" marT="0" marB="0" anchor="b">
                    <a:lnL>
                      <a:noFill/>
                    </a:lnL>
                    <a:lnR>
                      <a:noFill/>
                    </a:lnR>
                    <a:lnT>
                      <a:noFill/>
                    </a:lnT>
                    <a:lnB>
                      <a:noFill/>
                    </a:lnB>
                  </a:tcPr>
                </a:tc>
              </a:tr>
            </a:tbl>
          </a:graphicData>
        </a:graphic>
      </p:graphicFrame>
      <p:graphicFrame>
        <p:nvGraphicFramePr>
          <p:cNvPr id="5" name="Table 4"/>
          <p:cNvGraphicFramePr>
            <a:graphicFrameLocks noGrp="1"/>
          </p:cNvGraphicFramePr>
          <p:nvPr/>
        </p:nvGraphicFramePr>
        <p:xfrm>
          <a:off x="0" y="381000"/>
          <a:ext cx="9144000" cy="1524000"/>
        </p:xfrm>
        <a:graphic>
          <a:graphicData uri="http://schemas.openxmlformats.org/drawingml/2006/table">
            <a:tbl>
              <a:tblPr/>
              <a:tblGrid>
                <a:gridCol w="2802113"/>
                <a:gridCol w="2386553"/>
                <a:gridCol w="2503376"/>
                <a:gridCol w="1451958"/>
              </a:tblGrid>
              <a:tr h="254000">
                <a:tc>
                  <a:txBody>
                    <a:bodyPr/>
                    <a:lstStyle/>
                    <a:p>
                      <a:pPr algn="ctr" rtl="0">
                        <a:lnSpc>
                          <a:spcPct val="115000"/>
                        </a:lnSpc>
                        <a:spcAft>
                          <a:spcPts val="0"/>
                        </a:spcAft>
                      </a:pPr>
                      <a:r>
                        <a:rPr lang="en-US" sz="1000" dirty="0">
                          <a:solidFill>
                            <a:srgbClr val="000000"/>
                          </a:solidFill>
                          <a:latin typeface="Arial"/>
                          <a:ea typeface="Times New Roman"/>
                          <a:cs typeface="Arial"/>
                        </a:rPr>
                        <a:t>Riser ( 1 ) MAIN LINE Size ( in ) </a:t>
                      </a:r>
                      <a:endParaRPr lang="en-US" sz="1000" dirty="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nSpc>
                          <a:spcPct val="115000"/>
                        </a:lnSpc>
                      </a:pPr>
                      <a:endParaRPr lang="en-US" sz="1000" dirty="0">
                        <a:latin typeface="Calibri"/>
                      </a:endParaRPr>
                    </a:p>
                  </a:txBody>
                  <a:tcPr marL="60081" marR="60081"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endParaRPr>
                    </a:p>
                  </a:txBody>
                  <a:tcPr marL="60081" marR="60081"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000">
                        <a:latin typeface="Calibri"/>
                      </a:endParaRPr>
                    </a:p>
                  </a:txBody>
                  <a:tcPr marL="60081" marR="60081" marT="0" marB="0" anchor="b">
                    <a:lnL>
                      <a:noFill/>
                    </a:lnL>
                    <a:lnR>
                      <a:noFill/>
                    </a:lnR>
                    <a:lnT>
                      <a:noFill/>
                    </a:lnT>
                    <a:lnB w="12700" cap="flat" cmpd="sng" algn="ctr">
                      <a:solidFill>
                        <a:srgbClr val="000000"/>
                      </a:solidFill>
                      <a:prstDash val="solid"/>
                      <a:round/>
                      <a:headEnd type="none" w="med" len="med"/>
                      <a:tailEnd type="none" w="med" len="med"/>
                    </a:lnB>
                  </a:tcPr>
                </a:tc>
              </a:tr>
              <a:tr h="317500">
                <a:tc>
                  <a:txBody>
                    <a:bodyPr/>
                    <a:lstStyle/>
                    <a:p>
                      <a:pPr algn="ctr" rtl="0">
                        <a:lnSpc>
                          <a:spcPct val="115000"/>
                        </a:lnSpc>
                        <a:spcAft>
                          <a:spcPts val="0"/>
                        </a:spcAft>
                      </a:pPr>
                      <a:r>
                        <a:rPr lang="en-US" sz="1000">
                          <a:solidFill>
                            <a:srgbClr val="000000"/>
                          </a:solidFill>
                          <a:latin typeface="Arial"/>
                          <a:ea typeface="Times New Roman"/>
                          <a:cs typeface="Arial"/>
                        </a:rPr>
                        <a:t>ITEM</a:t>
                      </a:r>
                      <a:endParaRPr lang="en-US" sz="100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dirty="0">
                          <a:solidFill>
                            <a:srgbClr val="000000"/>
                          </a:solidFill>
                          <a:latin typeface="Arial"/>
                          <a:ea typeface="Times New Roman"/>
                          <a:cs typeface="Arial"/>
                        </a:rPr>
                        <a:t>TOTAL FIXTURE</a:t>
                      </a:r>
                      <a:endParaRPr lang="en-US" sz="1000" dirty="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a:solidFill>
                            <a:srgbClr val="000000"/>
                          </a:solidFill>
                          <a:latin typeface="Arial"/>
                          <a:ea typeface="Times New Roman"/>
                          <a:cs typeface="Arial"/>
                        </a:rPr>
                        <a:t>Flow Rate  ( L/s )</a:t>
                      </a:r>
                      <a:endParaRPr lang="en-US" sz="100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a:solidFill>
                            <a:srgbClr val="000000"/>
                          </a:solidFill>
                          <a:latin typeface="Arial"/>
                          <a:ea typeface="Times New Roman"/>
                          <a:cs typeface="Arial"/>
                        </a:rPr>
                        <a:t>SIZE ( in)</a:t>
                      </a:r>
                      <a:endParaRPr lang="en-US" sz="100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317500">
                <a:tc>
                  <a:txBody>
                    <a:bodyPr/>
                    <a:lstStyle/>
                    <a:p>
                      <a:pPr algn="ctr" rtl="0">
                        <a:lnSpc>
                          <a:spcPct val="115000"/>
                        </a:lnSpc>
                        <a:spcAft>
                          <a:spcPts val="0"/>
                        </a:spcAft>
                      </a:pPr>
                      <a:r>
                        <a:rPr lang="en-US" sz="1000">
                          <a:solidFill>
                            <a:srgbClr val="000000"/>
                          </a:solidFill>
                          <a:latin typeface="Arial"/>
                          <a:ea typeface="Times New Roman"/>
                          <a:cs typeface="Arial"/>
                        </a:rPr>
                        <a:t>Cold Water System</a:t>
                      </a:r>
                      <a:endParaRPr lang="en-US" sz="100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dirty="0" smtClean="0">
                          <a:solidFill>
                            <a:srgbClr val="000000"/>
                          </a:solidFill>
                          <a:latin typeface="Arial"/>
                          <a:ea typeface="Times New Roman"/>
                          <a:cs typeface="Arial"/>
                        </a:rPr>
                        <a:t>77</a:t>
                      </a:r>
                      <a:endParaRPr lang="en-US" sz="1000" dirty="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000">
                          <a:solidFill>
                            <a:srgbClr val="000000"/>
                          </a:solidFill>
                          <a:latin typeface="Arial"/>
                          <a:ea typeface="Times New Roman"/>
                          <a:cs typeface="Arial"/>
                        </a:rPr>
                        <a:t>2.357</a:t>
                      </a:r>
                      <a:endParaRPr lang="en-US" sz="100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000">
                          <a:solidFill>
                            <a:srgbClr val="000000"/>
                          </a:solidFill>
                          <a:latin typeface="Arial"/>
                          <a:ea typeface="Times New Roman"/>
                          <a:cs typeface="Arial"/>
                        </a:rPr>
                        <a:t>1.25</a:t>
                      </a:r>
                      <a:endParaRPr lang="en-US" sz="100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17500">
                <a:tc>
                  <a:txBody>
                    <a:bodyPr/>
                    <a:lstStyle/>
                    <a:p>
                      <a:pPr algn="ctr" rtl="0">
                        <a:lnSpc>
                          <a:spcPct val="115000"/>
                        </a:lnSpc>
                        <a:spcAft>
                          <a:spcPts val="0"/>
                        </a:spcAft>
                      </a:pPr>
                      <a:r>
                        <a:rPr lang="en-US" sz="1000">
                          <a:solidFill>
                            <a:srgbClr val="000000"/>
                          </a:solidFill>
                          <a:latin typeface="Arial"/>
                          <a:ea typeface="Times New Roman"/>
                          <a:cs typeface="Arial"/>
                        </a:rPr>
                        <a:t>Hot Water System</a:t>
                      </a:r>
                      <a:endParaRPr lang="en-US" sz="100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dirty="0" smtClean="0">
                          <a:solidFill>
                            <a:srgbClr val="000000"/>
                          </a:solidFill>
                          <a:latin typeface="Arial"/>
                          <a:ea typeface="Times New Roman"/>
                          <a:cs typeface="Arial"/>
                        </a:rPr>
                        <a:t>42</a:t>
                      </a:r>
                      <a:endParaRPr lang="en-US" sz="1000" dirty="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000">
                          <a:solidFill>
                            <a:srgbClr val="000000"/>
                          </a:solidFill>
                          <a:latin typeface="Arial"/>
                          <a:ea typeface="Times New Roman"/>
                          <a:cs typeface="Arial"/>
                        </a:rPr>
                        <a:t>1.724</a:t>
                      </a:r>
                      <a:endParaRPr lang="en-US" sz="100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000">
                          <a:solidFill>
                            <a:srgbClr val="000000"/>
                          </a:solidFill>
                          <a:latin typeface="Arial"/>
                          <a:ea typeface="Times New Roman"/>
                          <a:cs typeface="Arial"/>
                        </a:rPr>
                        <a:t>1.25</a:t>
                      </a:r>
                      <a:endParaRPr lang="en-US" sz="100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17500">
                <a:tc>
                  <a:txBody>
                    <a:bodyPr/>
                    <a:lstStyle/>
                    <a:p>
                      <a:pPr algn="ctr" rtl="0">
                        <a:lnSpc>
                          <a:spcPct val="115000"/>
                        </a:lnSpc>
                        <a:spcAft>
                          <a:spcPts val="0"/>
                        </a:spcAft>
                      </a:pPr>
                      <a:r>
                        <a:rPr lang="en-US" sz="1000">
                          <a:solidFill>
                            <a:srgbClr val="000000"/>
                          </a:solidFill>
                          <a:latin typeface="Arial"/>
                          <a:ea typeface="Times New Roman"/>
                          <a:cs typeface="Arial"/>
                        </a:rPr>
                        <a:t>Hot Water System Return</a:t>
                      </a:r>
                      <a:endParaRPr lang="en-US" sz="100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dirty="0" smtClean="0">
                          <a:solidFill>
                            <a:srgbClr val="000000"/>
                          </a:solidFill>
                          <a:latin typeface="Arial"/>
                          <a:ea typeface="Times New Roman"/>
                          <a:cs typeface="Arial"/>
                        </a:rPr>
                        <a:t>25.2</a:t>
                      </a:r>
                      <a:endParaRPr lang="en-US" sz="1000" dirty="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000">
                          <a:solidFill>
                            <a:srgbClr val="000000"/>
                          </a:solidFill>
                          <a:latin typeface="Arial"/>
                          <a:ea typeface="Times New Roman"/>
                          <a:cs typeface="Arial"/>
                        </a:rPr>
                        <a:t>1.38</a:t>
                      </a:r>
                      <a:endParaRPr lang="en-US" sz="100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000" dirty="0">
                          <a:solidFill>
                            <a:srgbClr val="000000"/>
                          </a:solidFill>
                          <a:latin typeface="Arial"/>
                          <a:ea typeface="Times New Roman"/>
                          <a:cs typeface="Arial"/>
                        </a:rPr>
                        <a:t>1</a:t>
                      </a:r>
                      <a:endParaRPr lang="en-US" sz="1000" dirty="0">
                        <a:latin typeface="Calibri"/>
                        <a:ea typeface="Times New Roman"/>
                        <a:cs typeface="Arial"/>
                      </a:endParaRPr>
                    </a:p>
                  </a:txBody>
                  <a:tcPr marL="60081" marR="600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pic>
        <p:nvPicPr>
          <p:cNvPr id="4097" name="Picture 1" descr="C:\Users\GoogleTech\Desktop\Untitled.png"/>
          <p:cNvPicPr>
            <a:picLocks noChangeAspect="1" noChangeArrowheads="1"/>
          </p:cNvPicPr>
          <p:nvPr/>
        </p:nvPicPr>
        <p:blipFill>
          <a:blip r:embed="rId2"/>
          <a:srcRect/>
          <a:stretch>
            <a:fillRect/>
          </a:stretch>
        </p:blipFill>
        <p:spPr bwMode="auto">
          <a:xfrm>
            <a:off x="0" y="0"/>
            <a:ext cx="9143999" cy="6858000"/>
          </a:xfrm>
          <a:prstGeom prst="rect">
            <a:avLst/>
          </a:prstGeom>
          <a:noFill/>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2"/>
          <a:ext cx="9144000" cy="6858002"/>
        </p:xfrm>
        <a:graphic>
          <a:graphicData uri="http://schemas.openxmlformats.org/drawingml/2006/table">
            <a:tbl>
              <a:tblPr/>
              <a:tblGrid>
                <a:gridCol w="3316574"/>
                <a:gridCol w="3072984"/>
                <a:gridCol w="2754442"/>
              </a:tblGrid>
              <a:tr h="298174">
                <a:tc>
                  <a:txBody>
                    <a:bodyPr/>
                    <a:lstStyle/>
                    <a:p>
                      <a:pPr algn="ctr" rtl="0">
                        <a:lnSpc>
                          <a:spcPct val="115000"/>
                        </a:lnSpc>
                        <a:spcAft>
                          <a:spcPts val="0"/>
                        </a:spcAft>
                      </a:pPr>
                      <a:r>
                        <a:rPr lang="en-US" sz="1100">
                          <a:solidFill>
                            <a:srgbClr val="000000"/>
                          </a:solidFill>
                          <a:latin typeface="Arial"/>
                          <a:ea typeface="Times New Roman"/>
                          <a:cs typeface="Arial"/>
                        </a:rPr>
                        <a:t>FLOOR</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CWS ( F.U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HWS ( F.U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B4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16.5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B3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93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B2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108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B1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36.25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GF</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133.5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43.5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197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350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194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350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194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350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194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SUM ( F.U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1811.25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823.25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FLOW RATE ( L/s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19.438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11.5665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SIZE ( IN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TANK SIZE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2.33256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1.38798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l" rtl="0">
                        <a:lnSpc>
                          <a:spcPct val="115000"/>
                        </a:lnSpc>
                        <a:spcAft>
                          <a:spcPts val="0"/>
                        </a:spcAft>
                      </a:pPr>
                      <a:r>
                        <a:rPr lang="en-US" sz="1100">
                          <a:solidFill>
                            <a:srgbClr val="000000"/>
                          </a:solidFill>
                          <a:latin typeface="Arial"/>
                          <a:ea typeface="Times New Roman"/>
                          <a:cs typeface="Arial"/>
                        </a:rPr>
                        <a:t>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rtl="0">
                        <a:lnSpc>
                          <a:spcPct val="115000"/>
                        </a:lnSpc>
                        <a:spcAft>
                          <a:spcPts val="0"/>
                        </a:spcAft>
                      </a:pPr>
                      <a:r>
                        <a:rPr lang="en-US" sz="1100">
                          <a:solidFill>
                            <a:srgbClr val="000000"/>
                          </a:solidFill>
                          <a:latin typeface="Arial"/>
                          <a:ea typeface="Times New Roman"/>
                          <a:cs typeface="Arial"/>
                        </a:rPr>
                        <a:t>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rtl="0">
                        <a:lnSpc>
                          <a:spcPct val="115000"/>
                        </a:lnSpc>
                        <a:spcAft>
                          <a:spcPts val="0"/>
                        </a:spcAft>
                      </a:pPr>
                      <a:r>
                        <a:rPr lang="en-US" sz="1100">
                          <a:solidFill>
                            <a:srgbClr val="000000"/>
                          </a:solidFill>
                          <a:latin typeface="Arial"/>
                          <a:ea typeface="Times New Roman"/>
                          <a:cs typeface="Arial"/>
                        </a:rPr>
                        <a:t>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Pump Specification</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Residual Pressure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Friction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17.64705882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17.64705882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Fitting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8.823529412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8.823529412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Head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5.049264706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5.049264706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a:solidFill>
                            <a:srgbClr val="000000"/>
                          </a:solidFill>
                          <a:latin typeface="Arial"/>
                          <a:ea typeface="Times New Roman"/>
                          <a:cs typeface="Arial"/>
                        </a:rPr>
                        <a:t>Total Head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26.42132353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26.42132353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74">
                <a:tc>
                  <a:txBody>
                    <a:bodyPr/>
                    <a:lstStyle/>
                    <a:p>
                      <a:pPr algn="ctr" rtl="0">
                        <a:lnSpc>
                          <a:spcPct val="115000"/>
                        </a:lnSpc>
                        <a:spcAft>
                          <a:spcPts val="0"/>
                        </a:spcAft>
                      </a:pPr>
                      <a:r>
                        <a:rPr lang="en-US" sz="1100" dirty="0">
                          <a:solidFill>
                            <a:srgbClr val="000000"/>
                          </a:solidFill>
                          <a:latin typeface="Arial"/>
                          <a:ea typeface="Times New Roman"/>
                          <a:cs typeface="Arial"/>
                        </a:rPr>
                        <a:t>Flow Rate (L/S ) </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19.438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11.5665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7494"/>
            <a:ext cx="8305800" cy="1866106"/>
          </a:xfrm>
        </p:spPr>
        <p:txBody>
          <a:bodyPr>
            <a:normAutofit/>
          </a:bodyPr>
          <a:lstStyle/>
          <a:p>
            <a:r>
              <a:rPr lang="en-US" b="1" dirty="0" smtClean="0">
                <a:cs typeface="Times New Roman" pitchFamily="18" charset="0"/>
              </a:rPr>
              <a:t>Inside and Outside Design Conditions</a:t>
            </a:r>
            <a:endParaRPr lang="en-US" b="1" dirty="0">
              <a:cs typeface="Times New Roman" pitchFamily="18" charset="0"/>
            </a:endParaRPr>
          </a:p>
        </p:txBody>
      </p:sp>
      <p:graphicFrame>
        <p:nvGraphicFramePr>
          <p:cNvPr id="4" name="Content Placeholder 3"/>
          <p:cNvGraphicFramePr>
            <a:graphicFrameLocks noGrp="1"/>
          </p:cNvGraphicFramePr>
          <p:nvPr>
            <p:ph idx="1"/>
          </p:nvPr>
        </p:nvGraphicFramePr>
        <p:xfrm>
          <a:off x="381001" y="2514599"/>
          <a:ext cx="8305800" cy="2667000"/>
        </p:xfrm>
        <a:graphic>
          <a:graphicData uri="http://schemas.openxmlformats.org/drawingml/2006/table">
            <a:tbl>
              <a:tblPr firstRow="1" bandRow="1">
                <a:tableStyleId>{21E4AEA4-8DFA-4A89-87EB-49C32662AFE0}</a:tableStyleId>
              </a:tblPr>
              <a:tblGrid>
                <a:gridCol w="1661158"/>
                <a:gridCol w="755073"/>
                <a:gridCol w="679566"/>
                <a:gridCol w="830580"/>
                <a:gridCol w="906088"/>
                <a:gridCol w="755073"/>
                <a:gridCol w="872530"/>
                <a:gridCol w="922866"/>
                <a:gridCol w="922866"/>
              </a:tblGrid>
              <a:tr h="889000">
                <a:tc>
                  <a:txBody>
                    <a:bodyPr/>
                    <a:lstStyle/>
                    <a:p>
                      <a:r>
                        <a:rPr lang="en-US" sz="2000" dirty="0" smtClean="0">
                          <a:latin typeface="Arial Black" pitchFamily="34" charset="0"/>
                        </a:rPr>
                        <a:t>Parameter</a:t>
                      </a:r>
                      <a:endParaRPr lang="en-US" sz="2000" dirty="0">
                        <a:latin typeface="Arial Black" pitchFamily="34" charset="0"/>
                      </a:endParaRPr>
                    </a:p>
                  </a:txBody>
                  <a:tcPr/>
                </a:tc>
                <a:tc>
                  <a:txBody>
                    <a:bodyPr/>
                    <a:lstStyle/>
                    <a:p>
                      <a:pPr marL="0" marR="0">
                        <a:lnSpc>
                          <a:spcPct val="150000"/>
                        </a:lnSpc>
                        <a:spcBef>
                          <a:spcPts val="0"/>
                        </a:spcBef>
                        <a:spcAft>
                          <a:spcPts val="0"/>
                        </a:spcAft>
                      </a:pPr>
                      <a:r>
                        <a:rPr lang="en-US" sz="2400" i="1" dirty="0">
                          <a:latin typeface="Arial Black" pitchFamily="34" charset="0"/>
                          <a:ea typeface="Calibri"/>
                          <a:cs typeface="Arial"/>
                        </a:rPr>
                        <a:t>T</a:t>
                      </a:r>
                      <a:r>
                        <a:rPr lang="en-US" sz="2400" i="1" baseline="-25000" dirty="0">
                          <a:latin typeface="Arial Black" pitchFamily="34" charset="0"/>
                          <a:ea typeface="Calibri"/>
                          <a:cs typeface="Arial"/>
                        </a:rPr>
                        <a:t>in</a:t>
                      </a:r>
                      <a:endParaRPr lang="en-US" sz="2400" dirty="0">
                        <a:latin typeface="Arial Black" pitchFamily="34" charset="0"/>
                        <a:ea typeface="Calibri"/>
                        <a:cs typeface="Arial"/>
                      </a:endParaRPr>
                    </a:p>
                  </a:txBody>
                  <a:tcPr marL="68580" marR="68580" marT="0" marB="0"/>
                </a:tc>
                <a:tc>
                  <a:txBody>
                    <a:bodyPr/>
                    <a:lstStyle/>
                    <a:p>
                      <a:pPr marL="0" marR="0">
                        <a:lnSpc>
                          <a:spcPct val="150000"/>
                        </a:lnSpc>
                        <a:spcBef>
                          <a:spcPts val="0"/>
                        </a:spcBef>
                        <a:spcAft>
                          <a:spcPts val="0"/>
                        </a:spcAft>
                      </a:pPr>
                      <a:r>
                        <a:rPr lang="en-US" sz="2400" i="1" dirty="0">
                          <a:latin typeface="Arial Black" pitchFamily="34" charset="0"/>
                          <a:ea typeface="Calibri"/>
                          <a:cs typeface="Arial"/>
                        </a:rPr>
                        <a:t>T</a:t>
                      </a:r>
                      <a:r>
                        <a:rPr lang="en-US" sz="2400" i="1" baseline="-25000" dirty="0">
                          <a:latin typeface="Arial Black" pitchFamily="34" charset="0"/>
                          <a:ea typeface="Calibri"/>
                          <a:cs typeface="Arial"/>
                        </a:rPr>
                        <a:t>o</a:t>
                      </a:r>
                      <a:endParaRPr lang="en-US" sz="2400" dirty="0">
                        <a:latin typeface="Arial Black" pitchFamily="34" charset="0"/>
                        <a:ea typeface="Calibri"/>
                        <a:cs typeface="Arial"/>
                      </a:endParaRPr>
                    </a:p>
                  </a:txBody>
                  <a:tcPr marL="68580" marR="68580" marT="0" marB="0"/>
                </a:tc>
                <a:tc>
                  <a:txBody>
                    <a:bodyPr/>
                    <a:lstStyle/>
                    <a:p>
                      <a:pPr marL="0" marR="0">
                        <a:lnSpc>
                          <a:spcPct val="150000"/>
                        </a:lnSpc>
                        <a:spcBef>
                          <a:spcPts val="0"/>
                        </a:spcBef>
                        <a:spcAft>
                          <a:spcPts val="0"/>
                        </a:spcAft>
                      </a:pPr>
                      <a:r>
                        <a:rPr lang="en-US" sz="2400" i="1" dirty="0" err="1">
                          <a:latin typeface="Arial Black" pitchFamily="34" charset="0"/>
                          <a:ea typeface="Calibri"/>
                          <a:cs typeface="Arial"/>
                        </a:rPr>
                        <a:t>T</a:t>
                      </a:r>
                      <a:r>
                        <a:rPr lang="en-US" sz="2400" i="1" baseline="-25000" dirty="0" err="1">
                          <a:latin typeface="Arial Black" pitchFamily="34" charset="0"/>
                          <a:ea typeface="Calibri"/>
                          <a:cs typeface="Arial"/>
                        </a:rPr>
                        <a:t>un</a:t>
                      </a:r>
                      <a:endParaRPr lang="en-US" sz="2400" dirty="0">
                        <a:latin typeface="Arial Black" pitchFamily="34" charset="0"/>
                        <a:ea typeface="Calibri"/>
                        <a:cs typeface="Arial"/>
                      </a:endParaRPr>
                    </a:p>
                  </a:txBody>
                  <a:tcPr marL="68580" marR="68580" marT="0" marB="0"/>
                </a:tc>
                <a:tc>
                  <a:txBody>
                    <a:bodyPr/>
                    <a:lstStyle/>
                    <a:p>
                      <a:pPr marL="0" marR="0">
                        <a:lnSpc>
                          <a:spcPct val="150000"/>
                        </a:lnSpc>
                        <a:spcBef>
                          <a:spcPts val="0"/>
                        </a:spcBef>
                        <a:spcAft>
                          <a:spcPts val="0"/>
                        </a:spcAft>
                      </a:pPr>
                      <a:r>
                        <a:rPr lang="en-US" sz="2400" i="1" dirty="0" err="1">
                          <a:latin typeface="Arial Black" pitchFamily="34" charset="0"/>
                          <a:ea typeface="Calibri"/>
                          <a:cs typeface="Arial"/>
                        </a:rPr>
                        <a:t>T</a:t>
                      </a:r>
                      <a:r>
                        <a:rPr lang="en-US" sz="2400" i="1" baseline="-25000" dirty="0" err="1">
                          <a:latin typeface="Arial Black" pitchFamily="34" charset="0"/>
                          <a:ea typeface="Calibri"/>
                          <a:cs typeface="Arial"/>
                        </a:rPr>
                        <a:t>g</a:t>
                      </a:r>
                      <a:endParaRPr lang="en-US" sz="2400" dirty="0">
                        <a:latin typeface="Arial Black" pitchFamily="34" charset="0"/>
                        <a:ea typeface="Calibri"/>
                        <a:cs typeface="Arial"/>
                      </a:endParaRPr>
                    </a:p>
                  </a:txBody>
                  <a:tcPr marL="68580" marR="68580" marT="0" marB="0"/>
                </a:tc>
                <a:tc>
                  <a:txBody>
                    <a:bodyPr/>
                    <a:lstStyle/>
                    <a:p>
                      <a:pPr marL="0" marR="0">
                        <a:lnSpc>
                          <a:spcPct val="150000"/>
                        </a:lnSpc>
                        <a:spcBef>
                          <a:spcPts val="0"/>
                        </a:spcBef>
                        <a:spcAft>
                          <a:spcPts val="0"/>
                        </a:spcAft>
                      </a:pPr>
                      <a:r>
                        <a:rPr lang="en-US" sz="2400" i="1" dirty="0">
                          <a:latin typeface="Arial Black" pitchFamily="34" charset="0"/>
                          <a:ea typeface="Calibri"/>
                          <a:cs typeface="Arial"/>
                        </a:rPr>
                        <a:t>Φ</a:t>
                      </a:r>
                      <a:r>
                        <a:rPr lang="en-US" sz="2400" i="1" baseline="-25000" dirty="0">
                          <a:latin typeface="Arial Black" pitchFamily="34" charset="0"/>
                          <a:ea typeface="Calibri"/>
                          <a:cs typeface="Arial"/>
                        </a:rPr>
                        <a:t>in</a:t>
                      </a:r>
                      <a:endParaRPr lang="en-US" sz="2400" dirty="0">
                        <a:latin typeface="Arial Black" pitchFamily="34" charset="0"/>
                        <a:ea typeface="Calibri"/>
                        <a:cs typeface="Arial"/>
                      </a:endParaRPr>
                    </a:p>
                  </a:txBody>
                  <a:tcPr marL="68580" marR="68580" marT="0" marB="0"/>
                </a:tc>
                <a:tc>
                  <a:txBody>
                    <a:bodyPr/>
                    <a:lstStyle/>
                    <a:p>
                      <a:pPr marL="0" marR="0">
                        <a:lnSpc>
                          <a:spcPct val="150000"/>
                        </a:lnSpc>
                        <a:spcBef>
                          <a:spcPts val="0"/>
                        </a:spcBef>
                        <a:spcAft>
                          <a:spcPts val="0"/>
                        </a:spcAft>
                      </a:pPr>
                      <a:r>
                        <a:rPr lang="en-US" sz="2400" i="1" dirty="0">
                          <a:latin typeface="Arial Black" pitchFamily="34" charset="0"/>
                          <a:ea typeface="Calibri"/>
                          <a:cs typeface="Arial"/>
                        </a:rPr>
                        <a:t>Φ</a:t>
                      </a:r>
                      <a:r>
                        <a:rPr lang="en-US" sz="2400" i="1" baseline="-25000" dirty="0">
                          <a:latin typeface="Arial Black" pitchFamily="34" charset="0"/>
                          <a:ea typeface="Calibri"/>
                          <a:cs typeface="Arial"/>
                        </a:rPr>
                        <a:t>out</a:t>
                      </a:r>
                      <a:endParaRPr lang="en-US" sz="2400" dirty="0">
                        <a:latin typeface="Arial Black" pitchFamily="34" charset="0"/>
                        <a:ea typeface="Calibri"/>
                        <a:cs typeface="Arial"/>
                      </a:endParaRPr>
                    </a:p>
                  </a:txBody>
                  <a:tcPr marL="68580" marR="68580" marT="0" marB="0"/>
                </a:tc>
                <a:tc>
                  <a:txBody>
                    <a:bodyPr/>
                    <a:lstStyle/>
                    <a:p>
                      <a:pPr marL="0" marR="0">
                        <a:lnSpc>
                          <a:spcPct val="150000"/>
                        </a:lnSpc>
                        <a:spcBef>
                          <a:spcPts val="0"/>
                        </a:spcBef>
                        <a:spcAft>
                          <a:spcPts val="0"/>
                        </a:spcAft>
                      </a:pPr>
                      <a:r>
                        <a:rPr lang="en-US" sz="2400" i="1" dirty="0">
                          <a:latin typeface="Arial Black" pitchFamily="34" charset="0"/>
                          <a:ea typeface="Calibri"/>
                          <a:cs typeface="Arial"/>
                        </a:rPr>
                        <a:t>W</a:t>
                      </a:r>
                      <a:r>
                        <a:rPr lang="en-US" sz="2400" i="1" baseline="-25000" dirty="0">
                          <a:latin typeface="Arial Black" pitchFamily="34" charset="0"/>
                          <a:ea typeface="Calibri"/>
                          <a:cs typeface="Arial"/>
                        </a:rPr>
                        <a:t>in</a:t>
                      </a:r>
                      <a:endParaRPr lang="en-US" sz="2400" dirty="0">
                        <a:latin typeface="Arial Black" pitchFamily="34" charset="0"/>
                        <a:ea typeface="Calibri"/>
                        <a:cs typeface="Arial"/>
                      </a:endParaRPr>
                    </a:p>
                  </a:txBody>
                  <a:tcPr marL="68580" marR="68580" marT="0" marB="0"/>
                </a:tc>
                <a:tc>
                  <a:txBody>
                    <a:bodyPr/>
                    <a:lstStyle/>
                    <a:p>
                      <a:pPr marL="0" marR="0">
                        <a:lnSpc>
                          <a:spcPct val="150000"/>
                        </a:lnSpc>
                        <a:spcBef>
                          <a:spcPts val="0"/>
                        </a:spcBef>
                        <a:spcAft>
                          <a:spcPts val="0"/>
                        </a:spcAft>
                      </a:pPr>
                      <a:r>
                        <a:rPr lang="en-US" sz="2400" i="1" dirty="0" err="1">
                          <a:latin typeface="Arial Black" pitchFamily="34" charset="0"/>
                          <a:ea typeface="Calibri"/>
                          <a:cs typeface="Arial"/>
                        </a:rPr>
                        <a:t>W</a:t>
                      </a:r>
                      <a:r>
                        <a:rPr lang="en-US" sz="2400" i="1" baseline="-25000" dirty="0" err="1">
                          <a:latin typeface="Arial Black" pitchFamily="34" charset="0"/>
                          <a:ea typeface="Calibri"/>
                          <a:cs typeface="Arial"/>
                        </a:rPr>
                        <a:t>out</a:t>
                      </a:r>
                      <a:endParaRPr lang="en-US" sz="2400" dirty="0">
                        <a:latin typeface="Arial Black" pitchFamily="34" charset="0"/>
                        <a:ea typeface="Calibri"/>
                        <a:cs typeface="Arial"/>
                      </a:endParaRPr>
                    </a:p>
                  </a:txBody>
                  <a:tcPr marL="68580" marR="68580" marT="0" marB="0"/>
                </a:tc>
              </a:tr>
              <a:tr h="889000">
                <a:tc>
                  <a:txBody>
                    <a:bodyPr/>
                    <a:lstStyle/>
                    <a:p>
                      <a:r>
                        <a:rPr lang="en-US" sz="2000" dirty="0" smtClean="0">
                          <a:latin typeface="Arial Black" pitchFamily="34" charset="0"/>
                        </a:rPr>
                        <a:t>Winter</a:t>
                      </a:r>
                      <a:endParaRPr lang="en-US" sz="2000" dirty="0">
                        <a:latin typeface="Arial Black" pitchFamily="34" charset="0"/>
                      </a:endParaRPr>
                    </a:p>
                  </a:txBody>
                  <a:tcPr/>
                </a:tc>
                <a:tc>
                  <a:txBody>
                    <a:bodyPr/>
                    <a:lstStyle/>
                    <a:p>
                      <a:pPr marL="0" marR="0">
                        <a:lnSpc>
                          <a:spcPct val="150000"/>
                        </a:lnSpc>
                        <a:spcBef>
                          <a:spcPts val="0"/>
                        </a:spcBef>
                        <a:spcAft>
                          <a:spcPts val="0"/>
                        </a:spcAft>
                      </a:pPr>
                      <a:r>
                        <a:rPr lang="en-US" sz="2000" dirty="0">
                          <a:latin typeface="Arial Black" pitchFamily="34" charset="0"/>
                          <a:ea typeface="Calibri"/>
                          <a:cs typeface="Arial"/>
                        </a:rPr>
                        <a:t>22</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4.7</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13</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9.7</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50%</a:t>
                      </a:r>
                    </a:p>
                  </a:txBody>
                  <a:tcPr marL="68580" marR="68580" marT="0" marB="0"/>
                </a:tc>
                <a:tc>
                  <a:txBody>
                    <a:bodyPr/>
                    <a:lstStyle/>
                    <a:p>
                      <a:pPr marL="0" marR="0">
                        <a:lnSpc>
                          <a:spcPct val="150000"/>
                        </a:lnSpc>
                        <a:spcBef>
                          <a:spcPts val="0"/>
                        </a:spcBef>
                        <a:spcAft>
                          <a:spcPts val="0"/>
                        </a:spcAft>
                      </a:pPr>
                      <a:r>
                        <a:rPr lang="en-US" sz="2000">
                          <a:latin typeface="Arial Black" pitchFamily="34" charset="0"/>
                          <a:ea typeface="Calibri"/>
                          <a:cs typeface="Arial"/>
                        </a:rPr>
                        <a:t>70%</a:t>
                      </a:r>
                    </a:p>
                  </a:txBody>
                  <a:tcPr marL="68580" marR="68580" marT="0" marB="0"/>
                </a:tc>
                <a:tc>
                  <a:txBody>
                    <a:bodyPr/>
                    <a:lstStyle/>
                    <a:p>
                      <a:pPr marL="0" marR="0">
                        <a:lnSpc>
                          <a:spcPct val="150000"/>
                        </a:lnSpc>
                        <a:spcBef>
                          <a:spcPts val="0"/>
                        </a:spcBef>
                        <a:spcAft>
                          <a:spcPts val="0"/>
                        </a:spcAft>
                      </a:pPr>
                      <a:r>
                        <a:rPr lang="en-US" sz="2000">
                          <a:latin typeface="Arial Black" pitchFamily="34" charset="0"/>
                          <a:ea typeface="Calibri"/>
                          <a:cs typeface="Arial"/>
                        </a:rPr>
                        <a:t>8.4</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3.9</a:t>
                      </a:r>
                    </a:p>
                  </a:txBody>
                  <a:tcPr marL="68580" marR="68580" marT="0" marB="0"/>
                </a:tc>
              </a:tr>
              <a:tr h="889000">
                <a:tc>
                  <a:txBody>
                    <a:bodyPr/>
                    <a:lstStyle/>
                    <a:p>
                      <a:r>
                        <a:rPr lang="en-US" sz="2000" dirty="0" smtClean="0">
                          <a:latin typeface="Arial Black" pitchFamily="34" charset="0"/>
                        </a:rPr>
                        <a:t>Summer</a:t>
                      </a:r>
                      <a:endParaRPr lang="en-US" sz="2000" dirty="0">
                        <a:latin typeface="Arial Black" pitchFamily="34" charset="0"/>
                      </a:endParaRPr>
                    </a:p>
                  </a:txBody>
                  <a:tcPr/>
                </a:tc>
                <a:tc>
                  <a:txBody>
                    <a:bodyPr/>
                    <a:lstStyle/>
                    <a:p>
                      <a:pPr marL="0" marR="0">
                        <a:lnSpc>
                          <a:spcPct val="150000"/>
                        </a:lnSpc>
                        <a:spcBef>
                          <a:spcPts val="0"/>
                        </a:spcBef>
                        <a:spcAft>
                          <a:spcPts val="0"/>
                        </a:spcAft>
                      </a:pPr>
                      <a:r>
                        <a:rPr lang="en-US" sz="2000" dirty="0">
                          <a:latin typeface="Arial Black" pitchFamily="34" charset="0"/>
                          <a:ea typeface="Calibri"/>
                          <a:cs typeface="Arial"/>
                        </a:rPr>
                        <a:t>24</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30</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28</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29</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70%</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52%</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8.4</a:t>
                      </a:r>
                    </a:p>
                  </a:txBody>
                  <a:tcPr marL="68580" marR="68580" marT="0" marB="0"/>
                </a:tc>
                <a:tc>
                  <a:txBody>
                    <a:bodyPr/>
                    <a:lstStyle/>
                    <a:p>
                      <a:pPr marL="0" marR="0">
                        <a:lnSpc>
                          <a:spcPct val="150000"/>
                        </a:lnSpc>
                        <a:spcBef>
                          <a:spcPts val="0"/>
                        </a:spcBef>
                        <a:spcAft>
                          <a:spcPts val="0"/>
                        </a:spcAft>
                      </a:pPr>
                      <a:r>
                        <a:rPr lang="en-US" sz="2000" dirty="0">
                          <a:latin typeface="Arial Black" pitchFamily="34" charset="0"/>
                          <a:ea typeface="Calibri"/>
                          <a:cs typeface="Arial"/>
                        </a:rPr>
                        <a:t>13.7</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Pump Selection </a:t>
            </a:r>
            <a:endParaRPr lang="ar-SA"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Cold Water Pump have the following specification :</a:t>
            </a:r>
          </a:p>
          <a:p>
            <a:pPr>
              <a:buNone/>
            </a:pPr>
            <a:endParaRPr lang="en-US" dirty="0" smtClean="0"/>
          </a:p>
          <a:p>
            <a:pPr lvl="0"/>
            <a:r>
              <a:rPr lang="en-US" dirty="0" smtClean="0"/>
              <a:t>Flow rate 19.438 L/s </a:t>
            </a:r>
          </a:p>
          <a:p>
            <a:pPr lvl="0"/>
            <a:r>
              <a:rPr lang="en-US" dirty="0" smtClean="0"/>
              <a:t> Pump Head 26.42 PSI </a:t>
            </a:r>
          </a:p>
          <a:p>
            <a:pPr lvl="0">
              <a:buNone/>
            </a:pPr>
            <a:endParaRPr lang="en-US" dirty="0" smtClean="0"/>
          </a:p>
          <a:p>
            <a:r>
              <a:rPr lang="en-US" dirty="0" smtClean="0"/>
              <a:t>From WILO Catalog we chose </a:t>
            </a:r>
            <a:r>
              <a:rPr lang="en-US" b="1" dirty="0" smtClean="0"/>
              <a:t>NL 50/160-5.5-2-12-50Hz series</a:t>
            </a:r>
            <a:r>
              <a:rPr lang="en-US" dirty="0" smtClean="0"/>
              <a:t>.</a:t>
            </a:r>
          </a:p>
          <a:p>
            <a:pPr>
              <a:buNone/>
            </a:pPr>
            <a:endParaRPr lang="en-US" dirty="0" smtClean="0"/>
          </a:p>
          <a:p>
            <a:r>
              <a:rPr lang="en-US" dirty="0" smtClean="0"/>
              <a:t>Tank size 2.33256 Cubic meter for two operating hour per day .</a:t>
            </a:r>
          </a:p>
          <a:p>
            <a:endParaRPr lang="ar-SA"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fontScale="92500" lnSpcReduction="20000"/>
          </a:bodyPr>
          <a:lstStyle/>
          <a:p>
            <a:pPr>
              <a:buNone/>
            </a:pPr>
            <a:r>
              <a:rPr lang="en-US" dirty="0" smtClean="0"/>
              <a:t>Hot Water Pump have the following specification :</a:t>
            </a:r>
          </a:p>
          <a:p>
            <a:pPr>
              <a:buNone/>
            </a:pPr>
            <a:endParaRPr lang="en-US" dirty="0" smtClean="0"/>
          </a:p>
          <a:p>
            <a:pPr lvl="0"/>
            <a:r>
              <a:rPr lang="en-US" dirty="0" smtClean="0"/>
              <a:t>Flow rate 11.5665 ( L/s )</a:t>
            </a:r>
          </a:p>
          <a:p>
            <a:pPr lvl="0"/>
            <a:r>
              <a:rPr lang="en-US" dirty="0" smtClean="0"/>
              <a:t>Pump Head 26.42 ( PSI ).</a:t>
            </a:r>
          </a:p>
          <a:p>
            <a:pPr lvl="0">
              <a:buNone/>
            </a:pPr>
            <a:endParaRPr lang="en-US" dirty="0" smtClean="0"/>
          </a:p>
          <a:p>
            <a:r>
              <a:rPr lang="en-US" dirty="0" smtClean="0"/>
              <a:t>From WILO Catalog we chose BAC 70/135-3/2-Rseries.</a:t>
            </a:r>
          </a:p>
          <a:p>
            <a:pPr>
              <a:buNone/>
            </a:pPr>
            <a:r>
              <a:rPr lang="en-US" dirty="0" smtClean="0"/>
              <a:t>  </a:t>
            </a:r>
          </a:p>
          <a:p>
            <a:r>
              <a:rPr lang="en-US" dirty="0" smtClean="0"/>
              <a:t>Tank size 1.38798 Cubic meter for two operating hour per day .</a:t>
            </a:r>
          </a:p>
          <a:p>
            <a:endParaRPr lang="ar-SA"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Pressure Tank Selection</a:t>
            </a:r>
            <a:endParaRPr lang="ar-SA" dirty="0"/>
          </a:p>
        </p:txBody>
      </p:sp>
      <p:sp>
        <p:nvSpPr>
          <p:cNvPr id="3" name="Content Placeholder 2"/>
          <p:cNvSpPr>
            <a:spLocks noGrp="1"/>
          </p:cNvSpPr>
          <p:nvPr>
            <p:ph idx="1"/>
          </p:nvPr>
        </p:nvSpPr>
        <p:spPr/>
        <p:txBody>
          <a:bodyPr/>
          <a:lstStyle/>
          <a:p>
            <a:r>
              <a:rPr lang="en-US" dirty="0" smtClean="0"/>
              <a:t>From </a:t>
            </a:r>
            <a:r>
              <a:rPr lang="en-US" b="1" dirty="0" smtClean="0"/>
              <a:t>Wessels Company </a:t>
            </a:r>
            <a:r>
              <a:rPr lang="en-US" dirty="0" smtClean="0"/>
              <a:t>Catalogue depending on Pump flow rate (11.56 L/s) (183.2 GPM) we select </a:t>
            </a:r>
            <a:r>
              <a:rPr lang="en-US" b="1" dirty="0" smtClean="0"/>
              <a:t>TXA 800 </a:t>
            </a:r>
            <a:r>
              <a:rPr lang="en-US" dirty="0" smtClean="0"/>
              <a:t>.</a:t>
            </a:r>
            <a:endParaRPr lang="ar-SA"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1026" name="Picture 2" descr="C:\Users\GoogleTech\Desktop\boiler.png"/>
          <p:cNvPicPr>
            <a:picLocks noGrp="1" noChangeAspect="1" noChangeArrowheads="1"/>
          </p:cNvPicPr>
          <p:nvPr>
            <p:ph idx="1"/>
          </p:nvPr>
        </p:nvPicPr>
        <p:blipFill>
          <a:blip r:embed="rId2"/>
          <a:srcRect/>
          <a:stretch>
            <a:fillRect/>
          </a:stretch>
        </p:blipFill>
        <p:spPr bwMode="auto">
          <a:xfrm>
            <a:off x="1" y="0"/>
            <a:ext cx="9144000" cy="6858000"/>
          </a:xfrm>
          <a:prstGeom prst="rect">
            <a:avLst/>
          </a:prstGeom>
          <a:noFill/>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Expansion Tank Selection</a:t>
            </a:r>
            <a:endParaRPr lang="ar-SA" dirty="0"/>
          </a:p>
        </p:txBody>
      </p:sp>
      <p:sp>
        <p:nvSpPr>
          <p:cNvPr id="3" name="Content Placeholder 2"/>
          <p:cNvSpPr>
            <a:spLocks noGrp="1"/>
          </p:cNvSpPr>
          <p:nvPr>
            <p:ph idx="1"/>
          </p:nvPr>
        </p:nvSpPr>
        <p:spPr/>
        <p:txBody>
          <a:bodyPr/>
          <a:lstStyle/>
          <a:p>
            <a:r>
              <a:rPr lang="en-US" dirty="0" smtClean="0"/>
              <a:t>From </a:t>
            </a:r>
            <a:r>
              <a:rPr lang="en-US" b="1" dirty="0" smtClean="0"/>
              <a:t>Wessels Company </a:t>
            </a:r>
            <a:r>
              <a:rPr lang="en-US" dirty="0" smtClean="0"/>
              <a:t>Catalogue depending on Pump flow rate (19.44 L/s) (308 GPM) we select </a:t>
            </a:r>
            <a:r>
              <a:rPr lang="en-US" b="1" dirty="0" smtClean="0"/>
              <a:t>FXA-1200-WG</a:t>
            </a:r>
            <a:r>
              <a:rPr lang="en-US" dirty="0" smtClean="0"/>
              <a:t>.</a:t>
            </a:r>
            <a:endParaRPr lang="ar-SA" dirty="0" smtClean="0"/>
          </a:p>
          <a:p>
            <a:endParaRPr lang="ar-SA"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2050" name="Picture 2" descr="C:\Users\GoogleTech\Desktop\potable.png"/>
          <p:cNvPicPr>
            <a:picLocks noGrp="1" noChangeAspect="1" noChangeArrowheads="1"/>
          </p:cNvPicPr>
          <p:nvPr>
            <p:ph idx="1"/>
          </p:nvPr>
        </p:nvPicPr>
        <p:blipFill>
          <a:blip r:embed="rId2"/>
          <a:srcRect/>
          <a:stretch>
            <a:fillRect/>
          </a:stretch>
        </p:blipFill>
        <p:spPr bwMode="auto">
          <a:xfrm>
            <a:off x="1" y="0"/>
            <a:ext cx="9144000" cy="6858000"/>
          </a:xfrm>
          <a:prstGeom prst="rect">
            <a:avLst/>
          </a:prstGeom>
          <a:noFill/>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dirty="0"/>
          </a:p>
        </p:txBody>
      </p:sp>
      <p:pic>
        <p:nvPicPr>
          <p:cNvPr id="23554" name="Picture 2" descr="C:\Users\GoogleTech\Desktop\Untitled.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Drainage System</a:t>
            </a:r>
            <a:endParaRPr lang="ar-SA" dirty="0"/>
          </a:p>
        </p:txBody>
      </p:sp>
      <p:sp>
        <p:nvSpPr>
          <p:cNvPr id="3" name="Content Placeholder 2"/>
          <p:cNvSpPr>
            <a:spLocks noGrp="1"/>
          </p:cNvSpPr>
          <p:nvPr>
            <p:ph idx="1"/>
          </p:nvPr>
        </p:nvSpPr>
        <p:spPr/>
        <p:txBody>
          <a:bodyPr/>
          <a:lstStyle/>
          <a:p>
            <a:pPr lvl="0">
              <a:buNone/>
            </a:pPr>
            <a:endParaRPr lang="en-US" dirty="0" smtClean="0"/>
          </a:p>
          <a:p>
            <a:pPr lvl="0">
              <a:buNone/>
            </a:pPr>
            <a:r>
              <a:rPr lang="en-US" dirty="0" smtClean="0"/>
              <a:t>Number of fixtures is to be determined to start sizing for the stacks and horizontal branches using special tables</a:t>
            </a:r>
          </a:p>
          <a:p>
            <a:endParaRPr lang="ar-SA"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 y="0"/>
          <a:ext cx="9144000" cy="3733800"/>
        </p:xfrm>
        <a:graphic>
          <a:graphicData uri="http://schemas.openxmlformats.org/drawingml/2006/table">
            <a:tbl>
              <a:tblPr/>
              <a:tblGrid>
                <a:gridCol w="4077352"/>
                <a:gridCol w="2640378"/>
                <a:gridCol w="2426270"/>
              </a:tblGrid>
              <a:tr h="746760">
                <a:tc>
                  <a:txBody>
                    <a:bodyPr/>
                    <a:lstStyle/>
                    <a:p>
                      <a:pPr algn="ctr" rtl="0">
                        <a:lnSpc>
                          <a:spcPct val="115000"/>
                        </a:lnSpc>
                        <a:spcAft>
                          <a:spcPts val="0"/>
                        </a:spcAft>
                      </a:pPr>
                      <a:r>
                        <a:rPr lang="en-US" sz="1100" dirty="0">
                          <a:solidFill>
                            <a:srgbClr val="000000"/>
                          </a:solidFill>
                          <a:latin typeface="Arial"/>
                          <a:ea typeface="Times New Roman"/>
                          <a:cs typeface="Arial"/>
                        </a:rPr>
                        <a:t>ITEM</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SIZE ( IN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FIXTURE UNIT</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746760">
                <a:tc>
                  <a:txBody>
                    <a:bodyPr/>
                    <a:lstStyle/>
                    <a:p>
                      <a:pPr algn="ctr" rtl="0">
                        <a:lnSpc>
                          <a:spcPct val="115000"/>
                        </a:lnSpc>
                        <a:spcAft>
                          <a:spcPts val="0"/>
                        </a:spcAft>
                      </a:pPr>
                      <a:r>
                        <a:rPr lang="en-US" sz="1100">
                          <a:solidFill>
                            <a:srgbClr val="000000"/>
                          </a:solidFill>
                          <a:latin typeface="Arial"/>
                          <a:ea typeface="Times New Roman"/>
                          <a:cs typeface="Arial"/>
                        </a:rPr>
                        <a:t>BATHTUB</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760">
                <a:tc>
                  <a:txBody>
                    <a:bodyPr/>
                    <a:lstStyle/>
                    <a:p>
                      <a:pPr algn="ctr" rtl="0">
                        <a:lnSpc>
                          <a:spcPct val="115000"/>
                        </a:lnSpc>
                        <a:spcAft>
                          <a:spcPts val="0"/>
                        </a:spcAft>
                      </a:pPr>
                      <a:r>
                        <a:rPr lang="en-US" sz="1100">
                          <a:solidFill>
                            <a:srgbClr val="000000"/>
                          </a:solidFill>
                          <a:latin typeface="Arial"/>
                          <a:ea typeface="Times New Roman"/>
                          <a:cs typeface="Arial"/>
                        </a:rPr>
                        <a:t>FLOOR DRAIN ( 4 )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4</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760">
                <a:tc>
                  <a:txBody>
                    <a:bodyPr/>
                    <a:lstStyle/>
                    <a:p>
                      <a:pPr algn="ctr" rtl="0">
                        <a:lnSpc>
                          <a:spcPct val="115000"/>
                        </a:lnSpc>
                        <a:spcAft>
                          <a:spcPts val="0"/>
                        </a:spcAft>
                      </a:pPr>
                      <a:r>
                        <a:rPr lang="en-US" sz="1100" dirty="0">
                          <a:solidFill>
                            <a:srgbClr val="000000"/>
                          </a:solidFill>
                          <a:latin typeface="Arial"/>
                          <a:ea typeface="Times New Roman"/>
                          <a:cs typeface="Arial"/>
                        </a:rPr>
                        <a:t>LAVATORY</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760">
                <a:tc>
                  <a:txBody>
                    <a:bodyPr/>
                    <a:lstStyle/>
                    <a:p>
                      <a:pPr algn="ctr" rtl="0">
                        <a:lnSpc>
                          <a:spcPct val="115000"/>
                        </a:lnSpc>
                        <a:spcAft>
                          <a:spcPts val="0"/>
                        </a:spcAft>
                      </a:pPr>
                      <a:r>
                        <a:rPr lang="en-US" sz="1100">
                          <a:solidFill>
                            <a:srgbClr val="000000"/>
                          </a:solidFill>
                          <a:latin typeface="Arial"/>
                          <a:ea typeface="Times New Roman"/>
                          <a:cs typeface="Arial"/>
                        </a:rPr>
                        <a:t>Water Closet ( Tank Type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4</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097" name="Picture 1" descr="C:\Users\GoogleTech\Desktop\Untitled.png"/>
          <p:cNvPicPr>
            <a:picLocks noChangeAspect="1" noChangeArrowheads="1"/>
          </p:cNvPicPr>
          <p:nvPr/>
        </p:nvPicPr>
        <p:blipFill>
          <a:blip r:embed="rId2"/>
          <a:srcRect/>
          <a:stretch>
            <a:fillRect/>
          </a:stretch>
        </p:blipFill>
        <p:spPr bwMode="auto">
          <a:xfrm>
            <a:off x="0" y="3810000"/>
            <a:ext cx="9144000" cy="3048000"/>
          </a:xfrm>
          <a:prstGeom prst="rect">
            <a:avLst/>
          </a:prstGeom>
          <a:noFill/>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 y="4"/>
          <a:ext cx="9144002" cy="6857993"/>
        </p:xfrm>
        <a:graphic>
          <a:graphicData uri="http://schemas.openxmlformats.org/drawingml/2006/table">
            <a:tbl>
              <a:tblPr/>
              <a:tblGrid>
                <a:gridCol w="3725755"/>
                <a:gridCol w="1193120"/>
                <a:gridCol w="1267945"/>
                <a:gridCol w="1268758"/>
                <a:gridCol w="1688424"/>
              </a:tblGrid>
              <a:tr h="721894">
                <a:tc>
                  <a:txBody>
                    <a:bodyPr/>
                    <a:lstStyle/>
                    <a:p>
                      <a:pPr algn="ctr" rtl="0">
                        <a:lnSpc>
                          <a:spcPct val="115000"/>
                        </a:lnSpc>
                        <a:spcAft>
                          <a:spcPts val="0"/>
                        </a:spcAft>
                      </a:pPr>
                      <a:r>
                        <a:rPr lang="en-US" sz="1100" dirty="0">
                          <a:solidFill>
                            <a:srgbClr val="000000"/>
                          </a:solidFill>
                          <a:latin typeface="Arial"/>
                          <a:ea typeface="Times New Roman"/>
                          <a:cs typeface="Arial"/>
                        </a:rPr>
                        <a:t>Space Name</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Gray Water  F.U</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Gray Water STACK Size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Black Water  (W.C) F.U</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Black Water  (W.C) STACK Size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SINGLE ROOM (1&amp;2)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SINGLE ROOM ( 3 )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SINGLE ROOM (4&amp;5)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SINGLE ROOM ( 6 &amp; 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dirty="0">
                          <a:solidFill>
                            <a:srgbClr val="000000"/>
                          </a:solidFill>
                          <a:latin typeface="Arial"/>
                          <a:ea typeface="Times New Roman"/>
                          <a:cs typeface="Arial"/>
                        </a:rPr>
                        <a:t>18</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SINGLE ROOM (9) + DOUBLE ROOM 16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SINGLE ROOM (10) + DOUBLE ROOM ( 7 )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DOUBLE ROOM ( 1 &amp; 2 )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DOUBLE ROOM ( 3 &amp; 4 )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DOUBLE ROOM ( 5 &amp; 6 ) + SUITE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DOUBLE ROOM ( 8 &amp; 9 )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dirty="0">
                          <a:solidFill>
                            <a:srgbClr val="000000"/>
                          </a:solidFill>
                          <a:latin typeface="Arial"/>
                          <a:ea typeface="Times New Roman"/>
                          <a:cs typeface="Arial"/>
                        </a:rPr>
                        <a:t>24</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DOUBLE ROOM ( 10 &amp; 11 )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DOUBLE ROOM ( 12 &amp; 13 )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DOUBLE ROOM ( 14 &amp; 15 )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WAITING AND LUNGE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1894">
                <a:tc>
                  <a:txBody>
                    <a:bodyPr/>
                    <a:lstStyle/>
                    <a:p>
                      <a:pPr algn="ctr" rtl="0">
                        <a:lnSpc>
                          <a:spcPct val="115000"/>
                        </a:lnSpc>
                        <a:spcAft>
                          <a:spcPts val="0"/>
                        </a:spcAft>
                      </a:pPr>
                      <a:r>
                        <a:rPr lang="en-US" sz="1100">
                          <a:solidFill>
                            <a:srgbClr val="000000"/>
                          </a:solidFill>
                          <a:latin typeface="Arial"/>
                          <a:ea typeface="Times New Roman"/>
                          <a:cs typeface="Arial"/>
                        </a:rPr>
                        <a:t>MAIL &amp; Female CHANGE &amp; Single Room (11) &amp; Lounge(1)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81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47">
                <a:tc>
                  <a:txBody>
                    <a:bodyPr/>
                    <a:lstStyle/>
                    <a:p>
                      <a:pPr algn="ctr" rtl="0">
                        <a:lnSpc>
                          <a:spcPct val="115000"/>
                        </a:lnSpc>
                        <a:spcAft>
                          <a:spcPts val="0"/>
                        </a:spcAft>
                      </a:pPr>
                      <a:r>
                        <a:rPr lang="en-US" sz="1100">
                          <a:solidFill>
                            <a:srgbClr val="000000"/>
                          </a:solidFill>
                          <a:latin typeface="Arial"/>
                          <a:ea typeface="Times New Roman"/>
                          <a:cs typeface="Arial"/>
                        </a:rPr>
                        <a:t>TOTAL FIXTURE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369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 </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cs typeface="Times New Roman" pitchFamily="18" charset="0"/>
              </a:rPr>
              <a:t>Overall Heat Transfer coefficient,U</a:t>
            </a:r>
            <a:r>
              <a:rPr lang="en-US" sz="4400" baseline="-25000" dirty="0" smtClean="0">
                <a:cs typeface="Times New Roman" pitchFamily="18" charset="0"/>
              </a:rPr>
              <a:t>overall</a:t>
            </a:r>
            <a:endParaRPr lang="en-US" sz="4400" dirty="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400" dirty="0" smtClean="0">
                <a:latin typeface="+mj-lt"/>
                <a:cs typeface="Times New Roman" pitchFamily="18" charset="0"/>
              </a:rPr>
              <a:t>     Overall heat transfer coefficient depends on the construction of the unit. To find the overall heat transfer coefficient , the construction was taking in consideration because U</a:t>
            </a:r>
            <a:r>
              <a:rPr lang="en-US" sz="2400" baseline="-25000" dirty="0" smtClean="0">
                <a:latin typeface="+mj-lt"/>
                <a:cs typeface="Times New Roman" pitchFamily="18" charset="0"/>
              </a:rPr>
              <a:t>overall </a:t>
            </a:r>
            <a:r>
              <a:rPr lang="en-US" sz="2400" dirty="0" smtClean="0">
                <a:latin typeface="+mj-lt"/>
                <a:cs typeface="Times New Roman" pitchFamily="18" charset="0"/>
              </a:rPr>
              <a:t> control with the quantity of losses by wall , ceiling , ground , windows and doors.</a:t>
            </a:r>
          </a:p>
          <a:p>
            <a:pPr>
              <a:buNone/>
            </a:pPr>
            <a:endParaRPr lang="en-US" sz="2400" dirty="0" smtClean="0">
              <a:latin typeface="+mj-lt"/>
              <a:cs typeface="Times New Roman" pitchFamily="18" charset="0"/>
            </a:endParaRPr>
          </a:p>
          <a:p>
            <a:r>
              <a:rPr lang="en-US" sz="2400" dirty="0" smtClean="0">
                <a:latin typeface="+mj-lt"/>
                <a:cs typeface="Times New Roman" pitchFamily="18" charset="0"/>
              </a:rPr>
              <a:t>U</a:t>
            </a:r>
            <a:r>
              <a:rPr lang="en-US" sz="2400" baseline="-25000" dirty="0" smtClean="0">
                <a:latin typeface="+mj-lt"/>
                <a:cs typeface="Times New Roman" pitchFamily="18" charset="0"/>
              </a:rPr>
              <a:t>overall </a:t>
            </a:r>
            <a:r>
              <a:rPr lang="en-US" sz="2400" dirty="0" smtClean="0">
                <a:latin typeface="+mj-lt"/>
                <a:cs typeface="Times New Roman" pitchFamily="18" charset="0"/>
              </a:rPr>
              <a:t> is given by:</a:t>
            </a:r>
          </a:p>
          <a:p>
            <a:pPr lvl="0">
              <a:buNone/>
            </a:pPr>
            <a:r>
              <a:rPr lang="en-US" sz="2400" dirty="0" smtClean="0">
                <a:latin typeface="+mj-lt"/>
                <a:cs typeface="Times New Roman" pitchFamily="18" charset="0"/>
              </a:rPr>
              <a:t>     U= 1/</a:t>
            </a:r>
            <a:r>
              <a:rPr lang="en-US" sz="2400" dirty="0" err="1" smtClean="0">
                <a:latin typeface="+mj-lt"/>
                <a:cs typeface="Times New Roman" pitchFamily="18" charset="0"/>
              </a:rPr>
              <a:t>Rtot</a:t>
            </a:r>
            <a:endParaRPr lang="en-US" sz="2400" dirty="0" smtClean="0">
              <a:latin typeface="+mj-lt"/>
              <a:cs typeface="Times New Roman" pitchFamily="18" charset="0"/>
            </a:endParaRPr>
          </a:p>
          <a:p>
            <a:pPr lvl="0">
              <a:buNone/>
            </a:pPr>
            <a:r>
              <a:rPr lang="en-US" sz="2400" dirty="0" smtClean="0">
                <a:latin typeface="+mj-lt"/>
                <a:cs typeface="Times New Roman" pitchFamily="18" charset="0"/>
              </a:rPr>
              <a:t>     R </a:t>
            </a:r>
            <a:r>
              <a:rPr lang="en-US" sz="2400" baseline="-25000" dirty="0" smtClean="0">
                <a:latin typeface="+mj-lt"/>
                <a:cs typeface="Times New Roman" pitchFamily="18" charset="0"/>
              </a:rPr>
              <a:t>tot</a:t>
            </a:r>
            <a:r>
              <a:rPr lang="en-US" sz="2400" dirty="0" smtClean="0">
                <a:latin typeface="+mj-lt"/>
                <a:cs typeface="Times New Roman" pitchFamily="18" charset="0"/>
              </a:rPr>
              <a:t> = </a:t>
            </a:r>
            <a:r>
              <a:rPr lang="en-US" sz="2400" dirty="0" err="1" smtClean="0">
                <a:latin typeface="+mj-lt"/>
                <a:cs typeface="Times New Roman" pitchFamily="18" charset="0"/>
              </a:rPr>
              <a:t>R</a:t>
            </a:r>
            <a:r>
              <a:rPr lang="en-US" sz="2400" baseline="-25000" dirty="0" err="1" smtClean="0">
                <a:latin typeface="+mj-lt"/>
                <a:cs typeface="Times New Roman" pitchFamily="18" charset="0"/>
              </a:rPr>
              <a:t>i</a:t>
            </a:r>
            <a:r>
              <a:rPr lang="en-US" sz="2400" baseline="-25000" dirty="0" smtClean="0">
                <a:latin typeface="+mj-lt"/>
                <a:cs typeface="Times New Roman" pitchFamily="18" charset="0"/>
              </a:rPr>
              <a:t> </a:t>
            </a:r>
            <a:r>
              <a:rPr lang="en-US" sz="2400" dirty="0" smtClean="0">
                <a:latin typeface="+mj-lt"/>
                <a:cs typeface="Times New Roman" pitchFamily="18" charset="0"/>
              </a:rPr>
              <a:t>+ R +  R</a:t>
            </a:r>
            <a:r>
              <a:rPr lang="en-US" sz="2400" baseline="-25000" dirty="0" smtClean="0">
                <a:latin typeface="+mj-lt"/>
                <a:cs typeface="Times New Roman" pitchFamily="18" charset="0"/>
              </a:rPr>
              <a:t>o</a:t>
            </a:r>
            <a:endParaRPr lang="en-US" sz="2400" dirty="0" smtClean="0">
              <a:latin typeface="+mj-lt"/>
              <a:cs typeface="Times New Roman" pitchFamily="18" charset="0"/>
            </a:endParaRPr>
          </a:p>
          <a:p>
            <a:pPr lvl="0">
              <a:buNone/>
            </a:pPr>
            <a:r>
              <a:rPr lang="en-US" sz="2400" dirty="0" smtClean="0">
                <a:latin typeface="+mj-lt"/>
                <a:cs typeface="Times New Roman" pitchFamily="18" charset="0"/>
              </a:rPr>
              <a:t>     R= ∑ x/K</a:t>
            </a:r>
            <a:endParaRPr lang="en-US" sz="2400" dirty="0">
              <a:latin typeface="+mj-lt"/>
              <a:cs typeface="Times New Roman" pitchFamily="18" charset="0"/>
            </a:endParaRPr>
          </a:p>
        </p:txBody>
      </p:sp>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pic>
        <p:nvPicPr>
          <p:cNvPr id="22530" name="Picture 2" descr="C:\Users\GoogleTech\Desktop\Untitled.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 y="0"/>
          <a:ext cx="9144002" cy="6857994"/>
        </p:xfrm>
        <a:graphic>
          <a:graphicData uri="http://schemas.openxmlformats.org/drawingml/2006/table">
            <a:tbl>
              <a:tblPr/>
              <a:tblGrid>
                <a:gridCol w="1875969"/>
                <a:gridCol w="1524276"/>
                <a:gridCol w="1642609"/>
                <a:gridCol w="2345168"/>
                <a:gridCol w="1755980"/>
              </a:tblGrid>
              <a:tr h="527538">
                <a:tc>
                  <a:txBody>
                    <a:bodyPr/>
                    <a:lstStyle/>
                    <a:p>
                      <a:pPr algn="ctr" rtl="0">
                        <a:lnSpc>
                          <a:spcPct val="115000"/>
                        </a:lnSpc>
                        <a:spcAft>
                          <a:spcPts val="0"/>
                        </a:spcAft>
                      </a:pPr>
                      <a:r>
                        <a:rPr lang="en-US" sz="1100" dirty="0">
                          <a:solidFill>
                            <a:srgbClr val="000000"/>
                          </a:solidFill>
                          <a:latin typeface="Arial"/>
                          <a:ea typeface="Times New Roman"/>
                          <a:cs typeface="Arial"/>
                        </a:rPr>
                        <a:t>FLOOR</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SHAFT 1 ( F.U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SHAFT 2 ( F.U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SHAFT 3 ( F.U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SHAFT 4 ( FU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B4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B3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B2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48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B1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GF</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90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97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70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110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89</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191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110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191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110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SUM</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689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695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501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8">
                <a:tc>
                  <a:txBody>
                    <a:bodyPr/>
                    <a:lstStyle/>
                    <a:p>
                      <a:pPr algn="ctr" rtl="0">
                        <a:lnSpc>
                          <a:spcPct val="115000"/>
                        </a:lnSpc>
                        <a:spcAft>
                          <a:spcPts val="0"/>
                        </a:spcAft>
                      </a:pPr>
                      <a:r>
                        <a:rPr lang="en-US" sz="1100">
                          <a:solidFill>
                            <a:srgbClr val="000000"/>
                          </a:solidFill>
                          <a:latin typeface="Arial"/>
                          <a:ea typeface="Times New Roman"/>
                          <a:cs typeface="Arial"/>
                        </a:rPr>
                        <a:t>STA CK SIZE ( IN )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3999" cy="6858000"/>
        </p:xfrm>
        <a:graphic>
          <a:graphicData uri="http://schemas.openxmlformats.org/drawingml/2006/table">
            <a:tbl>
              <a:tblPr/>
              <a:tblGrid>
                <a:gridCol w="4395064"/>
                <a:gridCol w="2290009"/>
                <a:gridCol w="2458926"/>
              </a:tblGrid>
              <a:tr h="1371600">
                <a:tc>
                  <a:txBody>
                    <a:bodyPr/>
                    <a:lstStyle/>
                    <a:p>
                      <a:pPr algn="ctr" rtl="0">
                        <a:lnSpc>
                          <a:spcPct val="115000"/>
                        </a:lnSpc>
                        <a:spcAft>
                          <a:spcPts val="0"/>
                        </a:spcAft>
                      </a:pPr>
                      <a:r>
                        <a:rPr lang="en-US" sz="1100" dirty="0">
                          <a:solidFill>
                            <a:srgbClr val="000000"/>
                          </a:solidFill>
                          <a:latin typeface="Arial"/>
                          <a:ea typeface="Times New Roman"/>
                          <a:cs typeface="Arial"/>
                        </a:rPr>
                        <a:t>BUILDING DRAIN BETWEEN STAK</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FU</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SIZE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1371600">
                <a:tc>
                  <a:txBody>
                    <a:bodyPr/>
                    <a:lstStyle/>
                    <a:p>
                      <a:pPr algn="ctr" rtl="0">
                        <a:lnSpc>
                          <a:spcPct val="115000"/>
                        </a:lnSpc>
                        <a:spcAft>
                          <a:spcPts val="0"/>
                        </a:spcAft>
                      </a:pPr>
                      <a:r>
                        <a:rPr lang="en-US" sz="1100" dirty="0">
                          <a:solidFill>
                            <a:srgbClr val="000000"/>
                          </a:solidFill>
                          <a:latin typeface="Arial"/>
                          <a:ea typeface="Times New Roman"/>
                          <a:cs typeface="Arial"/>
                        </a:rPr>
                        <a:t>SHAFT 4 &amp; 3</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501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0">
                <a:tc>
                  <a:txBody>
                    <a:bodyPr/>
                    <a:lstStyle/>
                    <a:p>
                      <a:pPr algn="ctr" rtl="0">
                        <a:lnSpc>
                          <a:spcPct val="115000"/>
                        </a:lnSpc>
                        <a:spcAft>
                          <a:spcPts val="0"/>
                        </a:spcAft>
                      </a:pPr>
                      <a:r>
                        <a:rPr lang="en-US" sz="1100">
                          <a:solidFill>
                            <a:srgbClr val="000000"/>
                          </a:solidFill>
                          <a:latin typeface="Arial"/>
                          <a:ea typeface="Times New Roman"/>
                          <a:cs typeface="Arial"/>
                        </a:rPr>
                        <a:t>SHAFT 3 &amp; 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1196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0">
                <a:tc>
                  <a:txBody>
                    <a:bodyPr/>
                    <a:lstStyle/>
                    <a:p>
                      <a:pPr algn="ctr" rtl="0">
                        <a:lnSpc>
                          <a:spcPct val="115000"/>
                        </a:lnSpc>
                        <a:spcAft>
                          <a:spcPts val="0"/>
                        </a:spcAft>
                      </a:pPr>
                      <a:r>
                        <a:rPr lang="en-US" sz="1100">
                          <a:solidFill>
                            <a:srgbClr val="000000"/>
                          </a:solidFill>
                          <a:latin typeface="Arial"/>
                          <a:ea typeface="Times New Roman"/>
                          <a:cs typeface="Arial"/>
                        </a:rPr>
                        <a:t>SHAFT 2 &amp; 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1796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0">
                <a:tc>
                  <a:txBody>
                    <a:bodyPr/>
                    <a:lstStyle/>
                    <a:p>
                      <a:pPr algn="ctr" rtl="0">
                        <a:lnSpc>
                          <a:spcPct val="115000"/>
                        </a:lnSpc>
                        <a:spcAft>
                          <a:spcPts val="0"/>
                        </a:spcAft>
                      </a:pPr>
                      <a:r>
                        <a:rPr lang="en-US" sz="1100">
                          <a:solidFill>
                            <a:srgbClr val="000000"/>
                          </a:solidFill>
                          <a:latin typeface="Arial"/>
                          <a:ea typeface="Times New Roman"/>
                          <a:cs typeface="Arial"/>
                        </a:rPr>
                        <a:t>DRAIN</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2485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10</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pic>
        <p:nvPicPr>
          <p:cNvPr id="23554" name="Picture 2" descr="C:\Users\GoogleTech\Desktop\Untitled.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2050" name="Picture 2" descr="C:\Users\GoogleTech\Desktop\Untitled2.png"/>
          <p:cNvPicPr>
            <a:picLocks noGrp="1" noChangeAspect="1" noChangeArrowheads="1"/>
          </p:cNvPicPr>
          <p:nvPr>
            <p:ph idx="1"/>
          </p:nvPr>
        </p:nvPicPr>
        <p:blipFill>
          <a:blip r:embed="rId2"/>
          <a:srcRect/>
          <a:stretch>
            <a:fillRect/>
          </a:stretch>
        </p:blipFill>
        <p:spPr bwMode="auto">
          <a:xfrm>
            <a:off x="0" y="0"/>
            <a:ext cx="9144000" cy="6857999"/>
          </a:xfrm>
          <a:prstGeom prst="rect">
            <a:avLst/>
          </a:prstGeom>
          <a:noFill/>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1026" name="Picture 2" descr="C:\Users\GoogleTech\Desktop\Untitled1.png"/>
          <p:cNvPicPr>
            <a:picLocks noGrp="1" noChangeAspect="1" noChangeArrowheads="1"/>
          </p:cNvPicPr>
          <p:nvPr>
            <p:ph idx="1"/>
          </p:nvPr>
        </p:nvPicPr>
        <p:blipFill>
          <a:blip r:embed="rId2"/>
          <a:srcRect/>
          <a:stretch>
            <a:fillRect/>
          </a:stretch>
        </p:blipFill>
        <p:spPr bwMode="auto">
          <a:xfrm>
            <a:off x="1" y="1"/>
            <a:ext cx="9144000" cy="6858000"/>
          </a:xfrm>
          <a:prstGeom prst="rect">
            <a:avLst/>
          </a:prstGeom>
          <a:noFill/>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Fighting System </a:t>
            </a:r>
            <a:endParaRPr lang="ar-SA" dirty="0"/>
          </a:p>
        </p:txBody>
      </p:sp>
      <p:sp>
        <p:nvSpPr>
          <p:cNvPr id="3" name="Content Placeholder 2"/>
          <p:cNvSpPr>
            <a:spLocks noGrp="1"/>
          </p:cNvSpPr>
          <p:nvPr>
            <p:ph idx="1"/>
          </p:nvPr>
        </p:nvSpPr>
        <p:spPr/>
        <p:txBody>
          <a:bodyPr/>
          <a:lstStyle/>
          <a:p>
            <a:r>
              <a:rPr lang="en-US" dirty="0" smtClean="0"/>
              <a:t>Landing Valve and Cabinet</a:t>
            </a:r>
          </a:p>
          <a:p>
            <a:endParaRPr lang="en-US" dirty="0" smtClean="0"/>
          </a:p>
          <a:p>
            <a:pPr>
              <a:buFont typeface="Arial" pitchFamily="34" charset="0"/>
              <a:buChar char="•"/>
            </a:pPr>
            <a:r>
              <a:rPr lang="en-US" dirty="0" smtClean="0"/>
              <a:t>landing valve   2 ½ “        (NFPA code)</a:t>
            </a:r>
          </a:p>
          <a:p>
            <a:pPr>
              <a:buFont typeface="Arial" pitchFamily="34" charset="0"/>
              <a:buChar char="•"/>
            </a:pPr>
            <a:r>
              <a:rPr lang="en-US" dirty="0" smtClean="0"/>
              <a:t>cabinet              1 ½ “       (NFPA code)</a:t>
            </a:r>
          </a:p>
          <a:p>
            <a:endParaRPr lang="en-US" dirty="0" smtClean="0"/>
          </a:p>
          <a:p>
            <a:pPr lvl="0"/>
            <a:r>
              <a:rPr lang="en-US" dirty="0" smtClean="0"/>
              <a:t>Sprinklers system with heat and smoke detectors .</a:t>
            </a:r>
            <a:endParaRPr lang="ar-SA" dirty="0" smtClean="0"/>
          </a:p>
          <a:p>
            <a:endParaRPr lang="ar-SA"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Landing Valve and Cabinet</a:t>
            </a:r>
            <a:endParaRPr lang="ar-SA" dirty="0"/>
          </a:p>
        </p:txBody>
      </p:sp>
      <p:sp>
        <p:nvSpPr>
          <p:cNvPr id="3" name="Content Placeholder 2"/>
          <p:cNvSpPr>
            <a:spLocks noGrp="1"/>
          </p:cNvSpPr>
          <p:nvPr>
            <p:ph idx="1"/>
          </p:nvPr>
        </p:nvSpPr>
        <p:spPr/>
        <p:txBody>
          <a:bodyPr/>
          <a:lstStyle/>
          <a:p>
            <a:endParaRPr lang="ar-SA"/>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 y="0"/>
          <a:ext cx="9144002" cy="4038600"/>
        </p:xfrm>
        <a:graphic>
          <a:graphicData uri="http://schemas.openxmlformats.org/drawingml/2006/table">
            <a:tbl>
              <a:tblPr/>
              <a:tblGrid>
                <a:gridCol w="2120624"/>
                <a:gridCol w="1813531"/>
                <a:gridCol w="2163115"/>
                <a:gridCol w="1105045"/>
                <a:gridCol w="1941687"/>
              </a:tblGrid>
              <a:tr h="673100">
                <a:tc>
                  <a:txBody>
                    <a:bodyPr/>
                    <a:lstStyle/>
                    <a:p>
                      <a:pPr algn="ctr" rtl="0">
                        <a:lnSpc>
                          <a:spcPct val="115000"/>
                        </a:lnSpc>
                        <a:spcAft>
                          <a:spcPts val="0"/>
                        </a:spcAft>
                      </a:pPr>
                      <a:r>
                        <a:rPr lang="en-US" sz="1100" dirty="0">
                          <a:solidFill>
                            <a:srgbClr val="000000"/>
                          </a:solidFill>
                          <a:latin typeface="Arial"/>
                          <a:ea typeface="Times New Roman"/>
                          <a:cs typeface="Arial"/>
                        </a:rPr>
                        <a:t>Pipe Size ( in )</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dirty="0">
                          <a:solidFill>
                            <a:srgbClr val="000000"/>
                          </a:solidFill>
                          <a:latin typeface="Arial"/>
                          <a:ea typeface="Times New Roman"/>
                          <a:cs typeface="Arial"/>
                        </a:rPr>
                        <a:t>Flow Rate ( GPM )</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dirty="0">
                          <a:solidFill>
                            <a:srgbClr val="000000"/>
                          </a:solidFill>
                          <a:latin typeface="Arial"/>
                          <a:ea typeface="Times New Roman"/>
                          <a:cs typeface="Arial"/>
                        </a:rPr>
                        <a:t>Pressure Drop ( PSI/ft )</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Path (  ft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Pressure Drop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673100">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1000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32.8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6.56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100">
                <a:tc>
                  <a:txBody>
                    <a:bodyPr/>
                    <a:lstStyle/>
                    <a:p>
                      <a:pPr algn="ctr" rtl="0">
                        <a:lnSpc>
                          <a:spcPct val="115000"/>
                        </a:lnSpc>
                        <a:spcAft>
                          <a:spcPts val="0"/>
                        </a:spcAft>
                      </a:pPr>
                      <a:r>
                        <a:rPr lang="en-US" sz="1100" dirty="0">
                          <a:solidFill>
                            <a:srgbClr val="000000"/>
                          </a:solidFill>
                          <a:latin typeface="Arial"/>
                          <a:ea typeface="Times New Roman"/>
                          <a:cs typeface="Arial"/>
                        </a:rPr>
                        <a:t>4</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0.1</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82.984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8.2984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100">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318.488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15.9244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100">
                <a:tc>
                  <a:txBody>
                    <a:bodyPr/>
                    <a:lstStyle/>
                    <a:p>
                      <a:pPr algn="ctr" rtl="0">
                        <a:lnSpc>
                          <a:spcPct val="115000"/>
                        </a:lnSpc>
                        <a:spcAft>
                          <a:spcPts val="0"/>
                        </a:spcAft>
                      </a:pPr>
                      <a:r>
                        <a:rPr lang="en-US" sz="1100">
                          <a:solidFill>
                            <a:srgbClr val="000000"/>
                          </a:solidFill>
                          <a:latin typeface="Arial"/>
                          <a:ea typeface="Times New Roman"/>
                          <a:cs typeface="Arial"/>
                        </a:rPr>
                        <a:t>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250</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29.52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4.428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100">
                <a:tc>
                  <a:txBody>
                    <a:bodyPr/>
                    <a:lstStyle/>
                    <a:p>
                      <a:pPr>
                        <a:lnSpc>
                          <a:spcPct val="115000"/>
                        </a:lnSpc>
                      </a:pPr>
                      <a:endParaRPr lang="en-US" sz="110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dirty="0">
                        <a:latin typeface="Calibri"/>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7" name="Table 6"/>
          <p:cNvGraphicFramePr>
            <a:graphicFrameLocks noGrp="1"/>
          </p:cNvGraphicFramePr>
          <p:nvPr/>
        </p:nvGraphicFramePr>
        <p:xfrm>
          <a:off x="0" y="3505200"/>
          <a:ext cx="9144000" cy="3352800"/>
        </p:xfrm>
        <a:graphic>
          <a:graphicData uri="http://schemas.openxmlformats.org/drawingml/2006/table">
            <a:tbl>
              <a:tblPr/>
              <a:tblGrid>
                <a:gridCol w="2540000"/>
                <a:gridCol w="1941285"/>
                <a:gridCol w="2757715"/>
                <a:gridCol w="1905000"/>
              </a:tblGrid>
              <a:tr h="670560">
                <a:tc>
                  <a:txBody>
                    <a:bodyPr/>
                    <a:lstStyle/>
                    <a:p>
                      <a:pPr algn="ctr" rtl="0">
                        <a:lnSpc>
                          <a:spcPct val="115000"/>
                        </a:lnSpc>
                        <a:spcAft>
                          <a:spcPts val="0"/>
                        </a:spcAft>
                      </a:pPr>
                      <a:r>
                        <a:rPr lang="en-US" sz="1000" dirty="0">
                          <a:solidFill>
                            <a:srgbClr val="000000"/>
                          </a:solidFill>
                          <a:latin typeface="Arial"/>
                          <a:ea typeface="Times New Roman"/>
                          <a:cs typeface="Arial"/>
                        </a:rPr>
                        <a:t>Pump Selection </a:t>
                      </a:r>
                      <a:endParaRPr lang="en-US" sz="1000" dirty="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a:solidFill>
                            <a:srgbClr val="000000"/>
                          </a:solidFill>
                          <a:latin typeface="Arial"/>
                          <a:ea typeface="Times New Roman"/>
                          <a:cs typeface="Arial"/>
                        </a:rPr>
                        <a:t> </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1000">
                          <a:solidFill>
                            <a:srgbClr val="000000"/>
                          </a:solidFill>
                          <a:latin typeface="Arial"/>
                          <a:ea typeface="Times New Roman"/>
                          <a:cs typeface="Arial"/>
                        </a:rPr>
                        <a:t>Residual Pressure ( PSI )</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a:solidFill>
                            <a:srgbClr val="000000"/>
                          </a:solidFill>
                          <a:latin typeface="Arial"/>
                          <a:ea typeface="Times New Roman"/>
                          <a:cs typeface="Arial"/>
                        </a:rPr>
                        <a:t>100</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r>
              <a:tr h="670560">
                <a:tc>
                  <a:txBody>
                    <a:bodyPr/>
                    <a:lstStyle/>
                    <a:p>
                      <a:pPr algn="ctr" rtl="0">
                        <a:lnSpc>
                          <a:spcPct val="115000"/>
                        </a:lnSpc>
                        <a:spcAft>
                          <a:spcPts val="0"/>
                        </a:spcAft>
                      </a:pPr>
                      <a:r>
                        <a:rPr lang="en-US" sz="1000">
                          <a:solidFill>
                            <a:srgbClr val="000000"/>
                          </a:solidFill>
                          <a:latin typeface="Arial"/>
                          <a:ea typeface="Times New Roman"/>
                          <a:cs typeface="Arial"/>
                        </a:rPr>
                        <a:t>Flow Rate ( G.p.m )</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dirty="0">
                          <a:solidFill>
                            <a:srgbClr val="000000"/>
                          </a:solidFill>
                          <a:latin typeface="Arial"/>
                          <a:ea typeface="Times New Roman"/>
                          <a:cs typeface="Arial"/>
                        </a:rPr>
                        <a:t>1000</a:t>
                      </a:r>
                      <a:endParaRPr lang="en-US" sz="1000" dirty="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a:lnSpc>
                          <a:spcPct val="115000"/>
                        </a:lnSpc>
                        <a:spcAft>
                          <a:spcPts val="0"/>
                        </a:spcAft>
                      </a:pPr>
                      <a:r>
                        <a:rPr lang="en-US" sz="1000">
                          <a:solidFill>
                            <a:srgbClr val="000000"/>
                          </a:solidFill>
                          <a:latin typeface="Arial"/>
                          <a:ea typeface="Times New Roman"/>
                          <a:cs typeface="Arial"/>
                        </a:rPr>
                        <a:t>head ( PSI )</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a:solidFill>
                            <a:srgbClr val="000000"/>
                          </a:solidFill>
                          <a:latin typeface="Arial"/>
                          <a:ea typeface="Times New Roman"/>
                          <a:cs typeface="Arial"/>
                        </a:rPr>
                        <a:t>50.49264706</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r>
              <a:tr h="670560">
                <a:tc>
                  <a:txBody>
                    <a:bodyPr/>
                    <a:lstStyle/>
                    <a:p>
                      <a:pPr algn="ctr" rtl="0">
                        <a:lnSpc>
                          <a:spcPct val="115000"/>
                        </a:lnSpc>
                        <a:spcAft>
                          <a:spcPts val="0"/>
                        </a:spcAft>
                      </a:pPr>
                      <a:r>
                        <a:rPr lang="en-US" sz="1000" dirty="0">
                          <a:solidFill>
                            <a:srgbClr val="000000"/>
                          </a:solidFill>
                          <a:latin typeface="Arial"/>
                          <a:ea typeface="Times New Roman"/>
                          <a:cs typeface="Arial"/>
                        </a:rPr>
                        <a:t>Head ( PSI  )</a:t>
                      </a:r>
                      <a:endParaRPr lang="en-US" sz="1000" dirty="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a:solidFill>
                            <a:srgbClr val="000000"/>
                          </a:solidFill>
                          <a:latin typeface="Arial"/>
                          <a:ea typeface="Times New Roman"/>
                          <a:cs typeface="Arial"/>
                        </a:rPr>
                        <a:t>213.8720871</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a:lnSpc>
                          <a:spcPct val="115000"/>
                        </a:lnSpc>
                        <a:spcAft>
                          <a:spcPts val="0"/>
                        </a:spcAft>
                      </a:pPr>
                      <a:r>
                        <a:rPr lang="en-US" sz="1000">
                          <a:solidFill>
                            <a:srgbClr val="000000"/>
                          </a:solidFill>
                          <a:latin typeface="Arial"/>
                          <a:ea typeface="Times New Roman"/>
                          <a:cs typeface="Arial"/>
                        </a:rPr>
                        <a:t>Friction  ( PSI )</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a:solidFill>
                            <a:srgbClr val="000000"/>
                          </a:solidFill>
                          <a:latin typeface="Arial"/>
                          <a:ea typeface="Times New Roman"/>
                          <a:cs typeface="Arial"/>
                        </a:rPr>
                        <a:t>35.2108</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r>
              <a:tr h="670560">
                <a:tc>
                  <a:txBody>
                    <a:bodyPr/>
                    <a:lstStyle/>
                    <a:p>
                      <a:pPr algn="ctr" rtl="0">
                        <a:lnSpc>
                          <a:spcPct val="115000"/>
                        </a:lnSpc>
                        <a:spcAft>
                          <a:spcPts val="0"/>
                        </a:spcAft>
                      </a:pPr>
                      <a:r>
                        <a:rPr lang="en-US" sz="1000">
                          <a:solidFill>
                            <a:srgbClr val="000000"/>
                          </a:solidFill>
                          <a:latin typeface="Arial"/>
                          <a:ea typeface="Times New Roman"/>
                          <a:cs typeface="Arial"/>
                        </a:rPr>
                        <a:t>Flow Rate ( L/S  )</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a:solidFill>
                            <a:srgbClr val="000000"/>
                          </a:solidFill>
                          <a:latin typeface="Arial"/>
                          <a:ea typeface="Times New Roman"/>
                          <a:cs typeface="Arial"/>
                        </a:rPr>
                        <a:t>54.66666667</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1000">
                          <a:solidFill>
                            <a:srgbClr val="000000"/>
                          </a:solidFill>
                          <a:latin typeface="Arial"/>
                          <a:ea typeface="Times New Roman"/>
                          <a:cs typeface="Arial"/>
                        </a:rPr>
                        <a:t>Fitting  ( PSI )</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a:solidFill>
                            <a:srgbClr val="000000"/>
                          </a:solidFill>
                          <a:latin typeface="Arial"/>
                          <a:ea typeface="Times New Roman"/>
                          <a:cs typeface="Arial"/>
                        </a:rPr>
                        <a:t>28.16864</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r>
              <a:tr h="670560">
                <a:tc>
                  <a:txBody>
                    <a:bodyPr/>
                    <a:lstStyle/>
                    <a:p>
                      <a:pPr algn="ctr" rtl="0">
                        <a:lnSpc>
                          <a:spcPct val="115000"/>
                        </a:lnSpc>
                        <a:spcAft>
                          <a:spcPts val="0"/>
                        </a:spcAft>
                      </a:pPr>
                      <a:r>
                        <a:rPr lang="en-US" sz="1000">
                          <a:solidFill>
                            <a:srgbClr val="000000"/>
                          </a:solidFill>
                          <a:latin typeface="Arial"/>
                          <a:ea typeface="Times New Roman"/>
                          <a:cs typeface="Arial"/>
                        </a:rPr>
                        <a:t>head ( Kpa )</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a:solidFill>
                            <a:srgbClr val="000000"/>
                          </a:solidFill>
                          <a:latin typeface="Arial"/>
                          <a:ea typeface="Times New Roman"/>
                          <a:cs typeface="Arial"/>
                        </a:rPr>
                        <a:t>1473.826015</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1000">
                          <a:solidFill>
                            <a:srgbClr val="000000"/>
                          </a:solidFill>
                          <a:latin typeface="Arial"/>
                          <a:ea typeface="Times New Roman"/>
                          <a:cs typeface="Arial"/>
                        </a:rPr>
                        <a:t>Total  ( PSI )</a:t>
                      </a:r>
                      <a:endParaRPr lang="en-US" sz="100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000" dirty="0">
                          <a:solidFill>
                            <a:srgbClr val="000000"/>
                          </a:solidFill>
                          <a:latin typeface="Arial"/>
                          <a:ea typeface="Times New Roman"/>
                          <a:cs typeface="Arial"/>
                        </a:rPr>
                        <a:t>213.8720871</a:t>
                      </a:r>
                      <a:endParaRPr lang="en-US" sz="1000" dirty="0">
                        <a:latin typeface="Calibri"/>
                        <a:ea typeface="Times New Roman"/>
                        <a:cs typeface="Arial"/>
                      </a:endParaRPr>
                    </a:p>
                  </a:txBody>
                  <a:tcPr marL="65314" marR="6531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r>
            </a:tbl>
          </a:graphicData>
        </a:graphic>
      </p:graphicFrame>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Pump Selection</a:t>
            </a:r>
            <a:endParaRPr lang="ar-SA" dirty="0"/>
          </a:p>
        </p:txBody>
      </p:sp>
      <p:sp>
        <p:nvSpPr>
          <p:cNvPr id="3" name="Content Placeholder 2"/>
          <p:cNvSpPr>
            <a:spLocks noGrp="1"/>
          </p:cNvSpPr>
          <p:nvPr>
            <p:ph idx="1"/>
          </p:nvPr>
        </p:nvSpPr>
        <p:spPr>
          <a:xfrm>
            <a:off x="457200" y="1676400"/>
            <a:ext cx="8229600" cy="4778408"/>
          </a:xfrm>
        </p:spPr>
        <p:txBody>
          <a:bodyPr>
            <a:normAutofit fontScale="77500" lnSpcReduction="20000"/>
          </a:bodyPr>
          <a:lstStyle/>
          <a:p>
            <a:pPr lvl="0"/>
            <a:endParaRPr lang="en-US" dirty="0" smtClean="0"/>
          </a:p>
          <a:p>
            <a:pPr lvl="0"/>
            <a:r>
              <a:rPr lang="en-US" dirty="0" smtClean="0"/>
              <a:t>Pump flow rate 1000 GPM.</a:t>
            </a:r>
          </a:p>
          <a:p>
            <a:pPr lvl="0"/>
            <a:r>
              <a:rPr lang="en-US" dirty="0" smtClean="0"/>
              <a:t>Pump head 213.87 PSI</a:t>
            </a:r>
          </a:p>
          <a:p>
            <a:endParaRPr lang="en-US" dirty="0" smtClean="0"/>
          </a:p>
          <a:p>
            <a:pPr>
              <a:buNone/>
            </a:pPr>
            <a:r>
              <a:rPr lang="en-US" dirty="0" smtClean="0"/>
              <a:t>For electric and diesel pump we select from WILO Company  </a:t>
            </a:r>
            <a:r>
              <a:rPr lang="en-US" b="1" dirty="0" smtClean="0"/>
              <a:t>( NPG 100-315A-110/2 ) </a:t>
            </a:r>
            <a:r>
              <a:rPr lang="en-US" dirty="0" smtClean="0"/>
              <a:t>series.</a:t>
            </a:r>
          </a:p>
          <a:p>
            <a:pPr>
              <a:buNone/>
            </a:pPr>
            <a:endParaRPr lang="en-US" dirty="0" smtClean="0"/>
          </a:p>
          <a:p>
            <a:pPr>
              <a:buNone/>
            </a:pPr>
            <a:r>
              <a:rPr lang="en-US" dirty="0" smtClean="0"/>
              <a:t>For Jockey Pump have the following specification </a:t>
            </a:r>
          </a:p>
          <a:p>
            <a:pPr lvl="0"/>
            <a:r>
              <a:rPr lang="en-US" dirty="0" smtClean="0"/>
              <a:t>Jockey flow rate 100GPM. </a:t>
            </a:r>
          </a:p>
          <a:p>
            <a:pPr lvl="0"/>
            <a:r>
              <a:rPr lang="en-US" dirty="0" smtClean="0"/>
              <a:t>Jockey head 213.87 PSI.</a:t>
            </a:r>
          </a:p>
          <a:p>
            <a:r>
              <a:rPr lang="en-US" dirty="0" smtClean="0"/>
              <a:t>From WILO Company  we select </a:t>
            </a:r>
            <a:r>
              <a:rPr lang="en-US" b="1" dirty="0" smtClean="0"/>
              <a:t>TWI 6.18-22-B</a:t>
            </a:r>
            <a:r>
              <a:rPr lang="en-US" dirty="0" smtClean="0"/>
              <a:t> series .</a:t>
            </a:r>
          </a:p>
          <a:p>
            <a:pPr>
              <a:buNone/>
            </a:pPr>
            <a:r>
              <a:rPr lang="en-US" dirty="0" smtClean="0"/>
              <a:t> </a:t>
            </a:r>
          </a:p>
          <a:p>
            <a:pPr>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cs typeface="Times New Roman" pitchFamily="18" charset="0"/>
              </a:rPr>
              <a:t>External walls construction</a:t>
            </a:r>
            <a:endParaRPr lang="en-US" sz="4400" b="1" dirty="0">
              <a:cs typeface="Times New Roman" pitchFamily="18" charset="0"/>
            </a:endParaRPr>
          </a:p>
        </p:txBody>
      </p:sp>
      <p:graphicFrame>
        <p:nvGraphicFramePr>
          <p:cNvPr id="11" name="Content Placeholder 10"/>
          <p:cNvGraphicFramePr>
            <a:graphicFrameLocks noGrp="1"/>
          </p:cNvGraphicFramePr>
          <p:nvPr>
            <p:ph idx="1"/>
          </p:nvPr>
        </p:nvGraphicFramePr>
        <p:xfrm>
          <a:off x="457200" y="1882775"/>
          <a:ext cx="8001001" cy="2218716"/>
        </p:xfrm>
        <a:graphic>
          <a:graphicData uri="http://schemas.openxmlformats.org/drawingml/2006/table">
            <a:tbl>
              <a:tblPr firstRow="1" bandRow="1">
                <a:tableStyleId>{5C22544A-7EE6-4342-B048-85BDC9FD1C3A}</a:tableStyleId>
              </a:tblPr>
              <a:tblGrid>
                <a:gridCol w="2370667"/>
                <a:gridCol w="1926167"/>
                <a:gridCol w="1926167"/>
                <a:gridCol w="1778000"/>
              </a:tblGrid>
              <a:tr h="200338">
                <a:tc>
                  <a:txBody>
                    <a:bodyPr/>
                    <a:lstStyle/>
                    <a:p>
                      <a:pPr marL="0" marR="0" algn="ctr">
                        <a:lnSpc>
                          <a:spcPct val="150000"/>
                        </a:lnSpc>
                        <a:spcBef>
                          <a:spcPts val="0"/>
                        </a:spcBef>
                        <a:spcAft>
                          <a:spcPts val="0"/>
                        </a:spcAft>
                      </a:pPr>
                      <a:r>
                        <a:rPr lang="en-US" sz="1200" dirty="0">
                          <a:solidFill>
                            <a:srgbClr val="000000"/>
                          </a:solidFill>
                          <a:latin typeface="Times New Roman"/>
                          <a:ea typeface="Times New Roman"/>
                          <a:cs typeface="Arial"/>
                        </a:rPr>
                        <a:t>composition</a:t>
                      </a:r>
                      <a:endParaRPr lang="en-US" sz="1100"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dirty="0">
                          <a:solidFill>
                            <a:srgbClr val="000000"/>
                          </a:solidFill>
                          <a:latin typeface="Times New Roman"/>
                          <a:ea typeface="Times New Roman"/>
                          <a:cs typeface="Arial"/>
                        </a:rPr>
                        <a:t>thickness</a:t>
                      </a:r>
                      <a:endParaRPr lang="en-US" sz="1100"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dirty="0">
                          <a:solidFill>
                            <a:srgbClr val="000000"/>
                          </a:solidFill>
                          <a:latin typeface="Times New Roman"/>
                          <a:ea typeface="Times New Roman"/>
                          <a:cs typeface="Arial"/>
                        </a:rPr>
                        <a:t>K(w/</a:t>
                      </a:r>
                      <a:r>
                        <a:rPr lang="en-US" sz="1200" dirty="0" err="1">
                          <a:solidFill>
                            <a:srgbClr val="000000"/>
                          </a:solidFill>
                          <a:latin typeface="Times New Roman"/>
                          <a:ea typeface="Times New Roman"/>
                          <a:cs typeface="Arial"/>
                        </a:rPr>
                        <a:t>m.C</a:t>
                      </a:r>
                      <a:r>
                        <a:rPr lang="en-US" sz="1200" dirty="0">
                          <a:solidFill>
                            <a:srgbClr val="000000"/>
                          </a:solidFill>
                          <a:latin typeface="Times New Roman"/>
                          <a:ea typeface="Times New Roman"/>
                          <a:cs typeface="Arial"/>
                        </a:rPr>
                        <a:t>)</a:t>
                      </a:r>
                      <a:endParaRPr lang="en-US" sz="1100"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a:solidFill>
                            <a:srgbClr val="000000"/>
                          </a:solidFill>
                          <a:latin typeface="Times New Roman"/>
                          <a:ea typeface="Times New Roman"/>
                          <a:cs typeface="Arial"/>
                        </a:rPr>
                        <a:t>R th</a:t>
                      </a:r>
                      <a:endParaRPr lang="en-US" sz="1100">
                        <a:latin typeface="Calibri"/>
                        <a:ea typeface="Calibri"/>
                        <a:cs typeface="Arial"/>
                      </a:endParaRPr>
                    </a:p>
                  </a:txBody>
                  <a:tcPr marL="68580" marR="68580" marT="0" marB="0" anchor="ctr"/>
                </a:tc>
              </a:tr>
              <a:tr h="200338">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firm stone</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0.1</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dirty="0">
                          <a:solidFill>
                            <a:srgbClr val="000000"/>
                          </a:solidFill>
                          <a:latin typeface="Times New Roman"/>
                          <a:ea typeface="Times New Roman"/>
                          <a:cs typeface="Arial"/>
                        </a:rPr>
                        <a:t>2.2</a:t>
                      </a:r>
                      <a:endParaRPr lang="en-US" sz="1100" b="1"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0.0455</a:t>
                      </a:r>
                      <a:endParaRPr lang="en-US" sz="1100" b="1">
                        <a:latin typeface="Calibri"/>
                        <a:ea typeface="Calibri"/>
                        <a:cs typeface="Arial"/>
                      </a:endParaRPr>
                    </a:p>
                  </a:txBody>
                  <a:tcPr marL="68580" marR="68580" marT="0" marB="0" anchor="ctr"/>
                </a:tc>
              </a:tr>
              <a:tr h="200338">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concrete ( light )</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0.1</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1.75</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0.0571</a:t>
                      </a:r>
                      <a:endParaRPr lang="en-US" sz="1100" b="1">
                        <a:latin typeface="Calibri"/>
                        <a:ea typeface="Calibri"/>
                        <a:cs typeface="Arial"/>
                      </a:endParaRPr>
                    </a:p>
                  </a:txBody>
                  <a:tcPr marL="68580" marR="68580" marT="0" marB="0" anchor="ctr"/>
                </a:tc>
              </a:tr>
              <a:tr h="286398">
                <a:tc>
                  <a:txBody>
                    <a:bodyPr/>
                    <a:lstStyle/>
                    <a:p>
                      <a:pPr marL="0" marR="0" algn="ctr">
                        <a:lnSpc>
                          <a:spcPct val="150000"/>
                        </a:lnSpc>
                        <a:spcBef>
                          <a:spcPts val="0"/>
                        </a:spcBef>
                        <a:spcAft>
                          <a:spcPts val="0"/>
                        </a:spcAft>
                      </a:pPr>
                      <a:r>
                        <a:rPr lang="en-US" sz="1200" b="1" dirty="0">
                          <a:solidFill>
                            <a:srgbClr val="000000"/>
                          </a:solidFill>
                          <a:latin typeface="Times New Roman"/>
                          <a:ea typeface="Times New Roman"/>
                          <a:cs typeface="Arial"/>
                        </a:rPr>
                        <a:t>insulation (polystyrene)</a:t>
                      </a:r>
                      <a:endParaRPr lang="en-US" sz="1100" b="1"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0.03</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0.04</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0.7500</a:t>
                      </a:r>
                      <a:endParaRPr lang="en-US" sz="1100" b="1">
                        <a:latin typeface="Calibri"/>
                        <a:ea typeface="Calibri"/>
                        <a:cs typeface="Arial"/>
                      </a:endParaRPr>
                    </a:p>
                  </a:txBody>
                  <a:tcPr marL="68580" marR="68580" marT="0" marB="0" anchor="ctr"/>
                </a:tc>
              </a:tr>
              <a:tr h="286398">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cement brick(air gap)</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0.1</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0.72</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0.1389</a:t>
                      </a:r>
                      <a:endParaRPr lang="en-US" sz="1100" b="1">
                        <a:latin typeface="Calibri"/>
                        <a:ea typeface="Calibri"/>
                        <a:cs typeface="Arial"/>
                      </a:endParaRPr>
                    </a:p>
                  </a:txBody>
                  <a:tcPr marL="68580" marR="68580" marT="0" marB="0" anchor="ctr"/>
                </a:tc>
              </a:tr>
              <a:tr h="200338">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 cement plaster</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0.02</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1.2</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0.0167</a:t>
                      </a:r>
                      <a:endParaRPr lang="en-US" sz="1100" b="1">
                        <a:latin typeface="Calibri"/>
                        <a:ea typeface="Calibri"/>
                        <a:cs typeface="Arial"/>
                      </a:endParaRPr>
                    </a:p>
                  </a:txBody>
                  <a:tcPr marL="68580" marR="68580" marT="0" marB="0" anchor="ctr"/>
                </a:tc>
              </a:tr>
              <a:tr h="200338">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sum</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0.35</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 </a:t>
                      </a:r>
                      <a:endParaRPr lang="en-US" sz="1100" b="1">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200" b="1">
                          <a:solidFill>
                            <a:srgbClr val="000000"/>
                          </a:solidFill>
                          <a:latin typeface="Times New Roman"/>
                          <a:ea typeface="Times New Roman"/>
                          <a:cs typeface="Arial"/>
                        </a:rPr>
                        <a:t>1.0082</a:t>
                      </a:r>
                      <a:endParaRPr lang="en-US" sz="1100" b="1">
                        <a:latin typeface="Calibri"/>
                        <a:ea typeface="Calibri"/>
                        <a:cs typeface="Arial"/>
                      </a:endParaRPr>
                    </a:p>
                  </a:txBody>
                  <a:tcPr marL="68580" marR="68580" marT="0" marB="0" anchor="ctr"/>
                </a:tc>
              </a:tr>
              <a:tr h="200338">
                <a:tc>
                  <a:txBody>
                    <a:bodyPr/>
                    <a:lstStyle/>
                    <a:p>
                      <a:pPr marL="0" marR="0" algn="ctr">
                        <a:lnSpc>
                          <a:spcPct val="150000"/>
                        </a:lnSpc>
                        <a:spcBef>
                          <a:spcPts val="0"/>
                        </a:spcBef>
                        <a:spcAft>
                          <a:spcPts val="0"/>
                        </a:spcAft>
                      </a:pPr>
                      <a:r>
                        <a:rPr lang="en-US" sz="1200" b="1" dirty="0" err="1">
                          <a:solidFill>
                            <a:srgbClr val="000000"/>
                          </a:solidFill>
                          <a:latin typeface="Times New Roman"/>
                          <a:ea typeface="Times New Roman"/>
                          <a:cs typeface="Arial"/>
                        </a:rPr>
                        <a:t>Ri</a:t>
                      </a:r>
                      <a:endParaRPr lang="en-US" sz="1100" b="1" dirty="0">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100" b="1" dirty="0">
                          <a:solidFill>
                            <a:srgbClr val="000000"/>
                          </a:solidFill>
                          <a:latin typeface="Times New Roman"/>
                          <a:ea typeface="Times New Roman"/>
                          <a:cs typeface="Arial"/>
                        </a:rPr>
                        <a:t>0.12</a:t>
                      </a:r>
                      <a:endParaRPr lang="en-US" sz="1100" b="1" dirty="0">
                        <a:latin typeface="Calibri"/>
                        <a:ea typeface="Calibri"/>
                        <a:cs typeface="Arial"/>
                      </a:endParaRPr>
                    </a:p>
                  </a:txBody>
                  <a:tcPr marL="68580" marR="68580" marT="0" marB="0" anchor="b"/>
                </a:tc>
                <a:tc>
                  <a:txBody>
                    <a:bodyPr/>
                    <a:lstStyle/>
                    <a:p>
                      <a:pPr marL="0" marR="0" algn="ctr">
                        <a:lnSpc>
                          <a:spcPct val="150000"/>
                        </a:lnSpc>
                        <a:spcBef>
                          <a:spcPts val="0"/>
                        </a:spcBef>
                        <a:spcAft>
                          <a:spcPts val="0"/>
                        </a:spcAft>
                      </a:pPr>
                      <a:r>
                        <a:rPr lang="en-US" sz="1100" b="1">
                          <a:solidFill>
                            <a:srgbClr val="000000"/>
                          </a:solidFill>
                          <a:latin typeface="Times New Roman"/>
                          <a:ea typeface="Times New Roman"/>
                          <a:cs typeface="Arial"/>
                        </a:rPr>
                        <a:t>Ro</a:t>
                      </a:r>
                      <a:endParaRPr lang="en-US" sz="1100" b="1">
                        <a:latin typeface="Calibri"/>
                        <a:ea typeface="Calibri"/>
                        <a:cs typeface="Arial"/>
                      </a:endParaRPr>
                    </a:p>
                  </a:txBody>
                  <a:tcPr marL="68580" marR="68580" marT="0" marB="0" anchor="b"/>
                </a:tc>
                <a:tc>
                  <a:txBody>
                    <a:bodyPr/>
                    <a:lstStyle/>
                    <a:p>
                      <a:pPr marL="0" marR="0" algn="ctr">
                        <a:lnSpc>
                          <a:spcPct val="150000"/>
                        </a:lnSpc>
                        <a:spcBef>
                          <a:spcPts val="0"/>
                        </a:spcBef>
                        <a:spcAft>
                          <a:spcPts val="0"/>
                        </a:spcAft>
                      </a:pPr>
                      <a:r>
                        <a:rPr lang="en-US" sz="1100" b="1" dirty="0">
                          <a:solidFill>
                            <a:srgbClr val="000000"/>
                          </a:solidFill>
                          <a:latin typeface="Times New Roman"/>
                          <a:ea typeface="Times New Roman"/>
                          <a:cs typeface="Arial"/>
                        </a:rPr>
                        <a:t>0.03</a:t>
                      </a:r>
                      <a:endParaRPr lang="en-US" sz="1100" b="1" dirty="0">
                        <a:latin typeface="Calibri"/>
                        <a:ea typeface="Calibri"/>
                        <a:cs typeface="Arial"/>
                      </a:endParaRPr>
                    </a:p>
                  </a:txBody>
                  <a:tcPr marL="68580" marR="68580" marT="0" marB="0" anchor="b"/>
                </a:tc>
              </a:tr>
            </a:tbl>
          </a:graphicData>
        </a:graphic>
      </p:graphicFrame>
      <p:sp>
        <p:nvSpPr>
          <p:cNvPr id="5" name="Rectangle 4"/>
          <p:cNvSpPr/>
          <p:nvPr/>
        </p:nvSpPr>
        <p:spPr>
          <a:xfrm>
            <a:off x="533400" y="4495800"/>
            <a:ext cx="6019800" cy="1938992"/>
          </a:xfrm>
          <a:prstGeom prst="rect">
            <a:avLst/>
          </a:prstGeom>
        </p:spPr>
        <p:txBody>
          <a:bodyPr wrap="square">
            <a:spAutoFit/>
          </a:bodyPr>
          <a:lstStyle/>
          <a:p>
            <a:pPr>
              <a:buNone/>
            </a:pPr>
            <a:r>
              <a:rPr lang="en-US" sz="2400" dirty="0" err="1" smtClean="0">
                <a:latin typeface="Times New Roman" pitchFamily="18" charset="0"/>
                <a:cs typeface="Times New Roman" pitchFamily="18" charset="0"/>
              </a:rPr>
              <a:t>Ri</a:t>
            </a:r>
            <a:r>
              <a:rPr lang="en-US" sz="2400" dirty="0" smtClean="0">
                <a:latin typeface="Times New Roman" pitchFamily="18" charset="0"/>
                <a:cs typeface="Times New Roman" pitchFamily="18" charset="0"/>
              </a:rPr>
              <a:t> = 0.12 m</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.C\W</a:t>
            </a:r>
          </a:p>
          <a:p>
            <a:pPr>
              <a:buNone/>
            </a:pPr>
            <a:r>
              <a:rPr lang="en-US" sz="2400" dirty="0" smtClean="0">
                <a:latin typeface="Times New Roman" pitchFamily="18" charset="0"/>
                <a:cs typeface="Times New Roman" pitchFamily="18" charset="0"/>
              </a:rPr>
              <a:t>Ro= 0.03 m</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.C\W</a:t>
            </a:r>
          </a:p>
          <a:p>
            <a:pPr>
              <a:buNone/>
            </a:pPr>
            <a:r>
              <a:rPr lang="en-US" sz="2400" dirty="0" err="1" smtClean="0">
                <a:latin typeface="Times New Roman" pitchFamily="18" charset="0"/>
                <a:cs typeface="Times New Roman" pitchFamily="18" charset="0"/>
              </a:rPr>
              <a:t>Rtot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Ri+Rw+Ro</a:t>
            </a:r>
            <a:endParaRPr lang="en-US" sz="2400" dirty="0" smtClean="0">
              <a:latin typeface="Times New Roman" pitchFamily="18" charset="0"/>
              <a:cs typeface="Times New Roman" pitchFamily="18" charset="0"/>
            </a:endParaRPr>
          </a:p>
          <a:p>
            <a:pPr>
              <a:buNone/>
            </a:pPr>
            <a:r>
              <a:rPr lang="en-US" sz="2400" dirty="0" err="1" smtClean="0">
                <a:latin typeface="Times New Roman" pitchFamily="18" charset="0"/>
                <a:cs typeface="Times New Roman" pitchFamily="18" charset="0"/>
              </a:rPr>
              <a:t>Rtot</a:t>
            </a:r>
            <a:r>
              <a:rPr lang="en-US" sz="2400" dirty="0" smtClean="0">
                <a:latin typeface="Times New Roman" pitchFamily="18" charset="0"/>
                <a:cs typeface="Times New Roman" pitchFamily="18" charset="0"/>
              </a:rPr>
              <a:t>=0.12+1.0082+0.03 =1.18814 (m^2).C/W</a:t>
            </a:r>
          </a:p>
          <a:p>
            <a:pPr>
              <a:buNone/>
            </a:pPr>
            <a:r>
              <a:rPr lang="en-US" sz="2400" dirty="0" smtClean="0">
                <a:latin typeface="Times New Roman" pitchFamily="18" charset="0"/>
                <a:cs typeface="Times New Roman" pitchFamily="18" charset="0"/>
              </a:rPr>
              <a:t>U=0.8634 W/(m^2).C</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Pressure Tank Selection</a:t>
            </a:r>
            <a:endParaRPr lang="ar-SA" dirty="0"/>
          </a:p>
        </p:txBody>
      </p:sp>
      <p:sp>
        <p:nvSpPr>
          <p:cNvPr id="3" name="Content Placeholder 2"/>
          <p:cNvSpPr>
            <a:spLocks noGrp="1"/>
          </p:cNvSpPr>
          <p:nvPr>
            <p:ph idx="1"/>
          </p:nvPr>
        </p:nvSpPr>
        <p:spPr/>
        <p:txBody>
          <a:bodyPr/>
          <a:lstStyle/>
          <a:p>
            <a:r>
              <a:rPr lang="en-US" dirty="0" smtClean="0"/>
              <a:t>From </a:t>
            </a:r>
            <a:r>
              <a:rPr lang="en-US" b="1" dirty="0" err="1" smtClean="0"/>
              <a:t>Wessels</a:t>
            </a:r>
            <a:r>
              <a:rPr lang="en-US" b="1" dirty="0" smtClean="0"/>
              <a:t> Company </a:t>
            </a:r>
            <a:r>
              <a:rPr lang="en-US" dirty="0" smtClean="0"/>
              <a:t>Catalogue depending on Pump flow rate  (1000GPM) we select </a:t>
            </a:r>
            <a:r>
              <a:rPr lang="en-US" b="1" dirty="0" smtClean="0"/>
              <a:t>FXA-4000</a:t>
            </a:r>
            <a:r>
              <a:rPr lang="en-US" dirty="0" smtClean="0"/>
              <a:t>.</a:t>
            </a:r>
            <a:endParaRPr lang="ar-SA"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1026" name="Picture 2" descr="C:\Users\GoogleTech\Desktop\potable.png"/>
          <p:cNvPicPr>
            <a:picLocks noGrp="1" noChangeAspect="1" noChangeArrowheads="1"/>
          </p:cNvPicPr>
          <p:nvPr>
            <p:ph idx="1"/>
          </p:nvPr>
        </p:nvPicPr>
        <p:blipFill>
          <a:blip r:embed="rId2"/>
          <a:srcRect/>
          <a:stretch>
            <a:fillRect/>
          </a:stretch>
        </p:blipFill>
        <p:spPr bwMode="auto">
          <a:xfrm>
            <a:off x="-152399" y="0"/>
            <a:ext cx="9296400" cy="6858000"/>
          </a:xfrm>
          <a:prstGeom prst="rect">
            <a:avLst/>
          </a:prstGeom>
          <a:noFill/>
        </p:spPr>
      </p:pic>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Tank Volume</a:t>
            </a:r>
            <a:endParaRPr lang="ar-SA" dirty="0"/>
          </a:p>
        </p:txBody>
      </p:sp>
      <p:sp>
        <p:nvSpPr>
          <p:cNvPr id="3" name="Content Placeholder 2"/>
          <p:cNvSpPr>
            <a:spLocks noGrp="1"/>
          </p:cNvSpPr>
          <p:nvPr>
            <p:ph idx="1"/>
          </p:nvPr>
        </p:nvSpPr>
        <p:spPr/>
        <p:txBody>
          <a:bodyPr/>
          <a:lstStyle/>
          <a:p>
            <a:r>
              <a:rPr lang="en-US" dirty="0" smtClean="0"/>
              <a:t>Tank Volume = ( 1000*3.78*60)/1000 = 226.8 (Cubic meter ).</a:t>
            </a:r>
          </a:p>
          <a:p>
            <a:endParaRPr lang="en-US" dirty="0" smtClean="0"/>
          </a:p>
          <a:p>
            <a:r>
              <a:rPr lang="en-US" dirty="0" smtClean="0"/>
              <a:t>tank sets beside the building .</a:t>
            </a:r>
          </a:p>
          <a:p>
            <a:endParaRPr lang="ar-SA"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Sprinklers </a:t>
            </a:r>
            <a:endParaRPr lang="ar-SA" dirty="0"/>
          </a:p>
        </p:txBody>
      </p:sp>
      <p:sp>
        <p:nvSpPr>
          <p:cNvPr id="3" name="Content Placeholder 2"/>
          <p:cNvSpPr>
            <a:spLocks noGrp="1"/>
          </p:cNvSpPr>
          <p:nvPr>
            <p:ph idx="1"/>
          </p:nvPr>
        </p:nvSpPr>
        <p:spPr/>
        <p:txBody>
          <a:bodyPr/>
          <a:lstStyle/>
          <a:p>
            <a:endParaRPr lang="ar-SA"/>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1990344"/>
        </p:xfrm>
        <a:graphic>
          <a:graphicData uri="http://schemas.openxmlformats.org/drawingml/2006/table">
            <a:tbl>
              <a:tblPr/>
              <a:tblGrid>
                <a:gridCol w="3308279"/>
                <a:gridCol w="2691829"/>
                <a:gridCol w="3143892"/>
              </a:tblGrid>
              <a:tr h="497586">
                <a:tc>
                  <a:txBody>
                    <a:bodyPr/>
                    <a:lstStyle/>
                    <a:p>
                      <a:pPr algn="ctr" rtl="0">
                        <a:lnSpc>
                          <a:spcPct val="115000"/>
                        </a:lnSpc>
                        <a:spcAft>
                          <a:spcPts val="0"/>
                        </a:spcAft>
                      </a:pPr>
                      <a:r>
                        <a:rPr lang="en-US" sz="1100" dirty="0">
                          <a:solidFill>
                            <a:srgbClr val="000000"/>
                          </a:solidFill>
                          <a:latin typeface="Arial"/>
                          <a:ea typeface="Times New Roman"/>
                          <a:cs typeface="Arial"/>
                        </a:rPr>
                        <a:t>Combustible Ceiling</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Covered Area</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Maximum Distance( m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497586">
                <a:tc>
                  <a:txBody>
                    <a:bodyPr/>
                    <a:lstStyle/>
                    <a:p>
                      <a:pPr algn="ctr" rtl="0">
                        <a:lnSpc>
                          <a:spcPct val="115000"/>
                        </a:lnSpc>
                        <a:spcAft>
                          <a:spcPts val="0"/>
                        </a:spcAft>
                      </a:pPr>
                      <a:r>
                        <a:rPr lang="en-US" sz="1100">
                          <a:solidFill>
                            <a:srgbClr val="000000"/>
                          </a:solidFill>
                          <a:latin typeface="Arial"/>
                          <a:ea typeface="Times New Roman"/>
                          <a:cs typeface="Arial"/>
                        </a:rPr>
                        <a:t>Light Hazardous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586">
                <a:tc>
                  <a:txBody>
                    <a:bodyPr/>
                    <a:lstStyle/>
                    <a:p>
                      <a:pPr algn="ctr" rtl="0">
                        <a:lnSpc>
                          <a:spcPct val="115000"/>
                        </a:lnSpc>
                        <a:spcAft>
                          <a:spcPts val="0"/>
                        </a:spcAft>
                      </a:pPr>
                      <a:r>
                        <a:rPr lang="en-US" sz="1100" dirty="0">
                          <a:solidFill>
                            <a:srgbClr val="000000"/>
                          </a:solidFill>
                          <a:latin typeface="Arial"/>
                          <a:ea typeface="Times New Roman"/>
                          <a:cs typeface="Arial"/>
                        </a:rPr>
                        <a:t>Residual Pressure( PSI )</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Flow Rate ( gpm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Duration Time ( 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497586">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60</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0" y="2057397"/>
          <a:ext cx="9144000" cy="4800598"/>
        </p:xfrm>
        <a:graphic>
          <a:graphicData uri="http://schemas.openxmlformats.org/drawingml/2006/table">
            <a:tbl>
              <a:tblPr/>
              <a:tblGrid>
                <a:gridCol w="5041725"/>
                <a:gridCol w="4102275"/>
              </a:tblGrid>
              <a:tr h="436418">
                <a:tc>
                  <a:txBody>
                    <a:bodyPr/>
                    <a:lstStyle/>
                    <a:p>
                      <a:pPr algn="ctr" rtl="0">
                        <a:lnSpc>
                          <a:spcPct val="115000"/>
                        </a:lnSpc>
                        <a:spcAft>
                          <a:spcPts val="0"/>
                        </a:spcAft>
                      </a:pPr>
                      <a:r>
                        <a:rPr lang="en-US" sz="1100" dirty="0">
                          <a:solidFill>
                            <a:srgbClr val="000000"/>
                          </a:solidFill>
                          <a:latin typeface="Arial"/>
                          <a:ea typeface="Times New Roman"/>
                          <a:cs typeface="Arial"/>
                        </a:rPr>
                        <a:t>NO. Sprinklers</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Pipe Size ( in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436418">
                <a:tc>
                  <a:txBody>
                    <a:bodyPr/>
                    <a:lstStyle/>
                    <a:p>
                      <a:pPr algn="ctr" rtl="0">
                        <a:lnSpc>
                          <a:spcPct val="115000"/>
                        </a:lnSpc>
                        <a:spcAft>
                          <a:spcPts val="0"/>
                        </a:spcAft>
                      </a:pPr>
                      <a:r>
                        <a:rPr lang="en-US" sz="1100">
                          <a:solidFill>
                            <a:srgbClr val="000000"/>
                          </a:solidFill>
                          <a:latin typeface="Arial"/>
                          <a:ea typeface="Times New Roman"/>
                          <a:cs typeface="Arial"/>
                        </a:rPr>
                        <a:t>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418">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418">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418">
                <a:tc>
                  <a:txBody>
                    <a:bodyPr/>
                    <a:lstStyle/>
                    <a:p>
                      <a:pPr algn="ctr" rtl="0">
                        <a:lnSpc>
                          <a:spcPct val="115000"/>
                        </a:lnSpc>
                        <a:spcAft>
                          <a:spcPts val="0"/>
                        </a:spcAft>
                      </a:pPr>
                      <a:r>
                        <a:rPr lang="en-US" sz="1100">
                          <a:solidFill>
                            <a:srgbClr val="000000"/>
                          </a:solidFill>
                          <a:latin typeface="Arial"/>
                          <a:ea typeface="Times New Roman"/>
                          <a:cs typeface="Arial"/>
                        </a:rPr>
                        <a:t>10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418">
                <a:tc>
                  <a:txBody>
                    <a:bodyPr/>
                    <a:lstStyle/>
                    <a:p>
                      <a:pPr algn="ctr" rtl="0">
                        <a:lnSpc>
                          <a:spcPct val="115000"/>
                        </a:lnSpc>
                        <a:spcAft>
                          <a:spcPts val="0"/>
                        </a:spcAft>
                      </a:pPr>
                      <a:r>
                        <a:rPr lang="en-US" sz="1100" dirty="0">
                          <a:solidFill>
                            <a:srgbClr val="000000"/>
                          </a:solidFill>
                          <a:latin typeface="Arial"/>
                          <a:ea typeface="Times New Roman"/>
                          <a:cs typeface="Arial"/>
                        </a:rPr>
                        <a:t>20</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418">
                <a:tc>
                  <a:txBody>
                    <a:bodyPr/>
                    <a:lstStyle/>
                    <a:p>
                      <a:pPr algn="ctr" rtl="0">
                        <a:lnSpc>
                          <a:spcPct val="115000"/>
                        </a:lnSpc>
                        <a:spcAft>
                          <a:spcPts val="0"/>
                        </a:spcAft>
                      </a:pPr>
                      <a:r>
                        <a:rPr lang="en-US" sz="1100">
                          <a:solidFill>
                            <a:srgbClr val="000000"/>
                          </a:solidFill>
                          <a:latin typeface="Arial"/>
                          <a:ea typeface="Times New Roman"/>
                          <a:cs typeface="Arial"/>
                        </a:rPr>
                        <a:t>40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418">
                <a:tc>
                  <a:txBody>
                    <a:bodyPr/>
                    <a:lstStyle/>
                    <a:p>
                      <a:pPr algn="ctr" rtl="0">
                        <a:lnSpc>
                          <a:spcPct val="115000"/>
                        </a:lnSpc>
                        <a:spcAft>
                          <a:spcPts val="0"/>
                        </a:spcAft>
                      </a:pPr>
                      <a:r>
                        <a:rPr lang="en-US" sz="1100">
                          <a:solidFill>
                            <a:srgbClr val="000000"/>
                          </a:solidFill>
                          <a:latin typeface="Arial"/>
                          <a:ea typeface="Times New Roman"/>
                          <a:cs typeface="Arial"/>
                        </a:rPr>
                        <a:t>65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418">
                <a:tc>
                  <a:txBody>
                    <a:bodyPr/>
                    <a:lstStyle/>
                    <a:p>
                      <a:pPr algn="ctr" rtl="0">
                        <a:lnSpc>
                          <a:spcPct val="115000"/>
                        </a:lnSpc>
                        <a:spcAft>
                          <a:spcPts val="0"/>
                        </a:spcAft>
                      </a:pPr>
                      <a:r>
                        <a:rPr lang="en-US" sz="1100">
                          <a:solidFill>
                            <a:srgbClr val="000000"/>
                          </a:solidFill>
                          <a:latin typeface="Arial"/>
                          <a:ea typeface="Times New Roman"/>
                          <a:cs typeface="Arial"/>
                        </a:rPr>
                        <a:t>100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418">
                <a:tc>
                  <a:txBody>
                    <a:bodyPr/>
                    <a:lstStyle/>
                    <a:p>
                      <a:pPr algn="ctr" rtl="0">
                        <a:lnSpc>
                          <a:spcPct val="115000"/>
                        </a:lnSpc>
                        <a:spcAft>
                          <a:spcPts val="0"/>
                        </a:spcAft>
                      </a:pPr>
                      <a:r>
                        <a:rPr lang="en-US" sz="1100">
                          <a:solidFill>
                            <a:srgbClr val="000000"/>
                          </a:solidFill>
                          <a:latin typeface="Arial"/>
                          <a:ea typeface="Times New Roman"/>
                          <a:cs typeface="Arial"/>
                        </a:rPr>
                        <a:t>160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418">
                <a:tc>
                  <a:txBody>
                    <a:bodyPr/>
                    <a:lstStyle/>
                    <a:p>
                      <a:pPr algn="ctr" rtl="0">
                        <a:lnSpc>
                          <a:spcPct val="115000"/>
                        </a:lnSpc>
                        <a:spcAft>
                          <a:spcPts val="0"/>
                        </a:spcAft>
                      </a:pPr>
                      <a:r>
                        <a:rPr lang="en-US" sz="1100">
                          <a:solidFill>
                            <a:srgbClr val="000000"/>
                          </a:solidFill>
                          <a:latin typeface="Arial"/>
                          <a:ea typeface="Times New Roman"/>
                          <a:cs typeface="Arial"/>
                        </a:rPr>
                        <a:t>275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6</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5"/>
          <a:ext cx="9143999" cy="6858000"/>
        </p:xfrm>
        <a:graphic>
          <a:graphicData uri="http://schemas.openxmlformats.org/drawingml/2006/table">
            <a:tbl>
              <a:tblPr/>
              <a:tblGrid>
                <a:gridCol w="1472966"/>
                <a:gridCol w="1425859"/>
                <a:gridCol w="958984"/>
                <a:gridCol w="2146778"/>
                <a:gridCol w="1192001"/>
                <a:gridCol w="1947411"/>
              </a:tblGrid>
              <a:tr h="457200">
                <a:tc>
                  <a:txBody>
                    <a:bodyPr/>
                    <a:lstStyle/>
                    <a:p>
                      <a:pPr algn="ctr" rtl="0">
                        <a:lnSpc>
                          <a:spcPct val="115000"/>
                        </a:lnSpc>
                        <a:spcAft>
                          <a:spcPts val="0"/>
                        </a:spcAft>
                      </a:pPr>
                      <a:r>
                        <a:rPr lang="en-US" sz="1100" dirty="0">
                          <a:solidFill>
                            <a:srgbClr val="000000"/>
                          </a:solidFill>
                          <a:latin typeface="Arial"/>
                          <a:ea typeface="Times New Roman"/>
                          <a:cs typeface="Arial"/>
                        </a:rPr>
                        <a:t>NO. Sprinklers</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Pipe Size ( in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Q ( gpm)</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Pressure Drop ( PSI/ft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Path (ft)</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Pressure Drop ( PSI)</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0.107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20.664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309.96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0.022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14.76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664.2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0.173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2.624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157.44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10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150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0.279</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9.184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1377.6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11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165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0.142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7.216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1190.64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14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210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7.544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1584.24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17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255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0.316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5.248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1338.24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20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0.427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4.264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1279.2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21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0.161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4.264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1343.16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36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540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37.72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20368.8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39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585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3.28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1918.8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45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0.37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5.576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3763.8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51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765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21.484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16435.26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ctr" rtl="0">
                        <a:lnSpc>
                          <a:spcPct val="115000"/>
                        </a:lnSpc>
                        <a:spcAft>
                          <a:spcPts val="0"/>
                        </a:spcAft>
                      </a:pPr>
                      <a:r>
                        <a:rPr lang="en-US" sz="1100">
                          <a:solidFill>
                            <a:srgbClr val="000000"/>
                          </a:solidFill>
                          <a:latin typeface="Arial"/>
                          <a:ea typeface="Times New Roman"/>
                          <a:cs typeface="Arial"/>
                        </a:rPr>
                        <a:t>78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1170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114.8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134316</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table">
            <a:tbl>
              <a:tblPr/>
              <a:tblGrid>
                <a:gridCol w="2238920"/>
                <a:gridCol w="1694884"/>
                <a:gridCol w="2904318"/>
                <a:gridCol w="2305878"/>
              </a:tblGrid>
              <a:tr h="1371600">
                <a:tc>
                  <a:txBody>
                    <a:bodyPr/>
                    <a:lstStyle/>
                    <a:p>
                      <a:pPr algn="ctr" rtl="0">
                        <a:lnSpc>
                          <a:spcPct val="115000"/>
                        </a:lnSpc>
                        <a:spcAft>
                          <a:spcPts val="0"/>
                        </a:spcAft>
                      </a:pPr>
                      <a:r>
                        <a:rPr lang="en-US" sz="1100">
                          <a:solidFill>
                            <a:srgbClr val="000000"/>
                          </a:solidFill>
                          <a:latin typeface="Arial"/>
                          <a:ea typeface="Times New Roman"/>
                          <a:cs typeface="Arial"/>
                        </a:rPr>
                        <a:t>Pump Selection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a:lnSpc>
                          <a:spcPct val="115000"/>
                        </a:lnSpc>
                        <a:spcAft>
                          <a:spcPts val="0"/>
                        </a:spcAft>
                      </a:pPr>
                      <a:r>
                        <a:rPr lang="en-US" sz="1100">
                          <a:solidFill>
                            <a:srgbClr val="000000"/>
                          </a:solidFill>
                          <a:latin typeface="Arial"/>
                          <a:ea typeface="Times New Roman"/>
                          <a:cs typeface="Arial"/>
                        </a:rPr>
                        <a:t>Residual Pressure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r>
              <a:tr h="1371600">
                <a:tc>
                  <a:txBody>
                    <a:bodyPr/>
                    <a:lstStyle/>
                    <a:p>
                      <a:pPr algn="ctr" rtl="0">
                        <a:lnSpc>
                          <a:spcPct val="115000"/>
                        </a:lnSpc>
                        <a:spcAft>
                          <a:spcPts val="0"/>
                        </a:spcAft>
                      </a:pPr>
                      <a:r>
                        <a:rPr lang="en-US" sz="1100">
                          <a:solidFill>
                            <a:srgbClr val="000000"/>
                          </a:solidFill>
                          <a:latin typeface="Arial"/>
                          <a:ea typeface="Times New Roman"/>
                          <a:cs typeface="Arial"/>
                        </a:rPr>
                        <a:t>Flow Rate ( gpm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1170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a:lnSpc>
                          <a:spcPct val="115000"/>
                        </a:lnSpc>
                        <a:spcAft>
                          <a:spcPts val="0"/>
                        </a:spcAft>
                      </a:pPr>
                      <a:r>
                        <a:rPr lang="en-US" sz="1100">
                          <a:solidFill>
                            <a:srgbClr val="000000"/>
                          </a:solidFill>
                          <a:latin typeface="Arial"/>
                          <a:ea typeface="Times New Roman"/>
                          <a:cs typeface="Arial"/>
                        </a:rPr>
                        <a:t>head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50.49264706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r>
              <a:tr h="1371600">
                <a:tc>
                  <a:txBody>
                    <a:bodyPr/>
                    <a:lstStyle/>
                    <a:p>
                      <a:pPr algn="ctr" rtl="0">
                        <a:lnSpc>
                          <a:spcPct val="115000"/>
                        </a:lnSpc>
                        <a:spcAft>
                          <a:spcPts val="0"/>
                        </a:spcAft>
                      </a:pPr>
                      <a:r>
                        <a:rPr lang="en-US" sz="1100">
                          <a:solidFill>
                            <a:srgbClr val="000000"/>
                          </a:solidFill>
                          <a:latin typeface="Arial"/>
                          <a:ea typeface="Times New Roman"/>
                          <a:cs typeface="Arial"/>
                        </a:rPr>
                        <a:t>head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200.3978663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a:lnSpc>
                          <a:spcPct val="115000"/>
                        </a:lnSpc>
                        <a:spcAft>
                          <a:spcPts val="0"/>
                        </a:spcAft>
                      </a:pPr>
                      <a:r>
                        <a:rPr lang="en-US" sz="1100">
                          <a:solidFill>
                            <a:srgbClr val="000000"/>
                          </a:solidFill>
                          <a:latin typeface="Arial"/>
                          <a:ea typeface="Times New Roman"/>
                          <a:cs typeface="Arial"/>
                        </a:rPr>
                        <a:t>Friction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74.947344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r>
              <a:tr h="1371600">
                <a:tc>
                  <a:txBody>
                    <a:bodyPr/>
                    <a:lstStyle/>
                    <a:p>
                      <a:pPr algn="ctr" rtl="0">
                        <a:lnSpc>
                          <a:spcPct val="115000"/>
                        </a:lnSpc>
                        <a:spcAft>
                          <a:spcPts val="0"/>
                        </a:spcAft>
                      </a:pPr>
                      <a:r>
                        <a:rPr lang="en-US" sz="1100">
                          <a:solidFill>
                            <a:srgbClr val="000000"/>
                          </a:solidFill>
                          <a:latin typeface="Arial"/>
                          <a:ea typeface="Times New Roman"/>
                          <a:cs typeface="Arial"/>
                        </a:rPr>
                        <a:t>Flow Rate (L/S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63.96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a:lnSpc>
                          <a:spcPct val="115000"/>
                        </a:lnSpc>
                        <a:spcAft>
                          <a:spcPts val="0"/>
                        </a:spcAft>
                      </a:pPr>
                      <a:r>
                        <a:rPr lang="en-US" sz="1100">
                          <a:solidFill>
                            <a:srgbClr val="000000"/>
                          </a:solidFill>
                          <a:latin typeface="Arial"/>
                          <a:ea typeface="Times New Roman"/>
                          <a:cs typeface="Arial"/>
                        </a:rPr>
                        <a:t>Fitting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59.9578752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r>
              <a:tr h="1371600">
                <a:tc>
                  <a:txBody>
                    <a:bodyPr/>
                    <a:lstStyle/>
                    <a:p>
                      <a:pPr algn="ctr" rtl="0">
                        <a:lnSpc>
                          <a:spcPct val="115000"/>
                        </a:lnSpc>
                        <a:spcAft>
                          <a:spcPts val="0"/>
                        </a:spcAft>
                      </a:pPr>
                      <a:r>
                        <a:rPr lang="en-US" sz="1100">
                          <a:solidFill>
                            <a:srgbClr val="000000"/>
                          </a:solidFill>
                          <a:latin typeface="Arial"/>
                          <a:ea typeface="Times New Roman"/>
                          <a:cs typeface="Arial"/>
                        </a:rPr>
                        <a:t>head ( Kpa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1380.973051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rtl="0">
                        <a:lnSpc>
                          <a:spcPct val="115000"/>
                        </a:lnSpc>
                        <a:spcAft>
                          <a:spcPts val="0"/>
                        </a:spcAft>
                      </a:pPr>
                      <a:r>
                        <a:rPr lang="en-US" sz="1100">
                          <a:solidFill>
                            <a:srgbClr val="000000"/>
                          </a:solidFill>
                          <a:latin typeface="Arial"/>
                          <a:ea typeface="Times New Roman"/>
                          <a:cs typeface="Arial"/>
                        </a:rPr>
                        <a:t>Total  ( PSI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dirty="0">
                          <a:solidFill>
                            <a:srgbClr val="000000"/>
                          </a:solidFill>
                          <a:latin typeface="Arial"/>
                          <a:ea typeface="Times New Roman"/>
                          <a:cs typeface="Arial"/>
                        </a:rPr>
                        <a:t>200.3978663</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r>
            </a:tbl>
          </a:graphicData>
        </a:graphic>
      </p:graphicFrame>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pic>
        <p:nvPicPr>
          <p:cNvPr id="2049" name="Picture 1" descr="C:\Users\GoogleTech\Desktop\Untitled.png"/>
          <p:cNvPicPr>
            <a:picLocks noChangeAspect="1" noChangeArrowheads="1"/>
          </p:cNvPicPr>
          <p:nvPr/>
        </p:nvPicPr>
        <p:blipFill>
          <a:blip r:embed="rId2"/>
          <a:srcRect/>
          <a:stretch>
            <a:fillRect/>
          </a:stretch>
        </p:blipFill>
        <p:spPr bwMode="auto">
          <a:xfrm>
            <a:off x="-1" y="1"/>
            <a:ext cx="9144001" cy="6858000"/>
          </a:xfrm>
          <a:prstGeom prst="rect">
            <a:avLst/>
          </a:prstGeom>
          <a:noFill/>
        </p:spPr>
      </p:pic>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pic>
        <p:nvPicPr>
          <p:cNvPr id="1025" name="Picture 1" descr="C:\Users\GoogleTech\Desktop\Untitled.png"/>
          <p:cNvPicPr>
            <a:picLocks noChangeAspect="1" noChangeArrowheads="1"/>
          </p:cNvPicPr>
          <p:nvPr/>
        </p:nvPicPr>
        <p:blipFill>
          <a:blip r:embed="rId2"/>
          <a:srcRect/>
          <a:stretch>
            <a:fillRect/>
          </a:stretch>
        </p:blipFill>
        <p:spPr bwMode="auto">
          <a:xfrm>
            <a:off x="1" y="0"/>
            <a:ext cx="9144000" cy="6858000"/>
          </a:xfrm>
          <a:prstGeom prst="rect">
            <a:avLst/>
          </a:prstGeom>
          <a:noFill/>
        </p:spPr>
      </p:pic>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24578" name="Picture 2" descr="C:\Users\GoogleTech\Desktop\Untitled.pn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itchFamily="18" charset="0"/>
                <a:cs typeface="Times New Roman" pitchFamily="18" charset="0"/>
              </a:rPr>
              <a:t>Internal walls construction</a:t>
            </a:r>
            <a:endParaRPr lang="en-US" sz="44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533400" y="1828800"/>
          <a:ext cx="7924800" cy="1828284"/>
        </p:xfrm>
        <a:graphic>
          <a:graphicData uri="http://schemas.openxmlformats.org/drawingml/2006/table">
            <a:tbl>
              <a:tblPr firstRow="1" bandRow="1">
                <a:tableStyleId>{5C22544A-7EE6-4342-B048-85BDC9FD1C3A}</a:tableStyleId>
              </a:tblPr>
              <a:tblGrid>
                <a:gridCol w="1981200"/>
                <a:gridCol w="1981200"/>
                <a:gridCol w="1981200"/>
                <a:gridCol w="1981200"/>
              </a:tblGrid>
              <a:tr h="522705">
                <a:tc>
                  <a:txBody>
                    <a:bodyPr/>
                    <a:lstStyle/>
                    <a:p>
                      <a:pPr marL="0" marR="0" algn="ctr">
                        <a:lnSpc>
                          <a:spcPct val="150000"/>
                        </a:lnSpc>
                        <a:spcBef>
                          <a:spcPts val="0"/>
                        </a:spcBef>
                        <a:spcAft>
                          <a:spcPts val="0"/>
                        </a:spcAft>
                      </a:pPr>
                      <a:r>
                        <a:rPr lang="en-US" sz="1200" b="1" dirty="0">
                          <a:latin typeface="Times New Roman"/>
                          <a:ea typeface="Calibri"/>
                          <a:cs typeface="Arial"/>
                        </a:rPr>
                        <a:t>Material</a:t>
                      </a:r>
                      <a:endParaRPr lang="en-US" sz="1100" b="1" dirty="0">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200" b="1" dirty="0">
                          <a:latin typeface="Times New Roman"/>
                          <a:ea typeface="Calibri"/>
                          <a:cs typeface="Arial"/>
                        </a:rPr>
                        <a:t>Thickness (m)</a:t>
                      </a:r>
                      <a:endParaRPr lang="en-US" sz="1100" b="1" dirty="0">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200" b="1" dirty="0">
                          <a:latin typeface="Times New Roman"/>
                          <a:ea typeface="Calibri"/>
                          <a:cs typeface="Arial"/>
                        </a:rPr>
                        <a:t>Thermal conductivity     </a:t>
                      </a:r>
                      <a:r>
                        <a:rPr lang="ar-SA" sz="1200" b="1" dirty="0">
                          <a:latin typeface="Times New Roman"/>
                          <a:ea typeface="Calibri"/>
                          <a:cs typeface="Arial"/>
                        </a:rPr>
                        <a:t>"</a:t>
                      </a:r>
                      <a:r>
                        <a:rPr lang="en-US" sz="1200" b="1" dirty="0">
                          <a:latin typeface="Times New Roman"/>
                          <a:ea typeface="Calibri"/>
                          <a:cs typeface="Arial"/>
                        </a:rPr>
                        <a:t>K</a:t>
                      </a:r>
                      <a:r>
                        <a:rPr lang="ar-SA" sz="1200" b="1" dirty="0">
                          <a:latin typeface="Times New Roman"/>
                          <a:ea typeface="Calibri"/>
                          <a:cs typeface="Arial"/>
                        </a:rPr>
                        <a:t>"</a:t>
                      </a:r>
                      <a:r>
                        <a:rPr lang="en-US" sz="1200" b="1" dirty="0">
                          <a:latin typeface="Times New Roman"/>
                          <a:ea typeface="Calibri"/>
                          <a:cs typeface="Arial"/>
                        </a:rPr>
                        <a:t>(W/</a:t>
                      </a:r>
                      <a:r>
                        <a:rPr lang="en-US" sz="1200" b="1" dirty="0" err="1">
                          <a:latin typeface="Times New Roman"/>
                          <a:ea typeface="Calibri"/>
                          <a:cs typeface="Arial"/>
                        </a:rPr>
                        <a:t>m.C</a:t>
                      </a:r>
                      <a:r>
                        <a:rPr lang="en-US" sz="1200" b="1" dirty="0">
                          <a:latin typeface="Times New Roman"/>
                          <a:ea typeface="Calibri"/>
                          <a:cs typeface="Arial"/>
                        </a:rPr>
                        <a:t>’’)</a:t>
                      </a:r>
                      <a:endParaRPr lang="en-US" sz="1100" b="1" dirty="0">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200" b="1" dirty="0">
                          <a:latin typeface="Times New Roman"/>
                          <a:ea typeface="Calibri"/>
                          <a:cs typeface="Arial"/>
                        </a:rPr>
                        <a:t>Thermal resistance</a:t>
                      </a:r>
                      <a:endParaRPr lang="en-US" sz="1100" b="1" dirty="0">
                        <a:latin typeface="Calibri"/>
                        <a:ea typeface="Calibri"/>
                        <a:cs typeface="Arial"/>
                      </a:endParaRPr>
                    </a:p>
                    <a:p>
                      <a:pPr marL="0" marR="0" algn="ctr">
                        <a:lnSpc>
                          <a:spcPct val="150000"/>
                        </a:lnSpc>
                        <a:spcBef>
                          <a:spcPts val="0"/>
                        </a:spcBef>
                        <a:spcAft>
                          <a:spcPts val="0"/>
                        </a:spcAft>
                      </a:pPr>
                      <a:r>
                        <a:rPr lang="ar-SA" sz="1200" b="1" dirty="0">
                          <a:latin typeface="Calibri"/>
                          <a:ea typeface="Calibri"/>
                          <a:cs typeface="Times New Roman"/>
                        </a:rPr>
                        <a:t>"</a:t>
                      </a:r>
                      <a:r>
                        <a:rPr lang="en-US" sz="1200" b="1" dirty="0">
                          <a:latin typeface="Times New Roman"/>
                          <a:ea typeface="Calibri"/>
                          <a:cs typeface="Arial"/>
                        </a:rPr>
                        <a:t>R</a:t>
                      </a:r>
                      <a:r>
                        <a:rPr lang="ar-SA" sz="1200" b="1" dirty="0">
                          <a:latin typeface="Times New Roman"/>
                          <a:ea typeface="Calibri"/>
                          <a:cs typeface="Arial"/>
                        </a:rPr>
                        <a:t>"</a:t>
                      </a:r>
                      <a:r>
                        <a:rPr lang="en-US" sz="1200" b="1" dirty="0">
                          <a:latin typeface="Times New Roman"/>
                          <a:ea typeface="Calibri"/>
                          <a:cs typeface="Arial"/>
                        </a:rPr>
                        <a:t> (m</a:t>
                      </a:r>
                      <a:r>
                        <a:rPr lang="en-US" sz="1200" b="1" baseline="30000" dirty="0">
                          <a:latin typeface="Times New Roman"/>
                          <a:ea typeface="Calibri"/>
                          <a:cs typeface="Arial"/>
                        </a:rPr>
                        <a:t>2</a:t>
                      </a:r>
                      <a:r>
                        <a:rPr lang="en-US" sz="1200" b="1" dirty="0">
                          <a:latin typeface="Times New Roman"/>
                          <a:ea typeface="Calibri"/>
                          <a:cs typeface="Arial"/>
                        </a:rPr>
                        <a:t>.C/W)</a:t>
                      </a:r>
                      <a:endParaRPr lang="en-US" sz="1100" b="1" dirty="0">
                        <a:latin typeface="Calibri"/>
                        <a:ea typeface="Calibri"/>
                        <a:cs typeface="Arial"/>
                      </a:endParaRPr>
                    </a:p>
                  </a:txBody>
                  <a:tcPr marL="68580" marR="68580" marT="0" marB="0"/>
                </a:tc>
              </a:tr>
              <a:tr h="319911">
                <a:tc>
                  <a:txBody>
                    <a:bodyPr/>
                    <a:lstStyle/>
                    <a:p>
                      <a:pPr marL="0" marR="0" algn="ctr">
                        <a:lnSpc>
                          <a:spcPct val="150000"/>
                        </a:lnSpc>
                        <a:spcBef>
                          <a:spcPts val="0"/>
                        </a:spcBef>
                        <a:spcAft>
                          <a:spcPts val="0"/>
                        </a:spcAft>
                      </a:pPr>
                      <a:r>
                        <a:rPr lang="en-US" sz="1300" b="1">
                          <a:latin typeface="Times New Roman"/>
                          <a:ea typeface="Calibri"/>
                          <a:cs typeface="Arial"/>
                        </a:rPr>
                        <a:t>Plaster</a:t>
                      </a:r>
                      <a:endParaRPr lang="en-US" sz="1100" b="1">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300" b="1">
                          <a:latin typeface="Times New Roman"/>
                          <a:ea typeface="Calibri"/>
                          <a:cs typeface="Arial"/>
                        </a:rPr>
                        <a:t>0.02</a:t>
                      </a:r>
                      <a:endParaRPr lang="en-US" sz="1100" b="1">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300" b="1">
                          <a:latin typeface="Times New Roman"/>
                          <a:ea typeface="Calibri"/>
                          <a:cs typeface="Arial"/>
                        </a:rPr>
                        <a:t>1.2</a:t>
                      </a:r>
                      <a:endParaRPr lang="en-US" sz="1100" b="1">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300" b="1" dirty="0">
                          <a:latin typeface="Times New Roman"/>
                          <a:ea typeface="Calibri"/>
                          <a:cs typeface="Arial"/>
                        </a:rPr>
                        <a:t>0.01666</a:t>
                      </a:r>
                      <a:endParaRPr lang="en-US" sz="1100" b="1" dirty="0">
                        <a:latin typeface="Calibri"/>
                        <a:ea typeface="Calibri"/>
                        <a:cs typeface="Arial"/>
                      </a:endParaRPr>
                    </a:p>
                  </a:txBody>
                  <a:tcPr marL="68580" marR="68580" marT="0" marB="0"/>
                </a:tc>
              </a:tr>
              <a:tr h="319911">
                <a:tc>
                  <a:txBody>
                    <a:bodyPr/>
                    <a:lstStyle/>
                    <a:p>
                      <a:pPr marL="0" marR="0" algn="ctr">
                        <a:lnSpc>
                          <a:spcPct val="150000"/>
                        </a:lnSpc>
                        <a:spcBef>
                          <a:spcPts val="0"/>
                        </a:spcBef>
                        <a:spcAft>
                          <a:spcPts val="0"/>
                        </a:spcAft>
                      </a:pPr>
                      <a:r>
                        <a:rPr lang="en-US" sz="1300" b="1" dirty="0">
                          <a:latin typeface="Times New Roman"/>
                          <a:ea typeface="Calibri"/>
                          <a:cs typeface="Arial"/>
                        </a:rPr>
                        <a:t>Block</a:t>
                      </a:r>
                      <a:endParaRPr lang="en-US" sz="1100" b="1" dirty="0">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300" b="1">
                          <a:latin typeface="Times New Roman"/>
                          <a:ea typeface="Calibri"/>
                          <a:cs typeface="Arial"/>
                        </a:rPr>
                        <a:t>0.1</a:t>
                      </a:r>
                      <a:endParaRPr lang="en-US" sz="1100" b="1">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300" b="1">
                          <a:latin typeface="Times New Roman"/>
                          <a:ea typeface="Calibri"/>
                          <a:cs typeface="Arial"/>
                        </a:rPr>
                        <a:t>0.72</a:t>
                      </a:r>
                      <a:endParaRPr lang="en-US" sz="1100" b="1">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300" b="1">
                          <a:latin typeface="Times New Roman"/>
                          <a:ea typeface="Calibri"/>
                          <a:cs typeface="Arial"/>
                        </a:rPr>
                        <a:t>0.13889</a:t>
                      </a:r>
                      <a:endParaRPr lang="en-US" sz="1100" b="1">
                        <a:latin typeface="Calibri"/>
                        <a:ea typeface="Calibri"/>
                        <a:cs typeface="Arial"/>
                      </a:endParaRPr>
                    </a:p>
                  </a:txBody>
                  <a:tcPr marL="68580" marR="68580" marT="0" marB="0"/>
                </a:tc>
              </a:tr>
              <a:tr h="319911">
                <a:tc>
                  <a:txBody>
                    <a:bodyPr/>
                    <a:lstStyle/>
                    <a:p>
                      <a:pPr marL="0" marR="0" algn="ctr">
                        <a:lnSpc>
                          <a:spcPct val="150000"/>
                        </a:lnSpc>
                        <a:spcBef>
                          <a:spcPts val="0"/>
                        </a:spcBef>
                        <a:spcAft>
                          <a:spcPts val="0"/>
                        </a:spcAft>
                      </a:pPr>
                      <a:r>
                        <a:rPr lang="en-US" sz="1300" b="1">
                          <a:latin typeface="Times New Roman"/>
                          <a:ea typeface="Calibri"/>
                          <a:cs typeface="Arial"/>
                        </a:rPr>
                        <a:t>Plaster</a:t>
                      </a:r>
                      <a:endParaRPr lang="en-US" sz="1100" b="1">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300" b="1">
                          <a:latin typeface="Times New Roman"/>
                          <a:ea typeface="Calibri"/>
                          <a:cs typeface="Arial"/>
                        </a:rPr>
                        <a:t>0.02</a:t>
                      </a:r>
                      <a:endParaRPr lang="en-US" sz="1100" b="1">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300" b="1">
                          <a:latin typeface="Times New Roman"/>
                          <a:ea typeface="Calibri"/>
                          <a:cs typeface="Arial"/>
                        </a:rPr>
                        <a:t>1.2</a:t>
                      </a:r>
                      <a:endParaRPr lang="en-US" sz="1100" b="1">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300" b="1">
                          <a:latin typeface="Times New Roman"/>
                          <a:ea typeface="Calibri"/>
                          <a:cs typeface="Arial"/>
                        </a:rPr>
                        <a:t>0.01666</a:t>
                      </a:r>
                      <a:endParaRPr lang="en-US" sz="1100" b="1">
                        <a:latin typeface="Calibri"/>
                        <a:ea typeface="Calibri"/>
                        <a:cs typeface="Arial"/>
                      </a:endParaRPr>
                    </a:p>
                  </a:txBody>
                  <a:tcPr marL="68580" marR="68580" marT="0" marB="0"/>
                </a:tc>
              </a:tr>
              <a:tr h="319911">
                <a:tc>
                  <a:txBody>
                    <a:bodyPr/>
                    <a:lstStyle/>
                    <a:p>
                      <a:pPr marL="0" marR="0" algn="ctr">
                        <a:lnSpc>
                          <a:spcPct val="150000"/>
                        </a:lnSpc>
                        <a:spcBef>
                          <a:spcPts val="0"/>
                        </a:spcBef>
                        <a:spcAft>
                          <a:spcPts val="0"/>
                        </a:spcAft>
                      </a:pPr>
                      <a:r>
                        <a:rPr lang="en-US" sz="1200" b="1" dirty="0" smtClean="0">
                          <a:latin typeface="Times New Roman"/>
                          <a:ea typeface="Calibri"/>
                          <a:cs typeface="Arial"/>
                        </a:rPr>
                        <a:t>Sum </a:t>
                      </a:r>
                      <a:endParaRPr lang="en-US" sz="1200" b="1" dirty="0">
                        <a:latin typeface="Times New Roman"/>
                        <a:ea typeface="Calibri"/>
                        <a:cs typeface="Arial"/>
                      </a:endParaRPr>
                    </a:p>
                  </a:txBody>
                  <a:tcPr marL="68580" marR="68580" marT="0" marB="0"/>
                </a:tc>
                <a:tc>
                  <a:txBody>
                    <a:bodyPr/>
                    <a:lstStyle/>
                    <a:p>
                      <a:pPr marL="0" marR="0" algn="ctr">
                        <a:lnSpc>
                          <a:spcPct val="150000"/>
                        </a:lnSpc>
                        <a:spcBef>
                          <a:spcPts val="0"/>
                        </a:spcBef>
                        <a:spcAft>
                          <a:spcPts val="0"/>
                        </a:spcAft>
                      </a:pPr>
                      <a:r>
                        <a:rPr lang="en-US" sz="1200" b="1" dirty="0" smtClean="0">
                          <a:latin typeface="Times New Roman"/>
                          <a:ea typeface="Calibri"/>
                          <a:cs typeface="Arial"/>
                        </a:rPr>
                        <a:t>0.14</a:t>
                      </a:r>
                      <a:endParaRPr lang="en-US" sz="1200" b="1" dirty="0">
                        <a:latin typeface="Times New Roman"/>
                        <a:ea typeface="Calibri"/>
                        <a:cs typeface="Arial"/>
                      </a:endParaRPr>
                    </a:p>
                  </a:txBody>
                  <a:tcPr marL="68580" marR="68580" marT="0" marB="0"/>
                </a:tc>
                <a:tc>
                  <a:txBody>
                    <a:bodyPr/>
                    <a:lstStyle/>
                    <a:p>
                      <a:pPr marL="0" marR="0" algn="ctr">
                        <a:lnSpc>
                          <a:spcPct val="150000"/>
                        </a:lnSpc>
                        <a:spcBef>
                          <a:spcPts val="0"/>
                        </a:spcBef>
                        <a:spcAft>
                          <a:spcPts val="0"/>
                        </a:spcAft>
                      </a:pPr>
                      <a:endParaRPr lang="en-US" sz="1200" b="1" dirty="0">
                        <a:latin typeface="Times New Roman"/>
                        <a:ea typeface="Calibri"/>
                        <a:cs typeface="Arial"/>
                      </a:endParaRPr>
                    </a:p>
                  </a:txBody>
                  <a:tcPr marL="68580" marR="68580" marT="0" marB="0"/>
                </a:tc>
                <a:tc>
                  <a:txBody>
                    <a:bodyPr/>
                    <a:lstStyle/>
                    <a:p>
                      <a:pPr marL="0" marR="0" algn="ctr">
                        <a:lnSpc>
                          <a:spcPct val="150000"/>
                        </a:lnSpc>
                        <a:spcBef>
                          <a:spcPts val="0"/>
                        </a:spcBef>
                        <a:spcAft>
                          <a:spcPts val="0"/>
                        </a:spcAft>
                      </a:pPr>
                      <a:r>
                        <a:rPr lang="en-US" sz="1300" b="1" dirty="0" smtClean="0">
                          <a:latin typeface="Times New Roman"/>
                          <a:ea typeface="Calibri"/>
                          <a:cs typeface="Arial"/>
                        </a:rPr>
                        <a:t>0.17221</a:t>
                      </a:r>
                      <a:endParaRPr lang="en-US" sz="1100" b="1" dirty="0">
                        <a:latin typeface="Calibri"/>
                        <a:ea typeface="Calibri"/>
                        <a:cs typeface="Arial"/>
                      </a:endParaRPr>
                    </a:p>
                  </a:txBody>
                  <a:tcPr marL="68580" marR="68580" marT="0" marB="0"/>
                </a:tc>
              </a:tr>
            </a:tbl>
          </a:graphicData>
        </a:graphic>
      </p:graphicFrame>
      <p:sp>
        <p:nvSpPr>
          <p:cNvPr id="6" name="Rectangle 5"/>
          <p:cNvSpPr/>
          <p:nvPr/>
        </p:nvSpPr>
        <p:spPr>
          <a:xfrm>
            <a:off x="533400" y="3810000"/>
            <a:ext cx="7924800" cy="1938992"/>
          </a:xfrm>
          <a:prstGeom prst="rect">
            <a:avLst/>
          </a:prstGeom>
        </p:spPr>
        <p:txBody>
          <a:bodyPr wrap="square">
            <a:spAutoFit/>
          </a:bodyPr>
          <a:lstStyle/>
          <a:p>
            <a:pPr>
              <a:buNone/>
            </a:pPr>
            <a:r>
              <a:rPr lang="en-US" sz="2400" dirty="0" err="1" smtClean="0">
                <a:latin typeface="Times New Roman" pitchFamily="18" charset="0"/>
                <a:cs typeface="Times New Roman" pitchFamily="18" charset="0"/>
              </a:rPr>
              <a:t>Ri</a:t>
            </a:r>
            <a:r>
              <a:rPr lang="en-US" sz="2400" dirty="0" smtClean="0">
                <a:latin typeface="Times New Roman" pitchFamily="18" charset="0"/>
                <a:cs typeface="Times New Roman" pitchFamily="18" charset="0"/>
              </a:rPr>
              <a:t> = 0.12 m</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.C\W</a:t>
            </a:r>
          </a:p>
          <a:p>
            <a:pPr>
              <a:buNone/>
            </a:pPr>
            <a:r>
              <a:rPr lang="en-US" sz="2400" dirty="0" smtClean="0">
                <a:latin typeface="Times New Roman" pitchFamily="18" charset="0"/>
                <a:cs typeface="Times New Roman" pitchFamily="18" charset="0"/>
              </a:rPr>
              <a:t>Ro= 0.03 m</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.C\W</a:t>
            </a:r>
          </a:p>
          <a:p>
            <a:pPr>
              <a:buNone/>
            </a:pPr>
            <a:r>
              <a:rPr lang="en-US" sz="2400" dirty="0" err="1" smtClean="0">
                <a:latin typeface="Times New Roman" pitchFamily="18" charset="0"/>
                <a:cs typeface="Times New Roman" pitchFamily="18" charset="0"/>
              </a:rPr>
              <a:t>Rtot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Ri+Rw+Ro</a:t>
            </a:r>
            <a:endParaRPr lang="en-US" sz="2400" dirty="0" smtClean="0">
              <a:latin typeface="Times New Roman" pitchFamily="18" charset="0"/>
              <a:cs typeface="Times New Roman" pitchFamily="18" charset="0"/>
            </a:endParaRPr>
          </a:p>
          <a:p>
            <a:pPr>
              <a:buNone/>
            </a:pPr>
            <a:r>
              <a:rPr lang="en-US" sz="2400" dirty="0" err="1" smtClean="0">
                <a:latin typeface="Times New Roman" pitchFamily="18" charset="0"/>
                <a:cs typeface="Times New Roman" pitchFamily="18" charset="0"/>
              </a:rPr>
              <a:t>Rtot</a:t>
            </a:r>
            <a:r>
              <a:rPr lang="en-US" sz="2400" dirty="0" smtClean="0">
                <a:latin typeface="Times New Roman" pitchFamily="18" charset="0"/>
                <a:cs typeface="Times New Roman" pitchFamily="18" charset="0"/>
              </a:rPr>
              <a:t>=0.12+0.17221+0.03 =0.41221 (m^2).C/W</a:t>
            </a:r>
          </a:p>
          <a:p>
            <a:pPr>
              <a:buNone/>
            </a:pPr>
            <a:r>
              <a:rPr lang="en-US" sz="2400" dirty="0" smtClean="0">
                <a:latin typeface="Times New Roman" pitchFamily="18" charset="0"/>
                <a:cs typeface="Times New Roman" pitchFamily="18" charset="0"/>
              </a:rPr>
              <a:t>U=2.4259 W/(m^2).C</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Gases</a:t>
            </a:r>
            <a:endParaRPr lang="ar-SA" dirty="0"/>
          </a:p>
        </p:txBody>
      </p:sp>
      <p:sp>
        <p:nvSpPr>
          <p:cNvPr id="3" name="Content Placeholder 2"/>
          <p:cNvSpPr>
            <a:spLocks noGrp="1"/>
          </p:cNvSpPr>
          <p:nvPr>
            <p:ph idx="1"/>
          </p:nvPr>
        </p:nvSpPr>
        <p:spPr/>
        <p:txBody>
          <a:bodyPr>
            <a:normAutofit/>
          </a:bodyPr>
          <a:lstStyle/>
          <a:p>
            <a:r>
              <a:rPr lang="en-US" dirty="0" smtClean="0"/>
              <a:t>Medical gases systems in hospitals, are essential for supplying piped oxygen, nitrous oxide, nitrogen, carbon dioxide and medical air to various parts of the hospital. </a:t>
            </a:r>
          </a:p>
          <a:p>
            <a:pPr>
              <a:buNone/>
            </a:pPr>
            <a:endParaRPr lang="en-US" dirty="0" smtClean="0"/>
          </a:p>
          <a:p>
            <a:r>
              <a:rPr lang="en-US" dirty="0" smtClean="0"/>
              <a:t>These systems are usually highly monitored by various computerized alarm systems.</a:t>
            </a:r>
            <a:endParaRPr lang="ar-SA" dirty="0" smtClean="0"/>
          </a:p>
          <a:p>
            <a:pPr lvl="0">
              <a:buNone/>
            </a:pPr>
            <a:endParaRPr lang="en-US" dirty="0" smtClean="0"/>
          </a:p>
          <a:p>
            <a:endParaRPr lang="ar-SA"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 Sizing </a:t>
            </a:r>
            <a:endParaRPr lang="ar-SA" dirty="0"/>
          </a:p>
        </p:txBody>
      </p:sp>
      <p:sp>
        <p:nvSpPr>
          <p:cNvPr id="3" name="Content Placeholder 2"/>
          <p:cNvSpPr>
            <a:spLocks noGrp="1"/>
          </p:cNvSpPr>
          <p:nvPr>
            <p:ph idx="1"/>
          </p:nvPr>
        </p:nvSpPr>
        <p:spPr/>
        <p:txBody>
          <a:bodyPr/>
          <a:lstStyle/>
          <a:p>
            <a:endParaRPr lang="en-US" dirty="0" smtClean="0"/>
          </a:p>
          <a:p>
            <a:r>
              <a:rPr lang="en-US" dirty="0" smtClean="0"/>
              <a:t>Oxygen.</a:t>
            </a:r>
          </a:p>
          <a:p>
            <a:r>
              <a:rPr lang="en-US" dirty="0" smtClean="0"/>
              <a:t>Medical Air.</a:t>
            </a:r>
          </a:p>
          <a:p>
            <a:r>
              <a:rPr lang="en-US" dirty="0" smtClean="0"/>
              <a:t>Medical </a:t>
            </a:r>
            <a:r>
              <a:rPr lang="en-US" dirty="0" err="1" smtClean="0"/>
              <a:t>Vaccum</a:t>
            </a:r>
            <a:r>
              <a:rPr lang="en-US" dirty="0" smtClean="0"/>
              <a:t>.</a:t>
            </a:r>
          </a:p>
          <a:p>
            <a:endParaRPr lang="ar-SA"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
          <a:ext cx="9144000" cy="6858000"/>
        </p:xfrm>
        <a:graphic>
          <a:graphicData uri="http://schemas.openxmlformats.org/drawingml/2006/table">
            <a:tbl>
              <a:tblPr/>
              <a:tblGrid>
                <a:gridCol w="2351784"/>
                <a:gridCol w="2434014"/>
                <a:gridCol w="2302446"/>
                <a:gridCol w="2055756"/>
              </a:tblGrid>
              <a:tr h="857250">
                <a:tc>
                  <a:txBody>
                    <a:bodyPr/>
                    <a:lstStyle/>
                    <a:p>
                      <a:pPr algn="l" fontAlgn="b"/>
                      <a:r>
                        <a:rPr lang="en-US" sz="1100" b="0" i="0" u="none" strike="noStrike" dirty="0">
                          <a:solidFill>
                            <a:srgbClr val="000000"/>
                          </a:solidFill>
                          <a:latin typeface="Arial"/>
                        </a:rPr>
                        <a:t>For shaft 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ar-SA" sz="1100" b="0" i="0" u="none" strike="noStrike" dirty="0">
                        <a:solidFill>
                          <a:srgbClr val="000000"/>
                        </a:solidFill>
                        <a:latin typeface="Arial"/>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ar-SA" sz="1100" b="0" i="0" u="none" strike="noStrike">
                        <a:solidFill>
                          <a:srgbClr val="000000"/>
                        </a:solidFill>
                        <a:latin typeface="Arial"/>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ar-SA" sz="1100" b="0" i="0" u="none" strike="noStrike">
                        <a:solidFill>
                          <a:srgbClr val="000000"/>
                        </a:solidFill>
                        <a:latin typeface="Arial"/>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857250">
                <a:tc>
                  <a:txBody>
                    <a:bodyPr/>
                    <a:lstStyle/>
                    <a:p>
                      <a:pPr algn="ctr" fontAlgn="b"/>
                      <a:r>
                        <a:rPr lang="en-US" sz="1100" b="0" i="0" u="none" strike="noStrike">
                          <a:solidFill>
                            <a:srgbClr val="000000"/>
                          </a:solidFill>
                          <a:latin typeface="Arial"/>
                        </a:rPr>
                        <a:t>Medical Gas Type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ctr" fontAlgn="b"/>
                      <a:r>
                        <a:rPr lang="en-US" sz="1100" b="0" i="0" u="none" strike="noStrike">
                          <a:solidFill>
                            <a:srgbClr val="000000"/>
                          </a:solidFill>
                          <a:latin typeface="Arial"/>
                        </a:rPr>
                        <a:t>Medical Air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ctr" fontAlgn="b"/>
                      <a:r>
                        <a:rPr lang="en-US" sz="1100" b="0" i="0" u="none" strike="noStrike">
                          <a:solidFill>
                            <a:srgbClr val="000000"/>
                          </a:solidFill>
                          <a:latin typeface="Arial"/>
                        </a:rPr>
                        <a:t>Medical Vaccum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ctr" fontAlgn="b"/>
                      <a:r>
                        <a:rPr lang="en-US" sz="1100" b="0" i="0" u="none" strike="noStrike">
                          <a:solidFill>
                            <a:srgbClr val="000000"/>
                          </a:solidFill>
                          <a:latin typeface="Arial"/>
                        </a:rPr>
                        <a:t>Oxygen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857250">
                <a:tc>
                  <a:txBody>
                    <a:bodyPr/>
                    <a:lstStyle/>
                    <a:p>
                      <a:pPr algn="ctr" fontAlgn="b"/>
                      <a:r>
                        <a:rPr lang="en-US" sz="1100" b="0" i="0" u="none" strike="noStrike">
                          <a:solidFill>
                            <a:srgbClr val="000000"/>
                          </a:solidFill>
                          <a:latin typeface="Arial"/>
                        </a:rPr>
                        <a:t>Typical outlet Flow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ctr" fontAlgn="b"/>
                      <a:r>
                        <a:rPr lang="en-US" sz="1100" b="0" i="0" u="none" strike="noStrike">
                          <a:solidFill>
                            <a:srgbClr val="000000"/>
                          </a:solidFill>
                          <a:latin typeface="Arial"/>
                        </a:rPr>
                        <a:t>1 SCFM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Arial"/>
                        </a:rPr>
                        <a:t>1 SCFM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Arial"/>
                        </a:rPr>
                        <a:t>1 SCFM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7250">
                <a:tc>
                  <a:txBody>
                    <a:bodyPr/>
                    <a:lstStyle/>
                    <a:p>
                      <a:pPr algn="ctr" fontAlgn="b"/>
                      <a:r>
                        <a:rPr lang="en-US" sz="1100" b="0" i="0" u="none" strike="noStrike">
                          <a:solidFill>
                            <a:srgbClr val="000000"/>
                          </a:solidFill>
                          <a:latin typeface="Arial"/>
                        </a:rPr>
                        <a:t>Allowable Pressure Loss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ctr" fontAlgn="b"/>
                      <a:r>
                        <a:rPr lang="en-US" sz="1100" b="0" i="0" u="none" strike="noStrike">
                          <a:solidFill>
                            <a:srgbClr val="000000"/>
                          </a:solidFill>
                          <a:latin typeface="Arial"/>
                        </a:rPr>
                        <a:t>60 Psig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Arial"/>
                        </a:rPr>
                        <a:t>25 mmHg = 0.5 Psig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Arial"/>
                        </a:rPr>
                        <a:t>60 Psig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7250">
                <a:tc>
                  <a:txBody>
                    <a:bodyPr/>
                    <a:lstStyle/>
                    <a:p>
                      <a:pPr algn="ctr" fontAlgn="b"/>
                      <a:r>
                        <a:rPr lang="en-US" sz="1100" b="0" i="0" u="none" strike="noStrike">
                          <a:solidFill>
                            <a:srgbClr val="000000"/>
                          </a:solidFill>
                          <a:latin typeface="Arial"/>
                        </a:rPr>
                        <a:t>Number Of Outlet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ctr" fontAlgn="b"/>
                      <a:r>
                        <a:rPr lang="en-US" sz="1100" b="0" i="0" u="none" strike="noStrike" dirty="0" smtClean="0">
                          <a:solidFill>
                            <a:srgbClr val="000000"/>
                          </a:solidFill>
                          <a:latin typeface="Arial"/>
                        </a:rPr>
                        <a:t>12</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Arial"/>
                        </a:rPr>
                        <a:t>12</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Arial"/>
                        </a:rPr>
                        <a:t>12</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7250">
                <a:tc>
                  <a:txBody>
                    <a:bodyPr/>
                    <a:lstStyle/>
                    <a:p>
                      <a:pPr algn="ctr" fontAlgn="b"/>
                      <a:r>
                        <a:rPr lang="en-US" sz="1100" b="0" i="0" u="none" strike="noStrike" dirty="0">
                          <a:solidFill>
                            <a:srgbClr val="000000"/>
                          </a:solidFill>
                          <a:latin typeface="Arial"/>
                        </a:rPr>
                        <a:t>Longest Path ( m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ctr" fontAlgn="b"/>
                      <a:r>
                        <a:rPr lang="en-US" sz="1100" b="0" i="0" u="none" strike="noStrike" dirty="0" smtClean="0">
                          <a:solidFill>
                            <a:srgbClr val="000000"/>
                          </a:solidFill>
                          <a:latin typeface="Arial"/>
                        </a:rPr>
                        <a:t>55.4</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Arial"/>
                        </a:rPr>
                        <a:t>55.4</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Arial"/>
                        </a:rPr>
                        <a:t>55.4</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7250">
                <a:tc>
                  <a:txBody>
                    <a:bodyPr/>
                    <a:lstStyle/>
                    <a:p>
                      <a:pPr algn="ctr" fontAlgn="b"/>
                      <a:r>
                        <a:rPr lang="en-US" sz="1100" b="0" i="0" u="none" strike="noStrike">
                          <a:solidFill>
                            <a:srgbClr val="000000"/>
                          </a:solidFill>
                          <a:latin typeface="Arial"/>
                        </a:rPr>
                        <a:t>Equivelent Length ( ft/100 )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ctr" fontAlgn="b"/>
                      <a:r>
                        <a:rPr lang="en-US" sz="1100" b="0" i="0" u="none" strike="noStrike" dirty="0" smtClean="0">
                          <a:solidFill>
                            <a:srgbClr val="000000"/>
                          </a:solidFill>
                          <a:latin typeface="Arial"/>
                        </a:rPr>
                        <a:t>2.73568</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Arial"/>
                        </a:rPr>
                        <a:t>2.73568</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Arial"/>
                        </a:rPr>
                        <a:t>2.73568</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7250">
                <a:tc>
                  <a:txBody>
                    <a:bodyPr/>
                    <a:lstStyle/>
                    <a:p>
                      <a:pPr algn="ctr" fontAlgn="b"/>
                      <a:r>
                        <a:rPr lang="en-US" sz="1100" b="0" i="0" u="none" strike="noStrike">
                          <a:solidFill>
                            <a:srgbClr val="000000"/>
                          </a:solidFill>
                          <a:latin typeface="Arial"/>
                        </a:rPr>
                        <a:t>Pressure drop ( Psi / 100 ft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a:txBody>
                    <a:bodyPr/>
                    <a:lstStyle/>
                    <a:p>
                      <a:pPr algn="ctr" fontAlgn="b"/>
                      <a:r>
                        <a:rPr lang="en-US" sz="1100" b="0" i="0" u="none" strike="noStrike" dirty="0" smtClean="0">
                          <a:solidFill>
                            <a:srgbClr val="000000"/>
                          </a:solidFill>
                          <a:latin typeface="Arial"/>
                        </a:rPr>
                        <a:t>1.8344</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Arial"/>
                        </a:rPr>
                        <a:t>0.18344</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Arial"/>
                        </a:rPr>
                        <a:t>1.8344</a:t>
                      </a:r>
                      <a:endParaRPr lang="ar-SA" sz="11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Oxygen Medical Air Pipe sizing.</a:t>
            </a:r>
          </a:p>
          <a:p>
            <a:endParaRPr lang="ar-SA"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 y="0"/>
          <a:ext cx="9143999" cy="6857994"/>
        </p:xfrm>
        <a:graphic>
          <a:graphicData uri="http://schemas.openxmlformats.org/drawingml/2006/table">
            <a:tbl>
              <a:tblPr/>
              <a:tblGrid>
                <a:gridCol w="1176632"/>
                <a:gridCol w="1744379"/>
                <a:gridCol w="1859573"/>
                <a:gridCol w="1629184"/>
                <a:gridCol w="1597916"/>
                <a:gridCol w="1136315"/>
              </a:tblGrid>
              <a:tr h="311727">
                <a:tc>
                  <a:txBody>
                    <a:bodyPr/>
                    <a:lstStyle/>
                    <a:p>
                      <a:pPr algn="ctr" rtl="0">
                        <a:lnSpc>
                          <a:spcPct val="115000"/>
                        </a:lnSpc>
                        <a:spcAft>
                          <a:spcPts val="0"/>
                        </a:spcAft>
                      </a:pPr>
                      <a:r>
                        <a:rPr lang="en-US" sz="1100" dirty="0">
                          <a:solidFill>
                            <a:srgbClr val="000000"/>
                          </a:solidFill>
                          <a:latin typeface="Arial"/>
                          <a:ea typeface="Times New Roman"/>
                          <a:cs typeface="Arial"/>
                        </a:rPr>
                        <a:t>section</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Number Of Outlet</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Diversity factor ( %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Effective SCFM</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Effective SCFM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Size ( in )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A - B</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B - C</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C - D</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D - 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E - F</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F - G</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dirty="0">
                          <a:solidFill>
                            <a:srgbClr val="000000"/>
                          </a:solidFill>
                          <a:latin typeface="Arial"/>
                          <a:ea typeface="Times New Roman"/>
                          <a:cs typeface="Arial"/>
                        </a:rPr>
                        <a:t>G - H</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H - I</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I - J</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J - K</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K - L</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L - M</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M - N</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4.29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N -O</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4.62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O - P</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4.95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P - Q</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5.28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Q - 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5.61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S - T</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5.94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T - U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6.27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U - V</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12.54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algn="ctr" rtl="0">
                        <a:lnSpc>
                          <a:spcPct val="115000"/>
                        </a:lnSpc>
                        <a:spcAft>
                          <a:spcPts val="0"/>
                        </a:spcAft>
                      </a:pPr>
                      <a:r>
                        <a:rPr lang="en-US" sz="1100">
                          <a:solidFill>
                            <a:srgbClr val="000000"/>
                          </a:solidFill>
                          <a:latin typeface="Arial"/>
                          <a:ea typeface="Times New Roman"/>
                          <a:cs typeface="Arial"/>
                        </a:rPr>
                        <a:t>V - W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18.81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0.75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dirty="0"/>
          </a:p>
        </p:txBody>
      </p:sp>
      <p:sp>
        <p:nvSpPr>
          <p:cNvPr id="3" name="Content Placeholder 2"/>
          <p:cNvSpPr>
            <a:spLocks noGrp="1"/>
          </p:cNvSpPr>
          <p:nvPr>
            <p:ph idx="1"/>
          </p:nvPr>
        </p:nvSpPr>
        <p:spPr/>
        <p:txBody>
          <a:bodyPr/>
          <a:lstStyle/>
          <a:p>
            <a:r>
              <a:rPr lang="en-US" dirty="0" smtClean="0"/>
              <a:t>Medical </a:t>
            </a:r>
            <a:r>
              <a:rPr lang="en-US" dirty="0" err="1" smtClean="0"/>
              <a:t>Vaccum</a:t>
            </a:r>
            <a:r>
              <a:rPr lang="en-US" dirty="0" smtClean="0"/>
              <a:t> Pipe sizing </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7"/>
          <a:ext cx="9143999" cy="6857987"/>
        </p:xfrm>
        <a:graphic>
          <a:graphicData uri="http://schemas.openxmlformats.org/drawingml/2006/table">
            <a:tbl>
              <a:tblPr/>
              <a:tblGrid>
                <a:gridCol w="1223794"/>
                <a:gridCol w="1679252"/>
                <a:gridCol w="1790145"/>
                <a:gridCol w="1568357"/>
                <a:gridCol w="1563605"/>
                <a:gridCol w="1318846"/>
              </a:tblGrid>
              <a:tr h="312455">
                <a:tc>
                  <a:txBody>
                    <a:bodyPr/>
                    <a:lstStyle/>
                    <a:p>
                      <a:pPr algn="ctr" rtl="0">
                        <a:lnSpc>
                          <a:spcPct val="115000"/>
                        </a:lnSpc>
                        <a:spcAft>
                          <a:spcPts val="0"/>
                        </a:spcAft>
                      </a:pPr>
                      <a:r>
                        <a:rPr lang="en-US" sz="1100" dirty="0">
                          <a:solidFill>
                            <a:srgbClr val="000000"/>
                          </a:solidFill>
                          <a:latin typeface="Arial"/>
                          <a:ea typeface="Times New Roman"/>
                          <a:cs typeface="Arial"/>
                        </a:rPr>
                        <a:t>section</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Number Of Outlet</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Diversity factor ( %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Effective SCFM</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Effective SCFM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Size ( in )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A - B</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B - C</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C - D</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100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D - E</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3</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E - F</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F - G</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G - H</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H - I</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I - J</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J - K</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10</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432">
                <a:tc>
                  <a:txBody>
                    <a:bodyPr/>
                    <a:lstStyle/>
                    <a:p>
                      <a:pPr algn="ctr" rtl="0">
                        <a:lnSpc>
                          <a:spcPct val="115000"/>
                        </a:lnSpc>
                        <a:spcAft>
                          <a:spcPts val="0"/>
                        </a:spcAft>
                      </a:pPr>
                      <a:r>
                        <a:rPr lang="en-US" sz="1100">
                          <a:solidFill>
                            <a:srgbClr val="000000"/>
                          </a:solidFill>
                          <a:latin typeface="Arial"/>
                          <a:ea typeface="Times New Roman"/>
                          <a:cs typeface="Arial"/>
                        </a:rPr>
                        <a:t>K - L</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8.25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L - M</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M - N</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4.29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N -O</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4.62</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O - P</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4.95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0.75</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P - Q</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5.28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Q - S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5.61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S - T</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5.94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T - U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19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6.27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U - V</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38</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12.54</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455">
                <a:tc>
                  <a:txBody>
                    <a:bodyPr/>
                    <a:lstStyle/>
                    <a:p>
                      <a:pPr algn="ctr" rtl="0">
                        <a:lnSpc>
                          <a:spcPct val="115000"/>
                        </a:lnSpc>
                        <a:spcAft>
                          <a:spcPts val="0"/>
                        </a:spcAft>
                      </a:pPr>
                      <a:r>
                        <a:rPr lang="en-US" sz="1100">
                          <a:solidFill>
                            <a:srgbClr val="000000"/>
                          </a:solidFill>
                          <a:latin typeface="Arial"/>
                          <a:ea typeface="Times New Roman"/>
                          <a:cs typeface="Arial"/>
                        </a:rPr>
                        <a:t>V - W </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100">
                          <a:solidFill>
                            <a:srgbClr val="000000"/>
                          </a:solidFill>
                          <a:latin typeface="Arial"/>
                          <a:ea typeface="Times New Roman"/>
                          <a:cs typeface="Arial"/>
                        </a:rPr>
                        <a:t>57</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33</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18.81</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solidFill>
                            <a:srgbClr val="000000"/>
                          </a:solidFill>
                          <a:latin typeface="Arial"/>
                          <a:ea typeface="Times New Roman"/>
                          <a:cs typeface="Arial"/>
                        </a:rPr>
                        <a:t>19</a:t>
                      </a:r>
                      <a:endParaRPr lang="en-US" sz="110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a:solidFill>
                            <a:srgbClr val="000000"/>
                          </a:solidFill>
                          <a:latin typeface="Arial"/>
                          <a:ea typeface="Times New Roman"/>
                          <a:cs typeface="Arial"/>
                        </a:rPr>
                        <a:t>1.25</a:t>
                      </a:r>
                      <a:endParaRPr lang="en-US" sz="1100" dirty="0">
                        <a:latin typeface="Calibri"/>
                        <a:ea typeface="Times New Roma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pic>
        <p:nvPicPr>
          <p:cNvPr id="4097" name="Picture 1" descr="C:\Users\GoogleTech\Desktop\Untitled.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3073" name="Picture 1" descr="C:\Users\GoogleTech\Desktop\Untitled.pn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5" name="Content Placeholder 4"/>
          <p:cNvSpPr>
            <a:spLocks noGrp="1"/>
          </p:cNvSpPr>
          <p:nvPr>
            <p:ph idx="1"/>
          </p:nvPr>
        </p:nvSpPr>
        <p:spPr/>
        <p:txBody>
          <a:bodyPr/>
          <a:lstStyle/>
          <a:p>
            <a:endParaRPr lang="ar-SA"/>
          </a:p>
        </p:txBody>
      </p:sp>
      <p:pic>
        <p:nvPicPr>
          <p:cNvPr id="2050" name="Picture 2" descr="C:\Users\GoogleTech\Desktop\Untitled.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631</TotalTime>
  <Words>5272</Words>
  <Application>Microsoft Office PowerPoint</Application>
  <PresentationFormat>On-screen Show (4:3)</PresentationFormat>
  <Paragraphs>2600</Paragraphs>
  <Slides>103</Slides>
  <Notes>0</Notes>
  <HiddenSlides>0</HiddenSlides>
  <MMClips>0</MMClips>
  <ScaleCrop>false</ScaleCrop>
  <HeadingPairs>
    <vt:vector size="4" baseType="variant">
      <vt:variant>
        <vt:lpstr>Theme</vt:lpstr>
      </vt:variant>
      <vt:variant>
        <vt:i4>1</vt:i4>
      </vt:variant>
      <vt:variant>
        <vt:lpstr>Slide Titles</vt:lpstr>
      </vt:variant>
      <vt:variant>
        <vt:i4>103</vt:i4>
      </vt:variant>
    </vt:vector>
  </HeadingPairs>
  <TitlesOfParts>
    <vt:vector size="104" baseType="lpstr">
      <vt:lpstr>Verve</vt:lpstr>
      <vt:lpstr>      Mechanical System For AL-Rehan Hospital </vt:lpstr>
      <vt:lpstr>Objective</vt:lpstr>
      <vt:lpstr>HVAC</vt:lpstr>
      <vt:lpstr>Building Description</vt:lpstr>
      <vt:lpstr>Slide 5</vt:lpstr>
      <vt:lpstr>Inside and Outside Design Conditions</vt:lpstr>
      <vt:lpstr>Overall Heat Transfer coefficient,Uoverall</vt:lpstr>
      <vt:lpstr>External walls construction</vt:lpstr>
      <vt:lpstr>Internal walls construction</vt:lpstr>
      <vt:lpstr>Ceiling Construction</vt:lpstr>
      <vt:lpstr>Windows and Doors</vt:lpstr>
      <vt:lpstr>Summary</vt:lpstr>
      <vt:lpstr>Heating Load Calculation</vt:lpstr>
      <vt:lpstr>Slide 14</vt:lpstr>
      <vt:lpstr>Sample Calculation</vt:lpstr>
      <vt:lpstr>Slide 16</vt:lpstr>
      <vt:lpstr>Slide 17</vt:lpstr>
      <vt:lpstr>Total Heating Loads </vt:lpstr>
      <vt:lpstr>Boiler Selection</vt:lpstr>
      <vt:lpstr>Slide 20</vt:lpstr>
      <vt:lpstr>Pump Specification  </vt:lpstr>
      <vt:lpstr>Pump Selection</vt:lpstr>
      <vt:lpstr>Expansion Tank </vt:lpstr>
      <vt:lpstr>Slide 24</vt:lpstr>
      <vt:lpstr>Coaling Load Calculation</vt:lpstr>
      <vt:lpstr>Slide 26</vt:lpstr>
      <vt:lpstr>Slide 27</vt:lpstr>
      <vt:lpstr>Sample Calculations For Single Room (1)</vt:lpstr>
      <vt:lpstr>Slide 29</vt:lpstr>
      <vt:lpstr>Slide 30</vt:lpstr>
      <vt:lpstr>Slide 31</vt:lpstr>
      <vt:lpstr>Chiller Selection</vt:lpstr>
      <vt:lpstr>Pump Selection</vt:lpstr>
      <vt:lpstr>Pressure Tank Selection</vt:lpstr>
      <vt:lpstr>Slide 35</vt:lpstr>
      <vt:lpstr>Fan Coil Unit </vt:lpstr>
      <vt:lpstr>Slide 37</vt:lpstr>
      <vt:lpstr>Pipe Sizing ( FCU 1)</vt:lpstr>
      <vt:lpstr>Slide 39</vt:lpstr>
      <vt:lpstr>Duct Sizing ( FCU 1)</vt:lpstr>
      <vt:lpstr>Slide 41</vt:lpstr>
      <vt:lpstr>Fresh Air Duct </vt:lpstr>
      <vt:lpstr>Slide 43</vt:lpstr>
      <vt:lpstr>Slide 44</vt:lpstr>
      <vt:lpstr>Fresh Air Fan Selection</vt:lpstr>
      <vt:lpstr>Exhaust Air Duct</vt:lpstr>
      <vt:lpstr>Slide 47</vt:lpstr>
      <vt:lpstr>Exhaust Fan Selection</vt:lpstr>
      <vt:lpstr>Slide 49</vt:lpstr>
      <vt:lpstr>Slide 50</vt:lpstr>
      <vt:lpstr>Air Handling Unit Selection</vt:lpstr>
      <vt:lpstr>Slide 52</vt:lpstr>
      <vt:lpstr>Slide 53</vt:lpstr>
      <vt:lpstr>Plumbing System </vt:lpstr>
      <vt:lpstr>Sample Calculation </vt:lpstr>
      <vt:lpstr>Slide 56</vt:lpstr>
      <vt:lpstr>Slide 57</vt:lpstr>
      <vt:lpstr>Slide 58</vt:lpstr>
      <vt:lpstr>Slide 59</vt:lpstr>
      <vt:lpstr>Pump Selection </vt:lpstr>
      <vt:lpstr>Slide 61</vt:lpstr>
      <vt:lpstr>Pressure Tank Selection</vt:lpstr>
      <vt:lpstr>Slide 63</vt:lpstr>
      <vt:lpstr>Expansion Tank Selection</vt:lpstr>
      <vt:lpstr>Slide 65</vt:lpstr>
      <vt:lpstr>Slide 66</vt:lpstr>
      <vt:lpstr>Drainage System</vt:lpstr>
      <vt:lpstr>Slide 68</vt:lpstr>
      <vt:lpstr>Slide 69</vt:lpstr>
      <vt:lpstr>Slide 70</vt:lpstr>
      <vt:lpstr>Slide 71</vt:lpstr>
      <vt:lpstr>Slide 72</vt:lpstr>
      <vt:lpstr>Slide 73</vt:lpstr>
      <vt:lpstr>Slide 74</vt:lpstr>
      <vt:lpstr>Slide 75</vt:lpstr>
      <vt:lpstr>Fire Fighting System </vt:lpstr>
      <vt:lpstr>Landing Valve and Cabinet</vt:lpstr>
      <vt:lpstr>Slide 78</vt:lpstr>
      <vt:lpstr>Pump Selection</vt:lpstr>
      <vt:lpstr>Pressure Tank Selection</vt:lpstr>
      <vt:lpstr>Slide 81</vt:lpstr>
      <vt:lpstr>Tank Volume</vt:lpstr>
      <vt:lpstr>Sprinklers </vt:lpstr>
      <vt:lpstr>Slide 84</vt:lpstr>
      <vt:lpstr>Slide 85</vt:lpstr>
      <vt:lpstr>Slide 86</vt:lpstr>
      <vt:lpstr>Slide 87</vt:lpstr>
      <vt:lpstr>Slide 88</vt:lpstr>
      <vt:lpstr>Slide 89</vt:lpstr>
      <vt:lpstr>Medical Gases</vt:lpstr>
      <vt:lpstr>Pipe Sizing </vt:lpstr>
      <vt:lpstr>Slide 92</vt:lpstr>
      <vt:lpstr>Slide 93</vt:lpstr>
      <vt:lpstr>Slide 94</vt:lpstr>
      <vt:lpstr>Slide 95</vt:lpstr>
      <vt:lpstr>Slide 96</vt:lpstr>
      <vt:lpstr>Slide 97</vt:lpstr>
      <vt:lpstr>Slide 98</vt:lpstr>
      <vt:lpstr>Slide 99</vt:lpstr>
      <vt:lpstr>Elevator</vt:lpstr>
      <vt:lpstr>Elevator Selection</vt:lpstr>
      <vt:lpstr>Slide 102</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qusai</dc:creator>
  <cp:lastModifiedBy>Eng. Mohamad Jitan</cp:lastModifiedBy>
  <cp:revision>77</cp:revision>
  <dcterms:created xsi:type="dcterms:W3CDTF">2013-05-20T15:06:26Z</dcterms:created>
  <dcterms:modified xsi:type="dcterms:W3CDTF">2014-05-28T16:08:26Z</dcterms:modified>
</cp:coreProperties>
</file>