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80" r:id="rId1"/>
  </p:sldMasterIdLst>
  <p:notesMasterIdLst>
    <p:notesMasterId r:id="rId20"/>
  </p:notes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BC9B1B9-0D81-4931-AD48-85C7EB3C6C74}" type="datetimeFigureOut">
              <a:rPr lang="ar-JO" smtClean="0"/>
              <a:pPr/>
              <a:t>11/08/1437</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76C05F9-BD81-401D-8D47-469338796AC2}" type="slidenum">
              <a:rPr lang="ar-JO" smtClean="0"/>
              <a:pPr/>
              <a:t>‹#›</a:t>
            </a:fld>
            <a:endParaRPr lang="ar-JO"/>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 load </a:t>
            </a:r>
            <a:endParaRPr lang="ar-JO" dirty="0"/>
          </a:p>
        </p:txBody>
      </p:sp>
      <p:sp>
        <p:nvSpPr>
          <p:cNvPr id="4" name="Slide Number Placeholder 3"/>
          <p:cNvSpPr>
            <a:spLocks noGrp="1"/>
          </p:cNvSpPr>
          <p:nvPr>
            <p:ph type="sldNum" sz="quarter" idx="10"/>
          </p:nvPr>
        </p:nvSpPr>
        <p:spPr/>
        <p:txBody>
          <a:bodyPr/>
          <a:lstStyle/>
          <a:p>
            <a:fld id="{E76C05F9-BD81-401D-8D47-469338796AC2}" type="slidenum">
              <a:rPr lang="ar-JO" smtClean="0"/>
              <a:pPr/>
              <a:t>3</a:t>
            </a:fld>
            <a:endParaRPr lang="ar-J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23361C6-6003-45AE-9ABC-1DC4B5BC565F}" type="datetimeFigureOut">
              <a:rPr lang="ar-JO" smtClean="0"/>
              <a:pPr/>
              <a:t>11/08/1437</a:t>
            </a:fld>
            <a:endParaRPr lang="ar-JO"/>
          </a:p>
        </p:txBody>
      </p:sp>
      <p:sp>
        <p:nvSpPr>
          <p:cNvPr id="19" name="Footer Placeholder 18"/>
          <p:cNvSpPr>
            <a:spLocks noGrp="1"/>
          </p:cNvSpPr>
          <p:nvPr>
            <p:ph type="ftr" sz="quarter" idx="11"/>
          </p:nvPr>
        </p:nvSpPr>
        <p:spPr/>
        <p:txBody>
          <a:bodyPr/>
          <a:lstStyle/>
          <a:p>
            <a:endParaRPr lang="ar-JO"/>
          </a:p>
        </p:txBody>
      </p:sp>
      <p:sp>
        <p:nvSpPr>
          <p:cNvPr id="27" name="Slide Number Placeholder 26"/>
          <p:cNvSpPr>
            <a:spLocks noGrp="1"/>
          </p:cNvSpPr>
          <p:nvPr>
            <p:ph type="sldNum" sz="quarter" idx="12"/>
          </p:nvPr>
        </p:nvSpPr>
        <p:spPr/>
        <p:txBody>
          <a:bodyPr/>
          <a:lstStyle/>
          <a:p>
            <a:fld id="{C4FA5A21-A7ED-4D1B-834B-DACD4A6C3901}" type="slidenum">
              <a:rPr lang="ar-JO" smtClean="0"/>
              <a:pPr/>
              <a:t>‹#›</a:t>
            </a:fld>
            <a:endParaRPr lang="ar-JO"/>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3361C6-6003-45AE-9ABC-1DC4B5BC565F}" type="datetimeFigureOut">
              <a:rPr lang="ar-JO" smtClean="0"/>
              <a:pPr/>
              <a:t>11/08/1437</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C4FA5A21-A7ED-4D1B-834B-DACD4A6C3901}"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3361C6-6003-45AE-9ABC-1DC4B5BC565F}" type="datetimeFigureOut">
              <a:rPr lang="ar-JO" smtClean="0"/>
              <a:pPr/>
              <a:t>11/08/1437</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C4FA5A21-A7ED-4D1B-834B-DACD4A6C3901}"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3361C6-6003-45AE-9ABC-1DC4B5BC565F}" type="datetimeFigureOut">
              <a:rPr lang="ar-JO" smtClean="0"/>
              <a:pPr/>
              <a:t>11/08/1437</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C4FA5A21-A7ED-4D1B-834B-DACD4A6C3901}"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23361C6-6003-45AE-9ABC-1DC4B5BC565F}" type="datetimeFigureOut">
              <a:rPr lang="ar-JO" smtClean="0"/>
              <a:pPr/>
              <a:t>11/08/1437</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C4FA5A21-A7ED-4D1B-834B-DACD4A6C3901}" type="slidenum">
              <a:rPr lang="ar-JO" smtClean="0"/>
              <a:pPr/>
              <a:t>‹#›</a:t>
            </a:fld>
            <a:endParaRPr lang="ar-J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3361C6-6003-45AE-9ABC-1DC4B5BC565F}" type="datetimeFigureOut">
              <a:rPr lang="ar-JO" smtClean="0"/>
              <a:pPr/>
              <a:t>11/08/1437</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C4FA5A21-A7ED-4D1B-834B-DACD4A6C3901}"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23361C6-6003-45AE-9ABC-1DC4B5BC565F}" type="datetimeFigureOut">
              <a:rPr lang="ar-JO" smtClean="0"/>
              <a:pPr/>
              <a:t>11/08/1437</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C4FA5A21-A7ED-4D1B-834B-DACD4A6C3901}"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23361C6-6003-45AE-9ABC-1DC4B5BC565F}" type="datetimeFigureOut">
              <a:rPr lang="ar-JO" smtClean="0"/>
              <a:pPr/>
              <a:t>11/08/1437</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C4FA5A21-A7ED-4D1B-834B-DACD4A6C3901}"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361C6-6003-45AE-9ABC-1DC4B5BC565F}" type="datetimeFigureOut">
              <a:rPr lang="ar-JO" smtClean="0"/>
              <a:pPr/>
              <a:t>11/08/1437</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C4FA5A21-A7ED-4D1B-834B-DACD4A6C3901}"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3361C6-6003-45AE-9ABC-1DC4B5BC565F}" type="datetimeFigureOut">
              <a:rPr lang="ar-JO" smtClean="0"/>
              <a:pPr/>
              <a:t>11/08/1437</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C4FA5A21-A7ED-4D1B-834B-DACD4A6C3901}"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23361C6-6003-45AE-9ABC-1DC4B5BC565F}" type="datetimeFigureOut">
              <a:rPr lang="ar-JO" smtClean="0"/>
              <a:pPr/>
              <a:t>11/08/1437</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a:xfrm>
            <a:off x="8077200" y="6356350"/>
            <a:ext cx="609600" cy="365125"/>
          </a:xfrm>
        </p:spPr>
        <p:txBody>
          <a:bodyPr/>
          <a:lstStyle/>
          <a:p>
            <a:fld id="{C4FA5A21-A7ED-4D1B-834B-DACD4A6C3901}" type="slidenum">
              <a:rPr lang="ar-JO" smtClean="0"/>
              <a:pPr/>
              <a:t>‹#›</a:t>
            </a:fld>
            <a:endParaRPr lang="ar-JO"/>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23361C6-6003-45AE-9ABC-1DC4B5BC565F}" type="datetimeFigureOut">
              <a:rPr lang="ar-JO" smtClean="0"/>
              <a:pPr/>
              <a:t>11/08/1437</a:t>
            </a:fld>
            <a:endParaRPr lang="ar-JO"/>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JO"/>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4FA5A21-A7ED-4D1B-834B-DACD4A6C3901}" type="slidenum">
              <a:rPr lang="ar-JO" smtClean="0"/>
              <a:pPr/>
              <a:t>‹#›</a:t>
            </a:fld>
            <a:endParaRPr lang="ar-JO"/>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najah.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58" y="0"/>
            <a:ext cx="8286808" cy="1138773"/>
          </a:xfrm>
          <a:prstGeom prst="rect">
            <a:avLst/>
          </a:prstGeom>
          <a:noFill/>
        </p:spPr>
        <p:txBody>
          <a:bodyPr wrap="square" rtlCol="1">
            <a:spAutoFit/>
          </a:bodyPr>
          <a:lstStyle/>
          <a:p>
            <a:pPr algn="ctr"/>
            <a:r>
              <a:rPr lang="ar-JO" sz="3200" b="1" dirty="0" smtClean="0">
                <a:ln w="12700">
                  <a:solidFill>
                    <a:schemeClr val="tx2">
                      <a:satMod val="155000"/>
                    </a:schemeClr>
                  </a:solidFill>
                  <a:prstDash val="solid"/>
                </a:ln>
                <a:solidFill>
                  <a:schemeClr val="bg1">
                    <a:lumMod val="85000"/>
                    <a:lumOff val="15000"/>
                  </a:schemeClr>
                </a:solidFill>
                <a:effectLst>
                  <a:outerShdw blurRad="41275" dist="20320" dir="1800000" algn="tl" rotWithShape="0">
                    <a:srgbClr val="000000">
                      <a:alpha val="40000"/>
                    </a:srgbClr>
                  </a:outerShdw>
                </a:effectLst>
              </a:rPr>
              <a:t>بسم الله الرحمن الرحيم </a:t>
            </a:r>
          </a:p>
          <a:p>
            <a:pPr algn="ctr"/>
            <a:endParaRPr lang="ar-JO"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ar-JO"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Picture 4" descr="logo">
            <a:hlinkClick r:id="rId2"/>
          </p:cNvPr>
          <p:cNvPicPr/>
          <p:nvPr/>
        </p:nvPicPr>
        <p:blipFill>
          <a:blip r:embed="rId3" cstate="print"/>
          <a:srcRect/>
          <a:stretch>
            <a:fillRect/>
          </a:stretch>
        </p:blipFill>
        <p:spPr bwMode="auto">
          <a:xfrm>
            <a:off x="3714744" y="642918"/>
            <a:ext cx="1714512" cy="1643074"/>
          </a:xfrm>
          <a:prstGeom prst="rect">
            <a:avLst/>
          </a:prstGeom>
          <a:noFill/>
          <a:ln w="9525">
            <a:noFill/>
            <a:miter lim="800000"/>
            <a:headEnd/>
            <a:tailEnd/>
          </a:ln>
        </p:spPr>
      </p:pic>
      <p:sp>
        <p:nvSpPr>
          <p:cNvPr id="6" name="TextBox 5"/>
          <p:cNvSpPr txBox="1"/>
          <p:nvPr/>
        </p:nvSpPr>
        <p:spPr>
          <a:xfrm>
            <a:off x="642910" y="2357430"/>
            <a:ext cx="7715304" cy="2831544"/>
          </a:xfrm>
          <a:prstGeom prst="rect">
            <a:avLst/>
          </a:prstGeom>
          <a:noFill/>
        </p:spPr>
        <p:txBody>
          <a:bodyPr wrap="square" rtlCol="1">
            <a:spAutoFit/>
          </a:bodyPr>
          <a:lstStyle/>
          <a:p>
            <a:pPr algn="ctr" rtl="0"/>
            <a:r>
              <a:rPr lang="en-US" b="1" dirty="0" smtClean="0">
                <a:solidFill>
                  <a:srgbClr val="FFFF00"/>
                </a:solidFill>
              </a:rPr>
              <a:t>An-</a:t>
            </a:r>
            <a:r>
              <a:rPr lang="en-US" b="1" dirty="0" err="1" smtClean="0">
                <a:solidFill>
                  <a:srgbClr val="FFFF00"/>
                </a:solidFill>
              </a:rPr>
              <a:t>Najah</a:t>
            </a:r>
            <a:r>
              <a:rPr lang="en-US" b="1" dirty="0" smtClean="0">
                <a:solidFill>
                  <a:srgbClr val="FFFF00"/>
                </a:solidFill>
              </a:rPr>
              <a:t> </a:t>
            </a:r>
            <a:r>
              <a:rPr lang="en-US" b="1" dirty="0">
                <a:solidFill>
                  <a:srgbClr val="FFFF00"/>
                </a:solidFill>
              </a:rPr>
              <a:t>National University</a:t>
            </a:r>
            <a:endParaRPr lang="en-US" dirty="0">
              <a:solidFill>
                <a:srgbClr val="FFFF00"/>
              </a:solidFill>
            </a:endParaRPr>
          </a:p>
          <a:p>
            <a:pPr algn="ctr" rtl="0"/>
            <a:r>
              <a:rPr lang="en-US" b="1" dirty="0">
                <a:solidFill>
                  <a:srgbClr val="FFFF00"/>
                </a:solidFill>
              </a:rPr>
              <a:t>Engineering college</a:t>
            </a:r>
            <a:endParaRPr lang="en-US" dirty="0">
              <a:solidFill>
                <a:srgbClr val="FFFF00"/>
              </a:solidFill>
            </a:endParaRPr>
          </a:p>
          <a:p>
            <a:pPr algn="ctr" rtl="0"/>
            <a:r>
              <a:rPr lang="en-US" b="1" dirty="0">
                <a:solidFill>
                  <a:srgbClr val="FFFF00"/>
                </a:solidFill>
              </a:rPr>
              <a:t>Civil engineering </a:t>
            </a:r>
            <a:r>
              <a:rPr lang="en-US" b="1" dirty="0" smtClean="0">
                <a:solidFill>
                  <a:srgbClr val="FFFF00"/>
                </a:solidFill>
              </a:rPr>
              <a:t>department</a:t>
            </a:r>
          </a:p>
          <a:p>
            <a:pPr algn="ctr" rtl="0"/>
            <a:endParaRPr lang="en-US" dirty="0"/>
          </a:p>
          <a:p>
            <a:pPr algn="ctr"/>
            <a:r>
              <a:rPr lang="en-US" sz="2800" b="1" dirty="0">
                <a:solidFill>
                  <a:srgbClr val="FF0000"/>
                </a:solidFill>
              </a:rPr>
              <a:t>Foundation Design of Al – </a:t>
            </a:r>
            <a:r>
              <a:rPr lang="en-US" sz="2800" b="1" dirty="0" err="1">
                <a:solidFill>
                  <a:srgbClr val="FF0000"/>
                </a:solidFill>
              </a:rPr>
              <a:t>Jasser</a:t>
            </a:r>
            <a:r>
              <a:rPr lang="en-US" sz="2800" b="1" dirty="0">
                <a:solidFill>
                  <a:srgbClr val="FF0000"/>
                </a:solidFill>
              </a:rPr>
              <a:t> Building </a:t>
            </a:r>
          </a:p>
          <a:p>
            <a:pPr algn="ctr"/>
            <a:r>
              <a:rPr lang="en-US" b="1" dirty="0"/>
              <a:t> </a:t>
            </a:r>
            <a:endParaRPr lang="en-US" dirty="0"/>
          </a:p>
          <a:p>
            <a:pPr algn="ctr"/>
            <a:r>
              <a:rPr lang="en-US" b="1" dirty="0"/>
              <a:t> </a:t>
            </a:r>
            <a:endParaRPr lang="en-US" dirty="0"/>
          </a:p>
          <a:p>
            <a:pPr algn="ctr"/>
            <a:r>
              <a:rPr lang="en-US" sz="2400" b="1" dirty="0">
                <a:solidFill>
                  <a:srgbClr val="002060"/>
                </a:solidFill>
              </a:rPr>
              <a:t>Submitted to : Dr. </a:t>
            </a:r>
            <a:r>
              <a:rPr lang="en-US" sz="2400" b="1" dirty="0" err="1">
                <a:solidFill>
                  <a:srgbClr val="002060"/>
                </a:solidFill>
              </a:rPr>
              <a:t>Isam</a:t>
            </a:r>
            <a:r>
              <a:rPr lang="en-US" sz="2400" b="1" dirty="0">
                <a:solidFill>
                  <a:srgbClr val="002060"/>
                </a:solidFill>
              </a:rPr>
              <a:t> </a:t>
            </a:r>
            <a:r>
              <a:rPr lang="en-US" sz="2400" b="1" dirty="0" err="1">
                <a:solidFill>
                  <a:srgbClr val="002060"/>
                </a:solidFill>
              </a:rPr>
              <a:t>Jardaneh</a:t>
            </a:r>
            <a:endParaRPr lang="en-US" sz="2400" dirty="0">
              <a:solidFill>
                <a:srgbClr val="002060"/>
              </a:solidFill>
            </a:endParaRPr>
          </a:p>
          <a:p>
            <a:pPr algn="l"/>
            <a:endParaRPr lang="ar-JO" dirty="0"/>
          </a:p>
        </p:txBody>
      </p:sp>
      <p:sp>
        <p:nvSpPr>
          <p:cNvPr id="8" name="Rectangle 7"/>
          <p:cNvSpPr/>
          <p:nvPr/>
        </p:nvSpPr>
        <p:spPr>
          <a:xfrm>
            <a:off x="1357290" y="5214950"/>
            <a:ext cx="6688307" cy="1077218"/>
          </a:xfrm>
          <a:prstGeom prst="rect">
            <a:avLst/>
          </a:prstGeom>
          <a:noFill/>
        </p:spPr>
        <p:txBody>
          <a:bodyPr wrap="squar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Prepared by: </a:t>
            </a:r>
          </a:p>
          <a:p>
            <a:pPr algn="ctr"/>
            <a:r>
              <a:rPr lang="en-US" sz="32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Sulayman</a:t>
            </a: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32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Hamad</a:t>
            </a: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ar-JO"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500297" y="571468"/>
          <a:ext cx="4929223" cy="6467235"/>
        </p:xfrm>
        <a:graphic>
          <a:graphicData uri="http://schemas.openxmlformats.org/drawingml/2006/table">
            <a:tbl>
              <a:tblPr rtl="1"/>
              <a:tblGrid>
                <a:gridCol w="1247646"/>
                <a:gridCol w="2127133"/>
                <a:gridCol w="1554444"/>
              </a:tblGrid>
              <a:tr h="368187">
                <a:tc>
                  <a:txBody>
                    <a:bodyPr/>
                    <a:lstStyle/>
                    <a:p>
                      <a:pPr rtl="0">
                        <a:lnSpc>
                          <a:spcPct val="115000"/>
                        </a:lnSpc>
                        <a:spcAft>
                          <a:spcPts val="0"/>
                        </a:spcAft>
                      </a:pPr>
                      <a:r>
                        <a:rPr lang="en-US" sz="1200" b="1">
                          <a:solidFill>
                            <a:srgbClr val="000000"/>
                          </a:solidFill>
                          <a:latin typeface="Arial"/>
                          <a:ea typeface="Times New Roman"/>
                          <a:cs typeface="Arial"/>
                        </a:rPr>
                        <a:t>Size (mxm)</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Arial"/>
                          <a:ea typeface="Times New Roman"/>
                          <a:cs typeface="Arial"/>
                        </a:rPr>
                        <a:t>group of footing</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Times New Roman"/>
                          <a:ea typeface="Times New Roman"/>
                          <a:cs typeface="Arial"/>
                        </a:rPr>
                        <a:t>Foot number</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1765">
                <a:tc>
                  <a:txBody>
                    <a:bodyPr/>
                    <a:lstStyle/>
                    <a:p>
                      <a:pPr rtl="0">
                        <a:lnSpc>
                          <a:spcPct val="115000"/>
                        </a:lnSpc>
                        <a:spcAft>
                          <a:spcPts val="0"/>
                        </a:spcAft>
                      </a:pPr>
                      <a:r>
                        <a:rPr lang="en-US" sz="1200" b="1">
                          <a:solidFill>
                            <a:srgbClr val="000000"/>
                          </a:solidFill>
                          <a:latin typeface="Arial"/>
                          <a:ea typeface="Times New Roman"/>
                          <a:cs typeface="Arial"/>
                        </a:rPr>
                        <a:t>4x4</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Arial"/>
                          <a:ea typeface="Times New Roman"/>
                          <a:cs typeface="Arial"/>
                        </a:rPr>
                        <a:t>A</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Times New Roman"/>
                          <a:ea typeface="Times New Roman"/>
                          <a:cs typeface="Arial"/>
                        </a:rPr>
                        <a:t>H20</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1765">
                <a:tc>
                  <a:txBody>
                    <a:bodyPr/>
                    <a:lstStyle/>
                    <a:p>
                      <a:pPr rtl="0">
                        <a:lnSpc>
                          <a:spcPct val="115000"/>
                        </a:lnSpc>
                        <a:spcAft>
                          <a:spcPts val="0"/>
                        </a:spcAft>
                      </a:pPr>
                      <a:r>
                        <a:rPr lang="en-US" sz="1200" b="1">
                          <a:solidFill>
                            <a:srgbClr val="000000"/>
                          </a:solidFill>
                          <a:latin typeface="Arial"/>
                          <a:ea typeface="Times New Roman"/>
                          <a:cs typeface="Arial"/>
                        </a:rPr>
                        <a:t>4x4</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Arial"/>
                          <a:ea typeface="Times New Roman"/>
                          <a:cs typeface="Arial"/>
                        </a:rPr>
                        <a:t>A</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Times New Roman"/>
                          <a:ea typeface="Times New Roman"/>
                          <a:cs typeface="Arial"/>
                        </a:rPr>
                        <a:t> B21</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1765">
                <a:tc>
                  <a:txBody>
                    <a:bodyPr/>
                    <a:lstStyle/>
                    <a:p>
                      <a:pPr rtl="0">
                        <a:lnSpc>
                          <a:spcPct val="115000"/>
                        </a:lnSpc>
                        <a:spcAft>
                          <a:spcPts val="0"/>
                        </a:spcAft>
                      </a:pPr>
                      <a:r>
                        <a:rPr lang="en-US" sz="1200" b="1">
                          <a:solidFill>
                            <a:srgbClr val="000000"/>
                          </a:solidFill>
                          <a:latin typeface="Arial"/>
                          <a:ea typeface="Times New Roman"/>
                          <a:cs typeface="Arial"/>
                        </a:rPr>
                        <a:t>4x4</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Arial"/>
                          <a:ea typeface="Times New Roman"/>
                          <a:cs typeface="Arial"/>
                        </a:rPr>
                        <a:t>A</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Times New Roman"/>
                          <a:ea typeface="Times New Roman"/>
                          <a:cs typeface="Arial"/>
                        </a:rPr>
                        <a:t>F12</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1765">
                <a:tc>
                  <a:txBody>
                    <a:bodyPr/>
                    <a:lstStyle/>
                    <a:p>
                      <a:pPr rtl="0">
                        <a:lnSpc>
                          <a:spcPct val="115000"/>
                        </a:lnSpc>
                        <a:spcAft>
                          <a:spcPts val="0"/>
                        </a:spcAft>
                      </a:pPr>
                      <a:r>
                        <a:rPr lang="en-US" sz="1200" b="1">
                          <a:solidFill>
                            <a:srgbClr val="000000"/>
                          </a:solidFill>
                          <a:latin typeface="Arial"/>
                          <a:ea typeface="Times New Roman"/>
                          <a:cs typeface="Arial"/>
                        </a:rPr>
                        <a:t>4x4</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Arial"/>
                          <a:ea typeface="Times New Roman"/>
                          <a:cs typeface="Arial"/>
                        </a:rPr>
                        <a:t>A</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Times New Roman"/>
                          <a:ea typeface="Times New Roman"/>
                          <a:cs typeface="Arial"/>
                        </a:rPr>
                        <a:t>B25</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1765">
                <a:tc>
                  <a:txBody>
                    <a:bodyPr/>
                    <a:lstStyle/>
                    <a:p>
                      <a:pPr rtl="0">
                        <a:lnSpc>
                          <a:spcPct val="115000"/>
                        </a:lnSpc>
                        <a:spcAft>
                          <a:spcPts val="0"/>
                        </a:spcAft>
                      </a:pPr>
                      <a:r>
                        <a:rPr lang="en-US" sz="1200" b="1">
                          <a:solidFill>
                            <a:srgbClr val="000000"/>
                          </a:solidFill>
                          <a:latin typeface="Arial"/>
                          <a:ea typeface="Times New Roman"/>
                          <a:cs typeface="Arial"/>
                        </a:rPr>
                        <a:t>4x4</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Arial"/>
                          <a:ea typeface="Times New Roman"/>
                          <a:cs typeface="Arial"/>
                        </a:rPr>
                        <a:t>A</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Times New Roman"/>
                          <a:ea typeface="Times New Roman"/>
                          <a:cs typeface="Arial"/>
                        </a:rPr>
                        <a:t>H25</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1765">
                <a:tc>
                  <a:txBody>
                    <a:bodyPr/>
                    <a:lstStyle/>
                    <a:p>
                      <a:pPr rtl="0">
                        <a:lnSpc>
                          <a:spcPct val="115000"/>
                        </a:lnSpc>
                        <a:spcAft>
                          <a:spcPts val="0"/>
                        </a:spcAft>
                      </a:pPr>
                      <a:r>
                        <a:rPr lang="en-US" sz="1200" b="1">
                          <a:solidFill>
                            <a:srgbClr val="000000"/>
                          </a:solidFill>
                          <a:latin typeface="Arial"/>
                          <a:ea typeface="Times New Roman"/>
                          <a:cs typeface="Arial"/>
                        </a:rPr>
                        <a:t>4x4</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Arial"/>
                          <a:ea typeface="Times New Roman"/>
                          <a:cs typeface="Arial"/>
                        </a:rPr>
                        <a:t>A</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Times New Roman"/>
                          <a:ea typeface="Times New Roman"/>
                          <a:cs typeface="Arial"/>
                        </a:rPr>
                        <a:t>H18</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1765">
                <a:tc>
                  <a:txBody>
                    <a:bodyPr/>
                    <a:lstStyle/>
                    <a:p>
                      <a:pPr rtl="0">
                        <a:lnSpc>
                          <a:spcPct val="115000"/>
                        </a:lnSpc>
                        <a:spcAft>
                          <a:spcPts val="0"/>
                        </a:spcAft>
                      </a:pPr>
                      <a:r>
                        <a:rPr lang="en-US" sz="1200" b="1">
                          <a:solidFill>
                            <a:srgbClr val="000000"/>
                          </a:solidFill>
                          <a:latin typeface="Arial"/>
                          <a:ea typeface="Times New Roman"/>
                          <a:cs typeface="Arial"/>
                        </a:rPr>
                        <a:t>4x4</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Arial"/>
                          <a:ea typeface="Times New Roman"/>
                          <a:cs typeface="Arial"/>
                        </a:rPr>
                        <a:t>A</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Times New Roman"/>
                          <a:ea typeface="Times New Roman"/>
                          <a:cs typeface="Arial"/>
                        </a:rPr>
                        <a:t>H5</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1765">
                <a:tc>
                  <a:txBody>
                    <a:bodyPr/>
                    <a:lstStyle/>
                    <a:p>
                      <a:pPr rtl="0">
                        <a:lnSpc>
                          <a:spcPct val="115000"/>
                        </a:lnSpc>
                        <a:spcAft>
                          <a:spcPts val="0"/>
                        </a:spcAft>
                      </a:pPr>
                      <a:r>
                        <a:rPr lang="en-US" sz="1200" b="1">
                          <a:solidFill>
                            <a:srgbClr val="000000"/>
                          </a:solidFill>
                          <a:latin typeface="Arial"/>
                          <a:ea typeface="Times New Roman"/>
                          <a:cs typeface="Arial"/>
                        </a:rPr>
                        <a:t>4x4</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Arial"/>
                          <a:ea typeface="Times New Roman"/>
                          <a:cs typeface="Arial"/>
                        </a:rPr>
                        <a:t>A</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Times New Roman"/>
                          <a:ea typeface="Times New Roman"/>
                          <a:cs typeface="Arial"/>
                        </a:rPr>
                        <a:t>F15</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1765">
                <a:tc>
                  <a:txBody>
                    <a:bodyPr/>
                    <a:lstStyle/>
                    <a:p>
                      <a:pPr rtl="0">
                        <a:lnSpc>
                          <a:spcPct val="115000"/>
                        </a:lnSpc>
                        <a:spcAft>
                          <a:spcPts val="0"/>
                        </a:spcAft>
                      </a:pPr>
                      <a:r>
                        <a:rPr lang="en-US" sz="1200" b="1">
                          <a:solidFill>
                            <a:srgbClr val="000000"/>
                          </a:solidFill>
                          <a:latin typeface="Arial"/>
                          <a:ea typeface="Times New Roman"/>
                          <a:cs typeface="Arial"/>
                        </a:rPr>
                        <a:t>4.5x4.5</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Arial"/>
                          <a:ea typeface="Times New Roman"/>
                          <a:cs typeface="Arial"/>
                        </a:rPr>
                        <a:t>B</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Times New Roman"/>
                          <a:ea typeface="Times New Roman"/>
                          <a:cs typeface="Arial"/>
                        </a:rPr>
                        <a:t>B7</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1765">
                <a:tc>
                  <a:txBody>
                    <a:bodyPr/>
                    <a:lstStyle/>
                    <a:p>
                      <a:pPr rtl="0">
                        <a:lnSpc>
                          <a:spcPct val="115000"/>
                        </a:lnSpc>
                        <a:spcAft>
                          <a:spcPts val="0"/>
                        </a:spcAft>
                      </a:pPr>
                      <a:r>
                        <a:rPr lang="en-US" sz="1200" b="1">
                          <a:solidFill>
                            <a:srgbClr val="000000"/>
                          </a:solidFill>
                          <a:latin typeface="Arial"/>
                          <a:ea typeface="Times New Roman"/>
                          <a:cs typeface="Arial"/>
                        </a:rPr>
                        <a:t>4.5x4.5</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Arial"/>
                          <a:ea typeface="Times New Roman"/>
                          <a:cs typeface="Arial"/>
                        </a:rPr>
                        <a:t>B</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Times New Roman"/>
                          <a:ea typeface="Times New Roman"/>
                          <a:cs typeface="Arial"/>
                        </a:rPr>
                        <a:t>D25</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1765">
                <a:tc>
                  <a:txBody>
                    <a:bodyPr/>
                    <a:lstStyle/>
                    <a:p>
                      <a:pPr rtl="0">
                        <a:lnSpc>
                          <a:spcPct val="115000"/>
                        </a:lnSpc>
                        <a:spcAft>
                          <a:spcPts val="0"/>
                        </a:spcAft>
                      </a:pPr>
                      <a:r>
                        <a:rPr lang="en-US" sz="1200" b="1">
                          <a:solidFill>
                            <a:srgbClr val="000000"/>
                          </a:solidFill>
                          <a:latin typeface="Arial"/>
                          <a:ea typeface="Times New Roman"/>
                          <a:cs typeface="Arial"/>
                        </a:rPr>
                        <a:t>4.5x 4.5</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Arial"/>
                          <a:ea typeface="Times New Roman"/>
                          <a:cs typeface="Arial"/>
                        </a:rPr>
                        <a:t>B</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Times New Roman"/>
                          <a:ea typeface="Times New Roman"/>
                          <a:cs typeface="Arial"/>
                        </a:rPr>
                        <a:t>F6</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1765">
                <a:tc>
                  <a:txBody>
                    <a:bodyPr/>
                    <a:lstStyle/>
                    <a:p>
                      <a:pPr rtl="0">
                        <a:lnSpc>
                          <a:spcPct val="115000"/>
                        </a:lnSpc>
                        <a:spcAft>
                          <a:spcPts val="0"/>
                        </a:spcAft>
                      </a:pPr>
                      <a:r>
                        <a:rPr lang="en-US" sz="1200" b="1">
                          <a:solidFill>
                            <a:srgbClr val="000000"/>
                          </a:solidFill>
                          <a:latin typeface="Arial"/>
                          <a:ea typeface="Times New Roman"/>
                          <a:cs typeface="Arial"/>
                        </a:rPr>
                        <a:t>4.5x 4.5</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Arial"/>
                          <a:ea typeface="Times New Roman"/>
                          <a:cs typeface="Arial"/>
                        </a:rPr>
                        <a:t>B</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Times New Roman"/>
                          <a:ea typeface="Times New Roman"/>
                          <a:cs typeface="Arial"/>
                        </a:rPr>
                        <a:t>A14</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1765">
                <a:tc>
                  <a:txBody>
                    <a:bodyPr/>
                    <a:lstStyle/>
                    <a:p>
                      <a:pPr rtl="0">
                        <a:lnSpc>
                          <a:spcPct val="115000"/>
                        </a:lnSpc>
                        <a:spcAft>
                          <a:spcPts val="0"/>
                        </a:spcAft>
                      </a:pPr>
                      <a:r>
                        <a:rPr lang="en-US" sz="1200" b="1">
                          <a:solidFill>
                            <a:srgbClr val="000000"/>
                          </a:solidFill>
                          <a:latin typeface="Arial"/>
                          <a:ea typeface="Times New Roman"/>
                          <a:cs typeface="Arial"/>
                        </a:rPr>
                        <a:t>4.5x 4.5</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Arial"/>
                          <a:ea typeface="Times New Roman"/>
                          <a:cs typeface="Arial"/>
                        </a:rPr>
                        <a:t>B</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Times New Roman"/>
                          <a:ea typeface="Times New Roman"/>
                          <a:cs typeface="Arial"/>
                        </a:rPr>
                        <a:t>H29</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1765">
                <a:tc>
                  <a:txBody>
                    <a:bodyPr/>
                    <a:lstStyle/>
                    <a:p>
                      <a:pPr rtl="0">
                        <a:lnSpc>
                          <a:spcPct val="115000"/>
                        </a:lnSpc>
                        <a:spcAft>
                          <a:spcPts val="0"/>
                        </a:spcAft>
                      </a:pPr>
                      <a:r>
                        <a:rPr lang="en-US" sz="1200" b="1">
                          <a:solidFill>
                            <a:srgbClr val="000000"/>
                          </a:solidFill>
                          <a:latin typeface="Arial"/>
                          <a:ea typeface="Times New Roman"/>
                          <a:cs typeface="Arial"/>
                        </a:rPr>
                        <a:t>4.5x 4.5</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Arial"/>
                          <a:ea typeface="Times New Roman"/>
                          <a:cs typeface="Arial"/>
                        </a:rPr>
                        <a:t>B</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Times New Roman"/>
                          <a:ea typeface="Times New Roman"/>
                          <a:cs typeface="Arial"/>
                        </a:rPr>
                        <a:t>D30</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1765">
                <a:tc>
                  <a:txBody>
                    <a:bodyPr/>
                    <a:lstStyle/>
                    <a:p>
                      <a:pPr rtl="0">
                        <a:lnSpc>
                          <a:spcPct val="115000"/>
                        </a:lnSpc>
                        <a:spcAft>
                          <a:spcPts val="0"/>
                        </a:spcAft>
                      </a:pPr>
                      <a:r>
                        <a:rPr lang="en-US" sz="1200" b="1">
                          <a:solidFill>
                            <a:srgbClr val="000000"/>
                          </a:solidFill>
                          <a:latin typeface="Arial"/>
                          <a:ea typeface="Times New Roman"/>
                          <a:cs typeface="Arial"/>
                        </a:rPr>
                        <a:t>4.5x 4.5</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Arial"/>
                          <a:ea typeface="Times New Roman"/>
                          <a:cs typeface="Arial"/>
                        </a:rPr>
                        <a:t>B</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Times New Roman"/>
                          <a:ea typeface="Times New Roman"/>
                          <a:cs typeface="Arial"/>
                        </a:rPr>
                        <a:t>H15</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1765">
                <a:tc>
                  <a:txBody>
                    <a:bodyPr/>
                    <a:lstStyle/>
                    <a:p>
                      <a:pPr rtl="0">
                        <a:lnSpc>
                          <a:spcPct val="115000"/>
                        </a:lnSpc>
                        <a:spcAft>
                          <a:spcPts val="0"/>
                        </a:spcAft>
                      </a:pPr>
                      <a:r>
                        <a:rPr lang="en-US" sz="1200" b="1">
                          <a:solidFill>
                            <a:srgbClr val="000000"/>
                          </a:solidFill>
                          <a:latin typeface="Arial"/>
                          <a:ea typeface="Times New Roman"/>
                          <a:cs typeface="Arial"/>
                        </a:rPr>
                        <a:t>4.5x 4.5</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Arial"/>
                          <a:ea typeface="Times New Roman"/>
                          <a:cs typeface="Arial"/>
                        </a:rPr>
                        <a:t>B</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en-US" sz="1200" b="1">
                          <a:solidFill>
                            <a:srgbClr val="000000"/>
                          </a:solidFill>
                          <a:latin typeface="Times New Roman"/>
                          <a:ea typeface="Times New Roman"/>
                          <a:cs typeface="Arial"/>
                        </a:rPr>
                        <a:t>A9</a:t>
                      </a:r>
                      <a:r>
                        <a:rPr lang="ar-SA" sz="1200" b="1">
                          <a:solidFill>
                            <a:srgbClr val="000000"/>
                          </a:solidFill>
                          <a:latin typeface="Calibri"/>
                          <a:ea typeface="Times New Roman"/>
                          <a:cs typeface="Times New Roman"/>
                        </a:rPr>
                        <a:t>   </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1765">
                <a:tc>
                  <a:txBody>
                    <a:bodyPr/>
                    <a:lstStyle/>
                    <a:p>
                      <a:pPr rtl="0">
                        <a:lnSpc>
                          <a:spcPct val="115000"/>
                        </a:lnSpc>
                        <a:spcAft>
                          <a:spcPts val="0"/>
                        </a:spcAft>
                      </a:pPr>
                      <a:r>
                        <a:rPr lang="en-US" sz="1200" b="1">
                          <a:solidFill>
                            <a:srgbClr val="000000"/>
                          </a:solidFill>
                          <a:latin typeface="Arial"/>
                          <a:ea typeface="Times New Roman"/>
                          <a:cs typeface="Arial"/>
                        </a:rPr>
                        <a:t>4.5x 4.5</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Arial"/>
                          <a:ea typeface="Times New Roman"/>
                          <a:cs typeface="Arial"/>
                        </a:rPr>
                        <a:t>B</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Times New Roman"/>
                          <a:ea typeface="Times New Roman"/>
                          <a:cs typeface="Arial"/>
                        </a:rPr>
                        <a:t>D14</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1765">
                <a:tc>
                  <a:txBody>
                    <a:bodyPr/>
                    <a:lstStyle/>
                    <a:p>
                      <a:pPr rtl="0">
                        <a:lnSpc>
                          <a:spcPct val="115000"/>
                        </a:lnSpc>
                        <a:spcAft>
                          <a:spcPts val="0"/>
                        </a:spcAft>
                      </a:pPr>
                      <a:r>
                        <a:rPr lang="en-US" sz="1200" b="1">
                          <a:solidFill>
                            <a:srgbClr val="000000"/>
                          </a:solidFill>
                          <a:latin typeface="Arial"/>
                          <a:ea typeface="Times New Roman"/>
                          <a:cs typeface="Arial"/>
                        </a:rPr>
                        <a:t>4.5x 4.5</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Arial"/>
                          <a:ea typeface="Times New Roman"/>
                          <a:cs typeface="Arial"/>
                        </a:rPr>
                        <a:t>B</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Times New Roman"/>
                          <a:ea typeface="Times New Roman"/>
                          <a:cs typeface="Arial"/>
                        </a:rPr>
                        <a:t>H10</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1765">
                <a:tc>
                  <a:txBody>
                    <a:bodyPr/>
                    <a:lstStyle/>
                    <a:p>
                      <a:pPr rtl="0">
                        <a:lnSpc>
                          <a:spcPct val="115000"/>
                        </a:lnSpc>
                        <a:spcAft>
                          <a:spcPts val="0"/>
                        </a:spcAft>
                      </a:pPr>
                      <a:r>
                        <a:rPr lang="en-US" sz="1200" b="1">
                          <a:solidFill>
                            <a:srgbClr val="000000"/>
                          </a:solidFill>
                          <a:latin typeface="Arial"/>
                          <a:ea typeface="Times New Roman"/>
                          <a:cs typeface="Arial"/>
                        </a:rPr>
                        <a:t>4.5x 4.5</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Arial"/>
                          <a:ea typeface="Times New Roman"/>
                          <a:cs typeface="Arial"/>
                        </a:rPr>
                        <a:t>B</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Times New Roman"/>
                          <a:ea typeface="Times New Roman"/>
                          <a:cs typeface="Arial"/>
                        </a:rPr>
                        <a:t>B13</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1765">
                <a:tc>
                  <a:txBody>
                    <a:bodyPr/>
                    <a:lstStyle/>
                    <a:p>
                      <a:pPr rtl="0">
                        <a:lnSpc>
                          <a:spcPct val="115000"/>
                        </a:lnSpc>
                        <a:spcAft>
                          <a:spcPts val="0"/>
                        </a:spcAft>
                      </a:pPr>
                      <a:r>
                        <a:rPr lang="en-US" sz="1200" b="1">
                          <a:solidFill>
                            <a:srgbClr val="000000"/>
                          </a:solidFill>
                          <a:latin typeface="Arial"/>
                          <a:ea typeface="Times New Roman"/>
                          <a:cs typeface="Arial"/>
                        </a:rPr>
                        <a:t>4.5x 4.5</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Arial"/>
                          <a:ea typeface="Times New Roman"/>
                          <a:cs typeface="Arial"/>
                        </a:rPr>
                        <a:t>B</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Times New Roman"/>
                          <a:ea typeface="Times New Roman"/>
                          <a:cs typeface="Arial"/>
                        </a:rPr>
                        <a:t>G6</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1765">
                <a:tc>
                  <a:txBody>
                    <a:bodyPr/>
                    <a:lstStyle/>
                    <a:p>
                      <a:pPr rtl="0">
                        <a:lnSpc>
                          <a:spcPct val="115000"/>
                        </a:lnSpc>
                        <a:spcAft>
                          <a:spcPts val="0"/>
                        </a:spcAft>
                      </a:pPr>
                      <a:r>
                        <a:rPr lang="en-US" sz="1200" b="1">
                          <a:solidFill>
                            <a:srgbClr val="000000"/>
                          </a:solidFill>
                          <a:latin typeface="Arial"/>
                          <a:ea typeface="Times New Roman"/>
                          <a:cs typeface="Arial"/>
                        </a:rPr>
                        <a:t>4.5x 4.5</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Arial"/>
                          <a:ea typeface="Times New Roman"/>
                          <a:cs typeface="Arial"/>
                        </a:rPr>
                        <a:t>B</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Times New Roman"/>
                          <a:ea typeface="Times New Roman"/>
                          <a:cs typeface="Arial"/>
                        </a:rPr>
                        <a:t>D7</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1765">
                <a:tc>
                  <a:txBody>
                    <a:bodyPr/>
                    <a:lstStyle/>
                    <a:p>
                      <a:pPr rtl="0">
                        <a:lnSpc>
                          <a:spcPct val="115000"/>
                        </a:lnSpc>
                        <a:spcAft>
                          <a:spcPts val="0"/>
                        </a:spcAft>
                      </a:pPr>
                      <a:r>
                        <a:rPr lang="en-US" sz="1200" b="1">
                          <a:solidFill>
                            <a:srgbClr val="000000"/>
                          </a:solidFill>
                          <a:latin typeface="Arial"/>
                          <a:ea typeface="Times New Roman"/>
                          <a:cs typeface="Arial"/>
                        </a:rPr>
                        <a:t>5 x 5</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Arial"/>
                          <a:ea typeface="Times New Roman"/>
                          <a:cs typeface="Arial"/>
                        </a:rPr>
                        <a:t>C</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Times New Roman"/>
                          <a:ea typeface="Times New Roman"/>
                          <a:cs typeface="Arial"/>
                        </a:rPr>
                        <a:t>B32</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1765">
                <a:tc>
                  <a:txBody>
                    <a:bodyPr/>
                    <a:lstStyle/>
                    <a:p>
                      <a:pPr rtl="0">
                        <a:lnSpc>
                          <a:spcPct val="115000"/>
                        </a:lnSpc>
                        <a:spcAft>
                          <a:spcPts val="0"/>
                        </a:spcAft>
                      </a:pPr>
                      <a:r>
                        <a:rPr lang="en-US" sz="1200" b="1">
                          <a:solidFill>
                            <a:srgbClr val="000000"/>
                          </a:solidFill>
                          <a:latin typeface="Arial"/>
                          <a:ea typeface="Times New Roman"/>
                          <a:cs typeface="Arial"/>
                        </a:rPr>
                        <a:t>5 x 5</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Arial"/>
                          <a:ea typeface="Times New Roman"/>
                          <a:cs typeface="Arial"/>
                        </a:rPr>
                        <a:t>C</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Times New Roman"/>
                          <a:ea typeface="Times New Roman"/>
                          <a:cs typeface="Arial"/>
                        </a:rPr>
                        <a:t>F19</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1765">
                <a:tc>
                  <a:txBody>
                    <a:bodyPr/>
                    <a:lstStyle/>
                    <a:p>
                      <a:pPr rtl="0">
                        <a:lnSpc>
                          <a:spcPct val="115000"/>
                        </a:lnSpc>
                        <a:spcAft>
                          <a:spcPts val="0"/>
                        </a:spcAft>
                      </a:pPr>
                      <a:r>
                        <a:rPr lang="en-US" sz="1200" b="1">
                          <a:solidFill>
                            <a:srgbClr val="000000"/>
                          </a:solidFill>
                          <a:latin typeface="Arial"/>
                          <a:ea typeface="Times New Roman"/>
                          <a:cs typeface="Arial"/>
                        </a:rPr>
                        <a:t>5 x 5</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Arial"/>
                          <a:ea typeface="Times New Roman"/>
                          <a:cs typeface="Arial"/>
                        </a:rPr>
                        <a:t>C</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Times New Roman"/>
                          <a:ea typeface="Times New Roman"/>
                          <a:cs typeface="Arial"/>
                        </a:rPr>
                        <a:t>G22</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1765">
                <a:tc>
                  <a:txBody>
                    <a:bodyPr/>
                    <a:lstStyle/>
                    <a:p>
                      <a:pPr rtl="0">
                        <a:lnSpc>
                          <a:spcPct val="115000"/>
                        </a:lnSpc>
                        <a:spcAft>
                          <a:spcPts val="0"/>
                        </a:spcAft>
                      </a:pPr>
                      <a:r>
                        <a:rPr lang="en-US" sz="1200" b="1">
                          <a:solidFill>
                            <a:srgbClr val="000000"/>
                          </a:solidFill>
                          <a:latin typeface="Arial"/>
                          <a:ea typeface="Times New Roman"/>
                          <a:cs typeface="Arial"/>
                        </a:rPr>
                        <a:t>5 x 5</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Arial"/>
                          <a:ea typeface="Times New Roman"/>
                          <a:cs typeface="Arial"/>
                        </a:rPr>
                        <a:t>C</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Times New Roman"/>
                          <a:ea typeface="Times New Roman"/>
                          <a:cs typeface="Arial"/>
                        </a:rPr>
                        <a:t>F29</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1765">
                <a:tc>
                  <a:txBody>
                    <a:bodyPr/>
                    <a:lstStyle/>
                    <a:p>
                      <a:pPr rtl="0">
                        <a:lnSpc>
                          <a:spcPct val="115000"/>
                        </a:lnSpc>
                        <a:spcAft>
                          <a:spcPts val="0"/>
                        </a:spcAft>
                      </a:pPr>
                      <a:r>
                        <a:rPr lang="en-US" sz="1200" b="1">
                          <a:solidFill>
                            <a:srgbClr val="000000"/>
                          </a:solidFill>
                          <a:latin typeface="Arial"/>
                          <a:ea typeface="Times New Roman"/>
                          <a:cs typeface="Arial"/>
                        </a:rPr>
                        <a:t>5 x 5</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Arial"/>
                          <a:ea typeface="Times New Roman"/>
                          <a:cs typeface="Arial"/>
                        </a:rPr>
                        <a:t>C</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Times New Roman"/>
                          <a:ea typeface="Times New Roman"/>
                          <a:cs typeface="Arial"/>
                        </a:rPr>
                        <a:t>F23</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1765">
                <a:tc>
                  <a:txBody>
                    <a:bodyPr/>
                    <a:lstStyle/>
                    <a:p>
                      <a:pPr rtl="0">
                        <a:lnSpc>
                          <a:spcPct val="115000"/>
                        </a:lnSpc>
                        <a:spcAft>
                          <a:spcPts val="0"/>
                        </a:spcAft>
                      </a:pPr>
                      <a:r>
                        <a:rPr lang="en-US" sz="1200" b="1">
                          <a:solidFill>
                            <a:srgbClr val="000000"/>
                          </a:solidFill>
                          <a:latin typeface="Arial"/>
                          <a:ea typeface="Times New Roman"/>
                          <a:cs typeface="Arial"/>
                        </a:rPr>
                        <a:t>5 x 5</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Arial"/>
                          <a:ea typeface="Times New Roman"/>
                          <a:cs typeface="Arial"/>
                        </a:rPr>
                        <a:t>C</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Times New Roman"/>
                          <a:ea typeface="Times New Roman"/>
                          <a:cs typeface="Arial"/>
                        </a:rPr>
                        <a:t>G28</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1765">
                <a:tc>
                  <a:txBody>
                    <a:bodyPr/>
                    <a:lstStyle/>
                    <a:p>
                      <a:pPr rtl="0">
                        <a:lnSpc>
                          <a:spcPct val="115000"/>
                        </a:lnSpc>
                        <a:spcAft>
                          <a:spcPts val="0"/>
                        </a:spcAft>
                      </a:pPr>
                      <a:r>
                        <a:rPr lang="en-US" sz="1200" b="1">
                          <a:solidFill>
                            <a:srgbClr val="000000"/>
                          </a:solidFill>
                          <a:latin typeface="Arial"/>
                          <a:ea typeface="Times New Roman"/>
                          <a:cs typeface="Arial"/>
                        </a:rPr>
                        <a:t>5 x 5</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Arial"/>
                          <a:ea typeface="Times New Roman"/>
                          <a:cs typeface="Arial"/>
                        </a:rPr>
                        <a:t>C</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Times New Roman"/>
                          <a:ea typeface="Times New Roman"/>
                          <a:cs typeface="Arial"/>
                        </a:rPr>
                        <a:t>G18</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1765">
                <a:tc>
                  <a:txBody>
                    <a:bodyPr/>
                    <a:lstStyle/>
                    <a:p>
                      <a:pPr rtl="0">
                        <a:lnSpc>
                          <a:spcPct val="115000"/>
                        </a:lnSpc>
                        <a:spcAft>
                          <a:spcPts val="0"/>
                        </a:spcAft>
                      </a:pPr>
                      <a:r>
                        <a:rPr lang="en-US" sz="1200" b="1">
                          <a:solidFill>
                            <a:srgbClr val="000000"/>
                          </a:solidFill>
                          <a:latin typeface="Arial"/>
                          <a:ea typeface="Times New Roman"/>
                          <a:cs typeface="Arial"/>
                        </a:rPr>
                        <a:t>5 x 5</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a:solidFill>
                            <a:srgbClr val="000000"/>
                          </a:solidFill>
                          <a:latin typeface="Arial"/>
                          <a:ea typeface="Times New Roman"/>
                          <a:cs typeface="Arial"/>
                        </a:rPr>
                        <a:t>C</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200" b="1" dirty="0">
                          <a:solidFill>
                            <a:srgbClr val="000000"/>
                          </a:solidFill>
                          <a:latin typeface="Times New Roman"/>
                          <a:ea typeface="Times New Roman"/>
                          <a:cs typeface="Arial"/>
                        </a:rPr>
                        <a:t>G14</a:t>
                      </a:r>
                      <a:endParaRPr lang="en-US" sz="1200" dirty="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1000108"/>
            <a:ext cx="7671845" cy="5016758"/>
          </a:xfrm>
          <a:prstGeom prst="rect">
            <a:avLst/>
          </a:prstGeom>
          <a:noFill/>
        </p:spPr>
        <p:txBody>
          <a:bodyPr wrap="none" lIns="91440" tIns="45720" rIns="91440" bIns="45720">
            <a:spAutoFit/>
          </a:bodyPr>
          <a:lstStyle/>
          <a:p>
            <a:pPr algn="ctr"/>
            <a:r>
              <a:rPr lang="en-US"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We  evaluate the </a:t>
            </a:r>
            <a:r>
              <a:rPr lang="en-US"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thickness </a:t>
            </a:r>
            <a:r>
              <a:rPr lang="en-US"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of single </a:t>
            </a:r>
            <a:r>
              <a:rPr lang="en-US"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footing type A </a:t>
            </a:r>
            <a:r>
              <a:rPr lang="en-US"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p>
          <a:p>
            <a:pPr algn="ctr"/>
            <a:endParaRPr lang="ar-JO"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ar-JO"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It is d </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=50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cm</a:t>
            </a:r>
          </a:p>
          <a:p>
            <a:pPr algn="ct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And evaluate the area of steel it =</a:t>
            </a:r>
          </a:p>
          <a:p>
            <a:pPr algn="ct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Use   25 </a:t>
            </a:r>
            <a:r>
              <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Φ </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18   (1</a:t>
            </a:r>
            <a:r>
              <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Φ18 /16cm </a:t>
            </a:r>
            <a:r>
              <a:rPr lang="fr-F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provide  </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64cm</a:t>
            </a:r>
            <a:r>
              <a:rPr lang="en-US" sz="3200" b="1" baseline="30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en-US" sz="3200" dirty="0"/>
          </a:p>
          <a:p>
            <a:pPr algn="ctr"/>
            <a:endParaRPr lang="en-US"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2285984" y="785794"/>
            <a:ext cx="480554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We design footing on </a:t>
            </a:r>
            <a:r>
              <a:rPr kumimoji="0" lang="en-US" sz="2800" b="1" i="0" strike="noStrike" normalizeH="0" baseline="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sab</a:t>
            </a:r>
            <a:r>
              <a:rPr kumimoji="0" lang="en-US" sz="2800" b="1" i="0"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 2000</a:t>
            </a:r>
            <a:endParaRPr kumimoji="0" lang="en-US" sz="2800" b="1" i="0"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pic>
        <p:nvPicPr>
          <p:cNvPr id="5" name="Picture 4" descr="C:\Users\sulayman\AppData\Local\Temp\Rar$DI00.533\3D.PNG"/>
          <p:cNvPicPr/>
          <p:nvPr/>
        </p:nvPicPr>
        <p:blipFill>
          <a:blip r:embed="rId2"/>
          <a:srcRect/>
          <a:stretch>
            <a:fillRect/>
          </a:stretch>
        </p:blipFill>
        <p:spPr bwMode="auto">
          <a:xfrm>
            <a:off x="214282" y="1428736"/>
            <a:ext cx="8715436" cy="50720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ulayman\AppData\Local\Temp\Rar$DI28.925\M11.PNG"/>
          <p:cNvPicPr/>
          <p:nvPr/>
        </p:nvPicPr>
        <p:blipFill>
          <a:blip r:embed="rId2"/>
          <a:srcRect/>
          <a:stretch>
            <a:fillRect/>
          </a:stretch>
        </p:blipFill>
        <p:spPr bwMode="auto">
          <a:xfrm>
            <a:off x="0" y="1514475"/>
            <a:ext cx="9144000" cy="5343525"/>
          </a:xfrm>
          <a:prstGeom prst="rect">
            <a:avLst/>
          </a:prstGeom>
          <a:noFill/>
          <a:ln w="9525">
            <a:noFill/>
            <a:miter lim="800000"/>
            <a:headEnd/>
            <a:tailEnd/>
          </a:ln>
        </p:spPr>
      </p:pic>
      <p:sp>
        <p:nvSpPr>
          <p:cNvPr id="5" name="Rectangle 4"/>
          <p:cNvSpPr/>
          <p:nvPr/>
        </p:nvSpPr>
        <p:spPr>
          <a:xfrm>
            <a:off x="2214546" y="571480"/>
            <a:ext cx="3860416" cy="923330"/>
          </a:xfrm>
          <a:prstGeom prst="rect">
            <a:avLst/>
          </a:prstGeom>
          <a:noFill/>
        </p:spPr>
        <p:txBody>
          <a:bodyPr wrap="none" lIns="91440" tIns="45720" rIns="91440" bIns="45720">
            <a:spAutoFit/>
          </a:bodyPr>
          <a:lstStyle/>
          <a:p>
            <a:pPr algn="ct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Momant</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1-1</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ulayman\AppData\Local\Temp\Rar$DI35.712\M22.PNG"/>
          <p:cNvPicPr/>
          <p:nvPr/>
        </p:nvPicPr>
        <p:blipFill>
          <a:blip r:embed="rId2"/>
          <a:srcRect/>
          <a:stretch>
            <a:fillRect/>
          </a:stretch>
        </p:blipFill>
        <p:spPr bwMode="auto">
          <a:xfrm>
            <a:off x="357158" y="1666874"/>
            <a:ext cx="8429684" cy="5191125"/>
          </a:xfrm>
          <a:prstGeom prst="rect">
            <a:avLst/>
          </a:prstGeom>
          <a:noFill/>
          <a:ln w="9525">
            <a:noFill/>
            <a:miter lim="800000"/>
            <a:headEnd/>
            <a:tailEnd/>
          </a:ln>
        </p:spPr>
      </p:pic>
      <p:sp>
        <p:nvSpPr>
          <p:cNvPr id="5" name="Rectangle 4"/>
          <p:cNvSpPr/>
          <p:nvPr/>
        </p:nvSpPr>
        <p:spPr>
          <a:xfrm>
            <a:off x="2428860" y="714356"/>
            <a:ext cx="4023922" cy="923330"/>
          </a:xfrm>
          <a:prstGeom prst="rect">
            <a:avLst/>
          </a:prstGeom>
          <a:noFill/>
        </p:spPr>
        <p:txBody>
          <a:bodyPr wrap="none" lIns="91440" tIns="45720" rIns="91440" bIns="45720">
            <a:spAutoFit/>
          </a:bodyPr>
          <a:lstStyle/>
          <a:p>
            <a:pPr algn="ctr"/>
            <a:r>
              <a:rPr lang="en-US"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Momant</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2-2</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ulayman\AppData\Local\Temp\Rar$DI47.469\V13.png"/>
          <p:cNvPicPr/>
          <p:nvPr/>
        </p:nvPicPr>
        <p:blipFill>
          <a:blip r:embed="rId2"/>
          <a:srcRect/>
          <a:stretch>
            <a:fillRect/>
          </a:stretch>
        </p:blipFill>
        <p:spPr bwMode="auto">
          <a:xfrm>
            <a:off x="0" y="1409700"/>
            <a:ext cx="9144000" cy="5448300"/>
          </a:xfrm>
          <a:prstGeom prst="rect">
            <a:avLst/>
          </a:prstGeom>
          <a:noFill/>
          <a:ln w="9525">
            <a:noFill/>
            <a:miter lim="800000"/>
            <a:headEnd/>
            <a:tailEnd/>
          </a:ln>
        </p:spPr>
      </p:pic>
      <p:sp>
        <p:nvSpPr>
          <p:cNvPr id="5" name="Rectangle 4"/>
          <p:cNvSpPr/>
          <p:nvPr/>
        </p:nvSpPr>
        <p:spPr>
          <a:xfrm>
            <a:off x="2857488" y="500042"/>
            <a:ext cx="2987100"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Shear 3-1</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ulayman\AppData\Local\Temp\Rar$DI51.970\V23.png"/>
          <p:cNvPicPr/>
          <p:nvPr/>
        </p:nvPicPr>
        <p:blipFill>
          <a:blip r:embed="rId2"/>
          <a:srcRect/>
          <a:stretch>
            <a:fillRect/>
          </a:stretch>
        </p:blipFill>
        <p:spPr bwMode="auto">
          <a:xfrm>
            <a:off x="0" y="1500174"/>
            <a:ext cx="9144000" cy="5357826"/>
          </a:xfrm>
          <a:prstGeom prst="rect">
            <a:avLst/>
          </a:prstGeom>
          <a:noFill/>
          <a:ln w="9525">
            <a:noFill/>
            <a:miter lim="800000"/>
            <a:headEnd/>
            <a:tailEnd/>
          </a:ln>
        </p:spPr>
      </p:pic>
      <p:sp>
        <p:nvSpPr>
          <p:cNvPr id="5" name="Rectangle 4"/>
          <p:cNvSpPr/>
          <p:nvPr/>
        </p:nvSpPr>
        <p:spPr>
          <a:xfrm>
            <a:off x="3000364" y="500042"/>
            <a:ext cx="3233963"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Shear 3-2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1604" y="857232"/>
            <a:ext cx="5929354"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effectLst>
                  <a:outerShdw blurRad="41275" dist="20320" dir="1800000" algn="tl" rotWithShape="0">
                    <a:srgbClr val="000000">
                      <a:alpha val="40000"/>
                    </a:srgbClr>
                  </a:outerShdw>
                </a:effectLst>
              </a:rPr>
              <a:t>Any </a:t>
            </a:r>
            <a:r>
              <a:rPr lang="en-US" sz="5400" b="1" dirty="0" err="1" smtClean="0">
                <a:ln w="12700">
                  <a:solidFill>
                    <a:schemeClr val="tx2">
                      <a:satMod val="155000"/>
                    </a:schemeClr>
                  </a:solidFill>
                  <a:prstDash val="solid"/>
                </a:ln>
                <a:effectLst>
                  <a:outerShdw blurRad="41275" dist="20320" dir="1800000" algn="tl" rotWithShape="0">
                    <a:srgbClr val="000000">
                      <a:alpha val="40000"/>
                    </a:srgbClr>
                  </a:outerShdw>
                </a:effectLst>
              </a:rPr>
              <a:t>qusetions</a:t>
            </a:r>
            <a:r>
              <a:rPr lang="en-US" sz="5400" b="1" dirty="0" smtClean="0">
                <a:ln w="12700">
                  <a:solidFill>
                    <a:schemeClr val="tx2">
                      <a:satMod val="155000"/>
                    </a:schemeClr>
                  </a:solidFill>
                  <a:prstDash val="solid"/>
                </a:ln>
                <a:effectLst>
                  <a:outerShdw blurRad="41275" dist="20320" dir="1800000" algn="tl" rotWithShape="0">
                    <a:srgbClr val="000000">
                      <a:alpha val="40000"/>
                    </a:srgbClr>
                  </a:outerShdw>
                </a:effectLst>
              </a:rPr>
              <a:t> </a:t>
            </a:r>
            <a:endParaRPr lang="en-US" sz="54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90114" name="Picture 2" descr="http://www.sydneywestcancer.org/wp-content/uploads/2013/09/free-question-mark-wallpaper-hd-274x300.jpg"/>
          <p:cNvPicPr>
            <a:picLocks noChangeAspect="1" noChangeArrowheads="1"/>
          </p:cNvPicPr>
          <p:nvPr/>
        </p:nvPicPr>
        <p:blipFill>
          <a:blip r:embed="rId2"/>
          <a:srcRect/>
          <a:stretch>
            <a:fillRect/>
          </a:stretch>
        </p:blipFill>
        <p:spPr bwMode="auto">
          <a:xfrm>
            <a:off x="1857356" y="1857364"/>
            <a:ext cx="6286544" cy="450057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0232" y="1571612"/>
            <a:ext cx="5177316"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Thanks for you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89090" name="Picture 2" descr="https://encrypted-tbn2.gstatic.com/images?q=tbn:ANd9GcSdxEM2M07aeFYRtRcB1-IA6YYCLrISyPackbvq7UqLx596ikf9MvUjCdk"/>
          <p:cNvPicPr>
            <a:picLocks noChangeAspect="1" noChangeArrowheads="1"/>
          </p:cNvPicPr>
          <p:nvPr/>
        </p:nvPicPr>
        <p:blipFill>
          <a:blip r:embed="rId2"/>
          <a:srcRect/>
          <a:stretch>
            <a:fillRect/>
          </a:stretch>
        </p:blipFill>
        <p:spPr bwMode="auto">
          <a:xfrm>
            <a:off x="2643174" y="2786058"/>
            <a:ext cx="3557601" cy="242889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0" y="2428868"/>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just" defTabSz="914400" rtl="0" eaLnBrk="0" fontAlgn="base" latinLnBrk="0" hangingPunct="0">
              <a:lnSpc>
                <a:spcPct val="100000"/>
              </a:lnSpc>
              <a:spcBef>
                <a:spcPct val="0"/>
              </a:spcBef>
              <a:spcAft>
                <a:spcPct val="0"/>
              </a:spcAft>
              <a:buClrTx/>
              <a:buSzTx/>
              <a:buFontTx/>
              <a:buNone/>
              <a:tabLst>
                <a:tab pos="2865438" algn="ctr"/>
              </a:tabLst>
            </a:pPr>
            <a:r>
              <a:rPr lang="en-US" sz="2800" b="1" dirty="0" smtClean="0">
                <a:ln w="11430"/>
                <a:solidFill>
                  <a:srgbClr val="002060"/>
                </a:solidFill>
                <a:effectLst>
                  <a:outerShdw blurRad="80000" dist="40000" dir="5040000" algn="tl">
                    <a:srgbClr val="000000">
                      <a:alpha val="30000"/>
                    </a:srgbClr>
                  </a:outerShdw>
                </a:effectLst>
                <a:latin typeface="Times New Roman" pitchFamily="18" charset="0"/>
                <a:ea typeface="Calibri" pitchFamily="34" charset="0"/>
                <a:cs typeface="Times New Roman" pitchFamily="18" charset="0"/>
              </a:rPr>
              <a:t>The building </a:t>
            </a:r>
            <a:r>
              <a:rPr kumimoji="0" lang="en-US" sz="2800" b="1" i="0" u="none" strike="noStrike" normalizeH="0" baseline="0" dirty="0" smtClean="0">
                <a:ln w="11430"/>
                <a:solidFill>
                  <a:srgbClr val="002060"/>
                </a:solidFill>
                <a:effectLst>
                  <a:outerShdw blurRad="80000" dist="40000" dir="5040000" algn="tl">
                    <a:srgbClr val="000000">
                      <a:alpha val="30000"/>
                    </a:srgbClr>
                  </a:outerShdw>
                </a:effectLst>
                <a:latin typeface="Times New Roman" pitchFamily="18" charset="0"/>
                <a:ea typeface="Calibri" pitchFamily="34" charset="0"/>
                <a:cs typeface="Times New Roman" pitchFamily="18" charset="0"/>
              </a:rPr>
              <a:t>is located at Balata </a:t>
            </a:r>
            <a:r>
              <a:rPr kumimoji="0" lang="en-US" sz="2800" b="1" i="0" u="none" strike="noStrike" normalizeH="0" baseline="0" dirty="0" smtClean="0">
                <a:ln w="11430"/>
                <a:solidFill>
                  <a:srgbClr val="002060"/>
                </a:solidFill>
                <a:effectLst>
                  <a:outerShdw blurRad="80000" dist="40000" dir="5040000" algn="tl">
                    <a:srgbClr val="000000">
                      <a:alpha val="30000"/>
                    </a:srgbClr>
                  </a:outerShdw>
                </a:effectLst>
                <a:latin typeface="Calibri"/>
                <a:ea typeface="Calibri" pitchFamily="34" charset="0"/>
                <a:cs typeface="Times New Roman" pitchFamily="18" charset="0"/>
              </a:rPr>
              <a:t>–</a:t>
            </a:r>
            <a:r>
              <a:rPr kumimoji="0" lang="en-US" sz="2800" b="1" i="0" u="none" strike="noStrike" normalizeH="0" baseline="0" dirty="0" smtClean="0">
                <a:ln w="11430"/>
                <a:solidFill>
                  <a:srgbClr val="002060"/>
                </a:solidFill>
                <a:effectLst>
                  <a:outerShdw blurRad="80000" dist="40000" dir="5040000" algn="tl">
                    <a:srgbClr val="000000">
                      <a:alpha val="30000"/>
                    </a:srgbClr>
                  </a:outerShdw>
                </a:effectLst>
                <a:latin typeface="Times New Roman" pitchFamily="18" charset="0"/>
                <a:ea typeface="Calibri" pitchFamily="34" charset="0"/>
                <a:cs typeface="Times New Roman" pitchFamily="18" charset="0"/>
              </a:rPr>
              <a:t> </a:t>
            </a:r>
            <a:r>
              <a:rPr kumimoji="0" lang="en-US" sz="2800" b="1" i="0" u="none" strike="noStrike" normalizeH="0" baseline="0" dirty="0" err="1" smtClean="0">
                <a:ln w="11430"/>
                <a:solidFill>
                  <a:srgbClr val="002060"/>
                </a:solidFill>
                <a:effectLst>
                  <a:outerShdw blurRad="80000" dist="40000" dir="5040000" algn="tl">
                    <a:srgbClr val="000000">
                      <a:alpha val="30000"/>
                    </a:srgbClr>
                  </a:outerShdw>
                </a:effectLst>
                <a:latin typeface="Times New Roman" pitchFamily="18" charset="0"/>
                <a:ea typeface="Calibri" pitchFamily="34" charset="0"/>
                <a:cs typeface="Times New Roman" pitchFamily="18" charset="0"/>
              </a:rPr>
              <a:t>Asskar</a:t>
            </a:r>
            <a:r>
              <a:rPr kumimoji="0" lang="en-US" sz="2800" b="1" i="0" u="none" strike="noStrike" normalizeH="0" baseline="0" dirty="0" smtClean="0">
                <a:ln w="11430"/>
                <a:solidFill>
                  <a:srgbClr val="002060"/>
                </a:solidFill>
                <a:effectLst>
                  <a:outerShdw blurRad="80000" dist="40000" dir="5040000" algn="tl">
                    <a:srgbClr val="000000">
                      <a:alpha val="30000"/>
                    </a:srgbClr>
                  </a:outerShdw>
                </a:effectLst>
                <a:latin typeface="Times New Roman" pitchFamily="18" charset="0"/>
                <a:ea typeface="Calibri" pitchFamily="34" charset="0"/>
                <a:cs typeface="Times New Roman" pitchFamily="18" charset="0"/>
              </a:rPr>
              <a:t> Street, Nablus, Palestine. The proposed building will have a plan area of about 700 square meters and will be consisted of at most of 9 stories. The site is leveled and excavated to foundation level which is about 7 m below the main street level.</a:t>
            </a:r>
            <a:endParaRPr kumimoji="0" lang="en-US" sz="2800" b="1" i="0" u="none" strike="noStrike" normalizeH="0" baseline="0" dirty="0" smtClean="0">
              <a:ln w="11430"/>
              <a:solidFill>
                <a:srgbClr val="002060"/>
              </a:solidFill>
              <a:effectLst>
                <a:outerShdw blurRad="80000" dist="40000" dir="5040000" algn="tl">
                  <a:srgbClr val="000000">
                    <a:alpha val="30000"/>
                  </a:srgbClr>
                </a:outerShdw>
              </a:effectLst>
              <a:latin typeface="Arial" pitchFamily="34" charset="0"/>
              <a:cs typeface="Arial" pitchFamily="34" charset="0"/>
            </a:endParaRPr>
          </a:p>
        </p:txBody>
      </p:sp>
      <p:sp>
        <p:nvSpPr>
          <p:cNvPr id="6" name="Rectangle 5"/>
          <p:cNvSpPr/>
          <p:nvPr/>
        </p:nvSpPr>
        <p:spPr>
          <a:xfrm>
            <a:off x="2428860" y="857232"/>
            <a:ext cx="394242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en-US" sz="5400" b="1" i="0" u="none" strike="noStrike" cap="none" spc="0"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itchFamily="34" charset="0"/>
                <a:cs typeface="Times New Roman" pitchFamily="18" charset="0"/>
              </a:rPr>
              <a:t>Introduction</a:t>
            </a:r>
            <a:endParaRPr lang="ar-JO"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2910" y="1857364"/>
            <a:ext cx="7500990" cy="2062103"/>
          </a:xfrm>
          <a:prstGeom prst="rect">
            <a:avLst/>
          </a:prstGeom>
          <a:noFill/>
        </p:spPr>
        <p:txBody>
          <a:bodyPr wrap="square" rtlCol="1">
            <a:spAutoFit/>
          </a:bodyPr>
          <a:lstStyle/>
          <a:p>
            <a:pPr lvl="0" algn="l" rtl="0" eaLnBrk="0" fontAlgn="base" hangingPunct="0">
              <a:spcBef>
                <a:spcPct val="0"/>
              </a:spcBef>
              <a:spcAft>
                <a:spcPct val="0"/>
              </a:spcAft>
              <a:tabLst>
                <a:tab pos="952500" algn="l"/>
              </a:tabLst>
            </a:pPr>
            <a:r>
              <a:rPr kumimoji="0" lang="en-US" sz="3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The load comes</a:t>
            </a:r>
            <a:r>
              <a:rPr kumimoji="0" lang="en-US" sz="3200" b="1" i="0" u="none" strike="noStrike" normalizeH="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to the footing from the slab (dead load and live load ) to beams to columns so we want to study dead load and live load </a:t>
            </a:r>
            <a:endParaRPr kumimoji="0" lang="en-US" sz="3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6" name="Rectangle 5"/>
          <p:cNvSpPr/>
          <p:nvPr/>
        </p:nvSpPr>
        <p:spPr>
          <a:xfrm>
            <a:off x="0" y="1000108"/>
            <a:ext cx="8572528" cy="707886"/>
          </a:xfrm>
          <a:prstGeom prst="rect">
            <a:avLst/>
          </a:prstGeom>
          <a:noFill/>
        </p:spPr>
        <p:txBody>
          <a:bodyPr wrap="square" lIns="91440" tIns="45720" rIns="91440" bIns="45720">
            <a:spAutoFit/>
          </a:bodyPr>
          <a:lstStyle/>
          <a:p>
            <a:pPr algn="ctr"/>
            <a:r>
              <a:rPr kumimoji="0" lang="en-US" sz="4000" b="1" i="0" strike="noStrike" normalizeH="0" baseline="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ea typeface="Times New Roman" pitchFamily="18" charset="0"/>
                <a:cs typeface="Times New Roman" pitchFamily="18" charset="0"/>
              </a:rPr>
              <a:t>STRUCTURAL ANALASIS</a:t>
            </a:r>
            <a:endParaRPr lang="ar-JO"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285720" y="3857628"/>
            <a:ext cx="8469686" cy="1815882"/>
          </a:xfrm>
          <a:prstGeom prst="rect">
            <a:avLst/>
          </a:prstGeom>
          <a:noFill/>
        </p:spPr>
        <p:txBody>
          <a:bodyPr wrap="square" lIns="91440" tIns="45720" rIns="91440" bIns="45720">
            <a:spAutoFit/>
          </a:bodyPr>
          <a:lstStyle/>
          <a:p>
            <a:pPr algn="ct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proposed building under consideration has its own weight and expected weight that analyzed by tributary </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area.</a:t>
            </a:r>
          </a:p>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find two types of load; services and ultimate.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1500174"/>
            <a:ext cx="8572560" cy="3662541"/>
          </a:xfrm>
          <a:prstGeom prst="rect">
            <a:avLst/>
          </a:prstGeom>
          <a:noFill/>
        </p:spPr>
        <p:txBody>
          <a:bodyPr wrap="square" lIns="91440" tIns="45720" rIns="91440" bIns="45720">
            <a:spAutoFit/>
          </a:bodyPr>
          <a:lstStyle/>
          <a:p>
            <a:pPr algn="ctr"/>
            <a:r>
              <a:rPr lang="en-US" sz="3600" b="1" dirty="0" smtClean="0">
                <a:ln w="10541" cmpd="sng">
                  <a:solidFill>
                    <a:schemeClr val="accent1">
                      <a:shade val="88000"/>
                      <a:satMod val="110000"/>
                    </a:schemeClr>
                  </a:solidFill>
                  <a:prstDash val="solid"/>
                </a:ln>
              </a:rPr>
              <a:t>The dead load</a:t>
            </a:r>
          </a:p>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dead load acting on the structure can be determined by reviewing to architecture, mechanical, and electrical drawing for the building from these drawings the structural engineer can calculate the volume of any parts then multiply this volume by density to get own weight.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1071546"/>
            <a:ext cx="8572528" cy="3785652"/>
          </a:xfrm>
          <a:prstGeom prst="rect">
            <a:avLst/>
          </a:prstGeom>
          <a:noFill/>
        </p:spPr>
        <p:txBody>
          <a:bodyPr wrap="square" lIns="91440" tIns="45720" rIns="91440" bIns="45720">
            <a:spAutoFit/>
          </a:bodyPr>
          <a:lstStyle/>
          <a:p>
            <a:pPr algn="ctr"/>
            <a:r>
              <a:rPr lang="en-US" sz="4400" b="1" dirty="0" smtClean="0">
                <a:ln w="24500" cmpd="dbl">
                  <a:solidFill>
                    <a:schemeClr val="accent2">
                      <a:shade val="85000"/>
                      <a:satMod val="155000"/>
                    </a:schemeClr>
                  </a:solidFill>
                  <a:prstDash val="solid"/>
                  <a:miter lim="800000"/>
                </a:ln>
                <a:effectLst>
                  <a:outerShdw blurRad="38100" dist="38100" dir="7020000" algn="tl">
                    <a:srgbClr val="000000">
                      <a:alpha val="35000"/>
                    </a:srgbClr>
                  </a:outerShdw>
                </a:effectLst>
              </a:rPr>
              <a:t>Live loads</a:t>
            </a:r>
            <a:endParaRPr lang="ar-JO" sz="4400" b="1" dirty="0" smtClean="0">
              <a:ln w="24500" cmpd="dbl">
                <a:solidFill>
                  <a:schemeClr val="accent2">
                    <a:shade val="85000"/>
                    <a:satMod val="155000"/>
                  </a:schemeClr>
                </a:solidFill>
                <a:prstDash val="solid"/>
                <a:miter lim="800000"/>
              </a:ln>
              <a:effectLst>
                <a:outerShdw blurRad="38100" dist="38100" dir="7020000" algn="tl">
                  <a:srgbClr val="000000">
                    <a:alpha val="35000"/>
                  </a:srgbClr>
                </a:outerShdw>
              </a:effectLst>
            </a:endParaRPr>
          </a:p>
          <a:p>
            <a:pPr algn="l"/>
            <a:endParaRPr lang="ar-JO"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l"/>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Live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loads value depends on the type of the structure, these loads coming from moveable weights such as the weights of furniture </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or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inhabitants, usually found by multiply factor of live loads which equal 0.3 t / m</a:t>
            </a:r>
            <a:r>
              <a:rPr lang="en-US" sz="2800" b="1" baseline="30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with tributary area effects on each column or shear wall.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8662" y="928670"/>
            <a:ext cx="7358113" cy="5693866"/>
          </a:xfrm>
          <a:prstGeom prst="rect">
            <a:avLst/>
          </a:prstGeom>
          <a:noFill/>
        </p:spPr>
        <p:txBody>
          <a:bodyPr wrap="square" lIns="91440" tIns="45720" rIns="91440" bIns="45720">
            <a:spAutoFit/>
          </a:bodyPr>
          <a:lstStyle/>
          <a:p>
            <a:pPr algn="ctr"/>
            <a:r>
              <a:rPr lang="en-US" sz="3200" b="1" dirty="0">
                <a:ln w="10541" cmpd="sng">
                  <a:solidFill>
                    <a:schemeClr val="accent1">
                      <a:shade val="88000"/>
                      <a:satMod val="110000"/>
                    </a:schemeClr>
                  </a:solidFill>
                  <a:prstDash val="solid"/>
                </a:ln>
              </a:rPr>
              <a:t>Design of </a:t>
            </a:r>
            <a:r>
              <a:rPr lang="en-US" sz="3200" b="1" dirty="0" smtClean="0">
                <a:ln w="10541" cmpd="sng">
                  <a:solidFill>
                    <a:schemeClr val="accent1">
                      <a:shade val="88000"/>
                      <a:satMod val="110000"/>
                    </a:schemeClr>
                  </a:solidFill>
                  <a:prstDash val="solid"/>
                </a:ln>
              </a:rPr>
              <a:t>Foundation</a:t>
            </a:r>
          </a:p>
          <a:p>
            <a:pPr algn="ctr"/>
            <a:endParaRPr lang="en-US" sz="3200" b="1" dirty="0">
              <a:ln w="10541" cmpd="sng">
                <a:solidFill>
                  <a:schemeClr val="accent1">
                    <a:shade val="88000"/>
                    <a:satMod val="110000"/>
                  </a:schemeClr>
                </a:solidFill>
                <a:prstDash val="solid"/>
              </a:ln>
            </a:endParaRPr>
          </a:p>
          <a:p>
            <a:pPr algn="ct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following loads :</a:t>
            </a:r>
          </a:p>
          <a:p>
            <a:pPr lvl="0" algn="ct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Dead Load (own weight).</a:t>
            </a:r>
          </a:p>
          <a:p>
            <a:pPr lvl="0" algn="ct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Super imposed dead load =250kg/m</a:t>
            </a:r>
            <a:r>
              <a:rPr lang="en-US" sz="2000" b="1" baseline="30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a:p>
            <a:pPr lvl="0" algn="ct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Live loads =250kg/m</a:t>
            </a:r>
            <a:r>
              <a:rPr lang="en-US" sz="2000" b="1" baseline="30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a:p>
            <a:pPr algn="ct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pPr algn="ct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Using ACI code [5] , the ultimate loads calculated using the following combinations:</a:t>
            </a:r>
          </a:p>
          <a:p>
            <a:pPr lvl="0" algn="ctr"/>
            <a:r>
              <a:rPr lang="en-US" sz="2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t>
            </a:r>
            <a:r>
              <a:rPr lang="en-US" sz="2000" b="1" baseline="-250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=1.4Dead.</a:t>
            </a:r>
          </a:p>
          <a:p>
            <a:pPr lvl="0" algn="ctr"/>
            <a:r>
              <a:rPr lang="en-US" sz="2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t>
            </a:r>
            <a:r>
              <a:rPr lang="en-US" sz="2000" b="1" baseline="-250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=1.2Dead + 1.6Live.</a:t>
            </a:r>
          </a:p>
          <a:p>
            <a:pPr algn="ct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pPr algn="ct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Using in this project the following materials characteristics:</a:t>
            </a:r>
          </a:p>
          <a:p>
            <a:pPr algn="ctr"/>
            <a:r>
              <a:rPr lang="en-US" sz="2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a:t>
            </a:r>
            <a:r>
              <a:rPr lang="en-US" sz="2000" b="1" baseline="-250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=240kg/cm</a:t>
            </a:r>
            <a:r>
              <a:rPr lang="en-US" sz="2000" b="1" baseline="30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 B 300 )</a:t>
            </a:r>
          </a:p>
          <a:p>
            <a:pPr algn="ct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where : </a:t>
            </a:r>
            <a:r>
              <a:rPr lang="en-US" sz="2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f’c</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is the compressive strength of concrete</a:t>
            </a:r>
          </a:p>
          <a:p>
            <a:pPr algn="ctr"/>
            <a:r>
              <a:rPr lang="en-US" sz="2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a:t>
            </a:r>
            <a:r>
              <a:rPr lang="en-US" sz="2000" b="1" baseline="-250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y</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 4200 kg/cm</a:t>
            </a:r>
            <a:r>
              <a:rPr lang="en-US" sz="2000" b="1" baseline="30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endPar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where :</a:t>
            </a:r>
            <a:r>
              <a:rPr lang="en-US" sz="2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a:t>
            </a:r>
            <a:r>
              <a:rPr lang="en-US" sz="2000" b="1" baseline="-250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y</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is the yield strength of steel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1357298"/>
            <a:ext cx="8001056" cy="2369880"/>
          </a:xfrm>
          <a:prstGeom prst="rect">
            <a:avLst/>
          </a:prstGeom>
        </p:spPr>
        <p:txBody>
          <a:bodyPr wrap="square">
            <a:spAutoFit/>
          </a:bodyPr>
          <a:lstStyle/>
          <a:p>
            <a:pPr algn="ctr"/>
            <a:r>
              <a:rPr lang="en-US" sz="3200" b="1" dirty="0">
                <a:ln w="10541" cmpd="sng">
                  <a:solidFill>
                    <a:schemeClr val="accent1">
                      <a:shade val="88000"/>
                      <a:satMod val="110000"/>
                    </a:schemeClr>
                  </a:solidFill>
                  <a:prstDash val="solid"/>
                </a:ln>
              </a:rPr>
              <a:t>Determine area of </a:t>
            </a:r>
            <a:r>
              <a:rPr lang="en-US" sz="3200" b="1" dirty="0" smtClean="0">
                <a:ln w="10541" cmpd="sng">
                  <a:solidFill>
                    <a:schemeClr val="accent1">
                      <a:shade val="88000"/>
                      <a:satMod val="110000"/>
                    </a:schemeClr>
                  </a:solidFill>
                  <a:prstDash val="solid"/>
                </a:ln>
              </a:rPr>
              <a:t>footing</a:t>
            </a:r>
          </a:p>
          <a:p>
            <a:pPr algn="l"/>
            <a:endParaRPr lang="en-US" sz="3200" b="1" dirty="0">
              <a:ln w="10541" cmpd="sng">
                <a:solidFill>
                  <a:schemeClr val="accent1">
                    <a:shade val="88000"/>
                    <a:satMod val="110000"/>
                  </a:schemeClr>
                </a:solidFill>
                <a:prstDash val="solid"/>
              </a:ln>
            </a:endParaRPr>
          </a:p>
          <a:p>
            <a:pPr algn="l"/>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Required area = Service load/</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q</a:t>
            </a:r>
            <a:r>
              <a:rPr lang="en-US" sz="2800" b="1" baseline="-250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a:t>
            </a:r>
            <a:r>
              <a:rPr lang="en-US" sz="2800" b="1" baseline="-25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n-US" sz="2800" b="1" baseline="-25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n-US" sz="2800" b="1" baseline="-25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Were</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q</a:t>
            </a:r>
            <a:r>
              <a:rPr lang="en-US" sz="2800" b="1" baseline="-25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 20 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sqe</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meter                                              </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14414" y="642921"/>
          <a:ext cx="6858048" cy="6453927"/>
        </p:xfrm>
        <a:graphic>
          <a:graphicData uri="http://schemas.openxmlformats.org/drawingml/2006/table">
            <a:tbl>
              <a:tblPr rtl="1"/>
              <a:tblGrid>
                <a:gridCol w="1604716"/>
                <a:gridCol w="2314168"/>
                <a:gridCol w="1402014"/>
                <a:gridCol w="1537150"/>
              </a:tblGrid>
              <a:tr h="354879">
                <a:tc>
                  <a:txBody>
                    <a:bodyPr/>
                    <a:lstStyle/>
                    <a:p>
                      <a:pPr algn="ctr" rtl="0">
                        <a:lnSpc>
                          <a:spcPct val="115000"/>
                        </a:lnSpc>
                        <a:spcAft>
                          <a:spcPts val="0"/>
                        </a:spcAft>
                      </a:pPr>
                      <a:r>
                        <a:rPr lang="en-US" sz="1200" b="1">
                          <a:solidFill>
                            <a:srgbClr val="000000"/>
                          </a:solidFill>
                          <a:latin typeface="Arial"/>
                          <a:ea typeface="Times New Roman"/>
                          <a:cs typeface="Arial"/>
                        </a:rPr>
                        <a:t>size (mxm)</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a:t>
                      </a:r>
                      <a:r>
                        <a:rPr lang="en-US" sz="1200" b="1">
                          <a:solidFill>
                            <a:srgbClr val="000000"/>
                          </a:solidFill>
                          <a:latin typeface="Times New Roman"/>
                          <a:ea typeface="Times New Roman"/>
                          <a:cs typeface="Arial"/>
                        </a:rPr>
                        <a:t>Ultimate load</a:t>
                      </a:r>
                      <a:r>
                        <a:rPr lang="ar-SA" sz="1200" b="1">
                          <a:solidFill>
                            <a:srgbClr val="000000"/>
                          </a:solidFill>
                          <a:latin typeface="Calibri"/>
                          <a:ea typeface="Times New Roman"/>
                          <a:cs typeface="Times New Roman"/>
                        </a:rPr>
                        <a:t>   (</a:t>
                      </a:r>
                      <a:r>
                        <a:rPr lang="en-US" sz="1200" b="1">
                          <a:solidFill>
                            <a:srgbClr val="000000"/>
                          </a:solidFill>
                          <a:latin typeface="Times New Roman"/>
                          <a:ea typeface="Times New Roman"/>
                          <a:cs typeface="Arial"/>
                        </a:rPr>
                        <a:t>ton </a:t>
                      </a:r>
                      <a:endParaRPr lang="en-US" sz="1200">
                        <a:latin typeface="Calibri"/>
                        <a:ea typeface="Calibri"/>
                        <a:cs typeface="Arial"/>
                      </a:endParaRPr>
                    </a:p>
                  </a:txBody>
                  <a:tcPr marL="41145" marR="411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rgbClr val="000000"/>
                          </a:solidFill>
                          <a:latin typeface="Times New Roman"/>
                          <a:ea typeface="Times New Roman"/>
                          <a:cs typeface="Arial"/>
                        </a:rPr>
                        <a:t>Service load (ton)</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rgbClr val="000000"/>
                          </a:solidFill>
                          <a:latin typeface="Times New Roman"/>
                          <a:ea typeface="Times New Roman"/>
                          <a:cs typeface="Arial"/>
                        </a:rPr>
                        <a:t>Foot number</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4833">
                <a:tc>
                  <a:txBody>
                    <a:bodyPr/>
                    <a:lstStyle/>
                    <a:p>
                      <a:pPr algn="ctr" rtl="0">
                        <a:lnSpc>
                          <a:spcPct val="115000"/>
                        </a:lnSpc>
                        <a:spcAft>
                          <a:spcPts val="0"/>
                        </a:spcAft>
                      </a:pPr>
                      <a:r>
                        <a:rPr lang="en-US" sz="1200" b="1">
                          <a:solidFill>
                            <a:srgbClr val="000000"/>
                          </a:solidFill>
                          <a:latin typeface="Arial"/>
                          <a:ea typeface="Times New Roman"/>
                          <a:cs typeface="Arial"/>
                        </a:rPr>
                        <a:t>3.368976106</a:t>
                      </a:r>
                      <a:endParaRPr lang="en-US" sz="1200">
                        <a:latin typeface="Calibri"/>
                        <a:ea typeface="Calibri"/>
                        <a:cs typeface="Arial"/>
                      </a:endParaRPr>
                    </a:p>
                  </a:txBody>
                  <a:tcPr marL="41145" marR="4114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227</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162.14</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rgbClr val="000000"/>
                          </a:solidFill>
                          <a:latin typeface="Times New Roman"/>
                          <a:ea typeface="Times New Roman"/>
                          <a:cs typeface="Arial"/>
                        </a:rPr>
                        <a:t>H20</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4833">
                <a:tc>
                  <a:txBody>
                    <a:bodyPr/>
                    <a:lstStyle/>
                    <a:p>
                      <a:pPr algn="ctr" rtl="0">
                        <a:lnSpc>
                          <a:spcPct val="115000"/>
                        </a:lnSpc>
                        <a:spcAft>
                          <a:spcPts val="0"/>
                        </a:spcAft>
                      </a:pPr>
                      <a:r>
                        <a:rPr lang="en-US" sz="1200" b="1">
                          <a:solidFill>
                            <a:srgbClr val="000000"/>
                          </a:solidFill>
                          <a:latin typeface="Arial"/>
                          <a:ea typeface="Times New Roman"/>
                          <a:cs typeface="Arial"/>
                        </a:rPr>
                        <a:t>3.4278273</a:t>
                      </a:r>
                      <a:endParaRPr lang="en-US" sz="1200">
                        <a:latin typeface="Calibri"/>
                        <a:ea typeface="Calibri"/>
                        <a:cs typeface="Arial"/>
                      </a:endParaRPr>
                    </a:p>
                  </a:txBody>
                  <a:tcPr marL="41145" marR="4114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235</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167.8</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rgbClr val="000000"/>
                          </a:solidFill>
                          <a:latin typeface="Times New Roman"/>
                          <a:ea typeface="Times New Roman"/>
                          <a:cs typeface="Arial"/>
                        </a:rPr>
                        <a:t> B21</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4833">
                <a:tc>
                  <a:txBody>
                    <a:bodyPr/>
                    <a:lstStyle/>
                    <a:p>
                      <a:pPr algn="ctr" rtl="0">
                        <a:lnSpc>
                          <a:spcPct val="115000"/>
                        </a:lnSpc>
                        <a:spcAft>
                          <a:spcPts val="0"/>
                        </a:spcAft>
                      </a:pPr>
                      <a:r>
                        <a:rPr lang="en-US" sz="1200" b="1">
                          <a:solidFill>
                            <a:srgbClr val="000000"/>
                          </a:solidFill>
                          <a:latin typeface="Arial"/>
                          <a:ea typeface="Times New Roman"/>
                          <a:cs typeface="Arial"/>
                        </a:rPr>
                        <a:t>3.872983346</a:t>
                      </a:r>
                      <a:endParaRPr lang="en-US" sz="1200">
                        <a:latin typeface="Calibri"/>
                        <a:ea typeface="Calibri"/>
                        <a:cs typeface="Arial"/>
                      </a:endParaRPr>
                    </a:p>
                  </a:txBody>
                  <a:tcPr marL="41145" marR="4114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300</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214.3</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rgbClr val="000000"/>
                          </a:solidFill>
                          <a:latin typeface="Times New Roman"/>
                          <a:ea typeface="Times New Roman"/>
                          <a:cs typeface="Arial"/>
                        </a:rPr>
                        <a:t>F12</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4833">
                <a:tc>
                  <a:txBody>
                    <a:bodyPr/>
                    <a:lstStyle/>
                    <a:p>
                      <a:pPr algn="ctr" rtl="0">
                        <a:lnSpc>
                          <a:spcPct val="115000"/>
                        </a:lnSpc>
                        <a:spcAft>
                          <a:spcPts val="0"/>
                        </a:spcAft>
                      </a:pPr>
                      <a:r>
                        <a:rPr lang="en-US" sz="1200" b="1">
                          <a:solidFill>
                            <a:srgbClr val="000000"/>
                          </a:solidFill>
                          <a:latin typeface="Arial"/>
                          <a:ea typeface="Times New Roman"/>
                          <a:cs typeface="Arial"/>
                        </a:rPr>
                        <a:t>3.879432948</a:t>
                      </a:r>
                      <a:endParaRPr lang="en-US" sz="1200">
                        <a:latin typeface="Calibri"/>
                        <a:ea typeface="Calibri"/>
                        <a:cs typeface="Arial"/>
                      </a:endParaRPr>
                    </a:p>
                  </a:txBody>
                  <a:tcPr marL="41145" marR="4114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301</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215</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rgbClr val="000000"/>
                          </a:solidFill>
                          <a:latin typeface="Times New Roman"/>
                          <a:ea typeface="Times New Roman"/>
                          <a:cs typeface="Arial"/>
                        </a:rPr>
                        <a:t>B25</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4833">
                <a:tc>
                  <a:txBody>
                    <a:bodyPr/>
                    <a:lstStyle/>
                    <a:p>
                      <a:pPr algn="ctr" rtl="0">
                        <a:lnSpc>
                          <a:spcPct val="115000"/>
                        </a:lnSpc>
                        <a:spcAft>
                          <a:spcPts val="0"/>
                        </a:spcAft>
                      </a:pPr>
                      <a:r>
                        <a:rPr lang="en-US" sz="1200" b="1">
                          <a:solidFill>
                            <a:srgbClr val="000000"/>
                          </a:solidFill>
                          <a:latin typeface="Arial"/>
                          <a:ea typeface="Times New Roman"/>
                          <a:cs typeface="Arial"/>
                        </a:rPr>
                        <a:t>3.879432948</a:t>
                      </a:r>
                      <a:endParaRPr lang="en-US" sz="1200">
                        <a:latin typeface="Calibri"/>
                        <a:ea typeface="Calibri"/>
                        <a:cs typeface="Arial"/>
                      </a:endParaRPr>
                    </a:p>
                  </a:txBody>
                  <a:tcPr marL="41145" marR="4114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301</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215</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rgbClr val="000000"/>
                          </a:solidFill>
                          <a:latin typeface="Times New Roman"/>
                          <a:ea typeface="Times New Roman"/>
                          <a:cs typeface="Arial"/>
                        </a:rPr>
                        <a:t>H25</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4833">
                <a:tc>
                  <a:txBody>
                    <a:bodyPr/>
                    <a:lstStyle/>
                    <a:p>
                      <a:pPr algn="ctr" rtl="0">
                        <a:lnSpc>
                          <a:spcPct val="115000"/>
                        </a:lnSpc>
                        <a:spcAft>
                          <a:spcPts val="0"/>
                        </a:spcAft>
                      </a:pPr>
                      <a:r>
                        <a:rPr lang="en-US" sz="1200" b="1">
                          <a:solidFill>
                            <a:srgbClr val="000000"/>
                          </a:solidFill>
                          <a:latin typeface="Arial"/>
                          <a:ea typeface="Times New Roman"/>
                          <a:cs typeface="Arial"/>
                        </a:rPr>
                        <a:t>3.930648801</a:t>
                      </a:r>
                      <a:endParaRPr lang="en-US" sz="1200">
                        <a:latin typeface="Calibri"/>
                        <a:ea typeface="Calibri"/>
                        <a:cs typeface="Arial"/>
                      </a:endParaRPr>
                    </a:p>
                  </a:txBody>
                  <a:tcPr marL="41145" marR="4114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309</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220.7</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rgbClr val="000000"/>
                          </a:solidFill>
                          <a:latin typeface="Times New Roman"/>
                          <a:ea typeface="Times New Roman"/>
                          <a:cs typeface="Arial"/>
                        </a:rPr>
                        <a:t>H18</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4833">
                <a:tc>
                  <a:txBody>
                    <a:bodyPr/>
                    <a:lstStyle/>
                    <a:p>
                      <a:pPr algn="ctr" rtl="0">
                        <a:lnSpc>
                          <a:spcPct val="115000"/>
                        </a:lnSpc>
                        <a:spcAft>
                          <a:spcPts val="0"/>
                        </a:spcAft>
                      </a:pPr>
                      <a:r>
                        <a:rPr lang="en-US" sz="1200" b="1">
                          <a:solidFill>
                            <a:srgbClr val="000000"/>
                          </a:solidFill>
                          <a:latin typeface="Arial"/>
                          <a:ea typeface="Times New Roman"/>
                          <a:cs typeface="Arial"/>
                        </a:rPr>
                        <a:t>3.974921383</a:t>
                      </a:r>
                      <a:endParaRPr lang="en-US" sz="1200">
                        <a:latin typeface="Calibri"/>
                        <a:ea typeface="Calibri"/>
                        <a:cs typeface="Arial"/>
                      </a:endParaRPr>
                    </a:p>
                  </a:txBody>
                  <a:tcPr marL="41145" marR="4114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316</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225.7</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rgbClr val="000000"/>
                          </a:solidFill>
                          <a:latin typeface="Times New Roman"/>
                          <a:ea typeface="Times New Roman"/>
                          <a:cs typeface="Arial"/>
                        </a:rPr>
                        <a:t>H5</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4833">
                <a:tc>
                  <a:txBody>
                    <a:bodyPr/>
                    <a:lstStyle/>
                    <a:p>
                      <a:pPr algn="ctr" rtl="0">
                        <a:lnSpc>
                          <a:spcPct val="115000"/>
                        </a:lnSpc>
                        <a:spcAft>
                          <a:spcPts val="0"/>
                        </a:spcAft>
                      </a:pPr>
                      <a:r>
                        <a:rPr lang="en-US" sz="1200" b="1">
                          <a:solidFill>
                            <a:srgbClr val="000000"/>
                          </a:solidFill>
                          <a:latin typeface="Arial"/>
                          <a:ea typeface="Times New Roman"/>
                          <a:cs typeface="Arial"/>
                        </a:rPr>
                        <a:t>4.01248053</a:t>
                      </a:r>
                      <a:endParaRPr lang="en-US" sz="1200">
                        <a:latin typeface="Calibri"/>
                        <a:ea typeface="Calibri"/>
                        <a:cs typeface="Arial"/>
                      </a:endParaRPr>
                    </a:p>
                  </a:txBody>
                  <a:tcPr marL="41145" marR="4114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322</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230</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rgbClr val="000000"/>
                          </a:solidFill>
                          <a:latin typeface="Times New Roman"/>
                          <a:ea typeface="Times New Roman"/>
                          <a:cs typeface="Arial"/>
                        </a:rPr>
                        <a:t>F15</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4833">
                <a:tc>
                  <a:txBody>
                    <a:bodyPr/>
                    <a:lstStyle/>
                    <a:p>
                      <a:pPr algn="ctr" rtl="0">
                        <a:lnSpc>
                          <a:spcPct val="115000"/>
                        </a:lnSpc>
                        <a:spcAft>
                          <a:spcPts val="0"/>
                        </a:spcAft>
                      </a:pPr>
                      <a:r>
                        <a:rPr lang="en-US" sz="1200" b="1">
                          <a:solidFill>
                            <a:srgbClr val="000000"/>
                          </a:solidFill>
                          <a:latin typeface="Arial"/>
                          <a:ea typeface="Times New Roman"/>
                          <a:cs typeface="Arial"/>
                        </a:rPr>
                        <a:t>4.183300133</a:t>
                      </a:r>
                      <a:endParaRPr lang="en-US" sz="1200">
                        <a:latin typeface="Calibri"/>
                        <a:ea typeface="Calibri"/>
                        <a:cs typeface="Arial"/>
                      </a:endParaRPr>
                    </a:p>
                  </a:txBody>
                  <a:tcPr marL="41145" marR="4114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350</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250</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rgbClr val="000000"/>
                          </a:solidFill>
                          <a:latin typeface="Times New Roman"/>
                          <a:ea typeface="Times New Roman"/>
                          <a:cs typeface="Arial"/>
                        </a:rPr>
                        <a:t>B7</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4833">
                <a:tc>
                  <a:txBody>
                    <a:bodyPr/>
                    <a:lstStyle/>
                    <a:p>
                      <a:pPr algn="ctr" rtl="0">
                        <a:lnSpc>
                          <a:spcPct val="115000"/>
                        </a:lnSpc>
                        <a:spcAft>
                          <a:spcPts val="0"/>
                        </a:spcAft>
                      </a:pPr>
                      <a:r>
                        <a:rPr lang="en-US" sz="1200" b="1">
                          <a:solidFill>
                            <a:srgbClr val="000000"/>
                          </a:solidFill>
                          <a:latin typeface="Arial"/>
                          <a:ea typeface="Times New Roman"/>
                          <a:cs typeface="Arial"/>
                        </a:rPr>
                        <a:t>4.183300133</a:t>
                      </a:r>
                      <a:endParaRPr lang="en-US" sz="1200">
                        <a:latin typeface="Calibri"/>
                        <a:ea typeface="Calibri"/>
                        <a:cs typeface="Arial"/>
                      </a:endParaRPr>
                    </a:p>
                  </a:txBody>
                  <a:tcPr marL="41145" marR="4114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350</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250</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rgbClr val="000000"/>
                          </a:solidFill>
                          <a:latin typeface="Times New Roman"/>
                          <a:ea typeface="Times New Roman"/>
                          <a:cs typeface="Arial"/>
                        </a:rPr>
                        <a:t>D25</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4833">
                <a:tc>
                  <a:txBody>
                    <a:bodyPr/>
                    <a:lstStyle/>
                    <a:p>
                      <a:pPr algn="ctr" rtl="0">
                        <a:lnSpc>
                          <a:spcPct val="115000"/>
                        </a:lnSpc>
                        <a:spcAft>
                          <a:spcPts val="0"/>
                        </a:spcAft>
                      </a:pPr>
                      <a:r>
                        <a:rPr lang="en-US" sz="1200" b="1">
                          <a:solidFill>
                            <a:srgbClr val="000000"/>
                          </a:solidFill>
                          <a:latin typeface="Arial"/>
                          <a:ea typeface="Times New Roman"/>
                          <a:cs typeface="Arial"/>
                        </a:rPr>
                        <a:t>4.189272013</a:t>
                      </a:r>
                      <a:endParaRPr lang="en-US" sz="1200">
                        <a:latin typeface="Calibri"/>
                        <a:ea typeface="Calibri"/>
                        <a:cs typeface="Arial"/>
                      </a:endParaRPr>
                    </a:p>
                  </a:txBody>
                  <a:tcPr marL="41145" marR="4114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351</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250.7</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rgbClr val="000000"/>
                          </a:solidFill>
                          <a:latin typeface="Times New Roman"/>
                          <a:ea typeface="Times New Roman"/>
                          <a:cs typeface="Arial"/>
                        </a:rPr>
                        <a:t>F6</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4833">
                <a:tc>
                  <a:txBody>
                    <a:bodyPr/>
                    <a:lstStyle/>
                    <a:p>
                      <a:pPr algn="ctr" rtl="0">
                        <a:lnSpc>
                          <a:spcPct val="115000"/>
                        </a:lnSpc>
                        <a:spcAft>
                          <a:spcPts val="0"/>
                        </a:spcAft>
                      </a:pPr>
                      <a:r>
                        <a:rPr lang="en-US" sz="1200" b="1">
                          <a:solidFill>
                            <a:srgbClr val="000000"/>
                          </a:solidFill>
                          <a:latin typeface="Arial"/>
                          <a:ea typeface="Times New Roman"/>
                          <a:cs typeface="Arial"/>
                        </a:rPr>
                        <a:t>4.248529157</a:t>
                      </a:r>
                      <a:endParaRPr lang="en-US" sz="1200">
                        <a:latin typeface="Calibri"/>
                        <a:ea typeface="Calibri"/>
                        <a:cs typeface="Arial"/>
                      </a:endParaRPr>
                    </a:p>
                  </a:txBody>
                  <a:tcPr marL="41145" marR="4114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361</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257.9</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rgbClr val="000000"/>
                          </a:solidFill>
                          <a:latin typeface="Times New Roman"/>
                          <a:ea typeface="Times New Roman"/>
                          <a:cs typeface="Arial"/>
                        </a:rPr>
                        <a:t>A14</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4833">
                <a:tc>
                  <a:txBody>
                    <a:bodyPr/>
                    <a:lstStyle/>
                    <a:p>
                      <a:pPr algn="ctr" rtl="0">
                        <a:lnSpc>
                          <a:spcPct val="115000"/>
                        </a:lnSpc>
                        <a:spcAft>
                          <a:spcPts val="0"/>
                        </a:spcAft>
                      </a:pPr>
                      <a:r>
                        <a:rPr lang="en-US" sz="1200" b="1">
                          <a:solidFill>
                            <a:srgbClr val="000000"/>
                          </a:solidFill>
                          <a:latin typeface="Arial"/>
                          <a:ea typeface="Times New Roman"/>
                          <a:cs typeface="Arial"/>
                        </a:rPr>
                        <a:t>4.277849927</a:t>
                      </a:r>
                      <a:endParaRPr lang="en-US" sz="1200">
                        <a:latin typeface="Calibri"/>
                        <a:ea typeface="Calibri"/>
                        <a:cs typeface="Arial"/>
                      </a:endParaRPr>
                    </a:p>
                  </a:txBody>
                  <a:tcPr marL="41145" marR="4114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366</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261.4</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rgbClr val="000000"/>
                          </a:solidFill>
                          <a:latin typeface="Times New Roman"/>
                          <a:ea typeface="Times New Roman"/>
                          <a:cs typeface="Arial"/>
                        </a:rPr>
                        <a:t>H29</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4833">
                <a:tc>
                  <a:txBody>
                    <a:bodyPr/>
                    <a:lstStyle/>
                    <a:p>
                      <a:pPr algn="ctr" rtl="0">
                        <a:lnSpc>
                          <a:spcPct val="115000"/>
                        </a:lnSpc>
                        <a:spcAft>
                          <a:spcPts val="0"/>
                        </a:spcAft>
                      </a:pPr>
                      <a:r>
                        <a:rPr lang="en-US" sz="1200" b="1">
                          <a:solidFill>
                            <a:srgbClr val="000000"/>
                          </a:solidFill>
                          <a:latin typeface="Arial"/>
                          <a:ea typeface="Times New Roman"/>
                          <a:cs typeface="Arial"/>
                        </a:rPr>
                        <a:t>4.301162634</a:t>
                      </a:r>
                      <a:endParaRPr lang="en-US" sz="1200">
                        <a:latin typeface="Calibri"/>
                        <a:ea typeface="Calibri"/>
                        <a:cs typeface="Arial"/>
                      </a:endParaRPr>
                    </a:p>
                  </a:txBody>
                  <a:tcPr marL="41145" marR="4114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370</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264.3</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rgbClr val="000000"/>
                          </a:solidFill>
                          <a:latin typeface="Times New Roman"/>
                          <a:ea typeface="Times New Roman"/>
                          <a:cs typeface="Arial"/>
                        </a:rPr>
                        <a:t>D30</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4833">
                <a:tc>
                  <a:txBody>
                    <a:bodyPr/>
                    <a:lstStyle/>
                    <a:p>
                      <a:pPr algn="ctr" rtl="0">
                        <a:lnSpc>
                          <a:spcPct val="115000"/>
                        </a:lnSpc>
                        <a:spcAft>
                          <a:spcPts val="0"/>
                        </a:spcAft>
                      </a:pPr>
                      <a:r>
                        <a:rPr lang="en-US" sz="1200" b="1">
                          <a:solidFill>
                            <a:srgbClr val="000000"/>
                          </a:solidFill>
                          <a:latin typeface="Arial"/>
                          <a:ea typeface="Times New Roman"/>
                          <a:cs typeface="Arial"/>
                        </a:rPr>
                        <a:t>4.318564576</a:t>
                      </a:r>
                      <a:endParaRPr lang="en-US" sz="1200">
                        <a:latin typeface="Calibri"/>
                        <a:ea typeface="Calibri"/>
                        <a:cs typeface="Arial"/>
                      </a:endParaRPr>
                    </a:p>
                  </a:txBody>
                  <a:tcPr marL="41145" marR="4114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373</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266.4</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rgbClr val="000000"/>
                          </a:solidFill>
                          <a:latin typeface="Times New Roman"/>
                          <a:ea typeface="Times New Roman"/>
                          <a:cs typeface="Arial"/>
                        </a:rPr>
                        <a:t>H15</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4833">
                <a:tc>
                  <a:txBody>
                    <a:bodyPr/>
                    <a:lstStyle/>
                    <a:p>
                      <a:pPr algn="ctr" rtl="0">
                        <a:lnSpc>
                          <a:spcPct val="115000"/>
                        </a:lnSpc>
                        <a:spcAft>
                          <a:spcPts val="0"/>
                        </a:spcAft>
                      </a:pPr>
                      <a:r>
                        <a:rPr lang="en-US" sz="1200" b="1">
                          <a:solidFill>
                            <a:srgbClr val="000000"/>
                          </a:solidFill>
                          <a:latin typeface="Arial"/>
                          <a:ea typeface="Times New Roman"/>
                          <a:cs typeface="Arial"/>
                        </a:rPr>
                        <a:t>4.358898944</a:t>
                      </a:r>
                      <a:endParaRPr lang="en-US" sz="1200">
                        <a:latin typeface="Calibri"/>
                        <a:ea typeface="Calibri"/>
                        <a:cs typeface="Arial"/>
                      </a:endParaRPr>
                    </a:p>
                  </a:txBody>
                  <a:tcPr marL="41145" marR="4114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380</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271.4</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200" b="1">
                          <a:solidFill>
                            <a:srgbClr val="000000"/>
                          </a:solidFill>
                          <a:latin typeface="Times New Roman"/>
                          <a:ea typeface="Times New Roman"/>
                          <a:cs typeface="Arial"/>
                        </a:rPr>
                        <a:t>A9</a:t>
                      </a:r>
                      <a:r>
                        <a:rPr lang="ar-SA" sz="1200" b="1">
                          <a:solidFill>
                            <a:srgbClr val="000000"/>
                          </a:solidFill>
                          <a:latin typeface="Calibri"/>
                          <a:ea typeface="Times New Roman"/>
                          <a:cs typeface="Times New Roman"/>
                        </a:rPr>
                        <a:t>   </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4833">
                <a:tc>
                  <a:txBody>
                    <a:bodyPr/>
                    <a:lstStyle/>
                    <a:p>
                      <a:pPr algn="ctr" rtl="0">
                        <a:lnSpc>
                          <a:spcPct val="115000"/>
                        </a:lnSpc>
                        <a:spcAft>
                          <a:spcPts val="0"/>
                        </a:spcAft>
                      </a:pPr>
                      <a:r>
                        <a:rPr lang="en-US" sz="1200" b="1">
                          <a:solidFill>
                            <a:srgbClr val="000000"/>
                          </a:solidFill>
                          <a:latin typeface="Arial"/>
                          <a:ea typeface="Times New Roman"/>
                          <a:cs typeface="Arial"/>
                        </a:rPr>
                        <a:t>4.376071297</a:t>
                      </a:r>
                      <a:endParaRPr lang="en-US" sz="1200">
                        <a:latin typeface="Calibri"/>
                        <a:ea typeface="Calibri"/>
                        <a:cs typeface="Arial"/>
                      </a:endParaRPr>
                    </a:p>
                  </a:txBody>
                  <a:tcPr marL="41145" marR="4114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383</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273.6</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rgbClr val="000000"/>
                          </a:solidFill>
                          <a:latin typeface="Times New Roman"/>
                          <a:ea typeface="Times New Roman"/>
                          <a:cs typeface="Arial"/>
                        </a:rPr>
                        <a:t>D14</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4833">
                <a:tc>
                  <a:txBody>
                    <a:bodyPr/>
                    <a:lstStyle/>
                    <a:p>
                      <a:pPr algn="ctr" rtl="0">
                        <a:lnSpc>
                          <a:spcPct val="115000"/>
                        </a:lnSpc>
                        <a:spcAft>
                          <a:spcPts val="0"/>
                        </a:spcAft>
                      </a:pPr>
                      <a:r>
                        <a:rPr lang="en-US" sz="1200" b="1">
                          <a:solidFill>
                            <a:srgbClr val="000000"/>
                          </a:solidFill>
                          <a:latin typeface="Arial"/>
                          <a:ea typeface="Times New Roman"/>
                          <a:cs typeface="Arial"/>
                        </a:rPr>
                        <a:t>4.376071297</a:t>
                      </a:r>
                      <a:endParaRPr lang="en-US" sz="1200">
                        <a:latin typeface="Calibri"/>
                        <a:ea typeface="Calibri"/>
                        <a:cs typeface="Arial"/>
                      </a:endParaRPr>
                    </a:p>
                  </a:txBody>
                  <a:tcPr marL="41145" marR="4114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383</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273.6</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rgbClr val="000000"/>
                          </a:solidFill>
                          <a:latin typeface="Times New Roman"/>
                          <a:ea typeface="Times New Roman"/>
                          <a:cs typeface="Arial"/>
                        </a:rPr>
                        <a:t>H10</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4833">
                <a:tc>
                  <a:txBody>
                    <a:bodyPr/>
                    <a:lstStyle/>
                    <a:p>
                      <a:pPr algn="ctr" rtl="0">
                        <a:lnSpc>
                          <a:spcPct val="115000"/>
                        </a:lnSpc>
                        <a:spcAft>
                          <a:spcPts val="0"/>
                        </a:spcAft>
                      </a:pPr>
                      <a:r>
                        <a:rPr lang="en-US" sz="1200" b="1">
                          <a:solidFill>
                            <a:srgbClr val="000000"/>
                          </a:solidFill>
                          <a:latin typeface="Arial"/>
                          <a:ea typeface="Times New Roman"/>
                          <a:cs typeface="Arial"/>
                        </a:rPr>
                        <a:t>4.393176527</a:t>
                      </a:r>
                      <a:endParaRPr lang="en-US" sz="1200">
                        <a:latin typeface="Calibri"/>
                        <a:ea typeface="Calibri"/>
                        <a:cs typeface="Arial"/>
                      </a:endParaRPr>
                    </a:p>
                  </a:txBody>
                  <a:tcPr marL="41145" marR="4114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386</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275.7</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rgbClr val="000000"/>
                          </a:solidFill>
                          <a:latin typeface="Times New Roman"/>
                          <a:ea typeface="Times New Roman"/>
                          <a:cs typeface="Arial"/>
                        </a:rPr>
                        <a:t>B13</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4833">
                <a:tc>
                  <a:txBody>
                    <a:bodyPr/>
                    <a:lstStyle/>
                    <a:p>
                      <a:pPr algn="ctr" rtl="0">
                        <a:lnSpc>
                          <a:spcPct val="115000"/>
                        </a:lnSpc>
                        <a:spcAft>
                          <a:spcPts val="0"/>
                        </a:spcAft>
                      </a:pPr>
                      <a:r>
                        <a:rPr lang="en-US" sz="1200" b="1">
                          <a:solidFill>
                            <a:srgbClr val="000000"/>
                          </a:solidFill>
                          <a:latin typeface="Arial"/>
                          <a:ea typeface="Times New Roman"/>
                          <a:cs typeface="Arial"/>
                        </a:rPr>
                        <a:t>4.449719092</a:t>
                      </a:r>
                      <a:endParaRPr lang="en-US" sz="1200">
                        <a:latin typeface="Calibri"/>
                        <a:ea typeface="Calibri"/>
                        <a:cs typeface="Arial"/>
                      </a:endParaRPr>
                    </a:p>
                  </a:txBody>
                  <a:tcPr marL="41145" marR="4114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396</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282.8</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rgbClr val="000000"/>
                          </a:solidFill>
                          <a:latin typeface="Times New Roman"/>
                          <a:ea typeface="Times New Roman"/>
                          <a:cs typeface="Arial"/>
                        </a:rPr>
                        <a:t>G6</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4833">
                <a:tc>
                  <a:txBody>
                    <a:bodyPr/>
                    <a:lstStyle/>
                    <a:p>
                      <a:pPr algn="ctr" rtl="0">
                        <a:lnSpc>
                          <a:spcPct val="115000"/>
                        </a:lnSpc>
                        <a:spcAft>
                          <a:spcPts val="0"/>
                        </a:spcAft>
                      </a:pPr>
                      <a:r>
                        <a:rPr lang="en-US" sz="1200" b="1">
                          <a:solidFill>
                            <a:srgbClr val="000000"/>
                          </a:solidFill>
                          <a:latin typeface="Arial"/>
                          <a:ea typeface="Times New Roman"/>
                          <a:cs typeface="Arial"/>
                        </a:rPr>
                        <a:t>4.494441011</a:t>
                      </a:r>
                      <a:endParaRPr lang="en-US" sz="1200">
                        <a:latin typeface="Calibri"/>
                        <a:ea typeface="Calibri"/>
                        <a:cs typeface="Arial"/>
                      </a:endParaRPr>
                    </a:p>
                  </a:txBody>
                  <a:tcPr marL="41145" marR="4114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404</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288.6</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rgbClr val="000000"/>
                          </a:solidFill>
                          <a:latin typeface="Times New Roman"/>
                          <a:ea typeface="Times New Roman"/>
                          <a:cs typeface="Arial"/>
                        </a:rPr>
                        <a:t>D7</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4833">
                <a:tc>
                  <a:txBody>
                    <a:bodyPr/>
                    <a:lstStyle/>
                    <a:p>
                      <a:pPr algn="ctr" rtl="0">
                        <a:lnSpc>
                          <a:spcPct val="115000"/>
                        </a:lnSpc>
                        <a:spcAft>
                          <a:spcPts val="0"/>
                        </a:spcAft>
                      </a:pPr>
                      <a:r>
                        <a:rPr lang="en-US" sz="1200" b="1">
                          <a:solidFill>
                            <a:srgbClr val="000000"/>
                          </a:solidFill>
                          <a:latin typeface="Arial"/>
                          <a:ea typeface="Times New Roman"/>
                          <a:cs typeface="Arial"/>
                        </a:rPr>
                        <a:t>4.511097427</a:t>
                      </a:r>
                      <a:endParaRPr lang="en-US" sz="1200">
                        <a:latin typeface="Calibri"/>
                        <a:ea typeface="Calibri"/>
                        <a:cs typeface="Arial"/>
                      </a:endParaRPr>
                    </a:p>
                  </a:txBody>
                  <a:tcPr marL="41145" marR="4114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407</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290.7</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rgbClr val="000000"/>
                          </a:solidFill>
                          <a:latin typeface="Times New Roman"/>
                          <a:ea typeface="Times New Roman"/>
                          <a:cs typeface="Arial"/>
                        </a:rPr>
                        <a:t>B32</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4833">
                <a:tc>
                  <a:txBody>
                    <a:bodyPr/>
                    <a:lstStyle/>
                    <a:p>
                      <a:pPr algn="ctr" rtl="0">
                        <a:lnSpc>
                          <a:spcPct val="115000"/>
                        </a:lnSpc>
                        <a:spcAft>
                          <a:spcPts val="0"/>
                        </a:spcAft>
                      </a:pPr>
                      <a:r>
                        <a:rPr lang="en-US" sz="1200" b="1">
                          <a:solidFill>
                            <a:srgbClr val="000000"/>
                          </a:solidFill>
                          <a:latin typeface="Arial"/>
                          <a:ea typeface="Times New Roman"/>
                          <a:cs typeface="Arial"/>
                        </a:rPr>
                        <a:t>4.57165178</a:t>
                      </a:r>
                      <a:endParaRPr lang="en-US" sz="1200">
                        <a:latin typeface="Calibri"/>
                        <a:ea typeface="Calibri"/>
                        <a:cs typeface="Arial"/>
                      </a:endParaRPr>
                    </a:p>
                  </a:txBody>
                  <a:tcPr marL="41145" marR="4114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418</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298.6</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rgbClr val="000000"/>
                          </a:solidFill>
                          <a:latin typeface="Times New Roman"/>
                          <a:ea typeface="Times New Roman"/>
                          <a:cs typeface="Arial"/>
                        </a:rPr>
                        <a:t>F19</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4833">
                <a:tc>
                  <a:txBody>
                    <a:bodyPr/>
                    <a:lstStyle/>
                    <a:p>
                      <a:pPr algn="ctr" rtl="0">
                        <a:lnSpc>
                          <a:spcPct val="115000"/>
                        </a:lnSpc>
                        <a:spcAft>
                          <a:spcPts val="0"/>
                        </a:spcAft>
                      </a:pPr>
                      <a:r>
                        <a:rPr lang="en-US" sz="1200" b="1">
                          <a:solidFill>
                            <a:srgbClr val="000000"/>
                          </a:solidFill>
                          <a:latin typeface="Arial"/>
                          <a:ea typeface="Times New Roman"/>
                          <a:cs typeface="Arial"/>
                        </a:rPr>
                        <a:t>4.57165178</a:t>
                      </a:r>
                      <a:endParaRPr lang="en-US" sz="1200">
                        <a:latin typeface="Calibri"/>
                        <a:ea typeface="Calibri"/>
                        <a:cs typeface="Arial"/>
                      </a:endParaRPr>
                    </a:p>
                  </a:txBody>
                  <a:tcPr marL="41145" marR="4114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418</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298.6</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rgbClr val="000000"/>
                          </a:solidFill>
                          <a:latin typeface="Times New Roman"/>
                          <a:ea typeface="Times New Roman"/>
                          <a:cs typeface="Arial"/>
                        </a:rPr>
                        <a:t>G22</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4833">
                <a:tc>
                  <a:txBody>
                    <a:bodyPr/>
                    <a:lstStyle/>
                    <a:p>
                      <a:pPr algn="ctr" rtl="0">
                        <a:lnSpc>
                          <a:spcPct val="115000"/>
                        </a:lnSpc>
                        <a:spcAft>
                          <a:spcPts val="0"/>
                        </a:spcAft>
                      </a:pPr>
                      <a:r>
                        <a:rPr lang="en-US" sz="1200" b="1">
                          <a:solidFill>
                            <a:srgbClr val="000000"/>
                          </a:solidFill>
                          <a:latin typeface="Arial"/>
                          <a:ea typeface="Times New Roman"/>
                          <a:cs typeface="Arial"/>
                        </a:rPr>
                        <a:t>4.593473631</a:t>
                      </a:r>
                      <a:endParaRPr lang="en-US" sz="1200">
                        <a:latin typeface="Calibri"/>
                        <a:ea typeface="Calibri"/>
                        <a:cs typeface="Arial"/>
                      </a:endParaRPr>
                    </a:p>
                  </a:txBody>
                  <a:tcPr marL="41145" marR="4114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422</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301.4</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rgbClr val="000000"/>
                          </a:solidFill>
                          <a:latin typeface="Times New Roman"/>
                          <a:ea typeface="Times New Roman"/>
                          <a:cs typeface="Arial"/>
                        </a:rPr>
                        <a:t>F29</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4833">
                <a:tc>
                  <a:txBody>
                    <a:bodyPr/>
                    <a:lstStyle/>
                    <a:p>
                      <a:pPr algn="ctr" rtl="0">
                        <a:lnSpc>
                          <a:spcPct val="115000"/>
                        </a:lnSpc>
                        <a:spcAft>
                          <a:spcPts val="0"/>
                        </a:spcAft>
                      </a:pPr>
                      <a:r>
                        <a:rPr lang="en-US" sz="1200" b="1">
                          <a:solidFill>
                            <a:srgbClr val="000000"/>
                          </a:solidFill>
                          <a:latin typeface="Arial"/>
                          <a:ea typeface="Times New Roman"/>
                          <a:cs typeface="Arial"/>
                        </a:rPr>
                        <a:t>4.604345773</a:t>
                      </a:r>
                      <a:endParaRPr lang="en-US" sz="1200">
                        <a:latin typeface="Calibri"/>
                        <a:ea typeface="Calibri"/>
                        <a:cs typeface="Arial"/>
                      </a:endParaRPr>
                    </a:p>
                  </a:txBody>
                  <a:tcPr marL="41145" marR="4114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424</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302.9</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rgbClr val="000000"/>
                          </a:solidFill>
                          <a:latin typeface="Times New Roman"/>
                          <a:ea typeface="Times New Roman"/>
                          <a:cs typeface="Arial"/>
                        </a:rPr>
                        <a:t>F23</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4833">
                <a:tc>
                  <a:txBody>
                    <a:bodyPr/>
                    <a:lstStyle/>
                    <a:p>
                      <a:pPr algn="ctr" rtl="0">
                        <a:lnSpc>
                          <a:spcPct val="115000"/>
                        </a:lnSpc>
                        <a:spcAft>
                          <a:spcPts val="0"/>
                        </a:spcAft>
                      </a:pPr>
                      <a:r>
                        <a:rPr lang="en-US" sz="1200" b="1">
                          <a:solidFill>
                            <a:srgbClr val="000000"/>
                          </a:solidFill>
                          <a:latin typeface="Arial"/>
                          <a:ea typeface="Times New Roman"/>
                          <a:cs typeface="Arial"/>
                        </a:rPr>
                        <a:t>4.671723451</a:t>
                      </a:r>
                      <a:endParaRPr lang="en-US" sz="1200">
                        <a:latin typeface="Calibri"/>
                        <a:ea typeface="Calibri"/>
                        <a:cs typeface="Arial"/>
                      </a:endParaRPr>
                    </a:p>
                  </a:txBody>
                  <a:tcPr marL="41145" marR="4114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436.5</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311.8</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rgbClr val="000000"/>
                          </a:solidFill>
                          <a:latin typeface="Times New Roman"/>
                          <a:ea typeface="Times New Roman"/>
                          <a:cs typeface="Arial"/>
                        </a:rPr>
                        <a:t>G28</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4833">
                <a:tc>
                  <a:txBody>
                    <a:bodyPr/>
                    <a:lstStyle/>
                    <a:p>
                      <a:pPr algn="ctr" rtl="0">
                        <a:lnSpc>
                          <a:spcPct val="115000"/>
                        </a:lnSpc>
                        <a:spcAft>
                          <a:spcPts val="0"/>
                        </a:spcAft>
                      </a:pPr>
                      <a:r>
                        <a:rPr lang="en-US" sz="1200" b="1">
                          <a:solidFill>
                            <a:srgbClr val="000000"/>
                          </a:solidFill>
                          <a:latin typeface="Arial"/>
                          <a:ea typeface="Times New Roman"/>
                          <a:cs typeface="Arial"/>
                        </a:rPr>
                        <a:t>4.724404724</a:t>
                      </a:r>
                      <a:endParaRPr lang="en-US" sz="1200">
                        <a:latin typeface="Calibri"/>
                        <a:ea typeface="Calibri"/>
                        <a:cs typeface="Arial"/>
                      </a:endParaRPr>
                    </a:p>
                  </a:txBody>
                  <a:tcPr marL="41145" marR="4114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446.4</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318.9</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a:solidFill>
                            <a:srgbClr val="000000"/>
                          </a:solidFill>
                          <a:latin typeface="Times New Roman"/>
                          <a:ea typeface="Times New Roman"/>
                          <a:cs typeface="Arial"/>
                        </a:rPr>
                        <a:t>G18</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4833">
                <a:tc>
                  <a:txBody>
                    <a:bodyPr/>
                    <a:lstStyle/>
                    <a:p>
                      <a:pPr algn="ctr" rtl="0">
                        <a:lnSpc>
                          <a:spcPct val="115000"/>
                        </a:lnSpc>
                        <a:spcAft>
                          <a:spcPts val="0"/>
                        </a:spcAft>
                      </a:pPr>
                      <a:r>
                        <a:rPr lang="en-US" sz="1200" b="1">
                          <a:solidFill>
                            <a:srgbClr val="000000"/>
                          </a:solidFill>
                          <a:latin typeface="Arial"/>
                          <a:ea typeface="Times New Roman"/>
                          <a:cs typeface="Arial"/>
                        </a:rPr>
                        <a:t>5.059644256</a:t>
                      </a:r>
                      <a:endParaRPr lang="en-US" sz="1200">
                        <a:latin typeface="Calibri"/>
                        <a:ea typeface="Calibri"/>
                        <a:cs typeface="Arial"/>
                      </a:endParaRPr>
                    </a:p>
                  </a:txBody>
                  <a:tcPr marL="41145" marR="4114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512</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solidFill>
                            <a:srgbClr val="000000"/>
                          </a:solidFill>
                          <a:latin typeface="Calibri"/>
                          <a:ea typeface="Times New Roman"/>
                          <a:cs typeface="Times New Roman"/>
                        </a:rPr>
                        <a:t>365.7</a:t>
                      </a:r>
                      <a:endParaRPr lang="en-US" sz="120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dirty="0">
                          <a:solidFill>
                            <a:srgbClr val="000000"/>
                          </a:solidFill>
                          <a:latin typeface="Times New Roman"/>
                          <a:ea typeface="Times New Roman"/>
                          <a:cs typeface="Arial"/>
                        </a:rPr>
                        <a:t>G14</a:t>
                      </a:r>
                      <a:endParaRPr lang="en-US" sz="1200" dirty="0">
                        <a:latin typeface="Calibri"/>
                        <a:ea typeface="Calibri"/>
                        <a:cs typeface="Arial"/>
                      </a:endParaRPr>
                    </a:p>
                  </a:txBody>
                  <a:tcPr marL="41145" marR="4114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787" y="1071547"/>
            <a:ext cx="7929618" cy="2862322"/>
          </a:xfrm>
          <a:prstGeom prst="rect">
            <a:avLst/>
          </a:prstGeom>
          <a:noFill/>
        </p:spPr>
        <p:txBody>
          <a:bodyPr wrap="square" lIns="91440" tIns="45720" rIns="91440" bIns="45720">
            <a:spAutoFit/>
          </a:bodyPr>
          <a:lstStyle/>
          <a:p>
            <a:pPr algn="ctr"/>
            <a:r>
              <a:rPr lang="en-U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We need to divide  the footing from area to three </a:t>
            </a:r>
            <a:r>
              <a:rPr lang="en-U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groups</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a:p>
            <a:pPr algn="ct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 A = 4 x 4 m</a:t>
            </a:r>
          </a:p>
          <a:p>
            <a:pPr algn="ctr"/>
            <a:r>
              <a:rPr lang="en-U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2. B = 4.5 x 4.5 m </a:t>
            </a:r>
          </a:p>
          <a:p>
            <a:pPr algn="ct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 C = 5 x 5 m</a:t>
            </a:r>
            <a:r>
              <a:rPr lang="en-U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endParaRPr lang="en-U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201</TotalTime>
  <Words>642</Words>
  <Application>Microsoft Office PowerPoint</Application>
  <PresentationFormat>On-screen Show (4:3)</PresentationFormat>
  <Paragraphs>274</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sulayman</dc:creator>
  <cp:lastModifiedBy>sulayman</cp:lastModifiedBy>
  <cp:revision>21</cp:revision>
  <dcterms:created xsi:type="dcterms:W3CDTF">2016-05-18T15:48:47Z</dcterms:created>
  <dcterms:modified xsi:type="dcterms:W3CDTF">2016-05-18T21:21:20Z</dcterms:modified>
</cp:coreProperties>
</file>