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20"/>
  </p:notesMasterIdLst>
  <p:sldIdLst>
    <p:sldId id="263" r:id="rId2"/>
    <p:sldId id="351" r:id="rId3"/>
    <p:sldId id="258" r:id="rId4"/>
    <p:sldId id="359" r:id="rId5"/>
    <p:sldId id="309" r:id="rId6"/>
    <p:sldId id="311" r:id="rId7"/>
    <p:sldId id="312" r:id="rId8"/>
    <p:sldId id="315" r:id="rId9"/>
    <p:sldId id="317" r:id="rId10"/>
    <p:sldId id="354" r:id="rId11"/>
    <p:sldId id="355" r:id="rId12"/>
    <p:sldId id="353" r:id="rId13"/>
    <p:sldId id="356" r:id="rId14"/>
    <p:sldId id="357" r:id="rId15"/>
    <p:sldId id="358" r:id="rId16"/>
    <p:sldId id="370"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47" r:id="rId72"/>
    <p:sldId id="448" r:id="rId73"/>
    <p:sldId id="449" r:id="rId74"/>
    <p:sldId id="450" r:id="rId75"/>
    <p:sldId id="451" r:id="rId76"/>
    <p:sldId id="452" r:id="rId77"/>
    <p:sldId id="453" r:id="rId78"/>
    <p:sldId id="454" r:id="rId79"/>
    <p:sldId id="455" r:id="rId80"/>
    <p:sldId id="456" r:id="rId81"/>
    <p:sldId id="457" r:id="rId82"/>
    <p:sldId id="458" r:id="rId83"/>
    <p:sldId id="459" r:id="rId84"/>
    <p:sldId id="460" r:id="rId85"/>
    <p:sldId id="461" r:id="rId86"/>
    <p:sldId id="462"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5" r:id="rId102"/>
    <p:sldId id="386" r:id="rId103"/>
    <p:sldId id="387" r:id="rId104"/>
    <p:sldId id="388" r:id="rId105"/>
    <p:sldId id="389" r:id="rId106"/>
    <p:sldId id="390" r:id="rId107"/>
    <p:sldId id="391" r:id="rId108"/>
    <p:sldId id="360" r:id="rId109"/>
    <p:sldId id="362" r:id="rId110"/>
    <p:sldId id="361" r:id="rId111"/>
    <p:sldId id="392" r:id="rId112"/>
    <p:sldId id="363" r:id="rId113"/>
    <p:sldId id="364" r:id="rId114"/>
    <p:sldId id="365" r:id="rId115"/>
    <p:sldId id="366" r:id="rId116"/>
    <p:sldId id="367" r:id="rId117"/>
    <p:sldId id="369" r:id="rId118"/>
    <p:sldId id="368"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126"/>
    <a:srgbClr val="B58845"/>
    <a:srgbClr val="A8AC08"/>
    <a:srgbClr val="AA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2652" autoAdjust="0"/>
  </p:normalViewPr>
  <p:slideViewPr>
    <p:cSldViewPr>
      <p:cViewPr varScale="1">
        <p:scale>
          <a:sx n="69" d="100"/>
          <a:sy n="69" d="100"/>
        </p:scale>
        <p:origin x="140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36091-FE20-4830-BAE2-BEB95FCE65EB}" type="datetimeFigureOut">
              <a:rPr lang="en-US" smtClean="0"/>
              <a:pPr/>
              <a:t>12/28/2015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B71A1-C59D-4947-A2EF-C8F200E27B94}" type="slidenum">
              <a:rPr lang="en-US" smtClean="0"/>
              <a:pPr/>
              <a:t>‹#›</a:t>
            </a:fld>
            <a:endParaRPr lang="en-US"/>
          </a:p>
        </p:txBody>
      </p:sp>
    </p:spTree>
    <p:extLst>
      <p:ext uri="{BB962C8B-B14F-4D97-AF65-F5344CB8AC3E}">
        <p14:creationId xmlns:p14="http://schemas.microsoft.com/office/powerpoint/2010/main" val="129576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E3E3B-07B8-4C4B-AE48-D280970B9FFC}" type="slidenum">
              <a:rPr lang="en-US" smtClean="0"/>
              <a:pPr/>
              <a:t>39</a:t>
            </a:fld>
            <a:endParaRPr lang="en-US"/>
          </a:p>
        </p:txBody>
      </p:sp>
    </p:spTree>
    <p:extLst>
      <p:ext uri="{BB962C8B-B14F-4D97-AF65-F5344CB8AC3E}">
        <p14:creationId xmlns:p14="http://schemas.microsoft.com/office/powerpoint/2010/main" val="20239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E3E3B-07B8-4C4B-AE48-D280970B9FFC}" type="slidenum">
              <a:rPr lang="en-US" smtClean="0"/>
              <a:pPr/>
              <a:t>44</a:t>
            </a:fld>
            <a:endParaRPr lang="en-US"/>
          </a:p>
        </p:txBody>
      </p:sp>
    </p:spTree>
    <p:extLst>
      <p:ext uri="{BB962C8B-B14F-4D97-AF65-F5344CB8AC3E}">
        <p14:creationId xmlns:p14="http://schemas.microsoft.com/office/powerpoint/2010/main" val="417248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E3E3B-07B8-4C4B-AE48-D280970B9FFC}" type="slidenum">
              <a:rPr lang="en-US" smtClean="0"/>
              <a:pPr/>
              <a:t>46</a:t>
            </a:fld>
            <a:endParaRPr lang="en-US"/>
          </a:p>
        </p:txBody>
      </p:sp>
    </p:spTree>
    <p:extLst>
      <p:ext uri="{BB962C8B-B14F-4D97-AF65-F5344CB8AC3E}">
        <p14:creationId xmlns:p14="http://schemas.microsoft.com/office/powerpoint/2010/main" val="97396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12/28/2015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12/28/2015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12/28/2015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12/28/2015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12/28/2015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0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0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76872"/>
            <a:ext cx="7772400" cy="706581"/>
          </a:xfrm>
        </p:spPr>
        <p:txBody>
          <a:bodyPr>
            <a:normAutofit/>
          </a:bodyPr>
          <a:lstStyle/>
          <a:p>
            <a:pPr algn="ctr" rtl="0"/>
            <a:r>
              <a:rPr lang="en-US" sz="4000" b="1" cap="none" dirty="0" smtClean="0">
                <a:solidFill>
                  <a:schemeClr val="tx1"/>
                </a:solidFill>
                <a:latin typeface="Times New Roman" pitchFamily="18" charset="0"/>
                <a:cs typeface="Times New Roman" pitchFamily="18" charset="0"/>
              </a:rPr>
              <a:t>Integrative design of masjed</a:t>
            </a:r>
            <a:endParaRPr lang="en-US" sz="4000" b="1" dirty="0">
              <a:solidFill>
                <a:schemeClr val="tx1"/>
              </a:solidFill>
              <a:latin typeface="Times New Roman" pitchFamily="18" charset="0"/>
              <a:cs typeface="Times New Roman" pitchFamily="18" charset="0"/>
            </a:endParaRPr>
          </a:p>
        </p:txBody>
      </p:sp>
      <p:sp>
        <p:nvSpPr>
          <p:cNvPr id="3" name="TextBox 2"/>
          <p:cNvSpPr txBox="1"/>
          <p:nvPr/>
        </p:nvSpPr>
        <p:spPr>
          <a:xfrm>
            <a:off x="1403648" y="2924944"/>
            <a:ext cx="6096000"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Presented by</a:t>
            </a:r>
            <a:r>
              <a:rPr lang="en-US" sz="2000" b="1" dirty="0" smtClean="0">
                <a:latin typeface="Times New Roman" pitchFamily="18" charset="0"/>
                <a:cs typeface="Times New Roman" pitchFamily="18" charset="0"/>
              </a:rPr>
              <a:t>:</a:t>
            </a:r>
          </a:p>
        </p:txBody>
      </p:sp>
      <p:sp>
        <p:nvSpPr>
          <p:cNvPr id="6" name="Rectangle 5"/>
          <p:cNvSpPr/>
          <p:nvPr/>
        </p:nvSpPr>
        <p:spPr>
          <a:xfrm>
            <a:off x="3510224" y="4941168"/>
            <a:ext cx="2138086" cy="754053"/>
          </a:xfrm>
          <a:prstGeom prst="rect">
            <a:avLst/>
          </a:prstGeom>
        </p:spPr>
        <p:txBody>
          <a:bodyPr wrap="square">
            <a:spAutoFit/>
          </a:bodyPr>
          <a:lstStyle/>
          <a:p>
            <a:pPr marL="27432" lvl="0" algn="ctr">
              <a:spcBef>
                <a:spcPts val="600"/>
              </a:spcBef>
              <a:buClr>
                <a:srgbClr val="3891A7"/>
              </a:buClr>
              <a:buSzPct val="80000"/>
            </a:pPr>
            <a:r>
              <a:rPr lang="en-US" sz="2000" b="1" dirty="0" smtClean="0">
                <a:latin typeface="Times New Roman" pitchFamily="18" charset="0"/>
                <a:cs typeface="Times New Roman" pitchFamily="18" charset="0"/>
              </a:rPr>
              <a:t>Supervisor</a:t>
            </a:r>
            <a:r>
              <a:rPr lang="en-US" sz="2000" b="1" dirty="0" smtClean="0"/>
              <a:t> :</a:t>
            </a:r>
          </a:p>
          <a:p>
            <a:pPr marL="27432" lvl="0" algn="ctr">
              <a:spcBef>
                <a:spcPts val="600"/>
              </a:spcBef>
              <a:buClr>
                <a:srgbClr val="3891A7"/>
              </a:buClr>
              <a:buSzPct val="80000"/>
            </a:pPr>
            <a:r>
              <a:rPr lang="en-US" b="1" dirty="0" smtClean="0"/>
              <a:t>  </a:t>
            </a:r>
            <a:endParaRPr lang="en-US" dirty="0"/>
          </a:p>
        </p:txBody>
      </p:sp>
      <p:sp>
        <p:nvSpPr>
          <p:cNvPr id="7" name="TextBox 6"/>
          <p:cNvSpPr txBox="1"/>
          <p:nvPr/>
        </p:nvSpPr>
        <p:spPr>
          <a:xfrm>
            <a:off x="0" y="6248400"/>
            <a:ext cx="2231865" cy="369332"/>
          </a:xfrm>
          <a:prstGeom prst="rect">
            <a:avLst/>
          </a:prstGeom>
          <a:noFill/>
        </p:spPr>
        <p:txBody>
          <a:bodyPr wrap="square" rtlCol="1">
            <a:spAutoFit/>
          </a:bodyPr>
          <a:lstStyle/>
          <a:p>
            <a:pPr algn="ctr"/>
            <a:r>
              <a:rPr lang="en-US" dirty="0" smtClean="0"/>
              <a:t>21/12/2015</a:t>
            </a:r>
            <a:endParaRPr lang="ar-QA" dirty="0"/>
          </a:p>
        </p:txBody>
      </p:sp>
      <p:sp>
        <p:nvSpPr>
          <p:cNvPr id="12" name="TextBox 11"/>
          <p:cNvSpPr txBox="1"/>
          <p:nvPr/>
        </p:nvSpPr>
        <p:spPr>
          <a:xfrm>
            <a:off x="2555776" y="1988840"/>
            <a:ext cx="4176486" cy="400110"/>
          </a:xfrm>
          <a:prstGeom prst="rect">
            <a:avLst/>
          </a:prstGeom>
          <a:noFill/>
        </p:spPr>
        <p:txBody>
          <a:bodyPr wrap="square" rtlCol="1">
            <a:spAutoFit/>
          </a:bodyPr>
          <a:lstStyle/>
          <a:p>
            <a:pPr algn="ctr"/>
            <a:r>
              <a:rPr lang="en-US" sz="2000" b="1" dirty="0" smtClean="0">
                <a:latin typeface="Times New Roman" pitchFamily="18" charset="0"/>
                <a:cs typeface="Times New Roman" pitchFamily="18" charset="0"/>
              </a:rPr>
              <a:t>An-</a:t>
            </a:r>
            <a:r>
              <a:rPr lang="en-US" sz="2000" b="1" dirty="0" err="1" smtClean="0">
                <a:latin typeface="Times New Roman" pitchFamily="18" charset="0"/>
                <a:cs typeface="Times New Roman" pitchFamily="18" charset="0"/>
              </a:rPr>
              <a:t>Najah</a:t>
            </a:r>
            <a:r>
              <a:rPr lang="en-US" sz="2000" b="1" dirty="0" smtClean="0">
                <a:latin typeface="Times New Roman" pitchFamily="18" charset="0"/>
                <a:cs typeface="Times New Roman" pitchFamily="18" charset="0"/>
              </a:rPr>
              <a:t> National University </a:t>
            </a:r>
            <a:endParaRPr lang="ar-QA" sz="2000" b="1" dirty="0">
              <a:latin typeface="Times New Roman" pitchFamily="18" charset="0"/>
              <a:cs typeface="Times New Roman" pitchFamily="18" charset="0"/>
            </a:endParaRPr>
          </a:p>
        </p:txBody>
      </p:sp>
      <p:sp>
        <p:nvSpPr>
          <p:cNvPr id="10" name="TextBox 9"/>
          <p:cNvSpPr txBox="1"/>
          <p:nvPr/>
        </p:nvSpPr>
        <p:spPr>
          <a:xfrm>
            <a:off x="3779912" y="3284984"/>
            <a:ext cx="3744416" cy="1569660"/>
          </a:xfrm>
          <a:prstGeom prst="rect">
            <a:avLst/>
          </a:prstGeom>
          <a:noFill/>
        </p:spPr>
        <p:txBody>
          <a:bodyPr wrap="square" rtlCol="1">
            <a:spAutoFit/>
          </a:bodyPr>
          <a:lstStyle/>
          <a:p>
            <a:pPr>
              <a:lnSpc>
                <a:spcPct val="150000"/>
              </a:lnSpc>
              <a:buFont typeface="Wingdings" pitchFamily="2" charset="2"/>
              <a:buChar char="§"/>
            </a:pPr>
            <a:r>
              <a:rPr lang="en-US" sz="1600" dirty="0" smtClean="0">
                <a:latin typeface="Adobe Heiti Std R" pitchFamily="34" charset="-128"/>
                <a:ea typeface="Adobe Heiti Std R" pitchFamily="34" charset="-128"/>
              </a:rPr>
              <a:t>  </a:t>
            </a:r>
            <a:r>
              <a:rPr lang="en-US" sz="1600" dirty="0" err="1" smtClean="0">
                <a:ea typeface="Adobe Heiti Std R" pitchFamily="34" charset="-128"/>
              </a:rPr>
              <a:t>Motaz</a:t>
            </a:r>
            <a:r>
              <a:rPr lang="en-US" sz="1600" dirty="0" smtClean="0">
                <a:ea typeface="Adobe Heiti Std R" pitchFamily="34" charset="-128"/>
              </a:rPr>
              <a:t> Abu Al-</a:t>
            </a:r>
            <a:r>
              <a:rPr lang="en-US" sz="1600" dirty="0" err="1" smtClean="0">
                <a:ea typeface="Adobe Heiti Std R" pitchFamily="34" charset="-128"/>
              </a:rPr>
              <a:t>Adas</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a:t>
            </a:r>
            <a:r>
              <a:rPr lang="en-US" sz="1600" dirty="0" err="1" smtClean="0">
                <a:ea typeface="Adobe Heiti Std R" pitchFamily="34" charset="-128"/>
              </a:rPr>
              <a:t>Mo’men</a:t>
            </a:r>
            <a:r>
              <a:rPr lang="en-US" sz="1600" dirty="0" smtClean="0">
                <a:ea typeface="Adobe Heiti Std R" pitchFamily="34" charset="-128"/>
              </a:rPr>
              <a:t>  </a:t>
            </a:r>
            <a:r>
              <a:rPr lang="en-US" sz="1600" dirty="0" err="1" smtClean="0">
                <a:ea typeface="Adobe Heiti Std R" pitchFamily="34" charset="-128"/>
              </a:rPr>
              <a:t>Zaghloul</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a:t>
            </a:r>
            <a:r>
              <a:rPr lang="en-US" sz="1600" dirty="0" err="1" smtClean="0">
                <a:ea typeface="Adobe Heiti Std R" pitchFamily="34" charset="-128"/>
              </a:rPr>
              <a:t>Hammam</a:t>
            </a:r>
            <a:r>
              <a:rPr lang="en-US" sz="1600" dirty="0" smtClean="0">
                <a:ea typeface="Adobe Heiti Std R" pitchFamily="34" charset="-128"/>
              </a:rPr>
              <a:t> Al-</a:t>
            </a:r>
            <a:r>
              <a:rPr lang="en-US" sz="1600" dirty="0" err="1" smtClean="0">
                <a:ea typeface="Adobe Heiti Std R" pitchFamily="34" charset="-128"/>
              </a:rPr>
              <a:t>basheer</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Ibrahim Abu Sarah</a:t>
            </a:r>
          </a:p>
        </p:txBody>
      </p:sp>
      <p:sp>
        <p:nvSpPr>
          <p:cNvPr id="11" name="TextBox 10"/>
          <p:cNvSpPr txBox="1"/>
          <p:nvPr/>
        </p:nvSpPr>
        <p:spPr>
          <a:xfrm>
            <a:off x="3923928" y="5373216"/>
            <a:ext cx="3672408" cy="369332"/>
          </a:xfrm>
          <a:prstGeom prst="rect">
            <a:avLst/>
          </a:prstGeom>
          <a:noFill/>
        </p:spPr>
        <p:txBody>
          <a:bodyPr wrap="square" rtlCol="1">
            <a:spAutoFit/>
          </a:bodyPr>
          <a:lstStyle/>
          <a:p>
            <a:r>
              <a:rPr lang="en-US" dirty="0" smtClean="0"/>
              <a:t>Eng. </a:t>
            </a:r>
            <a:r>
              <a:rPr lang="en-US" dirty="0" err="1" smtClean="0"/>
              <a:t>Abdelhakeem</a:t>
            </a:r>
            <a:r>
              <a:rPr lang="en-US" dirty="0" smtClean="0"/>
              <a:t> Al-</a:t>
            </a:r>
            <a:r>
              <a:rPr lang="en-US" dirty="0" err="1" smtClean="0"/>
              <a:t>Jawhari</a:t>
            </a:r>
            <a:endParaRPr lang="ar-SA" dirty="0"/>
          </a:p>
        </p:txBody>
      </p:sp>
      <p:pic>
        <p:nvPicPr>
          <p:cNvPr id="8194" name="Picture 2" descr="E:\mo3taz\1st project\Formal Logo.png"/>
          <p:cNvPicPr>
            <a:picLocks noChangeAspect="1" noChangeArrowheads="1"/>
          </p:cNvPicPr>
          <p:nvPr/>
        </p:nvPicPr>
        <p:blipFill>
          <a:blip r:embed="rId2" cstate="print"/>
          <a:srcRect/>
          <a:stretch>
            <a:fillRect/>
          </a:stretch>
        </p:blipFill>
        <p:spPr bwMode="auto">
          <a:xfrm>
            <a:off x="3635896" y="404664"/>
            <a:ext cx="1658937" cy="1600200"/>
          </a:xfrm>
          <a:prstGeom prst="rect">
            <a:avLst/>
          </a:prstGeom>
          <a:noFill/>
        </p:spPr>
      </p:pic>
    </p:spTree>
    <p:extLst>
      <p:ext uri="{BB962C8B-B14F-4D97-AF65-F5344CB8AC3E}">
        <p14:creationId xmlns:p14="http://schemas.microsoft.com/office/powerpoint/2010/main" val="2305209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pic>
        <p:nvPicPr>
          <p:cNvPr id="4" name="Content Placeholder 3" descr="2015-12-18_134528.jpg"/>
          <p:cNvPicPr>
            <a:picLocks noGrp="1" noChangeAspect="1"/>
          </p:cNvPicPr>
          <p:nvPr>
            <p:ph sz="quarter" idx="1"/>
          </p:nvPr>
        </p:nvPicPr>
        <p:blipFill>
          <a:blip r:embed="rId2" cstate="print"/>
          <a:stretch>
            <a:fillRect/>
          </a:stretch>
        </p:blipFill>
        <p:spPr>
          <a:xfrm>
            <a:off x="539552" y="2276872"/>
            <a:ext cx="8153400" cy="405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11560" y="1628800"/>
            <a:ext cx="3672408"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South Elevation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153400" cy="936104"/>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design</a:t>
            </a:r>
            <a:b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GB"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C:\Users\Ibrahim\Desktop\stc.PNG"/>
          <p:cNvPicPr>
            <a:picLocks noGrp="1" noChangeAspect="1" noChangeArrowheads="1"/>
          </p:cNvPicPr>
          <p:nvPr>
            <p:ph sz="quarter" idx="1"/>
          </p:nvPr>
        </p:nvPicPr>
        <p:blipFill>
          <a:blip r:embed="rId2" cstate="print"/>
          <a:srcRect/>
          <a:stretch>
            <a:fillRect/>
          </a:stretch>
        </p:blipFill>
        <p:spPr bwMode="auto">
          <a:xfrm>
            <a:off x="971600" y="2708920"/>
            <a:ext cx="7369177"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55576" y="1916832"/>
            <a:ext cx="4824536" cy="369332"/>
          </a:xfrm>
          <a:prstGeom prst="rect">
            <a:avLst/>
          </a:prstGeom>
          <a:noFill/>
        </p:spPr>
        <p:txBody>
          <a:bodyPr wrap="square" rtlCol="0">
            <a:spAutoFit/>
          </a:bodyPr>
          <a:lstStyle/>
          <a:p>
            <a:r>
              <a:rPr lang="en-US" b="1" dirty="0" smtClean="0">
                <a:solidFill>
                  <a:prstClr val="black"/>
                </a:solidFill>
                <a:latin typeface="Times New Roman" pitchFamily="18" charset="0"/>
                <a:cs typeface="Times New Roman" pitchFamily="18" charset="0"/>
              </a:rPr>
              <a:t>STC after adding material</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Loudspeakers design and distribution</a:t>
            </a:r>
            <a:endParaRPr lang="en-US" dirty="0"/>
          </a:p>
        </p:txBody>
      </p:sp>
      <p:sp>
        <p:nvSpPr>
          <p:cNvPr id="5" name="Text Placeholder 4"/>
          <p:cNvSpPr>
            <a:spLocks noGrp="1"/>
          </p:cNvSpPr>
          <p:nvPr>
            <p:ph type="body" sz="quarter" idx="1"/>
          </p:nvPr>
        </p:nvSpPr>
        <p:spPr/>
        <p:txBody>
          <a:bodyPr/>
          <a:lstStyle/>
          <a:p>
            <a:pPr algn="l"/>
            <a:r>
              <a:rPr lang="en-US" dirty="0" smtClean="0">
                <a:solidFill>
                  <a:schemeClr val="tx1"/>
                </a:solidFill>
              </a:rPr>
              <a:t>F-121C/M Type </a:t>
            </a:r>
            <a:endParaRPr lang="en-US" dirty="0">
              <a:solidFill>
                <a:schemeClr val="tx1"/>
              </a:solidFill>
            </a:endParaRPr>
          </a:p>
        </p:txBody>
      </p:sp>
      <p:sp>
        <p:nvSpPr>
          <p:cNvPr id="6" name="Text Placeholder 5"/>
          <p:cNvSpPr>
            <a:spLocks noGrp="1"/>
          </p:cNvSpPr>
          <p:nvPr>
            <p:ph type="body" sz="quarter" idx="3"/>
          </p:nvPr>
        </p:nvSpPr>
        <p:spPr/>
        <p:txBody>
          <a:bodyPr/>
          <a:lstStyle/>
          <a:p>
            <a:pPr algn="l" rtl="0"/>
            <a:r>
              <a:rPr lang="en-US" dirty="0" smtClean="0">
                <a:solidFill>
                  <a:schemeClr val="tx1"/>
                </a:solidFill>
              </a:rPr>
              <a:t>Specifications </a:t>
            </a:r>
            <a:endParaRPr lang="en-US" dirty="0">
              <a:solidFill>
                <a:schemeClr val="tx1"/>
              </a:solidFill>
            </a:endParaRPr>
          </a:p>
        </p:txBody>
      </p:sp>
      <p:pic>
        <p:nvPicPr>
          <p:cNvPr id="7" name="صورة 34" descr="C:\Users\Alaa\Desktop\2015-11-25_104629.png"/>
          <p:cNvPicPr>
            <a:picLocks noGrp="1"/>
          </p:cNvPicPr>
          <p:nvPr>
            <p:ph sz="quarter" idx="2"/>
          </p:nvPr>
        </p:nvPicPr>
        <p:blipFill>
          <a:blip r:embed="rId2" cstate="print"/>
          <a:srcRect/>
          <a:stretch>
            <a:fillRect/>
          </a:stretch>
        </p:blipFill>
        <p:spPr bwMode="auto">
          <a:xfrm>
            <a:off x="683568" y="2708920"/>
            <a:ext cx="3744415"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صورة 31" descr="C:\Users\Alaa\Desktop\2015-11-25_104705.png"/>
          <p:cNvPicPr>
            <a:picLocks noGrp="1"/>
          </p:cNvPicPr>
          <p:nvPr>
            <p:ph sz="quarter" idx="4"/>
          </p:nvPr>
        </p:nvPicPr>
        <p:blipFill>
          <a:blip r:embed="rId3" cstate="print"/>
          <a:srcRect/>
          <a:stretch>
            <a:fillRect/>
          </a:stretch>
        </p:blipFill>
        <p:spPr bwMode="auto">
          <a:xfrm>
            <a:off x="4788024" y="2564904"/>
            <a:ext cx="396044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53400" cy="990600"/>
          </a:xfrm>
        </p:spPr>
        <p:txBody>
          <a:bodyPr>
            <a:normAutofit fontScale="90000"/>
          </a:bodyPr>
          <a:lstStyle/>
          <a:p>
            <a:pPr rtl="0"/>
            <a:r>
              <a:rPr lang="en-US" dirty="0" smtClean="0">
                <a:latin typeface="Times New Roman" pitchFamily="18" charset="0"/>
                <a:cs typeface="Times New Roman" pitchFamily="18" charset="0"/>
              </a:rPr>
              <a:t>Speaker distribution </a:t>
            </a:r>
            <a:r>
              <a:rPr lang="en-US" dirty="0" smtClean="0"/>
              <a:t/>
            </a:r>
            <a:br>
              <a:rPr lang="en-US" dirty="0" smtClean="0"/>
            </a:br>
            <a:endParaRPr lang="en-US" dirty="0"/>
          </a:p>
        </p:txBody>
      </p:sp>
      <p:pic>
        <p:nvPicPr>
          <p:cNvPr id="4" name="Content Placeholder 3" descr="C:\Users\Mo'taz\Desktop\2015-12-01_210527.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7243234"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Artificial lighting design</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a:buNone/>
            </a:pPr>
            <a:r>
              <a:rPr lang="en-US" dirty="0" smtClean="0">
                <a:latin typeface="Times New Roman" pitchFamily="18" charset="0"/>
                <a:cs typeface="Times New Roman" pitchFamily="18" charset="0"/>
              </a:rPr>
              <a:t>Accurately, Comfortably and Safely</a:t>
            </a:r>
            <a:endParaRPr lang="en-US" dirty="0">
              <a:latin typeface="Times New Roman" pitchFamily="18" charset="0"/>
              <a:cs typeface="Times New Roman" pitchFamily="18" charset="0"/>
            </a:endParaRPr>
          </a:p>
        </p:txBody>
      </p:sp>
      <p:pic>
        <p:nvPicPr>
          <p:cNvPr id="4" name="Picture 3" descr="2015-12-19_143520.jpg"/>
          <p:cNvPicPr>
            <a:picLocks noChangeAspect="1"/>
          </p:cNvPicPr>
          <p:nvPr/>
        </p:nvPicPr>
        <p:blipFill>
          <a:blip r:embed="rId2" cstate="print"/>
          <a:stretch>
            <a:fillRect/>
          </a:stretch>
        </p:blipFill>
        <p:spPr>
          <a:xfrm>
            <a:off x="899592" y="2564904"/>
            <a:ext cx="7344815" cy="2643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 design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l">
              <a:buFont typeface="Arial" charset="0"/>
              <a:buChar char="•"/>
            </a:pPr>
            <a:r>
              <a:rPr lang="en-US" b="1" dirty="0" smtClean="0">
                <a:latin typeface="Times New Roman" pitchFamily="18" charset="0"/>
                <a:cs typeface="Times New Roman" pitchFamily="18" charset="0"/>
              </a:rPr>
              <a:t>Zonal Cavity method</a:t>
            </a:r>
          </a:p>
          <a:p>
            <a:pPr algn="l">
              <a:buFont typeface="Arial" charset="0"/>
              <a:buChar char="•"/>
            </a:pPr>
            <a:endParaRPr lang="en-US" b="1" dirty="0">
              <a:latin typeface="Times New Roman" pitchFamily="18" charset="0"/>
              <a:cs typeface="Times New Roman" pitchFamily="18" charset="0"/>
            </a:endParaRPr>
          </a:p>
        </p:txBody>
      </p:sp>
      <p:pic>
        <p:nvPicPr>
          <p:cNvPr id="4" name="Picture 3" descr="2015-12-19_144153.jpg"/>
          <p:cNvPicPr>
            <a:picLocks noChangeAspect="1"/>
          </p:cNvPicPr>
          <p:nvPr/>
        </p:nvPicPr>
        <p:blipFill>
          <a:blip r:embed="rId2" cstate="print"/>
          <a:stretch>
            <a:fillRect/>
          </a:stretch>
        </p:blipFill>
        <p:spPr>
          <a:xfrm>
            <a:off x="611560" y="2276872"/>
            <a:ext cx="7972117"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44227.jpg"/>
          <p:cNvPicPr>
            <a:picLocks noChangeAspect="1"/>
          </p:cNvPicPr>
          <p:nvPr/>
        </p:nvPicPr>
        <p:blipFill>
          <a:blip r:embed="rId3" cstate="print"/>
          <a:stretch>
            <a:fillRect/>
          </a:stretch>
        </p:blipFill>
        <p:spPr>
          <a:xfrm>
            <a:off x="611560" y="4293096"/>
            <a:ext cx="2676050" cy="2348880"/>
          </a:xfrm>
          <a:prstGeom prst="rect">
            <a:avLst/>
          </a:prstGeom>
        </p:spPr>
      </p:pic>
      <p:pic>
        <p:nvPicPr>
          <p:cNvPr id="6" name="Picture 5" descr="2015-10-24_101157.jpg"/>
          <p:cNvPicPr/>
          <p:nvPr/>
        </p:nvPicPr>
        <p:blipFill>
          <a:blip r:embed="rId4" cstate="print"/>
          <a:stretch>
            <a:fillRect/>
          </a:stretch>
        </p:blipFill>
        <p:spPr>
          <a:xfrm>
            <a:off x="3419872" y="4365104"/>
            <a:ext cx="5256584"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a:t>
            </a:r>
            <a:endParaRPr lang="en-US" dirty="0"/>
          </a:p>
        </p:txBody>
      </p:sp>
      <p:pic>
        <p:nvPicPr>
          <p:cNvPr id="4" name="Content Placeholder 3" descr="2015-12-19_144550.jpg"/>
          <p:cNvPicPr>
            <a:picLocks noGrp="1" noChangeAspect="1"/>
          </p:cNvPicPr>
          <p:nvPr>
            <p:ph sz="quarter" idx="1"/>
          </p:nvPr>
        </p:nvPicPr>
        <p:blipFill>
          <a:blip r:embed="rId2" cstate="print"/>
          <a:stretch>
            <a:fillRect/>
          </a:stretch>
        </p:blipFill>
        <p:spPr>
          <a:xfrm>
            <a:off x="323528" y="1844825"/>
            <a:ext cx="8512755"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0-24_135350.jpg"/>
          <p:cNvPicPr/>
          <p:nvPr/>
        </p:nvPicPr>
        <p:blipFill>
          <a:blip r:embed="rId3" cstate="print"/>
          <a:stretch>
            <a:fillRect/>
          </a:stretch>
        </p:blipFill>
        <p:spPr>
          <a:xfrm>
            <a:off x="395536" y="4869160"/>
            <a:ext cx="4536504"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015-10-24_122548.jpg"/>
          <p:cNvPicPr/>
          <p:nvPr/>
        </p:nvPicPr>
        <p:blipFill>
          <a:blip r:embed="rId4" cstate="print"/>
          <a:stretch>
            <a:fillRect/>
          </a:stretch>
        </p:blipFill>
        <p:spPr>
          <a:xfrm>
            <a:off x="5148064" y="4869160"/>
            <a:ext cx="3600400"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 Distribution</a:t>
            </a:r>
            <a:endParaRPr lang="en-US" dirty="0" smtClean="0"/>
          </a:p>
        </p:txBody>
      </p:sp>
      <p:pic>
        <p:nvPicPr>
          <p:cNvPr id="4" name="Content Placeholder 3" descr="C:\Users\Mo'taz\Desktop\2015-12-19_111440.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6707297"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Electrical Design</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buNone/>
            </a:pPr>
            <a:r>
              <a:rPr lang="en-US" sz="1600" b="1" dirty="0" smtClean="0">
                <a:latin typeface="Times New Roman" pitchFamily="18" charset="0"/>
                <a:cs typeface="Times New Roman" pitchFamily="18" charset="0"/>
              </a:rPr>
              <a:t>Rated current for circuit breaker (lighting):  10 Amp   </a:t>
            </a:r>
          </a:p>
          <a:p>
            <a:pPr algn="l" rtl="0">
              <a:buNone/>
            </a:pPr>
            <a:r>
              <a:rPr lang="en-US" sz="1600" b="1" dirty="0" smtClean="0">
                <a:latin typeface="Times New Roman" pitchFamily="18" charset="0"/>
                <a:cs typeface="Times New Roman" pitchFamily="18" charset="0"/>
              </a:rPr>
              <a:t>Rated current for circuit breaker (sockets):   16 Amp</a:t>
            </a:r>
          </a:p>
          <a:p>
            <a:pPr lvl="0" algn="l" rtl="0">
              <a:buNone/>
            </a:pPr>
            <a:r>
              <a:rPr lang="en-US" sz="1600" b="1" dirty="0" smtClean="0">
                <a:latin typeface="Times New Roman" pitchFamily="18" charset="0"/>
                <a:cs typeface="Times New Roman" pitchFamily="18" charset="0"/>
              </a:rPr>
              <a:t>One Branch for (4-5) 2Amp sockets.</a:t>
            </a:r>
          </a:p>
          <a:p>
            <a:pPr lvl="0" algn="l">
              <a:buNone/>
            </a:pPr>
            <a:r>
              <a:rPr lang="en-US" sz="1600" b="1" dirty="0" smtClean="0">
                <a:latin typeface="Times New Roman" pitchFamily="18" charset="0"/>
                <a:cs typeface="Times New Roman" pitchFamily="18" charset="0"/>
              </a:rPr>
              <a:t>Branches for lighting: 1 branch for each 50 m²</a:t>
            </a:r>
          </a:p>
          <a:p>
            <a:pPr lvl="0" algn="l">
              <a:buNone/>
            </a:pPr>
            <a:r>
              <a:rPr lang="en-US" sz="1600" b="1" dirty="0" smtClean="0">
                <a:latin typeface="Times New Roman" pitchFamily="18" charset="0"/>
                <a:cs typeface="Times New Roman" pitchFamily="18" charset="0"/>
              </a:rPr>
              <a:t>   </a:t>
            </a:r>
          </a:p>
          <a:p>
            <a:pPr algn="l" rtl="0">
              <a:buNone/>
            </a:pP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pic>
        <p:nvPicPr>
          <p:cNvPr id="4" name="Picture 3" descr="2015-12-19_145255.jpg"/>
          <p:cNvPicPr>
            <a:picLocks noChangeAspect="1"/>
          </p:cNvPicPr>
          <p:nvPr/>
        </p:nvPicPr>
        <p:blipFill>
          <a:blip r:embed="rId2" cstate="print"/>
          <a:stretch>
            <a:fillRect/>
          </a:stretch>
        </p:blipFill>
        <p:spPr>
          <a:xfrm>
            <a:off x="395536" y="3284984"/>
            <a:ext cx="489654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45436.jpg"/>
          <p:cNvPicPr>
            <a:picLocks noChangeAspect="1"/>
          </p:cNvPicPr>
          <p:nvPr/>
        </p:nvPicPr>
        <p:blipFill>
          <a:blip r:embed="rId3" cstate="print"/>
          <a:stretch>
            <a:fillRect/>
          </a:stretch>
        </p:blipFill>
        <p:spPr>
          <a:xfrm>
            <a:off x="5364088" y="3284984"/>
            <a:ext cx="360040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Mechanical design</a:t>
            </a:r>
            <a:endParaRPr lang="en-US" sz="4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700808"/>
            <a:ext cx="8153400" cy="4495800"/>
          </a:xfrm>
        </p:spPr>
        <p:txBody>
          <a:bodyPr>
            <a:normAutofit/>
          </a:bodyPr>
          <a:lstStyle/>
          <a:p>
            <a:pPr lvl="0" algn="l" rtl="0">
              <a:lnSpc>
                <a:spcPct val="150000"/>
              </a:lnSpc>
              <a:buNone/>
              <a:defRPr/>
            </a:pPr>
            <a:r>
              <a:rPr lang="en-US" dirty="0" smtClean="0">
                <a:latin typeface="Times New Roman" pitchFamily="18" charset="0"/>
                <a:cs typeface="Times New Roman" pitchFamily="18" charset="0"/>
              </a:rPr>
              <a:t>Content </a:t>
            </a:r>
          </a:p>
          <a:p>
            <a:pPr algn="l" rtl="0">
              <a:lnSpc>
                <a:spcPct val="150000"/>
              </a:lnSpc>
              <a:defRPr/>
            </a:pPr>
            <a:r>
              <a:rPr lang="en-US" sz="2800" dirty="0" smtClean="0">
                <a:latin typeface="Times New Roman" pitchFamily="18" charset="0"/>
                <a:cs typeface="Times New Roman" pitchFamily="18" charset="0"/>
              </a:rPr>
              <a:t>Water Supply system.      </a:t>
            </a:r>
          </a:p>
          <a:p>
            <a:pPr algn="l" rtl="0">
              <a:lnSpc>
                <a:spcPct val="150000"/>
              </a:lnSpc>
              <a:defRPr/>
            </a:pPr>
            <a:r>
              <a:rPr lang="en-US" sz="2800" dirty="0" smtClean="0">
                <a:latin typeface="Times New Roman" pitchFamily="18" charset="0"/>
                <a:cs typeface="Times New Roman" pitchFamily="18" charset="0"/>
              </a:rPr>
              <a:t>Rain water .</a:t>
            </a:r>
          </a:p>
          <a:p>
            <a:pPr algn="l" rtl="0">
              <a:lnSpc>
                <a:spcPct val="150000"/>
              </a:lnSpc>
              <a:defRPr/>
            </a:pPr>
            <a:r>
              <a:rPr lang="en-US" sz="2800" dirty="0" smtClean="0">
                <a:latin typeface="Times New Roman" pitchFamily="18" charset="0"/>
                <a:cs typeface="Times New Roman" pitchFamily="18" charset="0"/>
              </a:rPr>
              <a:t>Drainage  system .</a:t>
            </a:r>
          </a:p>
          <a:p>
            <a:pPr algn="l" rtl="0">
              <a:lnSpc>
                <a:spcPct val="150000"/>
              </a:lnSpc>
            </a:pPr>
            <a:r>
              <a:rPr lang="en-US" sz="2800" dirty="0" smtClean="0">
                <a:latin typeface="Times New Roman" pitchFamily="18" charset="0"/>
                <a:cs typeface="Times New Roman" pitchFamily="18" charset="0"/>
              </a:rPr>
              <a:t>HVAC system .</a:t>
            </a:r>
            <a:endParaRPr lang="ar-JO" sz="2800" dirty="0" smtClean="0">
              <a:latin typeface="Times New Roman" pitchFamily="18" charset="0"/>
              <a:cs typeface="Times New Roman" pitchFamily="18" charset="0"/>
            </a:endParaRPr>
          </a:p>
          <a:p>
            <a:pPr>
              <a:lnSpc>
                <a:spcPct val="150000"/>
              </a:lnSpc>
              <a:buNone/>
              <a:defRPr/>
            </a:pPr>
            <a:r>
              <a:rPr lang="en-US" sz="2400" b="1" dirty="0" smtClean="0">
                <a:latin typeface="Times New Roman" pitchFamily="18" charset="0"/>
                <a:cs typeface="Times New Roman" pitchFamily="18" charset="0"/>
              </a:rPr>
              <a:t>Code : ASHREA 2009</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Water supply Network</a:t>
            </a:r>
            <a:endParaRPr lang="en-US" dirty="0"/>
          </a:p>
        </p:txBody>
      </p:sp>
      <p:pic>
        <p:nvPicPr>
          <p:cNvPr id="4" name="Content Placeholder 3" descr="2015-10-24_202015.jpg"/>
          <p:cNvPicPr>
            <a:picLocks noGrp="1"/>
          </p:cNvPicPr>
          <p:nvPr>
            <p:ph sz="quarter" idx="1"/>
          </p:nvPr>
        </p:nvPicPr>
        <p:blipFill>
          <a:blip r:embed="rId2" cstate="print"/>
          <a:stretch>
            <a:fillRect/>
          </a:stretch>
        </p:blipFill>
        <p:spPr>
          <a:xfrm>
            <a:off x="395536" y="2348880"/>
            <a:ext cx="8153400" cy="393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North elevation</a:t>
            </a:r>
            <a:endParaRPr lang="en-US" sz="2400" b="1" dirty="0">
              <a:latin typeface="Times New Roman" pitchFamily="18" charset="0"/>
              <a:cs typeface="Times New Roman" pitchFamily="18" charset="0"/>
            </a:endParaRPr>
          </a:p>
        </p:txBody>
      </p:sp>
      <p:pic>
        <p:nvPicPr>
          <p:cNvPr id="4" name="Picture 3" descr="2015-12-18_134555.jpg"/>
          <p:cNvPicPr>
            <a:picLocks noChangeAspect="1"/>
          </p:cNvPicPr>
          <p:nvPr/>
        </p:nvPicPr>
        <p:blipFill>
          <a:blip r:embed="rId2" cstate="print"/>
          <a:stretch>
            <a:fillRect/>
          </a:stretch>
        </p:blipFill>
        <p:spPr>
          <a:xfrm>
            <a:off x="251520" y="2276872"/>
            <a:ext cx="8676456" cy="403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Water supply Network</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34621.jpg"/>
          <p:cNvPicPr>
            <a:picLocks noGrp="1" noChangeAspect="1"/>
          </p:cNvPicPr>
          <p:nvPr>
            <p:ph sz="quarter" idx="1"/>
          </p:nvPr>
        </p:nvPicPr>
        <p:blipFill>
          <a:blip r:embed="rId2" cstate="print"/>
          <a:stretch>
            <a:fillRect/>
          </a:stretch>
        </p:blipFill>
        <p:spPr>
          <a:xfrm>
            <a:off x="179512" y="2204864"/>
            <a:ext cx="5328592" cy="3847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24128" y="2348880"/>
            <a:ext cx="3419872" cy="1077218"/>
          </a:xfrm>
          <a:prstGeom prst="rect">
            <a:avLst/>
          </a:prstGeom>
          <a:noFill/>
        </p:spPr>
        <p:txBody>
          <a:bodyPr wrap="square" rtlCol="0">
            <a:spAutoFit/>
          </a:bodyPr>
          <a:lstStyle/>
          <a:p>
            <a:pPr>
              <a:buFont typeface="Arial" pitchFamily="34" charset="0"/>
              <a:buChar char="•"/>
            </a:pPr>
            <a:r>
              <a:rPr lang="en-US" sz="1600" b="1" dirty="0" smtClean="0">
                <a:latin typeface="Times New Roman" pitchFamily="18" charset="0"/>
                <a:cs typeface="Times New Roman" pitchFamily="18" charset="0"/>
              </a:rPr>
              <a:t>Vertical pipe diameter = 2 inch</a:t>
            </a:r>
          </a:p>
          <a:p>
            <a:pPr>
              <a:buFont typeface="Arial" pitchFamily="34" charset="0"/>
              <a:buChar char="•"/>
            </a:pPr>
            <a:r>
              <a:rPr lang="en-US" sz="1600" b="1" dirty="0" smtClean="0">
                <a:latin typeface="Times New Roman" pitchFamily="18" charset="0"/>
                <a:cs typeface="Times New Roman" pitchFamily="18" charset="0"/>
              </a:rPr>
              <a:t>horizontal pipe diameter = 1.5 inch</a:t>
            </a:r>
          </a:p>
          <a:p>
            <a:pPr>
              <a:buFont typeface="Arial" pitchFamily="34" charset="0"/>
              <a:buChar char="•"/>
            </a:pPr>
            <a:r>
              <a:rPr lang="en-US" sz="1600" b="1" dirty="0" smtClean="0">
                <a:latin typeface="Times New Roman" pitchFamily="18" charset="0"/>
                <a:cs typeface="Times New Roman" pitchFamily="18" charset="0"/>
              </a:rPr>
              <a:t>Branches diameter = 1.25 inch.</a:t>
            </a:r>
          </a:p>
          <a:p>
            <a:endParaRPr lang="en-US" sz="1600" b="1" dirty="0">
              <a:latin typeface="Times New Roman" pitchFamily="18" charset="0"/>
              <a:cs typeface="Times New Roman" pitchFamily="18" charset="0"/>
            </a:endParaRPr>
          </a:p>
        </p:txBody>
      </p:sp>
      <p:sp>
        <p:nvSpPr>
          <p:cNvPr id="6" name="Rectangle 5"/>
          <p:cNvSpPr/>
          <p:nvPr/>
        </p:nvSpPr>
        <p:spPr>
          <a:xfrm>
            <a:off x="5652120" y="2276872"/>
            <a:ext cx="33123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652120" y="3717032"/>
            <a:ext cx="3275856"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use an auxiliary pump&gt; 6psi to get suitable pressure in ground floor</a:t>
            </a:r>
            <a:endParaRPr lang="en-US" b="1" dirty="0">
              <a:latin typeface="Times New Roman" pitchFamily="18" charset="0"/>
              <a:cs typeface="Times New Roman" pitchFamily="18" charset="0"/>
            </a:endParaRPr>
          </a:p>
        </p:txBody>
      </p:sp>
      <p:sp>
        <p:nvSpPr>
          <p:cNvPr id="8" name="Rectangle 7"/>
          <p:cNvSpPr/>
          <p:nvPr/>
        </p:nvSpPr>
        <p:spPr>
          <a:xfrm>
            <a:off x="5652120" y="3645024"/>
            <a:ext cx="33123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Footing Dryer</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50446.jpg"/>
          <p:cNvPicPr>
            <a:picLocks noGrp="1" noChangeAspect="1"/>
          </p:cNvPicPr>
          <p:nvPr>
            <p:ph sz="quarter" idx="1"/>
          </p:nvPr>
        </p:nvPicPr>
        <p:blipFill>
          <a:blip r:embed="rId2" cstate="print"/>
          <a:stretch>
            <a:fillRect/>
          </a:stretch>
        </p:blipFill>
        <p:spPr>
          <a:xfrm>
            <a:off x="251520" y="1700808"/>
            <a:ext cx="540060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50502.jpg"/>
          <p:cNvPicPr>
            <a:picLocks noChangeAspect="1"/>
          </p:cNvPicPr>
          <p:nvPr/>
        </p:nvPicPr>
        <p:blipFill>
          <a:blip r:embed="rId3" cstate="print"/>
          <a:stretch>
            <a:fillRect/>
          </a:stretch>
        </p:blipFill>
        <p:spPr>
          <a:xfrm>
            <a:off x="2987824" y="3828233"/>
            <a:ext cx="5724128" cy="3029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Rain Water</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35619.jpg"/>
          <p:cNvPicPr>
            <a:picLocks noGrp="1" noChangeAspect="1"/>
          </p:cNvPicPr>
          <p:nvPr>
            <p:ph sz="quarter" idx="1"/>
          </p:nvPr>
        </p:nvPicPr>
        <p:blipFill>
          <a:blip r:embed="rId2" cstate="print"/>
          <a:stretch>
            <a:fillRect/>
          </a:stretch>
        </p:blipFill>
        <p:spPr>
          <a:xfrm>
            <a:off x="971600" y="1916832"/>
            <a:ext cx="7272808" cy="458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Drainage System</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descr="2015-12-19_140053.jpg"/>
          <p:cNvPicPr>
            <a:picLocks noGrp="1" noChangeAspect="1"/>
          </p:cNvPicPr>
          <p:nvPr>
            <p:ph sz="quarter" idx="1"/>
          </p:nvPr>
        </p:nvPicPr>
        <p:blipFill>
          <a:blip r:embed="rId2" cstate="print"/>
          <a:stretch>
            <a:fillRect/>
          </a:stretch>
        </p:blipFill>
        <p:spPr>
          <a:xfrm>
            <a:off x="899592" y="2852936"/>
            <a:ext cx="7483483" cy="3603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71600" y="1844824"/>
            <a:ext cx="5400600" cy="1200329"/>
          </a:xfrm>
          <a:prstGeom prst="rect">
            <a:avLst/>
          </a:prstGeom>
          <a:noFill/>
        </p:spPr>
        <p:txBody>
          <a:bodyPr wrap="square" rtlCol="0">
            <a:spAutoFit/>
          </a:bodyPr>
          <a:lstStyle/>
          <a:p>
            <a:r>
              <a:rPr lang="en-US" dirty="0" smtClean="0"/>
              <a:t>Diameter of drainage pipe between manholes 6’’</a:t>
            </a:r>
          </a:p>
          <a:p>
            <a:r>
              <a:rPr lang="en-US" dirty="0" smtClean="0"/>
              <a:t/>
            </a:r>
            <a:br>
              <a:rPr lang="en-US" dirty="0" smtClean="0"/>
            </a:br>
            <a:endParaRPr lang="en-US" dirty="0" smtClean="0"/>
          </a:p>
          <a:p>
            <a:endParaRPr lang="en-US" dirty="0"/>
          </a:p>
        </p:txBody>
      </p:sp>
      <p:sp>
        <p:nvSpPr>
          <p:cNvPr id="9" name="Rectangle 8"/>
          <p:cNvSpPr/>
          <p:nvPr/>
        </p:nvSpPr>
        <p:spPr>
          <a:xfrm>
            <a:off x="899592" y="1556792"/>
            <a:ext cx="496855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“Air to Air System”</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a:buNone/>
            </a:pPr>
            <a:r>
              <a:rPr lang="en-US" b="1" dirty="0" smtClean="0">
                <a:latin typeface="Times New Roman" pitchFamily="18" charset="0"/>
                <a:cs typeface="Times New Roman" pitchFamily="18" charset="0"/>
              </a:rPr>
              <a:t>  Air handle unit : </a:t>
            </a:r>
            <a:endParaRPr lang="en-US" dirty="0" smtClean="0">
              <a:latin typeface="Times New Roman" pitchFamily="18" charset="0"/>
              <a:cs typeface="Times New Roman" pitchFamily="18" charset="0"/>
            </a:endParaRPr>
          </a:p>
          <a:p>
            <a:pPr algn="l" rtl="0">
              <a:buNone/>
            </a:pPr>
            <a:r>
              <a:rPr lang="en-US" sz="1600" dirty="0" smtClean="0">
                <a:latin typeface="Times New Roman" pitchFamily="18" charset="0"/>
                <a:cs typeface="Times New Roman" pitchFamily="18" charset="0"/>
              </a:rPr>
              <a:t>The type of AHU used in our design: Quantum Climate Changer “QUANTUM XP”</a:t>
            </a:r>
          </a:p>
          <a:p>
            <a:pPr algn="l">
              <a:buNone/>
            </a:pPr>
            <a:endParaRPr lang="en-US" dirty="0">
              <a:latin typeface="Times New Roman" pitchFamily="18" charset="0"/>
              <a:cs typeface="Times New Roman" pitchFamily="18" charset="0"/>
            </a:endParaRPr>
          </a:p>
        </p:txBody>
      </p:sp>
      <p:pic>
        <p:nvPicPr>
          <p:cNvPr id="6" name="Picture 5" descr="2015-11-29_204212.jpg"/>
          <p:cNvPicPr/>
          <p:nvPr/>
        </p:nvPicPr>
        <p:blipFill>
          <a:blip r:embed="rId2" cstate="print"/>
          <a:stretch>
            <a:fillRect/>
          </a:stretch>
        </p:blipFill>
        <p:spPr>
          <a:xfrm>
            <a:off x="1979712" y="2636912"/>
            <a:ext cx="4896544"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endParaRPr lang="en-US" dirty="0"/>
          </a:p>
        </p:txBody>
      </p:sp>
      <p:sp>
        <p:nvSpPr>
          <p:cNvPr id="3" name="Content Placeholder 2"/>
          <p:cNvSpPr>
            <a:spLocks noGrp="1"/>
          </p:cNvSpPr>
          <p:nvPr>
            <p:ph sz="quarter" idx="1"/>
          </p:nvPr>
        </p:nvSpPr>
        <p:spPr/>
        <p:txBody>
          <a:bodyPr>
            <a:normAutofit/>
          </a:bodyPr>
          <a:lstStyle/>
          <a:p>
            <a:pPr algn="l" rtl="0">
              <a:buNone/>
            </a:pPr>
            <a:r>
              <a:rPr lang="en-US" sz="2000" dirty="0" smtClean="0">
                <a:latin typeface="Times New Roman" pitchFamily="18" charset="0"/>
                <a:cs typeface="Times New Roman" pitchFamily="18" charset="0"/>
              </a:rPr>
              <a:t>Characteristic of linear slot diffuser used in side wall in main pray hall: </a:t>
            </a:r>
          </a:p>
          <a:p>
            <a:pPr algn="l" rtl="0">
              <a:buNone/>
            </a:pPr>
            <a:endParaRPr lang="en-US" sz="2000" dirty="0">
              <a:latin typeface="Times New Roman" pitchFamily="18" charset="0"/>
              <a:cs typeface="Times New Roman" pitchFamily="18" charset="0"/>
            </a:endParaRPr>
          </a:p>
        </p:txBody>
      </p:sp>
      <p:pic>
        <p:nvPicPr>
          <p:cNvPr id="5" name="Picture 4" descr="2015-11-27_143154.jpg"/>
          <p:cNvPicPr/>
          <p:nvPr/>
        </p:nvPicPr>
        <p:blipFill>
          <a:blip r:embed="rId2" cstate="print"/>
          <a:stretch>
            <a:fillRect/>
          </a:stretch>
        </p:blipFill>
        <p:spPr>
          <a:xfrm>
            <a:off x="5724128" y="2636912"/>
            <a:ext cx="249555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endParaRPr lang="en-US" dirty="0"/>
          </a:p>
        </p:txBody>
      </p:sp>
      <p:pic>
        <p:nvPicPr>
          <p:cNvPr id="6" name="Content Placeholder 5" descr="2015-12-19_141721.jpg"/>
          <p:cNvPicPr>
            <a:picLocks noGrp="1" noChangeAspect="1"/>
          </p:cNvPicPr>
          <p:nvPr>
            <p:ph sz="quarter" idx="1"/>
          </p:nvPr>
        </p:nvPicPr>
        <p:blipFill>
          <a:blip r:embed="rId2" cstate="print"/>
          <a:stretch>
            <a:fillRect/>
          </a:stretch>
        </p:blipFill>
        <p:spPr>
          <a:xfrm>
            <a:off x="467544" y="1844824"/>
            <a:ext cx="4786438"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5-12-19_141813.jpg"/>
          <p:cNvPicPr>
            <a:picLocks noChangeAspect="1"/>
          </p:cNvPicPr>
          <p:nvPr/>
        </p:nvPicPr>
        <p:blipFill>
          <a:blip r:embed="rId3" cstate="print"/>
          <a:stretch>
            <a:fillRect/>
          </a:stretch>
        </p:blipFill>
        <p:spPr>
          <a:xfrm>
            <a:off x="5652120" y="1830473"/>
            <a:ext cx="2952328" cy="4550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Safety</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FireHoseCabinet_large.gif"/>
          <p:cNvPicPr>
            <a:picLocks noGrp="1"/>
          </p:cNvPicPr>
          <p:nvPr>
            <p:ph sz="quarter" idx="1"/>
          </p:nvPr>
        </p:nvPicPr>
        <p:blipFill>
          <a:blip r:embed="rId2" cstate="print"/>
          <a:stretch>
            <a:fillRect/>
          </a:stretch>
        </p:blipFill>
        <p:spPr>
          <a:xfrm>
            <a:off x="5580112" y="1916832"/>
            <a:ext cx="3145532" cy="4392488"/>
          </a:xfrm>
          <a:prstGeom prst="rect">
            <a:avLst/>
          </a:prstGeom>
        </p:spPr>
      </p:pic>
      <p:sp>
        <p:nvSpPr>
          <p:cNvPr id="5" name="TextBox 4"/>
          <p:cNvSpPr txBox="1"/>
          <p:nvPr/>
        </p:nvSpPr>
        <p:spPr>
          <a:xfrm>
            <a:off x="395536" y="1844824"/>
            <a:ext cx="4824536" cy="2862322"/>
          </a:xfrm>
          <a:prstGeom prst="rect">
            <a:avLst/>
          </a:prstGeom>
          <a:noFill/>
        </p:spPr>
        <p:txBody>
          <a:bodyPr wrap="square" rtlCol="0">
            <a:spAutoFit/>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Fire protection system is essential where the fire hazard is possible in every minute and expected. In a place like a </a:t>
            </a:r>
            <a:r>
              <a:rPr lang="en-US" sz="2000" dirty="0" err="1" smtClean="0">
                <a:latin typeface="Times New Roman" pitchFamily="18" charset="0"/>
                <a:cs typeface="Times New Roman" pitchFamily="18" charset="0"/>
              </a:rPr>
              <a:t>masjed</a:t>
            </a:r>
            <a:r>
              <a:rPr lang="en-US" sz="2000" dirty="0" smtClean="0">
                <a:latin typeface="Times New Roman" pitchFamily="18" charset="0"/>
                <a:cs typeface="Times New Roman" pitchFamily="18" charset="0"/>
              </a:rPr>
              <a:t>, the most sensitive region is the prayer hall because of the carpets on the floor, and the wood used in the decoration inside. The fire hose cabinet and the fire extinguisher in addition to the smoke detector and alarm system are used</a:t>
            </a:r>
            <a:endParaRPr lang="en-US" sz="2000" dirty="0">
              <a:latin typeface="Times New Roman" pitchFamily="18" charset="0"/>
              <a:cs typeface="Times New Roman" pitchFamily="18" charset="0"/>
            </a:endParaRPr>
          </a:p>
        </p:txBody>
      </p:sp>
      <p:sp>
        <p:nvSpPr>
          <p:cNvPr id="6" name="Rectangle 5"/>
          <p:cNvSpPr/>
          <p:nvPr/>
        </p:nvSpPr>
        <p:spPr>
          <a:xfrm>
            <a:off x="323528" y="2060848"/>
            <a:ext cx="4896544"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Quantities surveying </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42200.jpg"/>
          <p:cNvPicPr>
            <a:picLocks noGrp="1" noChangeAspect="1"/>
          </p:cNvPicPr>
          <p:nvPr>
            <p:ph sz="quarter" idx="1"/>
          </p:nvPr>
        </p:nvPicPr>
        <p:blipFill>
          <a:blip r:embed="rId2" cstate="print"/>
          <a:stretch>
            <a:fillRect/>
          </a:stretch>
        </p:blipFill>
        <p:spPr>
          <a:xfrm>
            <a:off x="971600" y="1700808"/>
            <a:ext cx="7128792" cy="404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71600" y="5949280"/>
            <a:ext cx="7632848"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Total cost = 540000 $</a:t>
            </a:r>
          </a:p>
          <a:p>
            <a:r>
              <a:rPr lang="en-US" b="1" dirty="0" smtClean="0">
                <a:latin typeface="Times New Roman" pitchFamily="18" charset="0"/>
                <a:cs typeface="Times New Roman" pitchFamily="18" charset="0"/>
              </a:rPr>
              <a:t>for each meter square: five hundred seventy-two (572$).</a:t>
            </a:r>
          </a:p>
          <a:p>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pic>
        <p:nvPicPr>
          <p:cNvPr id="4" name="Content Placeholder 3" descr="2015-12-18_134440.jpg"/>
          <p:cNvPicPr>
            <a:picLocks noGrp="1" noChangeAspect="1"/>
          </p:cNvPicPr>
          <p:nvPr>
            <p:ph sz="quarter" idx="1"/>
          </p:nvPr>
        </p:nvPicPr>
        <p:blipFill>
          <a:blip r:embed="rId2" cstate="print"/>
          <a:stretch>
            <a:fillRect/>
          </a:stretch>
        </p:blipFill>
        <p:spPr>
          <a:xfrm>
            <a:off x="683568" y="2420888"/>
            <a:ext cx="7560840"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27584" y="1700808"/>
            <a:ext cx="4824536"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East Elevation :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West Elevation</a:t>
            </a:r>
            <a:endParaRPr lang="en-US" sz="2400" b="1" dirty="0">
              <a:latin typeface="Times New Roman" pitchFamily="18" charset="0"/>
              <a:cs typeface="Times New Roman" pitchFamily="18" charset="0"/>
            </a:endParaRPr>
          </a:p>
        </p:txBody>
      </p:sp>
      <p:pic>
        <p:nvPicPr>
          <p:cNvPr id="4" name="Picture 3" descr="2015-12-18_134628.jpg"/>
          <p:cNvPicPr>
            <a:picLocks noChangeAspect="1"/>
          </p:cNvPicPr>
          <p:nvPr/>
        </p:nvPicPr>
        <p:blipFill>
          <a:blip r:embed="rId2" cstate="print"/>
          <a:stretch>
            <a:fillRect/>
          </a:stretch>
        </p:blipFill>
        <p:spPr>
          <a:xfrm>
            <a:off x="755576" y="2276872"/>
            <a:ext cx="7632848" cy="4382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sections</a:t>
            </a:r>
            <a:endParaRPr lang="en-US" sz="2400" b="1" dirty="0">
              <a:latin typeface="Times New Roman" pitchFamily="18" charset="0"/>
              <a:cs typeface="Times New Roman" pitchFamily="18" charset="0"/>
            </a:endParaRPr>
          </a:p>
        </p:txBody>
      </p:sp>
      <p:pic>
        <p:nvPicPr>
          <p:cNvPr id="4" name="Picture 3" descr="2015-12-19_113144.jpg"/>
          <p:cNvPicPr>
            <a:picLocks noChangeAspect="1"/>
          </p:cNvPicPr>
          <p:nvPr/>
        </p:nvPicPr>
        <p:blipFill>
          <a:blip r:embed="rId2" cstate="print"/>
          <a:stretch>
            <a:fillRect/>
          </a:stretch>
        </p:blipFill>
        <p:spPr>
          <a:xfrm>
            <a:off x="539552" y="2060848"/>
            <a:ext cx="7800975" cy="45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sz="4000" dirty="0" smtClean="0">
                <a:solidFill>
                  <a:schemeClr val="tx1"/>
                </a:solidFill>
                <a:effectLst>
                  <a:outerShdw blurRad="38100" dist="38100" dir="2700000" algn="tl">
                    <a:srgbClr val="000000">
                      <a:alpha val="43137"/>
                    </a:srgbClr>
                  </a:outerShdw>
                </a:effectLst>
              </a:rPr>
              <a:t> </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sections</a:t>
            </a:r>
            <a:endParaRPr lang="en-US" sz="2400" b="1" dirty="0">
              <a:latin typeface="Times New Roman" pitchFamily="18" charset="0"/>
              <a:cs typeface="Times New Roman" pitchFamily="18" charset="0"/>
            </a:endParaRPr>
          </a:p>
        </p:txBody>
      </p:sp>
      <p:pic>
        <p:nvPicPr>
          <p:cNvPr id="5" name="Picture 4" descr="2015-12-19_113242.jpg"/>
          <p:cNvPicPr>
            <a:picLocks noChangeAspect="1"/>
          </p:cNvPicPr>
          <p:nvPr/>
        </p:nvPicPr>
        <p:blipFill>
          <a:blip r:embed="rId2" cstate="print"/>
          <a:stretch>
            <a:fillRect/>
          </a:stretch>
        </p:blipFill>
        <p:spPr>
          <a:xfrm>
            <a:off x="395536" y="2132856"/>
            <a:ext cx="8424936" cy="447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Environmental  Design</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sz="quarter" idx="1"/>
          </p:nvPr>
        </p:nvSpPr>
        <p:spPr/>
        <p:txBody>
          <a:bodyPr/>
          <a:lstStyle/>
          <a:p>
            <a:pPr algn="l" rtl="0">
              <a:lnSpc>
                <a:spcPct val="150000"/>
              </a:lnSpc>
              <a:buFont typeface="Wingdings" pitchFamily="2" charset="2"/>
              <a:buChar char="q"/>
            </a:pPr>
            <a:r>
              <a:rPr lang="en-US" sz="3200" b="1" dirty="0" smtClean="0">
                <a:latin typeface="Times New Roman" pitchFamily="18" charset="0"/>
                <a:cs typeface="Times New Roman" pitchFamily="18" charset="0"/>
              </a:rPr>
              <a:t>Codes and specifications:</a:t>
            </a:r>
          </a:p>
          <a:p>
            <a:pPr algn="l" rtl="0">
              <a:lnSpc>
                <a:spcPct val="150000"/>
              </a:lnSpc>
            </a:pPr>
            <a:r>
              <a:rPr lang="en-US" sz="3200" dirty="0" smtClean="0">
                <a:latin typeface="Times New Roman" pitchFamily="18" charset="0"/>
                <a:cs typeface="Times New Roman" pitchFamily="18" charset="0"/>
              </a:rPr>
              <a:t>Energy Efficient Palestinian Building Code</a:t>
            </a:r>
          </a:p>
          <a:p>
            <a:pPr algn="l" rtl="0">
              <a:buFont typeface="Wingdings" pitchFamily="2" charset="2"/>
              <a:buChar char="q"/>
            </a:pPr>
            <a:endParaRPr lang="en-US" sz="3200" b="1" dirty="0" smtClean="0">
              <a:latin typeface="Times New Roman" pitchFamily="18" charset="0"/>
              <a:cs typeface="Times New Roman" pitchFamily="18" charset="0"/>
            </a:endParaRPr>
          </a:p>
          <a:p>
            <a:pPr algn="l" rtl="0">
              <a:buFont typeface="Wingdings" pitchFamily="2" charset="2"/>
              <a:buChar char="q"/>
            </a:pPr>
            <a:r>
              <a:rPr lang="en-US" sz="3200" b="1" dirty="0" smtClean="0">
                <a:latin typeface="Times New Roman" pitchFamily="18" charset="0"/>
                <a:cs typeface="Times New Roman" pitchFamily="18" charset="0"/>
              </a:rPr>
              <a:t>Software:</a:t>
            </a:r>
          </a:p>
          <a:p>
            <a:pPr algn="l" rtl="0"/>
            <a:r>
              <a:rPr lang="en-US" sz="3200" dirty="0" smtClean="0">
                <a:latin typeface="Times New Roman" pitchFamily="18" charset="0"/>
                <a:cs typeface="Times New Roman" pitchFamily="18" charset="0"/>
              </a:rPr>
              <a:t>Autodesk </a:t>
            </a:r>
            <a:r>
              <a:rPr lang="en-US" sz="3200" dirty="0" err="1" smtClean="0">
                <a:latin typeface="Times New Roman" pitchFamily="18" charset="0"/>
                <a:cs typeface="Times New Roman" pitchFamily="18" charset="0"/>
              </a:rPr>
              <a:t>Ecotect</a:t>
            </a:r>
            <a:r>
              <a:rPr lang="en-US" sz="3200" dirty="0" smtClean="0">
                <a:latin typeface="Times New Roman" pitchFamily="18" charset="0"/>
                <a:cs typeface="Times New Roman" pitchFamily="18" charset="0"/>
              </a:rPr>
              <a:t> Analysis, 2011 </a:t>
            </a:r>
          </a:p>
          <a:p>
            <a:pPr algn="l" rtl="0">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76872"/>
            <a:ext cx="7772400" cy="706581"/>
          </a:xfrm>
        </p:spPr>
        <p:txBody>
          <a:bodyPr>
            <a:normAutofit/>
          </a:bodyPr>
          <a:lstStyle/>
          <a:p>
            <a:pPr algn="ctr" rtl="0"/>
            <a:r>
              <a:rPr lang="en-US" sz="4000" b="1" cap="none" dirty="0" smtClean="0">
                <a:solidFill>
                  <a:schemeClr val="tx1"/>
                </a:solidFill>
                <a:latin typeface="Times New Roman" pitchFamily="18" charset="0"/>
                <a:cs typeface="Times New Roman" pitchFamily="18" charset="0"/>
              </a:rPr>
              <a:t>Integrative design of masjed</a:t>
            </a:r>
            <a:endParaRPr lang="en-US" sz="4000" b="1" dirty="0">
              <a:solidFill>
                <a:schemeClr val="tx1"/>
              </a:solidFill>
              <a:latin typeface="Times New Roman" pitchFamily="18" charset="0"/>
              <a:cs typeface="Times New Roman" pitchFamily="18" charset="0"/>
            </a:endParaRPr>
          </a:p>
        </p:txBody>
      </p:sp>
      <p:sp>
        <p:nvSpPr>
          <p:cNvPr id="3" name="TextBox 2"/>
          <p:cNvSpPr txBox="1"/>
          <p:nvPr/>
        </p:nvSpPr>
        <p:spPr>
          <a:xfrm>
            <a:off x="1403648" y="2924944"/>
            <a:ext cx="6096000"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Presented by</a:t>
            </a:r>
            <a:r>
              <a:rPr lang="en-US" sz="2000" b="1" dirty="0" smtClean="0">
                <a:latin typeface="Times New Roman" pitchFamily="18" charset="0"/>
                <a:cs typeface="Times New Roman" pitchFamily="18" charset="0"/>
              </a:rPr>
              <a:t>:</a:t>
            </a:r>
          </a:p>
        </p:txBody>
      </p:sp>
      <p:sp>
        <p:nvSpPr>
          <p:cNvPr id="6" name="Rectangle 5"/>
          <p:cNvSpPr/>
          <p:nvPr/>
        </p:nvSpPr>
        <p:spPr>
          <a:xfrm>
            <a:off x="3510224" y="4941168"/>
            <a:ext cx="2138086" cy="754053"/>
          </a:xfrm>
          <a:prstGeom prst="rect">
            <a:avLst/>
          </a:prstGeom>
        </p:spPr>
        <p:txBody>
          <a:bodyPr wrap="square">
            <a:spAutoFit/>
          </a:bodyPr>
          <a:lstStyle/>
          <a:p>
            <a:pPr marL="27432" lvl="0" algn="ctr">
              <a:spcBef>
                <a:spcPts val="600"/>
              </a:spcBef>
              <a:buClr>
                <a:srgbClr val="3891A7"/>
              </a:buClr>
              <a:buSzPct val="80000"/>
            </a:pPr>
            <a:r>
              <a:rPr lang="en-US" sz="2000" b="1" dirty="0" smtClean="0">
                <a:latin typeface="Times New Roman" pitchFamily="18" charset="0"/>
                <a:cs typeface="Times New Roman" pitchFamily="18" charset="0"/>
              </a:rPr>
              <a:t>Supervisor</a:t>
            </a:r>
            <a:r>
              <a:rPr lang="en-US" sz="2000" b="1" dirty="0" smtClean="0"/>
              <a:t> :</a:t>
            </a:r>
          </a:p>
          <a:p>
            <a:pPr marL="27432" lvl="0" algn="ctr">
              <a:spcBef>
                <a:spcPts val="600"/>
              </a:spcBef>
              <a:buClr>
                <a:srgbClr val="3891A7"/>
              </a:buClr>
              <a:buSzPct val="80000"/>
            </a:pPr>
            <a:r>
              <a:rPr lang="en-US" b="1" dirty="0" smtClean="0"/>
              <a:t>  </a:t>
            </a:r>
            <a:endParaRPr lang="en-US" dirty="0"/>
          </a:p>
        </p:txBody>
      </p:sp>
      <p:sp>
        <p:nvSpPr>
          <p:cNvPr id="7" name="TextBox 6"/>
          <p:cNvSpPr txBox="1"/>
          <p:nvPr/>
        </p:nvSpPr>
        <p:spPr>
          <a:xfrm>
            <a:off x="0" y="6248400"/>
            <a:ext cx="2231865" cy="369332"/>
          </a:xfrm>
          <a:prstGeom prst="rect">
            <a:avLst/>
          </a:prstGeom>
          <a:noFill/>
        </p:spPr>
        <p:txBody>
          <a:bodyPr wrap="square" rtlCol="1">
            <a:spAutoFit/>
          </a:bodyPr>
          <a:lstStyle/>
          <a:p>
            <a:pPr algn="ctr"/>
            <a:r>
              <a:rPr lang="en-US" dirty="0" smtClean="0"/>
              <a:t>21/12/2015</a:t>
            </a:r>
            <a:endParaRPr lang="ar-QA" dirty="0"/>
          </a:p>
        </p:txBody>
      </p:sp>
      <p:sp>
        <p:nvSpPr>
          <p:cNvPr id="12" name="TextBox 11"/>
          <p:cNvSpPr txBox="1"/>
          <p:nvPr/>
        </p:nvSpPr>
        <p:spPr>
          <a:xfrm>
            <a:off x="2555776" y="1988840"/>
            <a:ext cx="4176486" cy="400110"/>
          </a:xfrm>
          <a:prstGeom prst="rect">
            <a:avLst/>
          </a:prstGeom>
          <a:noFill/>
        </p:spPr>
        <p:txBody>
          <a:bodyPr wrap="square" rtlCol="1">
            <a:spAutoFit/>
          </a:bodyPr>
          <a:lstStyle/>
          <a:p>
            <a:pPr algn="ctr"/>
            <a:r>
              <a:rPr lang="en-US" sz="2000" b="1" dirty="0" smtClean="0">
                <a:latin typeface="Times New Roman" pitchFamily="18" charset="0"/>
                <a:cs typeface="Times New Roman" pitchFamily="18" charset="0"/>
              </a:rPr>
              <a:t>An-</a:t>
            </a:r>
            <a:r>
              <a:rPr lang="en-US" sz="2000" b="1" dirty="0" err="1" smtClean="0">
                <a:latin typeface="Times New Roman" pitchFamily="18" charset="0"/>
                <a:cs typeface="Times New Roman" pitchFamily="18" charset="0"/>
              </a:rPr>
              <a:t>Najah</a:t>
            </a:r>
            <a:r>
              <a:rPr lang="en-US" sz="2000" b="1" dirty="0" smtClean="0">
                <a:latin typeface="Times New Roman" pitchFamily="18" charset="0"/>
                <a:cs typeface="Times New Roman" pitchFamily="18" charset="0"/>
              </a:rPr>
              <a:t> National University </a:t>
            </a:r>
            <a:endParaRPr lang="ar-QA" sz="2000" b="1" dirty="0">
              <a:latin typeface="Times New Roman" pitchFamily="18" charset="0"/>
              <a:cs typeface="Times New Roman" pitchFamily="18" charset="0"/>
            </a:endParaRPr>
          </a:p>
        </p:txBody>
      </p:sp>
      <p:sp>
        <p:nvSpPr>
          <p:cNvPr id="10" name="TextBox 9"/>
          <p:cNvSpPr txBox="1"/>
          <p:nvPr/>
        </p:nvSpPr>
        <p:spPr>
          <a:xfrm>
            <a:off x="3779912" y="3284984"/>
            <a:ext cx="3744416" cy="1569660"/>
          </a:xfrm>
          <a:prstGeom prst="rect">
            <a:avLst/>
          </a:prstGeom>
          <a:noFill/>
        </p:spPr>
        <p:txBody>
          <a:bodyPr wrap="square" rtlCol="1">
            <a:spAutoFit/>
          </a:bodyPr>
          <a:lstStyle/>
          <a:p>
            <a:pPr>
              <a:lnSpc>
                <a:spcPct val="150000"/>
              </a:lnSpc>
              <a:buFont typeface="Wingdings" pitchFamily="2" charset="2"/>
              <a:buChar char="§"/>
            </a:pPr>
            <a:r>
              <a:rPr lang="en-US" sz="1600" dirty="0" smtClean="0">
                <a:latin typeface="Adobe Heiti Std R" pitchFamily="34" charset="-128"/>
                <a:ea typeface="Adobe Heiti Std R" pitchFamily="34" charset="-128"/>
              </a:rPr>
              <a:t>  </a:t>
            </a:r>
            <a:r>
              <a:rPr lang="en-US" sz="1600" dirty="0" err="1" smtClean="0">
                <a:ea typeface="Adobe Heiti Std R" pitchFamily="34" charset="-128"/>
              </a:rPr>
              <a:t>Motaz</a:t>
            </a:r>
            <a:r>
              <a:rPr lang="en-US" sz="1600" dirty="0" smtClean="0">
                <a:ea typeface="Adobe Heiti Std R" pitchFamily="34" charset="-128"/>
              </a:rPr>
              <a:t> Abu Al-</a:t>
            </a:r>
            <a:r>
              <a:rPr lang="en-US" sz="1600" dirty="0" err="1" smtClean="0">
                <a:ea typeface="Adobe Heiti Std R" pitchFamily="34" charset="-128"/>
              </a:rPr>
              <a:t>Adas</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a:t>
            </a:r>
            <a:r>
              <a:rPr lang="en-US" sz="1600" dirty="0" err="1" smtClean="0">
                <a:ea typeface="Adobe Heiti Std R" pitchFamily="34" charset="-128"/>
              </a:rPr>
              <a:t>Mo’men</a:t>
            </a:r>
            <a:r>
              <a:rPr lang="en-US" sz="1600" dirty="0" smtClean="0">
                <a:ea typeface="Adobe Heiti Std R" pitchFamily="34" charset="-128"/>
              </a:rPr>
              <a:t>  </a:t>
            </a:r>
            <a:r>
              <a:rPr lang="en-US" sz="1600" dirty="0" err="1" smtClean="0">
                <a:ea typeface="Adobe Heiti Std R" pitchFamily="34" charset="-128"/>
              </a:rPr>
              <a:t>Zaghloul</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a:t>
            </a:r>
            <a:r>
              <a:rPr lang="en-US" sz="1600" dirty="0" err="1" smtClean="0">
                <a:ea typeface="Adobe Heiti Std R" pitchFamily="34" charset="-128"/>
              </a:rPr>
              <a:t>Hammam</a:t>
            </a:r>
            <a:r>
              <a:rPr lang="en-US" sz="1600" dirty="0" smtClean="0">
                <a:ea typeface="Adobe Heiti Std R" pitchFamily="34" charset="-128"/>
              </a:rPr>
              <a:t> Al-</a:t>
            </a:r>
            <a:r>
              <a:rPr lang="en-US" sz="1600" dirty="0" err="1" smtClean="0">
                <a:ea typeface="Adobe Heiti Std R" pitchFamily="34" charset="-128"/>
              </a:rPr>
              <a:t>basheer</a:t>
            </a:r>
            <a:endParaRPr lang="en-US" sz="1600" dirty="0" smtClean="0">
              <a:ea typeface="Adobe Heiti Std R" pitchFamily="34" charset="-128"/>
            </a:endParaRPr>
          </a:p>
          <a:p>
            <a:pPr>
              <a:lnSpc>
                <a:spcPct val="150000"/>
              </a:lnSpc>
              <a:buFont typeface="Wingdings" pitchFamily="2" charset="2"/>
              <a:buChar char="§"/>
            </a:pPr>
            <a:r>
              <a:rPr lang="en-US" sz="1600" dirty="0" smtClean="0">
                <a:ea typeface="Adobe Heiti Std R" pitchFamily="34" charset="-128"/>
              </a:rPr>
              <a:t>  Ibrahim Abu Sarah</a:t>
            </a:r>
          </a:p>
        </p:txBody>
      </p:sp>
      <p:sp>
        <p:nvSpPr>
          <p:cNvPr id="11" name="TextBox 10"/>
          <p:cNvSpPr txBox="1"/>
          <p:nvPr/>
        </p:nvSpPr>
        <p:spPr>
          <a:xfrm>
            <a:off x="3923928" y="5373216"/>
            <a:ext cx="3672408" cy="369332"/>
          </a:xfrm>
          <a:prstGeom prst="rect">
            <a:avLst/>
          </a:prstGeom>
          <a:noFill/>
        </p:spPr>
        <p:txBody>
          <a:bodyPr wrap="square" rtlCol="1">
            <a:spAutoFit/>
          </a:bodyPr>
          <a:lstStyle/>
          <a:p>
            <a:r>
              <a:rPr lang="en-US" dirty="0" smtClean="0"/>
              <a:t>Eng. </a:t>
            </a:r>
            <a:r>
              <a:rPr lang="en-US" dirty="0" err="1" smtClean="0"/>
              <a:t>Abdelhakeem</a:t>
            </a:r>
            <a:r>
              <a:rPr lang="en-US" dirty="0" smtClean="0"/>
              <a:t> Al-</a:t>
            </a:r>
            <a:r>
              <a:rPr lang="en-US" dirty="0" err="1" smtClean="0"/>
              <a:t>Jawhari</a:t>
            </a:r>
            <a:endParaRPr lang="ar-SA" dirty="0"/>
          </a:p>
        </p:txBody>
      </p:sp>
      <p:pic>
        <p:nvPicPr>
          <p:cNvPr id="8194" name="Picture 2" descr="E:\mo3taz\1st project\Formal Logo.png"/>
          <p:cNvPicPr>
            <a:picLocks noChangeAspect="1" noChangeArrowheads="1"/>
          </p:cNvPicPr>
          <p:nvPr/>
        </p:nvPicPr>
        <p:blipFill>
          <a:blip r:embed="rId2" cstate="print"/>
          <a:srcRect/>
          <a:stretch>
            <a:fillRect/>
          </a:stretch>
        </p:blipFill>
        <p:spPr bwMode="auto">
          <a:xfrm>
            <a:off x="3635896" y="404664"/>
            <a:ext cx="1658937" cy="1600200"/>
          </a:xfrm>
          <a:prstGeom prst="rect">
            <a:avLst/>
          </a:prstGeom>
          <a:noFill/>
        </p:spPr>
      </p:pic>
    </p:spTree>
    <p:extLst>
      <p:ext uri="{BB962C8B-B14F-4D97-AF65-F5344CB8AC3E}">
        <p14:creationId xmlns:p14="http://schemas.microsoft.com/office/powerpoint/2010/main" val="32722055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outline</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l" rtl="0"/>
            <a:r>
              <a:rPr lang="en-US" dirty="0" smtClean="0">
                <a:latin typeface="Times New Roman" pitchFamily="18" charset="0"/>
                <a:cs typeface="Times New Roman" pitchFamily="18" charset="0"/>
              </a:rPr>
              <a:t>Introduction</a:t>
            </a:r>
          </a:p>
          <a:p>
            <a:pPr algn="l" rtl="0"/>
            <a:r>
              <a:rPr lang="en-US" dirty="0" smtClean="0">
                <a:latin typeface="Times New Roman" pitchFamily="18" charset="0"/>
                <a:cs typeface="Times New Roman" pitchFamily="18" charset="0"/>
              </a:rPr>
              <a:t>Site analysis</a:t>
            </a:r>
          </a:p>
          <a:p>
            <a:pPr algn="l" rtl="0"/>
            <a:r>
              <a:rPr lang="en-US" dirty="0" smtClean="0">
                <a:latin typeface="Times New Roman" pitchFamily="18" charset="0"/>
                <a:cs typeface="Times New Roman" pitchFamily="18" charset="0"/>
              </a:rPr>
              <a:t>Architectural design</a:t>
            </a:r>
          </a:p>
          <a:p>
            <a:pPr algn="l" rtl="0"/>
            <a:r>
              <a:rPr lang="en-US" dirty="0" smtClean="0">
                <a:latin typeface="Times New Roman" pitchFamily="18" charset="0"/>
                <a:cs typeface="Times New Roman" pitchFamily="18" charset="0"/>
              </a:rPr>
              <a:t>Structural design</a:t>
            </a:r>
          </a:p>
          <a:p>
            <a:pPr algn="l" rtl="0"/>
            <a:r>
              <a:rPr lang="en-US" dirty="0" smtClean="0">
                <a:latin typeface="Times New Roman" pitchFamily="18" charset="0"/>
                <a:cs typeface="Times New Roman" pitchFamily="18" charset="0"/>
              </a:rPr>
              <a:t>Environmental design</a:t>
            </a:r>
          </a:p>
          <a:p>
            <a:pPr algn="l" rtl="0"/>
            <a:r>
              <a:rPr lang="en-US" dirty="0" smtClean="0">
                <a:latin typeface="Times New Roman" pitchFamily="18" charset="0"/>
                <a:cs typeface="Times New Roman" pitchFamily="18" charset="0"/>
              </a:rPr>
              <a:t>Electrical design</a:t>
            </a:r>
          </a:p>
          <a:p>
            <a:pPr algn="l" rtl="0"/>
            <a:r>
              <a:rPr lang="en-US" dirty="0" smtClean="0">
                <a:latin typeface="Times New Roman" pitchFamily="18" charset="0"/>
                <a:cs typeface="Times New Roman" pitchFamily="18" charset="0"/>
              </a:rPr>
              <a:t>Mechanical design </a:t>
            </a:r>
          </a:p>
          <a:p>
            <a:pPr algn="l" rtl="0"/>
            <a:r>
              <a:rPr lang="en-US" dirty="0" smtClean="0">
                <a:latin typeface="Times New Roman" pitchFamily="18" charset="0"/>
                <a:cs typeface="Times New Roman" pitchFamily="18" charset="0"/>
              </a:rPr>
              <a:t>Quantity Survey</a:t>
            </a:r>
          </a:p>
          <a:p>
            <a:pPr algn="l" rtl="0"/>
            <a:r>
              <a:rPr lang="en-US" dirty="0" smtClean="0">
                <a:latin typeface="Times New Roman" pitchFamily="18" charset="0"/>
                <a:cs typeface="Times New Roman" pitchFamily="18" charset="0"/>
              </a:rPr>
              <a:t>safety</a:t>
            </a:r>
          </a:p>
          <a:p>
            <a:pPr algn="l" rtl="0"/>
            <a:endParaRPr lang="en-US" dirty="0" smtClean="0"/>
          </a:p>
          <a:p>
            <a:pPr algn="l" rtl="0"/>
            <a:endParaRPr lang="ar-SA" dirty="0"/>
          </a:p>
        </p:txBody>
      </p:sp>
    </p:spTree>
    <p:extLst>
      <p:ext uri="{BB962C8B-B14F-4D97-AF65-F5344CB8AC3E}">
        <p14:creationId xmlns:p14="http://schemas.microsoft.com/office/powerpoint/2010/main" val="261941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ar-Q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611560" y="1628800"/>
            <a:ext cx="8153400" cy="3675112"/>
          </a:xfrm>
        </p:spPr>
        <p:txBody>
          <a:bodyPr/>
          <a:lstStyle/>
          <a:p>
            <a:pPr algn="l" rtl="0">
              <a:buNone/>
            </a:pPr>
            <a:r>
              <a:rPr lang="en-US" dirty="0" smtClean="0">
                <a:latin typeface="Times New Roman" pitchFamily="18" charset="0"/>
                <a:cs typeface="Times New Roman" pitchFamily="18" charset="0"/>
              </a:rPr>
              <a:t>The masjed is a house of worship for Muslims . The </a:t>
            </a:r>
            <a:r>
              <a:rPr lang="en-US" dirty="0" err="1" smtClean="0">
                <a:latin typeface="Times New Roman" pitchFamily="18" charset="0"/>
                <a:cs typeface="Times New Roman" pitchFamily="18" charset="0"/>
              </a:rPr>
              <a:t>masjed</a:t>
            </a:r>
            <a:r>
              <a:rPr lang="en-US" dirty="0" smtClean="0">
                <a:latin typeface="Times New Roman" pitchFamily="18" charset="0"/>
                <a:cs typeface="Times New Roman" pitchFamily="18" charset="0"/>
              </a:rPr>
              <a:t> typically consists of a large lounge building and services places</a:t>
            </a:r>
          </a:p>
          <a:p>
            <a:pPr algn="l" rtl="0">
              <a:buNone/>
            </a:pPr>
            <a:endParaRPr lang="en-US" dirty="0" smtClean="0"/>
          </a:p>
          <a:p>
            <a:pPr algn="l" rtl="0">
              <a:buNone/>
            </a:pPr>
            <a:endParaRPr lang="en-US" dirty="0" smtClean="0"/>
          </a:p>
          <a:p>
            <a:pPr algn="l" rtl="0">
              <a:buNone/>
            </a:pPr>
            <a:endParaRPr lang="ar-QA" dirty="0"/>
          </a:p>
        </p:txBody>
      </p:sp>
      <p:pic>
        <p:nvPicPr>
          <p:cNvPr id="5" name="Picture 4" descr="12333134_10153688284536280_1704640212_o.jpg"/>
          <p:cNvPicPr>
            <a:picLocks noChangeAspect="1"/>
          </p:cNvPicPr>
          <p:nvPr/>
        </p:nvPicPr>
        <p:blipFill>
          <a:blip r:embed="rId2" cstate="print"/>
          <a:srcRect l="870" b="37662"/>
          <a:stretch>
            <a:fillRect/>
          </a:stretch>
        </p:blipFill>
        <p:spPr>
          <a:xfrm>
            <a:off x="467543" y="3429000"/>
            <a:ext cx="8280921"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316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outline</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gn="l" rtl="0"/>
            <a:r>
              <a:rPr lang="en-US" dirty="0" smtClean="0">
                <a:latin typeface="Times New Roman" pitchFamily="18" charset="0"/>
                <a:cs typeface="Times New Roman" pitchFamily="18" charset="0"/>
              </a:rPr>
              <a:t>Introduction</a:t>
            </a:r>
          </a:p>
          <a:p>
            <a:pPr algn="l" rtl="0"/>
            <a:r>
              <a:rPr lang="en-US" dirty="0" smtClean="0">
                <a:latin typeface="Times New Roman" pitchFamily="18" charset="0"/>
                <a:cs typeface="Times New Roman" pitchFamily="18" charset="0"/>
              </a:rPr>
              <a:t>Site analysis</a:t>
            </a:r>
          </a:p>
          <a:p>
            <a:pPr algn="l" rtl="0"/>
            <a:r>
              <a:rPr lang="en-US" dirty="0" smtClean="0">
                <a:latin typeface="Times New Roman" pitchFamily="18" charset="0"/>
                <a:cs typeface="Times New Roman" pitchFamily="18" charset="0"/>
              </a:rPr>
              <a:t>Architectural design</a:t>
            </a:r>
          </a:p>
          <a:p>
            <a:pPr algn="l" rtl="0"/>
            <a:r>
              <a:rPr lang="en-US" dirty="0" smtClean="0">
                <a:latin typeface="Times New Roman" pitchFamily="18" charset="0"/>
                <a:cs typeface="Times New Roman" pitchFamily="18" charset="0"/>
              </a:rPr>
              <a:t>Structural design</a:t>
            </a:r>
          </a:p>
          <a:p>
            <a:pPr algn="l" rtl="0"/>
            <a:r>
              <a:rPr lang="en-US" dirty="0" smtClean="0">
                <a:latin typeface="Times New Roman" pitchFamily="18" charset="0"/>
                <a:cs typeface="Times New Roman" pitchFamily="18" charset="0"/>
              </a:rPr>
              <a:t>Environmental design</a:t>
            </a:r>
          </a:p>
          <a:p>
            <a:pPr algn="l" rtl="0"/>
            <a:r>
              <a:rPr lang="en-US" dirty="0" smtClean="0">
                <a:latin typeface="Times New Roman" pitchFamily="18" charset="0"/>
                <a:cs typeface="Times New Roman" pitchFamily="18" charset="0"/>
              </a:rPr>
              <a:t>Electrical design</a:t>
            </a:r>
          </a:p>
          <a:p>
            <a:pPr algn="l" rtl="0"/>
            <a:r>
              <a:rPr lang="en-US" dirty="0" smtClean="0">
                <a:latin typeface="Times New Roman" pitchFamily="18" charset="0"/>
                <a:cs typeface="Times New Roman" pitchFamily="18" charset="0"/>
              </a:rPr>
              <a:t>Mechanical design </a:t>
            </a:r>
          </a:p>
          <a:p>
            <a:pPr algn="l" rtl="0"/>
            <a:r>
              <a:rPr lang="en-US" dirty="0" smtClean="0">
                <a:latin typeface="Times New Roman" pitchFamily="18" charset="0"/>
                <a:cs typeface="Times New Roman" pitchFamily="18" charset="0"/>
              </a:rPr>
              <a:t>Quantity Survey</a:t>
            </a:r>
          </a:p>
          <a:p>
            <a:pPr algn="l" rtl="0"/>
            <a:r>
              <a:rPr lang="en-US" dirty="0" smtClean="0">
                <a:latin typeface="Times New Roman" pitchFamily="18" charset="0"/>
                <a:cs typeface="Times New Roman" pitchFamily="18" charset="0"/>
              </a:rPr>
              <a:t>safety</a:t>
            </a:r>
          </a:p>
          <a:p>
            <a:pPr algn="l" rtl="0"/>
            <a:endParaRPr lang="en-US" dirty="0" smtClean="0"/>
          </a:p>
          <a:p>
            <a:pPr algn="l" rtl="0"/>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Proposed Location</a:t>
            </a:r>
            <a:endPar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251520" y="1628800"/>
            <a:ext cx="4716016" cy="193899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site of the project is located in </a:t>
            </a:r>
            <a:r>
              <a:rPr lang="en-US" sz="2000" dirty="0" err="1" smtClean="0">
                <a:latin typeface="Times New Roman" pitchFamily="18" charset="0"/>
                <a:cs typeface="+mj-cs"/>
              </a:rPr>
              <a:t>Arrabah</a:t>
            </a:r>
            <a:r>
              <a:rPr lang="en-US" sz="2000" dirty="0" smtClean="0">
                <a:latin typeface="Times New Roman" pitchFamily="18" charset="0"/>
                <a:cs typeface="+mj-cs"/>
              </a:rPr>
              <a:t> Town .</a:t>
            </a:r>
            <a:endParaRPr lang="en-US" sz="2000" dirty="0" smtClean="0">
              <a:cs typeface="+mj-cs"/>
            </a:endParaRPr>
          </a:p>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area of land about 3500 m² .</a:t>
            </a:r>
          </a:p>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land has slight slope , and stands at </a:t>
            </a:r>
            <a:r>
              <a:rPr lang="en-US" sz="2000" dirty="0" smtClean="0">
                <a:latin typeface="Times New Roman" pitchFamily="18" charset="0"/>
                <a:cs typeface="+mj-cs"/>
              </a:rPr>
              <a:t>an elevation of around 400m above Sea </a:t>
            </a:r>
            <a:r>
              <a:rPr lang="en-US" sz="2000" dirty="0" smtClean="0">
                <a:latin typeface="Times New Roman" pitchFamily="18" charset="0"/>
                <a:cs typeface="Times New Roman" pitchFamily="18" charset="0"/>
              </a:rPr>
              <a:t>level.</a:t>
            </a:r>
            <a:endParaRPr lang="ar-JO" sz="2000" dirty="0">
              <a:cs typeface="+mj-cs"/>
            </a:endParaRPr>
          </a:p>
        </p:txBody>
      </p:sp>
      <p:pic>
        <p:nvPicPr>
          <p:cNvPr id="5" name="Picture 2" descr="C:\Users\H.odeh\Desktop\Renders\Render 4 After Edit.png"/>
          <p:cNvPicPr>
            <a:picLocks noGrp="1" noChangeAspect="1" noChangeArrowheads="1"/>
          </p:cNvPicPr>
          <p:nvPr>
            <p:ph idx="1"/>
          </p:nvPr>
        </p:nvPicPr>
        <p:blipFill>
          <a:blip r:embed="rId2" cstate="print"/>
          <a:srcRect/>
          <a:stretch>
            <a:fillRect/>
          </a:stretch>
        </p:blipFill>
        <p:spPr bwMode="auto">
          <a:xfrm>
            <a:off x="1331640" y="3717032"/>
            <a:ext cx="5472608" cy="299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12395197_505936296251495_2002744945_n.jpg"/>
          <p:cNvPicPr>
            <a:picLocks noChangeAspect="1"/>
          </p:cNvPicPr>
          <p:nvPr/>
        </p:nvPicPr>
        <p:blipFill>
          <a:blip r:embed="rId3" cstate="print"/>
          <a:stretch>
            <a:fillRect/>
          </a:stretch>
        </p:blipFill>
        <p:spPr>
          <a:xfrm>
            <a:off x="5004048" y="1916831"/>
            <a:ext cx="3816424" cy="3001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9483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153400" cy="990600"/>
          </a:xfrm>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4_134843.jpg"/>
          <p:cNvPicPr>
            <a:picLocks noGrp="1" noChangeAspect="1"/>
          </p:cNvPicPr>
          <p:nvPr>
            <p:ph sz="quarter" idx="1"/>
          </p:nvPr>
        </p:nvPicPr>
        <p:blipFill>
          <a:blip r:embed="rId2" cstate="print"/>
          <a:stretch>
            <a:fillRect/>
          </a:stretch>
        </p:blipFill>
        <p:spPr>
          <a:xfrm>
            <a:off x="611559" y="2204864"/>
            <a:ext cx="7992889"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71600" y="1628800"/>
            <a:ext cx="504056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Site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plan</a:t>
            </a:r>
            <a:endParaRPr lang="en-US" sz="2400" dirty="0"/>
          </a:p>
        </p:txBody>
      </p:sp>
    </p:spTree>
    <p:extLst>
      <p:ext uri="{BB962C8B-B14F-4D97-AF65-F5344CB8AC3E}">
        <p14:creationId xmlns:p14="http://schemas.microsoft.com/office/powerpoint/2010/main" val="53270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153400" cy="990600"/>
          </a:xfrm>
        </p:spPr>
        <p:txBody>
          <a:bodyPr>
            <a:normAutofit/>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sz="2800" dirty="0">
              <a:solidFill>
                <a:schemeClr val="tx1"/>
              </a:solidFill>
              <a:effectLst>
                <a:outerShdw blurRad="38100" dist="38100" dir="2700000" algn="tl">
                  <a:srgbClr val="000000">
                    <a:alpha val="43137"/>
                  </a:srgbClr>
                </a:outerShdw>
              </a:effectLst>
            </a:endParaRPr>
          </a:p>
        </p:txBody>
      </p:sp>
      <p:pic>
        <p:nvPicPr>
          <p:cNvPr id="6" name="Content Placeholder 5" descr="2015-12-14_153244.jpg"/>
          <p:cNvPicPr>
            <a:picLocks noGrp="1" noChangeAspect="1"/>
          </p:cNvPicPr>
          <p:nvPr>
            <p:ph sz="quarter" idx="1"/>
          </p:nvPr>
        </p:nvPicPr>
        <p:blipFill>
          <a:blip r:embed="rId2" cstate="print"/>
          <a:stretch>
            <a:fillRect/>
          </a:stretch>
        </p:blipFill>
        <p:spPr>
          <a:xfrm>
            <a:off x="323528" y="2204864"/>
            <a:ext cx="489654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95453.jpg"/>
          <p:cNvPicPr>
            <a:picLocks noChangeAspect="1"/>
          </p:cNvPicPr>
          <p:nvPr/>
        </p:nvPicPr>
        <p:blipFill>
          <a:blip r:embed="rId3" cstate="print"/>
          <a:stretch>
            <a:fillRect/>
          </a:stretch>
        </p:blipFill>
        <p:spPr>
          <a:xfrm>
            <a:off x="5436096" y="2204864"/>
            <a:ext cx="3384376"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220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153400" cy="990600"/>
          </a:xfrm>
        </p:spPr>
        <p:txBody>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l" rtl="0">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None/>
            </a:pPr>
            <a:endParaRPr lang="ar-SA" dirty="0"/>
          </a:p>
        </p:txBody>
      </p:sp>
      <p:pic>
        <p:nvPicPr>
          <p:cNvPr id="5" name="Picture 4" descr="2015-12-14_154056.jpg"/>
          <p:cNvPicPr>
            <a:picLocks noChangeAspect="1"/>
          </p:cNvPicPr>
          <p:nvPr/>
        </p:nvPicPr>
        <p:blipFill>
          <a:blip r:embed="rId2" cstate="print"/>
          <a:stretch>
            <a:fillRect/>
          </a:stretch>
        </p:blipFill>
        <p:spPr>
          <a:xfrm>
            <a:off x="539552" y="2780928"/>
            <a:ext cx="4248472" cy="3456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5-12-14_154254.jpg"/>
          <p:cNvPicPr>
            <a:picLocks noChangeAspect="1"/>
          </p:cNvPicPr>
          <p:nvPr/>
        </p:nvPicPr>
        <p:blipFill>
          <a:blip r:embed="rId3" cstate="print"/>
          <a:stretch>
            <a:fillRect/>
          </a:stretch>
        </p:blipFill>
        <p:spPr>
          <a:xfrm>
            <a:off x="5148064" y="2780928"/>
            <a:ext cx="3446115"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8158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153400" cy="990600"/>
          </a:xfrm>
        </p:spPr>
        <p:txBody>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rtl="0">
              <a:buNone/>
            </a:pPr>
            <a:r>
              <a:rPr lang="en-US" sz="2000" dirty="0" smtClean="0">
                <a:latin typeface="Times New Roman" pitchFamily="18" charset="0"/>
                <a:cs typeface="Times New Roman" pitchFamily="18" charset="0"/>
              </a:rPr>
              <a:t>The women pray hall has an area of 73m² and its capacity approximately 70 women.</a:t>
            </a:r>
            <a:endParaRPr lang="ar-SA" sz="2000" dirty="0">
              <a:latin typeface="Times New Roman" pitchFamily="18" charset="0"/>
              <a:cs typeface="Times New Roman" pitchFamily="18" charset="0"/>
            </a:endParaRPr>
          </a:p>
        </p:txBody>
      </p:sp>
      <p:pic>
        <p:nvPicPr>
          <p:cNvPr id="6" name="Picture 5" descr="2015-12-14_144325.jpg"/>
          <p:cNvPicPr>
            <a:picLocks noChangeAspect="1"/>
          </p:cNvPicPr>
          <p:nvPr/>
        </p:nvPicPr>
        <p:blipFill>
          <a:blip r:embed="rId2" cstate="print"/>
          <a:srcRect l="75675" t="15136" r="552" b="31651"/>
          <a:stretch>
            <a:fillRect/>
          </a:stretch>
        </p:blipFill>
        <p:spPr>
          <a:xfrm>
            <a:off x="1115616" y="2564904"/>
            <a:ext cx="3240360"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015-12-14_154945.jpg"/>
          <p:cNvPicPr>
            <a:picLocks noChangeAspect="1"/>
          </p:cNvPicPr>
          <p:nvPr/>
        </p:nvPicPr>
        <p:blipFill>
          <a:blip r:embed="rId3" cstate="print"/>
          <a:stretch>
            <a:fillRect/>
          </a:stretch>
        </p:blipFill>
        <p:spPr>
          <a:xfrm>
            <a:off x="4860032" y="2852936"/>
            <a:ext cx="3373363"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8550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analysis</a:t>
            </a:r>
            <a:endParaRPr lang="ar-SA" dirty="0">
              <a:solidFill>
                <a:schemeClr val="tx1"/>
              </a:solidFill>
              <a:effectLst>
                <a:outerShdw blurRad="38100" dist="38100" dir="2700000" algn="tl">
                  <a:srgbClr val="000000">
                    <a:alpha val="43137"/>
                  </a:srgbClr>
                </a:outerShdw>
              </a:effectLst>
            </a:endParaRPr>
          </a:p>
        </p:txBody>
      </p:sp>
      <p:pic>
        <p:nvPicPr>
          <p:cNvPr id="5" name="Content Placeholder 4" descr="2015-12-14_155833.jpg"/>
          <p:cNvPicPr>
            <a:picLocks noGrp="1" noChangeAspect="1"/>
          </p:cNvPicPr>
          <p:nvPr>
            <p:ph sz="quarter" idx="1"/>
          </p:nvPr>
        </p:nvPicPr>
        <p:blipFill>
          <a:blip r:embed="rId2" cstate="print"/>
          <a:srcRect r="202" b="18649"/>
          <a:stretch>
            <a:fillRect/>
          </a:stretch>
        </p:blipFill>
        <p:spPr>
          <a:xfrm>
            <a:off x="539552" y="3429000"/>
            <a:ext cx="813690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39552" y="1556792"/>
            <a:ext cx="7704856" cy="1754326"/>
          </a:xfrm>
          <a:prstGeom prst="rect">
            <a:avLst/>
          </a:prstGeom>
          <a:noFill/>
        </p:spPr>
        <p:txBody>
          <a:bodyPr wrap="square" rtlCol="0">
            <a:spAutoFit/>
          </a:bodyPr>
          <a:lstStyle/>
          <a:p>
            <a:r>
              <a:rPr lang="en-US" dirty="0" smtClean="0">
                <a:latin typeface="Times New Roman" pitchFamily="18" charset="0"/>
                <a:cs typeface="Times New Roman" pitchFamily="18" charset="0"/>
              </a:rPr>
              <a:t>The different level between bathroom and ablution unit is used to many purposes </a:t>
            </a:r>
            <a:r>
              <a:rPr lang="en-US" dirty="0" smtClean="0"/>
              <a:t/>
            </a:r>
            <a:br>
              <a:rPr lang="en-US" dirty="0" smtClean="0"/>
            </a:br>
            <a:r>
              <a:rPr lang="en-US" dirty="0" smtClean="0"/>
              <a:t>1</a:t>
            </a:r>
            <a:r>
              <a:rPr lang="en-US" dirty="0" smtClean="0">
                <a:latin typeface="Times New Roman" pitchFamily="18" charset="0"/>
                <a:cs typeface="Times New Roman" pitchFamily="18" charset="0"/>
              </a:rPr>
              <a:t>) provide the space for windows to the purpose of ventilation and lighting inside the bathrooms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 this different in level keep the tanks at the same cover level. With using solarium water tank . By setting the solarium mirrors on the low level and their tanks on high level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18703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pic>
        <p:nvPicPr>
          <p:cNvPr id="4" name="Content Placeholder 3" descr="2015-12-18_134528.jpg"/>
          <p:cNvPicPr>
            <a:picLocks noGrp="1" noChangeAspect="1"/>
          </p:cNvPicPr>
          <p:nvPr>
            <p:ph sz="quarter" idx="1"/>
          </p:nvPr>
        </p:nvPicPr>
        <p:blipFill>
          <a:blip r:embed="rId2" cstate="print"/>
          <a:stretch>
            <a:fillRect/>
          </a:stretch>
        </p:blipFill>
        <p:spPr>
          <a:xfrm>
            <a:off x="539552" y="2276872"/>
            <a:ext cx="8153400" cy="4058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11560" y="1628800"/>
            <a:ext cx="3672408"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South Elevation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90953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North elevation</a:t>
            </a:r>
            <a:endParaRPr lang="en-US" sz="2400" b="1" dirty="0">
              <a:latin typeface="Times New Roman" pitchFamily="18" charset="0"/>
              <a:cs typeface="Times New Roman" pitchFamily="18" charset="0"/>
            </a:endParaRPr>
          </a:p>
        </p:txBody>
      </p:sp>
      <p:pic>
        <p:nvPicPr>
          <p:cNvPr id="4" name="Picture 3" descr="2015-12-18_134555.jpg"/>
          <p:cNvPicPr>
            <a:picLocks noChangeAspect="1"/>
          </p:cNvPicPr>
          <p:nvPr/>
        </p:nvPicPr>
        <p:blipFill>
          <a:blip r:embed="rId2" cstate="print"/>
          <a:stretch>
            <a:fillRect/>
          </a:stretch>
        </p:blipFill>
        <p:spPr>
          <a:xfrm>
            <a:off x="251520" y="2276872"/>
            <a:ext cx="8676456" cy="403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6541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pic>
        <p:nvPicPr>
          <p:cNvPr id="4" name="Content Placeholder 3" descr="2015-12-18_134440.jpg"/>
          <p:cNvPicPr>
            <a:picLocks noGrp="1" noChangeAspect="1"/>
          </p:cNvPicPr>
          <p:nvPr>
            <p:ph sz="quarter" idx="1"/>
          </p:nvPr>
        </p:nvPicPr>
        <p:blipFill>
          <a:blip r:embed="rId2" cstate="print"/>
          <a:stretch>
            <a:fillRect/>
          </a:stretch>
        </p:blipFill>
        <p:spPr>
          <a:xfrm>
            <a:off x="683568" y="2420888"/>
            <a:ext cx="7560840"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27584" y="1700808"/>
            <a:ext cx="4824536"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East Elevation :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185599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West Elevation</a:t>
            </a:r>
            <a:endParaRPr lang="en-US" sz="2400" b="1" dirty="0">
              <a:latin typeface="Times New Roman" pitchFamily="18" charset="0"/>
              <a:cs typeface="Times New Roman" pitchFamily="18" charset="0"/>
            </a:endParaRPr>
          </a:p>
        </p:txBody>
      </p:sp>
      <p:pic>
        <p:nvPicPr>
          <p:cNvPr id="4" name="Picture 3" descr="2015-12-18_134628.jpg"/>
          <p:cNvPicPr>
            <a:picLocks noChangeAspect="1"/>
          </p:cNvPicPr>
          <p:nvPr/>
        </p:nvPicPr>
        <p:blipFill>
          <a:blip r:embed="rId2" cstate="print"/>
          <a:stretch>
            <a:fillRect/>
          </a:stretch>
        </p:blipFill>
        <p:spPr>
          <a:xfrm>
            <a:off x="755576" y="2276872"/>
            <a:ext cx="7632848" cy="4382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926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ar-Q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611560" y="1628800"/>
            <a:ext cx="8153400" cy="3675112"/>
          </a:xfrm>
        </p:spPr>
        <p:txBody>
          <a:bodyPr/>
          <a:lstStyle/>
          <a:p>
            <a:pPr algn="l" rtl="0">
              <a:buNone/>
            </a:pPr>
            <a:r>
              <a:rPr lang="en-US" dirty="0" smtClean="0">
                <a:latin typeface="Times New Roman" pitchFamily="18" charset="0"/>
                <a:cs typeface="Times New Roman" pitchFamily="18" charset="0"/>
              </a:rPr>
              <a:t>The masjed is a house of worship for Muslims . The </a:t>
            </a:r>
            <a:r>
              <a:rPr lang="en-US" dirty="0" err="1" smtClean="0">
                <a:latin typeface="Times New Roman" pitchFamily="18" charset="0"/>
                <a:cs typeface="Times New Roman" pitchFamily="18" charset="0"/>
              </a:rPr>
              <a:t>masjed</a:t>
            </a:r>
            <a:r>
              <a:rPr lang="en-US" dirty="0" smtClean="0">
                <a:latin typeface="Times New Roman" pitchFamily="18" charset="0"/>
                <a:cs typeface="Times New Roman" pitchFamily="18" charset="0"/>
              </a:rPr>
              <a:t> typically consists of a large lounge building and services places</a:t>
            </a:r>
          </a:p>
          <a:p>
            <a:pPr algn="l" rtl="0">
              <a:buNone/>
            </a:pPr>
            <a:endParaRPr lang="en-US" dirty="0" smtClean="0"/>
          </a:p>
          <a:p>
            <a:pPr algn="l" rtl="0">
              <a:buNone/>
            </a:pPr>
            <a:endParaRPr lang="en-US" dirty="0" smtClean="0"/>
          </a:p>
          <a:p>
            <a:pPr algn="l" rtl="0">
              <a:buNone/>
            </a:pPr>
            <a:endParaRPr lang="ar-QA" dirty="0"/>
          </a:p>
        </p:txBody>
      </p:sp>
      <p:pic>
        <p:nvPicPr>
          <p:cNvPr id="5" name="Picture 4" descr="12333134_10153688284536280_1704640212_o.jpg"/>
          <p:cNvPicPr>
            <a:picLocks noChangeAspect="1"/>
          </p:cNvPicPr>
          <p:nvPr/>
        </p:nvPicPr>
        <p:blipFill>
          <a:blip r:embed="rId2" cstate="print"/>
          <a:srcRect l="870" b="37662"/>
          <a:stretch>
            <a:fillRect/>
          </a:stretch>
        </p:blipFill>
        <p:spPr>
          <a:xfrm>
            <a:off x="467543" y="3429000"/>
            <a:ext cx="8280921"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8615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sections</a:t>
            </a:r>
            <a:endParaRPr lang="en-US" sz="2400" b="1" dirty="0">
              <a:latin typeface="Times New Roman" pitchFamily="18" charset="0"/>
              <a:cs typeface="Times New Roman" pitchFamily="18" charset="0"/>
            </a:endParaRPr>
          </a:p>
        </p:txBody>
      </p:sp>
      <p:pic>
        <p:nvPicPr>
          <p:cNvPr id="4" name="Picture 3" descr="2015-12-19_113144.jpg"/>
          <p:cNvPicPr>
            <a:picLocks noChangeAspect="1"/>
          </p:cNvPicPr>
          <p:nvPr/>
        </p:nvPicPr>
        <p:blipFill>
          <a:blip r:embed="rId2" cstate="print"/>
          <a:stretch>
            <a:fillRect/>
          </a:stretch>
        </p:blipFill>
        <p:spPr>
          <a:xfrm>
            <a:off x="539552" y="2060848"/>
            <a:ext cx="7800975" cy="45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5768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sz="4000" dirty="0" smtClean="0">
                <a:solidFill>
                  <a:schemeClr val="tx1"/>
                </a:solidFill>
                <a:effectLst>
                  <a:outerShdw blurRad="38100" dist="38100" dir="2700000" algn="tl">
                    <a:srgbClr val="000000">
                      <a:alpha val="43137"/>
                    </a:srgbClr>
                  </a:outerShdw>
                </a:effectLst>
              </a:rPr>
              <a:t> </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a:buNone/>
            </a:pPr>
            <a:r>
              <a:rPr lang="en-US" sz="2400" b="1" dirty="0" smtClean="0">
                <a:latin typeface="Times New Roman" pitchFamily="18" charset="0"/>
                <a:cs typeface="Times New Roman" pitchFamily="18" charset="0"/>
              </a:rPr>
              <a:t>sections</a:t>
            </a:r>
            <a:endParaRPr lang="en-US" sz="2400" b="1" dirty="0">
              <a:latin typeface="Times New Roman" pitchFamily="18" charset="0"/>
              <a:cs typeface="Times New Roman" pitchFamily="18" charset="0"/>
            </a:endParaRPr>
          </a:p>
        </p:txBody>
      </p:sp>
      <p:pic>
        <p:nvPicPr>
          <p:cNvPr id="5" name="Picture 4" descr="2015-12-19_113242.jpg"/>
          <p:cNvPicPr>
            <a:picLocks noChangeAspect="1"/>
          </p:cNvPicPr>
          <p:nvPr/>
        </p:nvPicPr>
        <p:blipFill>
          <a:blip r:embed="rId2" cstate="print"/>
          <a:stretch>
            <a:fillRect/>
          </a:stretch>
        </p:blipFill>
        <p:spPr>
          <a:xfrm>
            <a:off x="395536" y="2132856"/>
            <a:ext cx="8424936" cy="447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8977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latin typeface="Times New Roman" panose="02020603050405020304" pitchFamily="18" charset="0"/>
                <a:cs typeface="Times New Roman" panose="02020603050405020304" pitchFamily="18" charset="0"/>
              </a:rPr>
              <a:t>Structural design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pPr marL="0" lvl="0" indent="0" algn="l" rtl="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design </a:t>
            </a:r>
            <a:r>
              <a:rPr lang="en-US" dirty="0" smtClean="0">
                <a:latin typeface="Times New Roman" panose="02020603050405020304" pitchFamily="18" charset="0"/>
                <a:cs typeface="Times New Roman" panose="02020603050405020304" pitchFamily="18" charset="0"/>
              </a:rPr>
              <a:t>was </a:t>
            </a:r>
            <a:r>
              <a:rPr lang="en-US" dirty="0">
                <a:latin typeface="Times New Roman" panose="02020603050405020304" pitchFamily="18" charset="0"/>
                <a:cs typeface="Times New Roman" panose="02020603050405020304" pitchFamily="18" charset="0"/>
              </a:rPr>
              <a:t>done according to the following codes and standards:</a:t>
            </a:r>
          </a:p>
          <a:p>
            <a:pPr algn="l" rtl="0"/>
            <a:r>
              <a:rPr lang="en-US" dirty="0">
                <a:latin typeface="Times New Roman" panose="02020603050405020304" pitchFamily="18" charset="0"/>
                <a:cs typeface="Times New Roman" panose="02020603050405020304" pitchFamily="18" charset="0"/>
              </a:rPr>
              <a:t>ACI -318-2011 for reinforced concrete structural design.</a:t>
            </a:r>
          </a:p>
          <a:p>
            <a:pPr algn="l" rtl="0"/>
            <a:r>
              <a:rPr lang="en-US" dirty="0">
                <a:latin typeface="Times New Roman" panose="02020603050405020304" pitchFamily="18" charset="0"/>
                <a:cs typeface="Times New Roman" panose="02020603050405020304" pitchFamily="18" charset="0"/>
              </a:rPr>
              <a:t>UBC -97 for earthquake and wind load computations</a:t>
            </a:r>
          </a:p>
          <a:p>
            <a:endParaRPr lang="en-US" dirty="0"/>
          </a:p>
        </p:txBody>
      </p:sp>
    </p:spTree>
    <p:extLst>
      <p:ext uri="{BB962C8B-B14F-4D97-AF65-F5344CB8AC3E}">
        <p14:creationId xmlns:p14="http://schemas.microsoft.com/office/powerpoint/2010/main" val="3105651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p:txBody>
          <a:bodyPr/>
          <a:lstStyle/>
          <a:p>
            <a:pPr lvl="0" algn="l" rtl="0"/>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software's </a:t>
            </a:r>
            <a:r>
              <a:rPr lang="en-US" dirty="0">
                <a:latin typeface="Times New Roman" panose="02020603050405020304" pitchFamily="18" charset="0"/>
                <a:cs typeface="Times New Roman" panose="02020603050405020304" pitchFamily="18" charset="0"/>
              </a:rPr>
              <a:t>used for analysis and design is:</a:t>
            </a:r>
          </a:p>
          <a:p>
            <a:pPr algn="l"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Etabs program and sap2000: for structural analysis &amp; design. </a:t>
            </a:r>
          </a:p>
          <a:p>
            <a:pPr algn="l" rtl="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AutoCAD for all drawings.</a:t>
            </a:r>
          </a:p>
          <a:p>
            <a:endParaRPr lang="en-US" dirty="0"/>
          </a:p>
        </p:txBody>
      </p:sp>
    </p:spTree>
    <p:extLst>
      <p:ext uri="{BB962C8B-B14F-4D97-AF65-F5344CB8AC3E}">
        <p14:creationId xmlns:p14="http://schemas.microsoft.com/office/powerpoint/2010/main" val="2149013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latin typeface="Times New Roman" panose="02020603050405020304" pitchFamily="18" charset="0"/>
                <a:cs typeface="Times New Roman" panose="02020603050405020304" pitchFamily="18" charset="0"/>
              </a:rPr>
              <a:t>Structural design.</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lvl="0" algn="l" rtl="0"/>
            <a:r>
              <a:rPr lang="en-US" dirty="0">
                <a:latin typeface="Times New Roman" panose="02020603050405020304" pitchFamily="18" charset="0"/>
                <a:cs typeface="Times New Roman" panose="02020603050405020304" pitchFamily="18" charset="0"/>
              </a:rPr>
              <a:t>The structure of the masjed will be built on clay soil with 250 KN/m2 bearing capacity according to soil test.</a:t>
            </a:r>
          </a:p>
          <a:p>
            <a:pPr algn="l" rtl="0"/>
            <a:r>
              <a:rPr lang="en-US" dirty="0">
                <a:latin typeface="Times New Roman" panose="02020603050405020304" pitchFamily="18" charset="0"/>
                <a:cs typeface="Times New Roman" panose="02020603050405020304" pitchFamily="18" charset="0"/>
              </a:rPr>
              <a:t>The structure </a:t>
            </a:r>
            <a:r>
              <a:rPr lang="en-US" dirty="0" smtClean="0">
                <a:latin typeface="Times New Roman" panose="02020603050405020304" pitchFamily="18" charset="0"/>
                <a:cs typeface="Times New Roman" panose="02020603050405020304" pitchFamily="18" charset="0"/>
              </a:rPr>
              <a:t>were </a:t>
            </a:r>
            <a:r>
              <a:rPr lang="en-US" dirty="0">
                <a:latin typeface="Times New Roman" panose="02020603050405020304" pitchFamily="18" charset="0"/>
                <a:cs typeface="Times New Roman" panose="02020603050405020304" pitchFamily="18" charset="0"/>
              </a:rPr>
              <a:t>designed for static and dynamic cases</a:t>
            </a:r>
            <a:endParaRPr lang="ar-S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302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600200"/>
            <a:ext cx="9144000" cy="5257800"/>
          </a:xfrm>
        </p:spPr>
        <p:txBody>
          <a:bodyPr/>
          <a:lstStyle/>
          <a:p>
            <a:pPr algn="l" rtl="0"/>
            <a:r>
              <a:rPr lang="en-US" dirty="0">
                <a:latin typeface="Times New Roman" panose="02020603050405020304" pitchFamily="18" charset="0"/>
                <a:cs typeface="Times New Roman" panose="02020603050405020304" pitchFamily="18" charset="0"/>
              </a:rPr>
              <a:t>The materials used in the construction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have the following </a:t>
            </a:r>
            <a:r>
              <a:rPr lang="en-US" dirty="0" smtClean="0">
                <a:latin typeface="Times New Roman" panose="02020603050405020304" pitchFamily="18" charset="0"/>
                <a:cs typeface="Times New Roman" panose="02020603050405020304" pitchFamily="18" charset="0"/>
              </a:rPr>
              <a:t>characteristics:</a:t>
            </a:r>
          </a:p>
          <a:p>
            <a:pPr algn="l" rtl="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Compressive strength of Concrete (fc`) = 24 </a:t>
            </a:r>
            <a:r>
              <a:rPr lang="en-US" dirty="0" err="1" smtClean="0">
                <a:latin typeface="Times New Roman" panose="02020603050405020304" pitchFamily="18" charset="0"/>
                <a:cs typeface="Times New Roman" panose="02020603050405020304" pitchFamily="18" charset="0"/>
              </a:rPr>
              <a:t>MPa</a:t>
            </a:r>
            <a:r>
              <a:rPr lang="en-US" dirty="0" smtClean="0">
                <a:latin typeface="Times New Roman" panose="02020603050405020304" pitchFamily="18" charset="0"/>
                <a:cs typeface="Times New Roman" panose="02020603050405020304" pitchFamily="18" charset="0"/>
              </a:rPr>
              <a:t>  for all structural elements and Concrete (fc`) = 28 MP for water tanks</a:t>
            </a:r>
          </a:p>
          <a:p>
            <a:pPr algn="l" rtl="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Yielding </a:t>
            </a:r>
            <a:r>
              <a:rPr lang="en-US" dirty="0">
                <a:latin typeface="Times New Roman" panose="02020603050405020304" pitchFamily="18" charset="0"/>
                <a:cs typeface="Times New Roman" panose="02020603050405020304" pitchFamily="18" charset="0"/>
              </a:rPr>
              <a:t>strength of reinforcement steel fy = 420 MPa</a:t>
            </a:r>
          </a:p>
        </p:txBody>
      </p:sp>
    </p:spTree>
    <p:extLst>
      <p:ext uri="{BB962C8B-B14F-4D97-AF65-F5344CB8AC3E}">
        <p14:creationId xmlns:p14="http://schemas.microsoft.com/office/powerpoint/2010/main" val="2345110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pic>
        <p:nvPicPr>
          <p:cNvPr id="5" name="Content Placeholder 4" descr="aa"/>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0315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pic>
        <p:nvPicPr>
          <p:cNvPr id="4" name="Content Placeholder 3" descr="2015-10-21_232018"/>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ln>
            <a:noFill/>
          </a:ln>
          <a:effectLst>
            <a:softEdge rad="112500"/>
          </a:effectLst>
        </p:spPr>
      </p:pic>
    </p:spTree>
    <p:extLst>
      <p:ext uri="{BB962C8B-B14F-4D97-AF65-F5344CB8AC3E}">
        <p14:creationId xmlns:p14="http://schemas.microsoft.com/office/powerpoint/2010/main" val="601305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5" name="Content Placeholder 4"/>
          <p:cNvSpPr>
            <a:spLocks noGrp="1"/>
          </p:cNvSpPr>
          <p:nvPr>
            <p:ph sz="quarter" idx="1"/>
          </p:nvPr>
        </p:nvSpPr>
        <p:spPr>
          <a:xfrm>
            <a:off x="251520" y="1600200"/>
            <a:ext cx="8892480" cy="4495800"/>
          </a:xfrm>
        </p:spPr>
        <p:txBody>
          <a:bodyPr/>
          <a:lstStyle/>
          <a:p>
            <a:pPr marL="0" indent="0" algn="l" rtl="0">
              <a:buNone/>
            </a:pPr>
            <a:r>
              <a:rPr lang="en-US" dirty="0" smtClean="0">
                <a:latin typeface="Times New Roman" panose="02020603050405020304" pitchFamily="18" charset="0"/>
                <a:cs typeface="Times New Roman" panose="02020603050405020304" pitchFamily="18" charset="0"/>
              </a:rPr>
              <a:t>Equilibrium check for main hall</a:t>
            </a:r>
            <a:r>
              <a:rPr lang="en-US" dirty="0" smtClean="0"/>
              <a:t>:</a:t>
            </a:r>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r>
              <a:rPr lang="en-US" dirty="0" smtClean="0">
                <a:latin typeface="Times New Roman" panose="02020603050405020304" pitchFamily="18" charset="0"/>
                <a:cs typeface="Times New Roman" panose="02020603050405020304" pitchFamily="18" charset="0"/>
              </a:rPr>
              <a:t>Internal forces check:</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3"/>
          <p:cNvGraphicFramePr>
            <a:graphicFrameLocks/>
          </p:cNvGraphicFramePr>
          <p:nvPr>
            <p:extLst/>
          </p:nvPr>
        </p:nvGraphicFramePr>
        <p:xfrm>
          <a:off x="251520" y="2367752"/>
          <a:ext cx="8391357" cy="1110261"/>
        </p:xfrm>
        <a:graphic>
          <a:graphicData uri="http://schemas.openxmlformats.org/drawingml/2006/table">
            <a:tbl>
              <a:tblPr firstRow="1" firstCol="1" bandRow="1"/>
              <a:tblGrid>
                <a:gridCol w="2386052"/>
                <a:gridCol w="2115933"/>
                <a:gridCol w="2102486"/>
                <a:gridCol w="1786886"/>
              </a:tblGrid>
              <a:tr h="370087">
                <a:tc>
                  <a:txBody>
                    <a:bodyPr/>
                    <a:lstStyle/>
                    <a:p>
                      <a:pPr algn="ctr">
                        <a:spcAft>
                          <a:spcPts val="0"/>
                        </a:spcAft>
                      </a:pP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Loads </a:t>
                      </a: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etab </a:t>
                      </a: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(KN)</a:t>
                      </a: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algn="ctr">
                        <a:spcAft>
                          <a:spcPts val="0"/>
                        </a:spcAft>
                      </a:pP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Manual (KN)</a:t>
                      </a: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of error</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r>
              <a:tr h="370087">
                <a:tc>
                  <a:txBody>
                    <a:bodyPr/>
                    <a:lstStyle/>
                    <a:p>
                      <a:pPr algn="ctr">
                        <a:spcAft>
                          <a:spcPts val="0"/>
                        </a:spcAft>
                      </a:pPr>
                      <a:r>
                        <a:rPr lang="en-US"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Dead</a:t>
                      </a: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fontAlgn="ctr" latinLnBrk="0" hangingPunct="1">
                        <a:spcAft>
                          <a:spcPts val="0"/>
                        </a:spcAft>
                      </a:pPr>
                      <a:r>
                        <a:rPr kumimoji="0" lang="en-US" sz="20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7520.176</a:t>
                      </a:r>
                    </a:p>
                  </a:txBody>
                  <a:tcPr marL="9525" marR="9525" marT="9525"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fontAlgn="b" latinLnBrk="0" hangingPunct="1">
                        <a:spcAft>
                          <a:spcPts val="0"/>
                        </a:spcAft>
                      </a:pPr>
                      <a:r>
                        <a:rPr kumimoji="0" lang="en-US" sz="2000" b="1"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7107.3</a:t>
                      </a:r>
                      <a:endParaRPr kumimoji="0"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70087">
                <a:tc>
                  <a:txBody>
                    <a:bodyPr/>
                    <a:lstStyle/>
                    <a:p>
                      <a:pPr algn="ctr">
                        <a:spcAft>
                          <a:spcPts val="0"/>
                        </a:spcAft>
                      </a:pP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Live</a:t>
                      </a: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fontAlgn="ctr" latinLnBrk="0" hangingPunct="1">
                        <a:spcAft>
                          <a:spcPts val="0"/>
                        </a:spcAft>
                      </a:pPr>
                      <a:r>
                        <a:rPr kumimoji="0"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1896.571</a:t>
                      </a:r>
                    </a:p>
                  </a:txBody>
                  <a:tcPr marL="9525" marR="9525" marT="9525"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fontAlgn="b" latinLnBrk="0" hangingPunct="1">
                        <a:spcAft>
                          <a:spcPts val="0"/>
                        </a:spcAft>
                      </a:pPr>
                      <a:r>
                        <a:rPr kumimoji="0" lang="en-US" sz="2000" b="1"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1895.4</a:t>
                      </a:r>
                      <a:endParaRPr kumimoji="0"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1660461"/>
              </p:ext>
            </p:extLst>
          </p:nvPr>
        </p:nvGraphicFramePr>
        <p:xfrm>
          <a:off x="422242" y="4753485"/>
          <a:ext cx="8343806" cy="1402093"/>
        </p:xfrm>
        <a:graphic>
          <a:graphicData uri="http://schemas.openxmlformats.org/drawingml/2006/table">
            <a:tbl>
              <a:tblPr firstRow="1" firstCol="1" bandRow="1"/>
              <a:tblGrid>
                <a:gridCol w="2372531"/>
                <a:gridCol w="2103943"/>
                <a:gridCol w="2090572"/>
                <a:gridCol w="1776760"/>
              </a:tblGrid>
              <a:tr h="670935">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Element</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algn="ctr">
                        <a:spcAft>
                          <a:spcPts val="0"/>
                        </a:spcAft>
                      </a:pPr>
                      <a:r>
                        <a:rPr lang="el-GR"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σ</a:t>
                      </a: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 from etab </a:t>
                      </a: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KN/m2)</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σ</a:t>
                      </a:r>
                      <a:r>
                        <a:rPr kumimoji="0" lang="en-US" sz="2000" b="1" i="0" u="none" strike="noStrike" kern="120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 from manual (KN/m2)</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of error</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9050" cap="flat" cmpd="sng" algn="ctr">
                      <a:solidFill>
                        <a:srgbClr val="92CDDC"/>
                      </a:solidFill>
                      <a:prstDash val="solid"/>
                      <a:round/>
                      <a:headEnd type="none" w="med" len="med"/>
                      <a:tailEnd type="none" w="med" len="med"/>
                    </a:lnB>
                  </a:tcPr>
                </a:tc>
              </a:tr>
              <a:tr h="365579">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Beam</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latinLnBrk="0" hangingPunct="1">
                        <a:spcAft>
                          <a:spcPts val="0"/>
                        </a:spcAft>
                      </a:pPr>
                      <a:r>
                        <a:rPr kumimoji="0" lang="en-US" sz="2000" b="1"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238.5</a:t>
                      </a:r>
                      <a:endParaRPr kumimoji="0"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algn="ctr" rtl="1" eaLnBrk="1" latinLnBrk="0" hangingPunct="1">
                        <a:spcAft>
                          <a:spcPts val="0"/>
                        </a:spcAft>
                      </a:pPr>
                      <a:r>
                        <a:rPr kumimoji="0" lang="en-US" sz="2000" b="1" kern="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240.2</a:t>
                      </a:r>
                      <a:endParaRPr kumimoji="0"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65579">
                <a:tc>
                  <a:txBody>
                    <a:bodyPr/>
                    <a:lstStyle/>
                    <a:p>
                      <a:pPr algn="ctr">
                        <a:spcAft>
                          <a:spcPts val="0"/>
                        </a:spcAft>
                      </a:pPr>
                      <a:r>
                        <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Slab</a:t>
                      </a:r>
                      <a:endPar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30.03</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algn="ctr">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9453" marR="159453"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704643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556792"/>
            <a:ext cx="9144000" cy="5472608"/>
          </a:xfrm>
        </p:spPr>
        <p:txBody>
          <a:bodyPr>
            <a:normAutofit fontScale="85000" lnSpcReduction="20000"/>
          </a:bodyPr>
          <a:lstStyle/>
          <a:p>
            <a:pPr algn="l" rtl="0"/>
            <a:r>
              <a:rPr lang="en-US" sz="3800" dirty="0">
                <a:latin typeface="Times New Roman" panose="02020603050405020304" pitchFamily="18" charset="0"/>
                <a:cs typeface="Times New Roman" panose="02020603050405020304" pitchFamily="18" charset="0"/>
              </a:rPr>
              <a:t>Slabs </a:t>
            </a:r>
            <a:r>
              <a:rPr lang="en-US" sz="3800" dirty="0" smtClean="0">
                <a:latin typeface="Times New Roman" panose="02020603050405020304" pitchFamily="18" charset="0"/>
                <a:cs typeface="Times New Roman" panose="02020603050405020304" pitchFamily="18" charset="0"/>
              </a:rPr>
              <a:t>design: (one way solid slab)</a:t>
            </a:r>
          </a:p>
          <a:p>
            <a:pPr algn="l" rtl="0"/>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lnSpc>
                <a:spcPct val="150000"/>
              </a:lnSpc>
              <a:spcAft>
                <a:spcPts val="200"/>
              </a:spcAft>
            </a:pP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Max. Moment in the main direction=490.6/16.3=30 KN.m/m</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spcAft>
                <a:spcPts val="200"/>
              </a:spcAft>
            </a:pP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5Ф12/m (Use upper and lower grid with 5Ф12/m in two directions for all slabs except the WC roofs)</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1988840"/>
            <a:ext cx="6831840" cy="2969295"/>
          </a:xfrm>
          <a:prstGeom prst="rect">
            <a:avLst/>
          </a:prstGeom>
        </p:spPr>
      </p:pic>
    </p:spTree>
    <p:extLst>
      <p:ext uri="{BB962C8B-B14F-4D97-AF65-F5344CB8AC3E}">
        <p14:creationId xmlns:p14="http://schemas.microsoft.com/office/powerpoint/2010/main" val="150427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Proposed Location</a:t>
            </a:r>
            <a:endPar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251520" y="1628800"/>
            <a:ext cx="4716016" cy="193899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site of the project is located in </a:t>
            </a:r>
            <a:r>
              <a:rPr lang="en-US" sz="2000" dirty="0" err="1" smtClean="0">
                <a:latin typeface="Times New Roman" pitchFamily="18" charset="0"/>
                <a:cs typeface="+mj-cs"/>
              </a:rPr>
              <a:t>Arrabah</a:t>
            </a:r>
            <a:r>
              <a:rPr lang="en-US" sz="2000" dirty="0" smtClean="0">
                <a:latin typeface="Times New Roman" pitchFamily="18" charset="0"/>
                <a:cs typeface="+mj-cs"/>
              </a:rPr>
              <a:t> Town .</a:t>
            </a:r>
            <a:endParaRPr lang="en-US" sz="2000" dirty="0" smtClean="0">
              <a:cs typeface="+mj-cs"/>
            </a:endParaRPr>
          </a:p>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area of land about 3500 m² .</a:t>
            </a:r>
          </a:p>
          <a:p>
            <a:pPr marL="285750" indent="-285750">
              <a:buFont typeface="Arial" panose="020B0604020202020204" pitchFamily="34" charset="0"/>
              <a:buChar char="•"/>
            </a:pPr>
            <a:r>
              <a:rPr lang="en-US" sz="2000" dirty="0" smtClean="0">
                <a:latin typeface="Times New Roman" pitchFamily="18" charset="0"/>
                <a:cs typeface="Times New Roman" pitchFamily="18" charset="0"/>
              </a:rPr>
              <a:t>The land has slight slope , and stands at </a:t>
            </a:r>
            <a:r>
              <a:rPr lang="en-US" sz="2000" dirty="0" smtClean="0">
                <a:latin typeface="Times New Roman" pitchFamily="18" charset="0"/>
                <a:cs typeface="+mj-cs"/>
              </a:rPr>
              <a:t>an elevation of around 400m above Sea </a:t>
            </a:r>
            <a:r>
              <a:rPr lang="en-US" sz="2000" dirty="0" smtClean="0">
                <a:latin typeface="Times New Roman" pitchFamily="18" charset="0"/>
                <a:cs typeface="Times New Roman" pitchFamily="18" charset="0"/>
              </a:rPr>
              <a:t>level.</a:t>
            </a:r>
            <a:endParaRPr lang="ar-JO" sz="2000" dirty="0">
              <a:cs typeface="+mj-cs"/>
            </a:endParaRPr>
          </a:p>
        </p:txBody>
      </p:sp>
      <p:pic>
        <p:nvPicPr>
          <p:cNvPr id="5" name="Picture 2" descr="C:\Users\H.odeh\Desktop\Renders\Render 4 After Edit.png"/>
          <p:cNvPicPr>
            <a:picLocks noGrp="1" noChangeAspect="1" noChangeArrowheads="1"/>
          </p:cNvPicPr>
          <p:nvPr>
            <p:ph idx="1"/>
          </p:nvPr>
        </p:nvPicPr>
        <p:blipFill>
          <a:blip r:embed="rId2" cstate="print"/>
          <a:srcRect/>
          <a:stretch>
            <a:fillRect/>
          </a:stretch>
        </p:blipFill>
        <p:spPr bwMode="auto">
          <a:xfrm>
            <a:off x="1331640" y="3717032"/>
            <a:ext cx="5472608" cy="299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12395197_505936296251495_2002744945_n.jpg"/>
          <p:cNvPicPr>
            <a:picLocks noChangeAspect="1"/>
          </p:cNvPicPr>
          <p:nvPr/>
        </p:nvPicPr>
        <p:blipFill>
          <a:blip r:embed="rId3" cstate="print"/>
          <a:stretch>
            <a:fillRect/>
          </a:stretch>
        </p:blipFill>
        <p:spPr>
          <a:xfrm>
            <a:off x="5004048" y="1916831"/>
            <a:ext cx="3816424" cy="3001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4760516" y="1600200"/>
            <a:ext cx="4383484" cy="5257800"/>
          </a:xfrm>
        </p:spPr>
        <p:txBody>
          <a:bodyPr>
            <a:normAutofit fontScale="85000" lnSpcReduction="10000"/>
          </a:bodyPr>
          <a:lstStyle/>
          <a:p>
            <a:pPr algn="l" rtl="0">
              <a:lnSpc>
                <a:spcPct val="150000"/>
              </a:lnSpc>
              <a:spcAft>
                <a:spcPts val="200"/>
              </a:spcAft>
            </a:pP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Max. Moment in the main direction=554/8.2=67.6 </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KN.m/m</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spcAft>
                <a:spcPts val="200"/>
              </a:spcAft>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Use 7Ф16/m </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in the main direction (parallel to Y) and5Ф12/m in the secondary direction (parallel to X)</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7" y="1520484"/>
            <a:ext cx="4742857" cy="5220884"/>
          </a:xfrm>
          <a:prstGeom prst="rect">
            <a:avLst/>
          </a:prstGeom>
        </p:spPr>
      </p:pic>
    </p:spTree>
    <p:extLst>
      <p:ext uri="{BB962C8B-B14F-4D97-AF65-F5344CB8AC3E}">
        <p14:creationId xmlns:p14="http://schemas.microsoft.com/office/powerpoint/2010/main" val="3570614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5" name="Content Placeholder 4"/>
          <p:cNvSpPr>
            <a:spLocks noGrp="1"/>
          </p:cNvSpPr>
          <p:nvPr>
            <p:ph sz="quarter" idx="1"/>
          </p:nvPr>
        </p:nvSpPr>
        <p:spPr>
          <a:xfrm>
            <a:off x="0" y="5229200"/>
            <a:ext cx="8766048" cy="1628800"/>
          </a:xfrm>
        </p:spPr>
        <p:txBody>
          <a:bodyPr>
            <a:normAutofit fontScale="62500" lnSpcReduction="20000"/>
          </a:bodyPr>
          <a:lstStyle/>
          <a:p>
            <a:pPr algn="l" rtl="0"/>
            <a:r>
              <a:rPr lang="en-US" dirty="0">
                <a:latin typeface="Times New Roman" panose="02020603050405020304" pitchFamily="18" charset="0"/>
                <a:cs typeface="Times New Roman" panose="02020603050405020304" pitchFamily="18" charset="0"/>
              </a:rPr>
              <a:t>Max. Moment M22 (NØ) form etab model=-18.9</a:t>
            </a:r>
          </a:p>
          <a:p>
            <a:pPr algn="l" rtl="0"/>
            <a:r>
              <a:rPr lang="en-US" dirty="0">
                <a:latin typeface="Times New Roman" panose="02020603050405020304" pitchFamily="18" charset="0"/>
                <a:cs typeface="Times New Roman" panose="02020603050405020304" pitchFamily="18" charset="0"/>
              </a:rPr>
              <a:t>Area of steel=432mm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use 6Ø10/m</a:t>
            </a:r>
          </a:p>
          <a:p>
            <a:pPr algn="l" rtl="0"/>
            <a:r>
              <a:rPr lang="en-US" dirty="0">
                <a:latin typeface="Times New Roman" panose="02020603050405020304" pitchFamily="18" charset="0"/>
                <a:cs typeface="Times New Roman" panose="02020603050405020304" pitchFamily="18" charset="0"/>
              </a:rPr>
              <a:t>Max. Moment M11 (</a:t>
            </a:r>
            <a:r>
              <a:rPr lang="en-US" dirty="0" err="1">
                <a:latin typeface="Times New Roman" panose="02020603050405020304" pitchFamily="18" charset="0"/>
                <a:cs typeface="Times New Roman" panose="02020603050405020304" pitchFamily="18" charset="0"/>
              </a:rPr>
              <a:t>Nθ</a:t>
            </a:r>
            <a:r>
              <a:rPr lang="en-US" dirty="0">
                <a:latin typeface="Times New Roman" panose="02020603050405020304" pitchFamily="18" charset="0"/>
                <a:cs typeface="Times New Roman" panose="02020603050405020304" pitchFamily="18" charset="0"/>
              </a:rPr>
              <a:t>) form etab model=-3.93</a:t>
            </a:r>
          </a:p>
          <a:p>
            <a:pPr algn="l" rtl="0"/>
            <a:r>
              <a:rPr lang="en-US" dirty="0">
                <a:latin typeface="Times New Roman" panose="02020603050405020304" pitchFamily="18" charset="0"/>
                <a:cs typeface="Times New Roman" panose="02020603050405020304" pitchFamily="18" charset="0"/>
              </a:rPr>
              <a:t>Area of steel=87mm</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AS</a:t>
            </a:r>
            <a:r>
              <a:rPr lang="en-US" baseline="-25000" dirty="0">
                <a:latin typeface="Times New Roman" panose="02020603050405020304" pitchFamily="18" charset="0"/>
                <a:cs typeface="Times New Roman" panose="02020603050405020304" pitchFamily="18" charset="0"/>
              </a:rPr>
              <a:t>shrinkage</a:t>
            </a:r>
            <a:r>
              <a:rPr lang="en-US" dirty="0">
                <a:latin typeface="Times New Roman" panose="02020603050405020304" pitchFamily="18" charset="0"/>
                <a:cs typeface="Times New Roman" panose="02020603050405020304" pitchFamily="18" charset="0"/>
              </a:rPr>
              <a:t>=270mm</a:t>
            </a:r>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use </a:t>
            </a:r>
            <a:r>
              <a:rPr lang="en-US" dirty="0" smtClean="0">
                <a:latin typeface="Times New Roman" panose="02020603050405020304" pitchFamily="18" charset="0"/>
                <a:cs typeface="Times New Roman" panose="02020603050405020304" pitchFamily="18" charset="0"/>
              </a:rPr>
              <a:t>6Ø8/m</a:t>
            </a:r>
            <a:endParaRPr lang="en-US" dirty="0">
              <a:latin typeface="Times New Roman" panose="02020603050405020304" pitchFamily="18" charset="0"/>
              <a:cs typeface="Times New Roman" panose="02020603050405020304" pitchFamily="18" charset="0"/>
            </a:endParaRPr>
          </a:p>
        </p:txBody>
      </p:sp>
      <p:pic>
        <p:nvPicPr>
          <p:cNvPr id="6" name="Content Placeholder 3" descr="E:\mo3taz\2nd project\photos\2015-10-22_223107.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144000" cy="3579284"/>
          </a:xfrm>
          <a:prstGeom prst="rect">
            <a:avLst/>
          </a:prstGeom>
          <a:ln>
            <a:noFill/>
          </a:ln>
          <a:effectLst>
            <a:softEdge rad="112500"/>
          </a:effectLst>
        </p:spPr>
      </p:pic>
    </p:spTree>
    <p:extLst>
      <p:ext uri="{BB962C8B-B14F-4D97-AF65-F5344CB8AC3E}">
        <p14:creationId xmlns:p14="http://schemas.microsoft.com/office/powerpoint/2010/main" val="3470480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35497" y="1600200"/>
            <a:ext cx="9108503" cy="2044824"/>
          </a:xfrm>
        </p:spPr>
        <p:txBody>
          <a:bodyPr>
            <a:normAutofit fontScale="85000" lnSpcReduction="10000"/>
          </a:bodyPr>
          <a:lstStyle/>
          <a:p>
            <a:pPr lvl="0" algn="l" rtl="0"/>
            <a:r>
              <a:rPr lang="en-US" b="1" dirty="0">
                <a:latin typeface="Times New Roman" panose="02020603050405020304" pitchFamily="18" charset="0"/>
                <a:cs typeface="Times New Roman" panose="02020603050405020304" pitchFamily="18" charset="0"/>
              </a:rPr>
              <a:t>Beams design:</a:t>
            </a:r>
          </a:p>
          <a:p>
            <a:pPr marL="0" indent="0" algn="l" rtl="0">
              <a:buNone/>
            </a:pPr>
            <a:r>
              <a:rPr lang="en-US" dirty="0">
                <a:latin typeface="Times New Roman" panose="02020603050405020304" pitchFamily="18" charset="0"/>
                <a:cs typeface="Times New Roman" panose="02020603050405020304" pitchFamily="18" charset="0"/>
              </a:rPr>
              <a:t>The min depth of </a:t>
            </a:r>
            <a:r>
              <a:rPr lang="en-US" dirty="0" smtClean="0">
                <a:latin typeface="Times New Roman" panose="02020603050405020304" pitchFamily="18" charset="0"/>
                <a:cs typeface="Times New Roman" panose="02020603050405020304" pitchFamily="18" charset="0"/>
              </a:rPr>
              <a:t>beams are </a:t>
            </a:r>
            <a:r>
              <a:rPr lang="en-US" dirty="0">
                <a:latin typeface="Times New Roman" panose="02020603050405020304" pitchFamily="18" charset="0"/>
                <a:cs typeface="Times New Roman" panose="02020603050405020304" pitchFamily="18" charset="0"/>
              </a:rPr>
              <a:t>specified according </a:t>
            </a:r>
            <a:r>
              <a:rPr lang="en-US" dirty="0" smtClean="0">
                <a:latin typeface="Times New Roman" panose="02020603050405020304" pitchFamily="18" charset="0"/>
                <a:cs typeface="Times New Roman" panose="02020603050405020304" pitchFamily="18" charset="0"/>
              </a:rPr>
              <a:t>ACI-Code318-08</a:t>
            </a:r>
          </a:p>
          <a:p>
            <a:pPr marL="0" indent="0" algn="l" rtl="0">
              <a:buNone/>
            </a:pPr>
            <a:r>
              <a:rPr lang="en-US" dirty="0">
                <a:latin typeface="Times New Roman" panose="02020603050405020304" pitchFamily="18" charset="0"/>
                <a:cs typeface="Times New Roman" panose="02020603050405020304" pitchFamily="18" charset="0"/>
              </a:rPr>
              <a:t>Beams dimension, 30x60 cm for all beams in the main prayer hall and 30x40 for main beams in the other parts and 40x20 for secondary beams</a:t>
            </a:r>
            <a:r>
              <a:rPr lang="en-US" dirty="0" smtClean="0">
                <a:latin typeface="Times New Roman" panose="02020603050405020304" pitchFamily="18" charset="0"/>
                <a:cs typeface="Times New Roman" panose="02020603050405020304" pitchFamily="18" charset="0"/>
              </a:rPr>
              <a:t>.</a:t>
            </a:r>
          </a:p>
          <a:p>
            <a:pPr marL="0" indent="0" algn="l" rtl="0">
              <a:buNone/>
            </a:pPr>
            <a:endParaRPr lang="en-US" dirty="0">
              <a:latin typeface="Times New Roman" panose="02020603050405020304" pitchFamily="18" charset="0"/>
              <a:cs typeface="Times New Roman" panose="02020603050405020304" pitchFamily="18" charset="0"/>
            </a:endParaRPr>
          </a:p>
          <a:p>
            <a:pPr marL="0" indent="0" algn="l" rtl="0">
              <a:buNone/>
            </a:pPr>
            <a:endParaRPr lang="en-US" dirty="0"/>
          </a:p>
        </p:txBody>
      </p:sp>
      <p:pic>
        <p:nvPicPr>
          <p:cNvPr id="5" name="Picture 4" descr="E:\mo3taz\2nd project\beams se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7" y="3645024"/>
            <a:ext cx="3528392" cy="3211163"/>
          </a:xfrm>
          <a:prstGeom prst="rect">
            <a:avLst/>
          </a:prstGeom>
          <a:noFill/>
          <a:ln>
            <a:noFill/>
          </a:ln>
        </p:spPr>
      </p:pic>
      <p:pic>
        <p:nvPicPr>
          <p:cNvPr id="6" name="Picture 5" descr="C:\Users\Mo'taz\Desktop\masjed word\beam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501008"/>
            <a:ext cx="5220072" cy="3355179"/>
          </a:xfrm>
          <a:prstGeom prst="rect">
            <a:avLst/>
          </a:prstGeom>
          <a:noFill/>
          <a:ln>
            <a:noFill/>
          </a:ln>
        </p:spPr>
      </p:pic>
    </p:spTree>
    <p:extLst>
      <p:ext uri="{BB962C8B-B14F-4D97-AF65-F5344CB8AC3E}">
        <p14:creationId xmlns:p14="http://schemas.microsoft.com/office/powerpoint/2010/main" val="4032678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600200"/>
            <a:ext cx="5292080" cy="5257800"/>
          </a:xfrm>
        </p:spPr>
        <p:txBody>
          <a:bodyPr>
            <a:normAutofit/>
          </a:bodyPr>
          <a:lstStyle/>
          <a:p>
            <a:pPr algn="l" rtl="0"/>
            <a:r>
              <a:rPr lang="en-US" sz="3200" dirty="0">
                <a:solidFill>
                  <a:srgbClr val="000000"/>
                </a:solidFill>
                <a:latin typeface="Times New Roman" panose="02020603050405020304" pitchFamily="18" charset="0"/>
                <a:ea typeface="SimSun" panose="02010600030101010101" pitchFamily="2" charset="-122"/>
              </a:rPr>
              <a:t>Columns design</a:t>
            </a:r>
            <a:r>
              <a:rPr lang="en-US" sz="3200" dirty="0" smtClean="0">
                <a:solidFill>
                  <a:srgbClr val="000000"/>
                </a:solidFill>
                <a:latin typeface="Times New Roman" panose="02020603050405020304" pitchFamily="18" charset="0"/>
                <a:ea typeface="SimSun" panose="02010600030101010101" pitchFamily="2" charset="-122"/>
              </a:rPr>
              <a:t>:</a:t>
            </a:r>
          </a:p>
          <a:p>
            <a:pPr algn="l" rtl="0"/>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equation has to be used to calculate the area for the </a:t>
            </a:r>
            <a:r>
              <a:rPr lang="en-US" dirty="0" smtClean="0">
                <a:latin typeface="Times New Roman" panose="02020603050405020304" pitchFamily="18" charset="0"/>
                <a:cs typeface="Times New Roman" panose="02020603050405020304" pitchFamily="18" charset="0"/>
              </a:rPr>
              <a:t>column.</a:t>
            </a:r>
          </a:p>
          <a:p>
            <a:pPr marL="0" indent="0" algn="l" rtl="0">
              <a:buNone/>
            </a:pPr>
            <a:r>
              <a:rPr lang="en-US" sz="2400" dirty="0" smtClean="0">
                <a:latin typeface="Times New Roman" panose="02020603050405020304" pitchFamily="18" charset="0"/>
                <a:cs typeface="Times New Roman" panose="02020603050405020304" pitchFamily="18" charset="0"/>
              </a:rPr>
              <a:t>𝑃𝑢= ∅ (0.85(0.85(1−𝜌) 𝑓𝑐′+𝜌𝐹𝑦)) 𝐴𝑔</a:t>
            </a:r>
          </a:p>
          <a:p>
            <a:pPr marL="0" indent="0" algn="l" rtl="0">
              <a:buNone/>
            </a:pPr>
            <a:endParaRPr lang="en-US" sz="2400" dirty="0" smtClean="0">
              <a:latin typeface="Times New Roman" panose="02020603050405020304" pitchFamily="18" charset="0"/>
              <a:cs typeface="Times New Roman" panose="02020603050405020304" pitchFamily="18" charset="0"/>
            </a:endParaRPr>
          </a:p>
          <a:p>
            <a:pPr algn="l" rtl="0"/>
            <a:r>
              <a:rPr lang="en-US" dirty="0" smtClean="0">
                <a:latin typeface="Times New Roman" panose="02020603050405020304" pitchFamily="18" charset="0"/>
                <a:cs typeface="Times New Roman" panose="02020603050405020304" pitchFamily="18" charset="0"/>
              </a:rPr>
              <a:t>The minimum dimension used is 30cm</a:t>
            </a:r>
          </a:p>
          <a:p>
            <a:pPr algn="l" rtl="0"/>
            <a:endParaRPr lang="en-US" dirty="0" smtClean="0">
              <a:latin typeface="Times New Roman" panose="02020603050405020304" pitchFamily="18" charset="0"/>
              <a:cs typeface="Times New Roman" panose="02020603050405020304" pitchFamily="18" charset="0"/>
            </a:endParaRPr>
          </a:p>
          <a:p>
            <a:pPr algn="l" rtl="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594462"/>
            <a:ext cx="3970784" cy="5263538"/>
          </a:xfrm>
          <a:prstGeom prst="rect">
            <a:avLst/>
          </a:prstGeom>
        </p:spPr>
      </p:pic>
    </p:spTree>
    <p:extLst>
      <p:ext uri="{BB962C8B-B14F-4D97-AF65-F5344CB8AC3E}">
        <p14:creationId xmlns:p14="http://schemas.microsoft.com/office/powerpoint/2010/main" val="983724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graphicFrame>
        <p:nvGraphicFramePr>
          <p:cNvPr id="6" name="Content Placeholder 5"/>
          <p:cNvGraphicFramePr>
            <a:graphicFrameLocks noGrp="1"/>
          </p:cNvGraphicFramePr>
          <p:nvPr>
            <p:ph sz="quarter" idx="1"/>
            <p:extLst/>
          </p:nvPr>
        </p:nvGraphicFramePr>
        <p:xfrm>
          <a:off x="612648" y="2276874"/>
          <a:ext cx="8153400" cy="3600400"/>
        </p:xfrm>
        <a:graphic>
          <a:graphicData uri="http://schemas.openxmlformats.org/drawingml/2006/table">
            <a:tbl>
              <a:tblPr firstRow="1" firstCol="1" bandRow="1">
                <a:tableStyleId>{ED083AE6-46FA-4A59-8FB0-9F97EB10719F}</a:tableStyleId>
              </a:tblPr>
              <a:tblGrid>
                <a:gridCol w="4076700"/>
                <a:gridCol w="4076700"/>
              </a:tblGrid>
              <a:tr h="720080">
                <a:tc>
                  <a:txBody>
                    <a:bodyPr/>
                    <a:lstStyle/>
                    <a:p>
                      <a:pPr algn="l" rtl="0">
                        <a:lnSpc>
                          <a:spcPct val="150000"/>
                        </a:lnSpc>
                        <a:spcAft>
                          <a:spcPts val="200"/>
                        </a:spcAft>
                      </a:pPr>
                      <a:r>
                        <a:rPr lang="en-US" sz="2800" dirty="0">
                          <a:effectLst/>
                        </a:rPr>
                        <a:t>Column name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rtl="0">
                        <a:lnSpc>
                          <a:spcPct val="150000"/>
                        </a:lnSpc>
                        <a:spcAft>
                          <a:spcPts val="200"/>
                        </a:spcAft>
                      </a:pPr>
                      <a:r>
                        <a:rPr lang="en-US" sz="2800" dirty="0">
                          <a:effectLst/>
                        </a:rPr>
                        <a:t>Column dimensions in</a:t>
                      </a:r>
                      <a:r>
                        <a:rPr lang="en-US" sz="2800" cap="all" dirty="0">
                          <a:effectLst/>
                        </a:rPr>
                        <a:t> </a:t>
                      </a:r>
                      <a:r>
                        <a:rPr lang="en-US" sz="2800" dirty="0">
                          <a:effectLst/>
                        </a:rPr>
                        <a:t>cm</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algn="l" rtl="0">
                        <a:lnSpc>
                          <a:spcPct val="150000"/>
                        </a:lnSpc>
                        <a:spcAft>
                          <a:spcPts val="200"/>
                        </a:spcAft>
                      </a:pPr>
                      <a:r>
                        <a:rPr lang="en-US" sz="2800" dirty="0">
                          <a:effectLst/>
                        </a:rPr>
                        <a:t>C1</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rtl="0">
                        <a:lnSpc>
                          <a:spcPct val="150000"/>
                        </a:lnSpc>
                        <a:spcAft>
                          <a:spcPts val="200"/>
                        </a:spcAft>
                      </a:pPr>
                      <a:r>
                        <a:rPr lang="en-US" sz="2800" dirty="0">
                          <a:effectLst/>
                        </a:rPr>
                        <a:t>30X30</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algn="l" rtl="0">
                        <a:lnSpc>
                          <a:spcPct val="150000"/>
                        </a:lnSpc>
                        <a:spcAft>
                          <a:spcPts val="200"/>
                        </a:spcAft>
                      </a:pPr>
                      <a:r>
                        <a:rPr lang="en-US" sz="2800" dirty="0">
                          <a:effectLst/>
                        </a:rPr>
                        <a:t>C2</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rtl="0">
                        <a:lnSpc>
                          <a:spcPct val="150000"/>
                        </a:lnSpc>
                        <a:spcAft>
                          <a:spcPts val="200"/>
                        </a:spcAft>
                      </a:pPr>
                      <a:r>
                        <a:rPr lang="en-US" sz="2800" dirty="0">
                          <a:effectLst/>
                        </a:rPr>
                        <a:t>30X90</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algn="l" rtl="0">
                        <a:lnSpc>
                          <a:spcPct val="150000"/>
                        </a:lnSpc>
                        <a:spcAft>
                          <a:spcPts val="200"/>
                        </a:spcAft>
                      </a:pPr>
                      <a:r>
                        <a:rPr lang="en-US" sz="2800" dirty="0">
                          <a:effectLst/>
                        </a:rPr>
                        <a:t>C3</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rtl="0">
                        <a:lnSpc>
                          <a:spcPct val="150000"/>
                        </a:lnSpc>
                        <a:spcAft>
                          <a:spcPts val="200"/>
                        </a:spcAft>
                      </a:pPr>
                      <a:r>
                        <a:rPr lang="en-US" sz="2800" dirty="0">
                          <a:effectLst/>
                        </a:rPr>
                        <a:t>40X90</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algn="l" rtl="0">
                        <a:lnSpc>
                          <a:spcPct val="150000"/>
                        </a:lnSpc>
                        <a:spcAft>
                          <a:spcPts val="200"/>
                        </a:spcAft>
                      </a:pPr>
                      <a:r>
                        <a:rPr lang="en-US" sz="2800" dirty="0">
                          <a:effectLst/>
                        </a:rPr>
                        <a:t>C4</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rtl="0">
                        <a:lnSpc>
                          <a:spcPct val="150000"/>
                        </a:lnSpc>
                        <a:spcAft>
                          <a:spcPts val="200"/>
                        </a:spcAft>
                      </a:pPr>
                      <a:r>
                        <a:rPr lang="en-US" sz="2800" dirty="0">
                          <a:effectLst/>
                        </a:rPr>
                        <a:t>CER.70</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61507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600200"/>
            <a:ext cx="9144000" cy="1900808"/>
          </a:xfrm>
        </p:spPr>
        <p:txBody>
          <a:bodyPr>
            <a:normAutofit fontScale="85000" lnSpcReduction="20000"/>
          </a:bodyPr>
          <a:lstStyle/>
          <a:p>
            <a:pPr marL="342900" lvl="0" indent="-342900" algn="l" rtl="0">
              <a:lnSpc>
                <a:spcPct val="115000"/>
              </a:lnSpc>
              <a:spcBef>
                <a:spcPts val="2200"/>
              </a:spcBef>
              <a:spcAft>
                <a:spcPts val="1200"/>
              </a:spcAft>
              <a:buFont typeface="Symbol" panose="05050102010706020507" pitchFamily="18" charset="2"/>
              <a:buChar char=""/>
            </a:pPr>
            <a:r>
              <a:rPr lang="en-US"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Design of Footings: </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spcAft>
                <a:spcPts val="200"/>
              </a:spcAft>
            </a:pP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Isolated footing for columns and wall footing for walls were </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chosen</a:t>
            </a:r>
          </a:p>
          <a:p>
            <a:pPr algn="l" rtl="0">
              <a:lnSpc>
                <a:spcPct val="150000"/>
              </a:lnSpc>
              <a:spcAft>
                <a:spcPts val="200"/>
              </a:spcAft>
            </a:pPr>
            <a:endPar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l" rtl="0">
              <a:lnSpc>
                <a:spcPct val="150000"/>
              </a:lnSpc>
              <a:spcAft>
                <a:spcPts val="200"/>
              </a:spcAft>
            </a:pP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4984"/>
            <a:ext cx="9144000" cy="3316047"/>
          </a:xfrm>
          <a:prstGeom prst="rect">
            <a:avLst/>
          </a:prstGeom>
        </p:spPr>
      </p:pic>
    </p:spTree>
    <p:extLst>
      <p:ext uri="{BB962C8B-B14F-4D97-AF65-F5344CB8AC3E}">
        <p14:creationId xmlns:p14="http://schemas.microsoft.com/office/powerpoint/2010/main" val="2585499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600200"/>
            <a:ext cx="4932040" cy="5257800"/>
          </a:xfrm>
        </p:spPr>
        <p:txBody>
          <a:bodyPr>
            <a:normAutofit fontScale="92500"/>
          </a:bodyPr>
          <a:lstStyle/>
          <a:p>
            <a:pPr marL="342900" lvl="0" indent="-342900" algn="l" rtl="0">
              <a:lnSpc>
                <a:spcPct val="115000"/>
              </a:lnSpc>
              <a:spcBef>
                <a:spcPts val="2200"/>
              </a:spcBef>
              <a:spcAft>
                <a:spcPts val="1200"/>
              </a:spcAft>
              <a:buFont typeface="Symbol" panose="05050102010706020507" pitchFamily="18" charset="2"/>
              <a:buChar char=""/>
            </a:pPr>
            <a:r>
              <a:rPr lang="en-US"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Dynamic Design: </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spcAft>
                <a:spcPts val="200"/>
              </a:spcAft>
            </a:pPr>
            <a:r>
              <a:rPr lang="en-US" sz="30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Dynamic </a:t>
            </a:r>
            <a:r>
              <a:rPr lang="en-US" sz="3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analysis and design for the building using UBC1997 design code. </a:t>
            </a: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lnSpc>
                <a:spcPct val="150000"/>
              </a:lnSpc>
              <a:spcAft>
                <a:spcPts val="200"/>
              </a:spcAft>
              <a:buNone/>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Importance factor: I =1.25 </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buNone/>
            </a:pPr>
            <a:r>
              <a:rPr lang="en-US" sz="3200" dirty="0" smtClean="0">
                <a:solidFill>
                  <a:srgbClr val="000000"/>
                </a:solidFill>
                <a:latin typeface="Times New Roman" panose="02020603050405020304" pitchFamily="18" charset="0"/>
                <a:ea typeface="SimSun" panose="02010600030101010101" pitchFamily="2" charset="-122"/>
              </a:rPr>
              <a:t>  2</a:t>
            </a:r>
            <a:r>
              <a:rPr lang="en-US" sz="3200" dirty="0">
                <a:solidFill>
                  <a:srgbClr val="000000"/>
                </a:solidFill>
                <a:latin typeface="Times New Roman" panose="02020603050405020304" pitchFamily="18" charset="0"/>
                <a:ea typeface="SimSun" panose="02010600030101010101" pitchFamily="2" charset="-122"/>
              </a:rPr>
              <a:t>. </a:t>
            </a:r>
            <a:r>
              <a:rPr lang="en-US" sz="3200" dirty="0">
                <a:latin typeface="Times New Roman" panose="02020603050405020304" pitchFamily="18" charset="0"/>
                <a:ea typeface="SimSun" panose="02010600030101010101" pitchFamily="2" charset="-122"/>
              </a:rPr>
              <a:t>Z=rock </a:t>
            </a:r>
            <a:r>
              <a:rPr lang="en-US" sz="3200" dirty="0" smtClean="0">
                <a:latin typeface="Times New Roman" panose="02020603050405020304" pitchFamily="18" charset="0"/>
                <a:ea typeface="SimSun" panose="02010600030101010101" pitchFamily="2" charset="-122"/>
              </a:rPr>
              <a:t>acceleration=0.2</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lnSpc>
                <a:spcPct val="150000"/>
              </a:lnSpc>
              <a:spcAft>
                <a:spcPts val="200"/>
              </a:spcAft>
              <a:buNone/>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Soil profiles </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is </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Sd</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endParaRPr lang="en-US" dirty="0"/>
          </a:p>
        </p:txBody>
      </p:sp>
      <p:pic>
        <p:nvPicPr>
          <p:cNvPr id="4" name="Picture 3" descr="E:\mo3taz\2nd project\photos\2014-12-14_06294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00200"/>
            <a:ext cx="4211960" cy="5257800"/>
          </a:xfrm>
          <a:prstGeom prst="rect">
            <a:avLst/>
          </a:prstGeom>
          <a:noFill/>
          <a:ln>
            <a:noFill/>
          </a:ln>
        </p:spPr>
      </p:pic>
    </p:spTree>
    <p:extLst>
      <p:ext uri="{BB962C8B-B14F-4D97-AF65-F5344CB8AC3E}">
        <p14:creationId xmlns:p14="http://schemas.microsoft.com/office/powerpoint/2010/main" val="2532773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484785"/>
            <a:ext cx="9144000" cy="2304256"/>
          </a:xfrm>
        </p:spPr>
        <p:txBody>
          <a:bodyPr>
            <a:normAutofit fontScale="85000" lnSpcReduction="20000"/>
          </a:bodyPr>
          <a:lstStyle/>
          <a:p>
            <a:pPr algn="l" rtl="0">
              <a:lnSpc>
                <a:spcPct val="107000"/>
              </a:lnSpc>
              <a:spcAft>
                <a:spcPts val="200"/>
              </a:spcAft>
            </a:pPr>
            <a:r>
              <a:rPr lang="en-US" sz="3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period </a:t>
            </a:r>
            <a:r>
              <a:rPr lang="en-US" sz="30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was computed manually(𝑇) = 0.187sec</a:t>
            </a: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50000"/>
              </a:lnSpc>
              <a:spcAft>
                <a:spcPts val="200"/>
              </a:spcAft>
            </a:pPr>
            <a:r>
              <a:rPr lang="en-US" sz="3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period was checked using </a:t>
            </a:r>
            <a:r>
              <a:rPr lang="en-US" sz="30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etab: (T) = 0.133sec</a:t>
            </a:r>
            <a:endPar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lnSpc>
                <a:spcPct val="150000"/>
              </a:lnSpc>
              <a:buNone/>
            </a:pPr>
            <a:r>
              <a:rPr 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When ((1.3*</a:t>
            </a:r>
            <a:r>
              <a:rPr lang="en-US"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en-US" baseline="-250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manual</a:t>
            </a:r>
            <a:r>
              <a:rPr 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=1.3*0.187=0.24)&gt; (</a:t>
            </a:r>
            <a:r>
              <a:rPr lang="en-US"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en-US" baseline="-250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etab</a:t>
            </a:r>
            <a:r>
              <a:rPr 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=0.133) </a:t>
            </a:r>
            <a:r>
              <a:rPr 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ok </a:t>
            </a:r>
            <a:endParaRPr lang="en-US" dirty="0">
              <a:solidFill>
                <a:srgbClr val="000000"/>
              </a:solidFill>
              <a:latin typeface="Times New Roman" panose="02020603050405020304" pitchFamily="18" charset="0"/>
              <a:cs typeface="Times New Roman" panose="02020603050405020304" pitchFamily="18" charset="0"/>
            </a:endParaRPr>
          </a:p>
          <a:p>
            <a:pPr marL="0" lvl="0" indent="0" algn="l" rtl="0">
              <a:lnSpc>
                <a:spcPct val="150000"/>
              </a:lnSpc>
              <a:buNone/>
            </a:pPr>
            <a:r>
              <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Check if more than 90% of model movements are included in our </a:t>
            </a:r>
            <a:r>
              <a:rPr lang="en-US" sz="28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design</a:t>
            </a: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4" name="Picture 3" descr="mo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9144000" cy="3068961"/>
          </a:xfrm>
          <a:prstGeom prst="rect">
            <a:avLst/>
          </a:prstGeom>
          <a:noFill/>
          <a:ln>
            <a:noFill/>
          </a:ln>
        </p:spPr>
      </p:pic>
    </p:spTree>
    <p:extLst>
      <p:ext uri="{BB962C8B-B14F-4D97-AF65-F5344CB8AC3E}">
        <p14:creationId xmlns:p14="http://schemas.microsoft.com/office/powerpoint/2010/main" val="307109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p:txBody>
          <a:bodyPr>
            <a:normAutofit lnSpcReduction="10000"/>
          </a:bodyPr>
          <a:lstStyle/>
          <a:p>
            <a:pPr algn="l" rtl="0">
              <a:lnSpc>
                <a:spcPct val="115000"/>
              </a:lnSpc>
              <a:spcBef>
                <a:spcPts val="2200"/>
              </a:spcBef>
              <a:spcAft>
                <a:spcPts val="1200"/>
              </a:spcAft>
            </a:pPr>
            <a:r>
              <a:rPr lang="en-US"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Design of septic tank:</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rtl="0">
              <a:lnSpc>
                <a:spcPct val="150000"/>
              </a:lnSpc>
              <a:spcAft>
                <a:spcPts val="200"/>
              </a:spcAft>
              <a:buNone/>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-Interior </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dimensions (5*5*3</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p>
          <a:p>
            <a:pPr marL="0" indent="0" algn="l" rtl="0">
              <a:lnSpc>
                <a:spcPct val="150000"/>
              </a:lnSpc>
              <a:spcAft>
                <a:spcPts val="200"/>
              </a:spcAft>
              <a:buNone/>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This Septic tank will be </a:t>
            </a: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underground</a:t>
            </a:r>
          </a:p>
          <a:p>
            <a:pPr marL="0" indent="0" algn="l" rtl="0">
              <a:lnSpc>
                <a:spcPct val="150000"/>
              </a:lnSpc>
              <a:spcAft>
                <a:spcPts val="200"/>
              </a:spcAft>
              <a:buNone/>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design has </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two cases of Loading:</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lvl="0" indent="-514350" algn="l" rtl="0">
              <a:lnSpc>
                <a:spcPct val="150000"/>
              </a:lnSpc>
              <a:spcAft>
                <a:spcPts val="200"/>
              </a:spcAft>
              <a:buFont typeface="+mj-lt"/>
              <a:buAutoNum type="arabicPeriod"/>
            </a:pPr>
            <a:r>
              <a:rPr lang="en-US" sz="32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Full liquid without soil exposed </a:t>
            </a:r>
            <a:endPar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l" rtl="0">
              <a:buFont typeface="+mj-lt"/>
              <a:buAutoNum type="arabicPeriod"/>
            </a:pPr>
            <a:r>
              <a:rPr lang="en-US" sz="3200" dirty="0" smtClean="0">
                <a:latin typeface="Times New Roman" panose="02020603050405020304" pitchFamily="18" charset="0"/>
                <a:ea typeface="SimSun" panose="02010600030101010101" pitchFamily="2" charset="-122"/>
              </a:rPr>
              <a:t>Empty Case with soil exposed</a:t>
            </a:r>
            <a:endPar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6394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612648" y="1600200"/>
            <a:ext cx="8153400" cy="1900808"/>
          </a:xfrm>
        </p:spPr>
        <p:txBody>
          <a:bodyPr/>
          <a:lstStyle/>
          <a:p>
            <a:pPr marL="342900" lvl="0" indent="-342900" algn="l" rtl="0">
              <a:lnSpc>
                <a:spcPct val="115000"/>
              </a:lnSpc>
              <a:spcBef>
                <a:spcPts val="2200"/>
              </a:spcBef>
              <a:spcAft>
                <a:spcPts val="1200"/>
              </a:spcAft>
              <a:buFont typeface="Symbol" panose="05050102010706020507" pitchFamily="18" charset="2"/>
              <a:buChar char=""/>
            </a:pPr>
            <a:r>
              <a:rPr lang="en-US" sz="32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Design of Retaining wall:</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r>
              <a:rPr lang="en-US" sz="3200" dirty="0" smtClean="0">
                <a:latin typeface="Times New Roman" panose="02020603050405020304" pitchFamily="18" charset="0"/>
                <a:ea typeface="SimSun" panose="02010600030101010101" pitchFamily="2" charset="-122"/>
              </a:rPr>
              <a:t>When the </a:t>
            </a:r>
            <a:r>
              <a:rPr lang="en-US" sz="3200" dirty="0">
                <a:latin typeface="Times New Roman" panose="02020603050405020304" pitchFamily="18" charset="0"/>
                <a:ea typeface="SimSun" panose="02010600030101010101" pitchFamily="2" charset="-122"/>
              </a:rPr>
              <a:t>walls </a:t>
            </a:r>
            <a:r>
              <a:rPr lang="en-US" sz="3200" dirty="0" smtClean="0">
                <a:latin typeface="Times New Roman" panose="02020603050405020304" pitchFamily="18" charset="0"/>
                <a:ea typeface="SimSun" panose="02010600030101010101" pitchFamily="2" charset="-122"/>
              </a:rPr>
              <a:t>are </a:t>
            </a:r>
            <a:r>
              <a:rPr lang="en-US" sz="3200" dirty="0">
                <a:latin typeface="Times New Roman" panose="02020603050405020304" pitchFamily="18" charset="0"/>
                <a:ea typeface="SimSun" panose="02010600030101010101" pitchFamily="2" charset="-122"/>
              </a:rPr>
              <a:t>not high, gravity walls are used.</a:t>
            </a:r>
            <a:endParaRPr lang="en-US" dirty="0"/>
          </a:p>
        </p:txBody>
      </p:sp>
      <p:pic>
        <p:nvPicPr>
          <p:cNvPr id="4" name="Picture 3" descr="C:\Users\Mo'taz\Desktop\2015-11-30_23311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05556"/>
            <a:ext cx="8586536" cy="3163804"/>
          </a:xfrm>
          <a:prstGeom prst="rect">
            <a:avLst/>
          </a:prstGeom>
          <a:noFill/>
          <a:ln>
            <a:noFill/>
          </a:ln>
        </p:spPr>
      </p:pic>
    </p:spTree>
    <p:extLst>
      <p:ext uri="{BB962C8B-B14F-4D97-AF65-F5344CB8AC3E}">
        <p14:creationId xmlns:p14="http://schemas.microsoft.com/office/powerpoint/2010/main" val="2187597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153400" cy="990600"/>
          </a:xfrm>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4_134843.jpg"/>
          <p:cNvPicPr>
            <a:picLocks noGrp="1" noChangeAspect="1"/>
          </p:cNvPicPr>
          <p:nvPr>
            <p:ph sz="quarter" idx="1"/>
          </p:nvPr>
        </p:nvPicPr>
        <p:blipFill>
          <a:blip r:embed="rId2" cstate="print"/>
          <a:stretch>
            <a:fillRect/>
          </a:stretch>
        </p:blipFill>
        <p:spPr>
          <a:xfrm>
            <a:off x="611559" y="2204864"/>
            <a:ext cx="7992889"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71600" y="1628800"/>
            <a:ext cx="504056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Site</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plan</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612648" y="1600200"/>
            <a:ext cx="3455296" cy="4495800"/>
          </a:xfrm>
        </p:spPr>
        <p:txBody>
          <a:bodyPr/>
          <a:lstStyle/>
          <a:p>
            <a:pPr algn="l" rtl="0"/>
            <a:r>
              <a:rPr lang="en-US" dirty="0">
                <a:latin typeface="Times New Roman" panose="02020603050405020304" pitchFamily="18" charset="0"/>
                <a:cs typeface="Times New Roman" panose="02020603050405020304" pitchFamily="18" charset="0"/>
              </a:rPr>
              <a:t>Over turning chick:</a:t>
            </a:r>
          </a:p>
          <a:p>
            <a:pPr marL="0" indent="0" algn="l" rtl="0">
              <a:buNone/>
            </a:pPr>
            <a:r>
              <a:rPr lang="en-US" dirty="0">
                <a:latin typeface="Times New Roman" panose="02020603050405020304" pitchFamily="18" charset="0"/>
                <a:cs typeface="Times New Roman" panose="02020603050405020304" pitchFamily="18" charset="0"/>
              </a:rPr>
              <a:t>F.S </a:t>
            </a:r>
            <a:r>
              <a:rPr lang="en-US"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2.01&gt;2 </a:t>
            </a:r>
            <a:r>
              <a:rPr lang="en-US" dirty="0" smtClean="0">
                <a:latin typeface="Times New Roman" panose="02020603050405020304" pitchFamily="18" charset="0"/>
                <a:cs typeface="Times New Roman" panose="02020603050405020304" pitchFamily="18" charset="0"/>
                <a:sym typeface="Wingdings" panose="05000000000000000000" pitchFamily="2" charset="2"/>
              </a:rPr>
              <a:t>OK</a:t>
            </a:r>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Sliding chick:</a:t>
            </a:r>
          </a:p>
          <a:p>
            <a:pPr marL="0" indent="0" algn="l" rtl="0">
              <a:buNone/>
            </a:pPr>
            <a:r>
              <a:rPr lang="en-US" dirty="0" smtClean="0">
                <a:latin typeface="Times New Roman" panose="02020603050405020304" pitchFamily="18" charset="0"/>
                <a:cs typeface="Times New Roman" panose="02020603050405020304" pitchFamily="18" charset="0"/>
              </a:rPr>
              <a:t>F.S=1.73&gt;1.5 </a:t>
            </a:r>
            <a:r>
              <a:rPr lang="en-US" dirty="0">
                <a:latin typeface="Times New Roman" panose="02020603050405020304" pitchFamily="18" charset="0"/>
                <a:cs typeface="Times New Roman" panose="02020603050405020304" pitchFamily="18" charset="0"/>
                <a:sym typeface="Wingdings" panose="05000000000000000000" pitchFamily="2" charset="2"/>
              </a:rPr>
              <a:t>OK</a:t>
            </a:r>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descr="C:\Users\Mo'taz\Desktop\2015-11-30_23382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598743"/>
            <a:ext cx="4680520" cy="5142625"/>
          </a:xfrm>
          <a:prstGeom prst="rect">
            <a:avLst/>
          </a:prstGeom>
          <a:noFill/>
          <a:ln>
            <a:noFill/>
          </a:ln>
        </p:spPr>
      </p:pic>
    </p:spTree>
    <p:extLst>
      <p:ext uri="{BB962C8B-B14F-4D97-AF65-F5344CB8AC3E}">
        <p14:creationId xmlns:p14="http://schemas.microsoft.com/office/powerpoint/2010/main" val="805583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556792"/>
            <a:ext cx="9126266" cy="1296144"/>
          </a:xfrm>
        </p:spPr>
        <p:txBody>
          <a:bodyPr/>
          <a:lstStyle/>
          <a:p>
            <a:pPr algn="l" rtl="0"/>
            <a:r>
              <a:rPr lang="en-US" dirty="0">
                <a:latin typeface="Times New Roman" panose="02020603050405020304" pitchFamily="18" charset="0"/>
                <a:cs typeface="Times New Roman" panose="02020603050405020304" pitchFamily="18" charset="0"/>
              </a:rPr>
              <a:t>The other boundary walls were designed as the common boundary wall with 40*20cm columns and </a:t>
            </a:r>
            <a:r>
              <a:rPr lang="en-US" dirty="0" smtClean="0">
                <a:latin typeface="Times New Roman" panose="02020603050405020304" pitchFamily="18" charset="0"/>
                <a:cs typeface="Times New Roman" panose="02020603050405020304" pitchFamily="18" charset="0"/>
              </a:rPr>
              <a:t>beams</a:t>
            </a:r>
          </a:p>
          <a:p>
            <a:pPr algn="l" rtl="0"/>
            <a:endParaRPr lang="en-US" dirty="0">
              <a:latin typeface="Times New Roman" panose="02020603050405020304" pitchFamily="18" charset="0"/>
              <a:cs typeface="Times New Roman" panose="02020603050405020304" pitchFamily="18" charset="0"/>
            </a:endParaRPr>
          </a:p>
        </p:txBody>
      </p:sp>
      <p:pic>
        <p:nvPicPr>
          <p:cNvPr id="4" name="Picture 3" descr="b w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2936"/>
            <a:ext cx="9126266" cy="4005064"/>
          </a:xfrm>
          <a:prstGeom prst="rect">
            <a:avLst/>
          </a:prstGeom>
          <a:noFill/>
          <a:ln>
            <a:noFill/>
          </a:ln>
        </p:spPr>
      </p:pic>
    </p:spTree>
    <p:extLst>
      <p:ext uri="{BB962C8B-B14F-4D97-AF65-F5344CB8AC3E}">
        <p14:creationId xmlns:p14="http://schemas.microsoft.com/office/powerpoint/2010/main" val="4046672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a:xfrm>
            <a:off x="0" y="1600200"/>
            <a:ext cx="9144000" cy="1756792"/>
          </a:xfrm>
        </p:spPr>
        <p:txBody>
          <a:bodyPr/>
          <a:lstStyle/>
          <a:p>
            <a:pPr lvl="0" algn="l" rtl="0"/>
            <a:r>
              <a:rPr lang="en-US" b="1" dirty="0">
                <a:latin typeface="Times New Roman" panose="02020603050405020304" pitchFamily="18" charset="0"/>
                <a:cs typeface="Times New Roman" panose="02020603050405020304" pitchFamily="18" charset="0"/>
              </a:rPr>
              <a:t>Design of Stairs:</a:t>
            </a:r>
          </a:p>
          <a:p>
            <a:pPr marL="0" indent="0" algn="l" rtl="0">
              <a:buNone/>
            </a:pPr>
            <a:r>
              <a:rPr lang="en-US" dirty="0" smtClean="0">
                <a:latin typeface="Times New Roman" panose="02020603050405020304" pitchFamily="18" charset="0"/>
                <a:cs typeface="Times New Roman" panose="02020603050405020304" pitchFamily="18" charset="0"/>
              </a:rPr>
              <a:t>Mehrab </a:t>
            </a:r>
            <a:r>
              <a:rPr lang="en-US" dirty="0">
                <a:latin typeface="Times New Roman" panose="02020603050405020304" pitchFamily="18" charset="0"/>
                <a:cs typeface="Times New Roman" panose="02020603050405020304" pitchFamily="18" charset="0"/>
              </a:rPr>
              <a:t>staircase:</a:t>
            </a:r>
          </a:p>
          <a:p>
            <a:pPr marL="0" indent="0" algn="l" rtl="0">
              <a:buNone/>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staircase </a:t>
            </a:r>
            <a:r>
              <a:rPr lang="en-US" dirty="0">
                <a:latin typeface="Times New Roman" panose="02020603050405020304" pitchFamily="18" charset="0"/>
                <a:cs typeface="Times New Roman" panose="02020603050405020304" pitchFamily="18" charset="0"/>
              </a:rPr>
              <a:t>is simply supported by two shear </a:t>
            </a:r>
            <a:r>
              <a:rPr lang="en-US" dirty="0" smtClean="0">
                <a:latin typeface="Times New Roman" panose="02020603050405020304" pitchFamily="18" charset="0"/>
                <a:cs typeface="Times New Roman" panose="02020603050405020304" pitchFamily="18" charset="0"/>
              </a:rPr>
              <a:t>walls</a:t>
            </a:r>
          </a:p>
          <a:p>
            <a:pPr marL="0" indent="0" algn="l" rtl="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descr="se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9144000" cy="3506191"/>
          </a:xfrm>
          <a:prstGeom prst="rect">
            <a:avLst/>
          </a:prstGeom>
          <a:noFill/>
          <a:ln>
            <a:noFill/>
          </a:ln>
        </p:spPr>
      </p:pic>
    </p:spTree>
    <p:extLst>
      <p:ext uri="{BB962C8B-B14F-4D97-AF65-F5344CB8AC3E}">
        <p14:creationId xmlns:p14="http://schemas.microsoft.com/office/powerpoint/2010/main" val="736528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Structural design</a:t>
            </a:r>
            <a:endParaRPr lang="en-US" dirty="0"/>
          </a:p>
        </p:txBody>
      </p:sp>
      <p:sp>
        <p:nvSpPr>
          <p:cNvPr id="3" name="Content Placeholder 2"/>
          <p:cNvSpPr>
            <a:spLocks noGrp="1"/>
          </p:cNvSpPr>
          <p:nvPr>
            <p:ph sz="quarter" idx="1"/>
          </p:nvPr>
        </p:nvSpPr>
        <p:spPr/>
        <p:txBody>
          <a:bodyPr/>
          <a:lstStyle/>
          <a:p>
            <a:pPr lvl="0" algn="l" rtl="0"/>
            <a:r>
              <a:rPr lang="en-US" b="1" dirty="0">
                <a:latin typeface="Times New Roman" panose="02020603050405020304" pitchFamily="18" charset="0"/>
                <a:cs typeface="Times New Roman" panose="02020603050405020304" pitchFamily="18" charset="0"/>
              </a:rPr>
              <a:t>Design of Minaret</a:t>
            </a:r>
            <a:r>
              <a:rPr lang="en-US" b="1" dirty="0" smtClean="0">
                <a:latin typeface="Times New Roman" panose="02020603050405020304" pitchFamily="18" charset="0"/>
                <a:cs typeface="Times New Roman" panose="02020603050405020304" pitchFamily="18" charset="0"/>
              </a:rPr>
              <a:t>:</a:t>
            </a:r>
          </a:p>
          <a:p>
            <a:pPr marL="0" indent="0" algn="l" rtl="0">
              <a:buNone/>
            </a:pPr>
            <a:r>
              <a:rPr lang="en-US" dirty="0" smtClean="0"/>
              <a:t>The </a:t>
            </a:r>
            <a:r>
              <a:rPr lang="en-US" dirty="0"/>
              <a:t>height of minaret is 15 m.</a:t>
            </a:r>
          </a:p>
          <a:p>
            <a:pPr marL="0" lvl="0" indent="0" algn="l" rtl="0">
              <a:buNone/>
            </a:pPr>
            <a:endParaRPr lang="en-US" b="1" dirty="0">
              <a:latin typeface="Times New Roman" panose="02020603050405020304" pitchFamily="18" charset="0"/>
              <a:cs typeface="Times New Roman" panose="02020603050405020304" pitchFamily="18" charset="0"/>
            </a:endParaRPr>
          </a:p>
          <a:p>
            <a:endParaRPr lang="en-US" dirty="0"/>
          </a:p>
        </p:txBody>
      </p:sp>
      <p:pic>
        <p:nvPicPr>
          <p:cNvPr id="5" name="Picture 4" descr="E:\mo3taz\2nd project\photos\2015-10-31_16490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30539"/>
            <a:ext cx="1169712" cy="4820240"/>
          </a:xfrm>
          <a:prstGeom prst="rect">
            <a:avLst/>
          </a:prstGeom>
          <a:noFill/>
          <a:ln>
            <a:noFill/>
          </a:ln>
        </p:spPr>
      </p:pic>
      <p:pic>
        <p:nvPicPr>
          <p:cNvPr id="6" name="Picture 5" descr="C:\Users\Mo'taz\Desktop\2015-11-30_23572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6" y="2685078"/>
            <a:ext cx="7308304" cy="3984282"/>
          </a:xfrm>
          <a:prstGeom prst="rect">
            <a:avLst/>
          </a:prstGeom>
          <a:noFill/>
          <a:ln>
            <a:noFill/>
          </a:ln>
        </p:spPr>
      </p:pic>
    </p:spTree>
    <p:extLst>
      <p:ext uri="{BB962C8B-B14F-4D97-AF65-F5344CB8AC3E}">
        <p14:creationId xmlns:p14="http://schemas.microsoft.com/office/powerpoint/2010/main" val="4273944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Environmental  Design</a:t>
            </a:r>
            <a:endParaRPr lang="ar-SA"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4"/>
          <p:cNvSpPr>
            <a:spLocks noGrp="1"/>
          </p:cNvSpPr>
          <p:nvPr>
            <p:ph sz="quarter" idx="1"/>
          </p:nvPr>
        </p:nvSpPr>
        <p:spPr/>
        <p:txBody>
          <a:bodyPr/>
          <a:lstStyle/>
          <a:p>
            <a:pPr algn="l" rtl="0">
              <a:lnSpc>
                <a:spcPct val="150000"/>
              </a:lnSpc>
              <a:buFont typeface="Wingdings" pitchFamily="2" charset="2"/>
              <a:buChar char="q"/>
            </a:pPr>
            <a:r>
              <a:rPr lang="en-US" sz="3200" b="1" dirty="0" smtClean="0">
                <a:latin typeface="Times New Roman" pitchFamily="18" charset="0"/>
                <a:cs typeface="Times New Roman" pitchFamily="18" charset="0"/>
              </a:rPr>
              <a:t>Codes and specifications:</a:t>
            </a:r>
          </a:p>
          <a:p>
            <a:pPr algn="l" rtl="0">
              <a:lnSpc>
                <a:spcPct val="150000"/>
              </a:lnSpc>
            </a:pPr>
            <a:r>
              <a:rPr lang="en-US" sz="3200" dirty="0" smtClean="0">
                <a:latin typeface="Times New Roman" pitchFamily="18" charset="0"/>
                <a:cs typeface="Times New Roman" pitchFamily="18" charset="0"/>
              </a:rPr>
              <a:t>Energy Efficient Palestinian Building Code</a:t>
            </a:r>
          </a:p>
          <a:p>
            <a:pPr algn="l" rtl="0">
              <a:buFont typeface="Wingdings" pitchFamily="2" charset="2"/>
              <a:buChar char="q"/>
            </a:pPr>
            <a:endParaRPr lang="en-US" sz="3200" b="1" dirty="0" smtClean="0">
              <a:latin typeface="Times New Roman" pitchFamily="18" charset="0"/>
              <a:cs typeface="Times New Roman" pitchFamily="18" charset="0"/>
            </a:endParaRPr>
          </a:p>
          <a:p>
            <a:pPr algn="l" rtl="0">
              <a:buFont typeface="Wingdings" pitchFamily="2" charset="2"/>
              <a:buChar char="q"/>
            </a:pPr>
            <a:r>
              <a:rPr lang="en-US" sz="3200" b="1" dirty="0" smtClean="0">
                <a:latin typeface="Times New Roman" pitchFamily="18" charset="0"/>
                <a:cs typeface="Times New Roman" pitchFamily="18" charset="0"/>
              </a:rPr>
              <a:t>Software:</a:t>
            </a:r>
          </a:p>
          <a:p>
            <a:pPr algn="l" rtl="0"/>
            <a:r>
              <a:rPr lang="en-US" sz="3200" dirty="0" smtClean="0">
                <a:latin typeface="Times New Roman" pitchFamily="18" charset="0"/>
                <a:cs typeface="Times New Roman" pitchFamily="18" charset="0"/>
              </a:rPr>
              <a:t>Autodesk Ecotect Analysis, 2011 </a:t>
            </a:r>
          </a:p>
          <a:p>
            <a:pPr algn="l" rtl="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147366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53400" cy="990600"/>
          </a:xfrm>
        </p:spPr>
        <p:txBody>
          <a:bodyPr>
            <a:noAutofit/>
          </a:bodyPr>
          <a:lstStyle/>
          <a:p>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Some Facilities Used to Achieve Environmental Design</a:t>
            </a:r>
          </a:p>
        </p:txBody>
      </p:sp>
      <p:sp>
        <p:nvSpPr>
          <p:cNvPr id="3" name="Content Placeholder 2"/>
          <p:cNvSpPr>
            <a:spLocks noGrp="1"/>
          </p:cNvSpPr>
          <p:nvPr>
            <p:ph sz="quarter" idx="1"/>
          </p:nvPr>
        </p:nvSpPr>
        <p:spPr/>
        <p:txBody>
          <a:bodyPr/>
          <a:lstStyle/>
          <a:p>
            <a:pPr algn="l" rtl="0"/>
            <a:r>
              <a:rPr lang="en-US" dirty="0" smtClean="0">
                <a:latin typeface="Times New Roman" pitchFamily="18" charset="0"/>
                <a:cs typeface="Times New Roman" pitchFamily="18" charset="0"/>
              </a:rPr>
              <a:t>Project have a dome in the main hall that give Daylight and natural ventilation.</a:t>
            </a:r>
          </a:p>
          <a:p>
            <a:pPr algn="l" rtl="0">
              <a:buNone/>
            </a:pP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 the south elevation ,horizontal stone frame use to shading the windows by 60 cm.</a:t>
            </a:r>
          </a:p>
        </p:txBody>
      </p:sp>
    </p:spTree>
    <p:extLst>
      <p:ext uri="{BB962C8B-B14F-4D97-AF65-F5344CB8AC3E}">
        <p14:creationId xmlns:p14="http://schemas.microsoft.com/office/powerpoint/2010/main" val="6509587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Sun path on the building at 21 July</a:t>
            </a:r>
          </a:p>
        </p:txBody>
      </p:sp>
      <p:pic>
        <p:nvPicPr>
          <p:cNvPr id="4" name="Content Placeholder 3" descr="D:\مشروع تخرج 2\Ecotect Analysis\Photos\Sun Path in June.PNG"/>
          <p:cNvPicPr>
            <a:picLocks noGrp="1"/>
          </p:cNvPicPr>
          <p:nvPr>
            <p:ph sz="quarter" idx="1"/>
          </p:nvPr>
        </p:nvPicPr>
        <p:blipFill>
          <a:blip r:embed="rId2" cstate="print"/>
          <a:srcRect/>
          <a:stretch>
            <a:fillRect/>
          </a:stretch>
        </p:blipFill>
        <p:spPr bwMode="auto">
          <a:xfrm>
            <a:off x="539552" y="1916832"/>
            <a:ext cx="8153400" cy="440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6223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itchFamily="18" charset="0"/>
                <a:cs typeface="Times New Roman" pitchFamily="18" charset="0"/>
              </a:rPr>
              <a:t>Sun path on the building at 21 January</a:t>
            </a:r>
          </a:p>
        </p:txBody>
      </p:sp>
      <p:pic>
        <p:nvPicPr>
          <p:cNvPr id="4" name="Content Placeholder 3" descr="D:\مشروع تخرج 2\Ecotect Analysis\Photos\Sun Path in Jan.PNG"/>
          <p:cNvPicPr>
            <a:picLocks noGrp="1"/>
          </p:cNvPicPr>
          <p:nvPr>
            <p:ph sz="quarter" idx="1"/>
          </p:nvPr>
        </p:nvPicPr>
        <p:blipFill>
          <a:blip r:embed="rId2" cstate="print"/>
          <a:srcRect/>
          <a:stretch>
            <a:fillRect/>
          </a:stretch>
        </p:blipFill>
        <p:spPr bwMode="auto">
          <a:xfrm>
            <a:off x="539552" y="1916832"/>
            <a:ext cx="8153400" cy="4336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9865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Zones of building in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ecotect</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4" name="Content Placeholder 3" descr="D:\مشروع تخرج 2\Ecotect Analysis\Photos\Zones color.PNG"/>
          <p:cNvPicPr>
            <a:picLocks noGrp="1"/>
          </p:cNvPicPr>
          <p:nvPr>
            <p:ph sz="quarter" idx="1"/>
          </p:nvPr>
        </p:nvPicPr>
        <p:blipFill>
          <a:blip r:embed="rId2" cstate="print"/>
          <a:srcRect/>
          <a:stretch>
            <a:fillRect/>
          </a:stretch>
        </p:blipFill>
        <p:spPr bwMode="auto">
          <a:xfrm>
            <a:off x="539552" y="1988840"/>
            <a:ext cx="8153400" cy="4334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6821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Thermal insulation</a:t>
            </a:r>
          </a:p>
        </p:txBody>
      </p:sp>
      <p:sp>
        <p:nvSpPr>
          <p:cNvPr id="3" name="Content Placeholder 2"/>
          <p:cNvSpPr>
            <a:spLocks noGrp="1"/>
          </p:cNvSpPr>
          <p:nvPr>
            <p:ph sz="quarter" idx="1"/>
          </p:nvPr>
        </p:nvSpPr>
        <p:spPr/>
        <p:txBody>
          <a:bodyPr/>
          <a:lstStyle/>
          <a:p>
            <a:pPr algn="l" rtl="0"/>
            <a:r>
              <a:rPr lang="en-US" sz="3200" dirty="0" smtClean="0">
                <a:latin typeface="Times New Roman" pitchFamily="18" charset="0"/>
                <a:cs typeface="Times New Roman" pitchFamily="18" charset="0"/>
              </a:rPr>
              <a:t>The external wall section</a:t>
            </a:r>
          </a:p>
          <a:p>
            <a:pPr algn="l" rtl="0">
              <a:buNone/>
            </a:pPr>
            <a:endParaRPr lang="en-US" dirty="0"/>
          </a:p>
        </p:txBody>
      </p:sp>
      <p:pic>
        <p:nvPicPr>
          <p:cNvPr id="4" name="Picture 3" descr="D:\مشروع تخرج 2\Ecotect Analysis\Photos\Wall layers.PNG"/>
          <p:cNvPicPr/>
          <p:nvPr/>
        </p:nvPicPr>
        <p:blipFill>
          <a:blip r:embed="rId2" cstate="print"/>
          <a:srcRect/>
          <a:stretch>
            <a:fillRect/>
          </a:stretch>
        </p:blipFill>
        <p:spPr bwMode="auto">
          <a:xfrm>
            <a:off x="467544" y="2348880"/>
            <a:ext cx="417646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مشروع تخرج 2\Ecotect Analysis\Photos\Wall properties.PNG"/>
          <p:cNvPicPr/>
          <p:nvPr/>
        </p:nvPicPr>
        <p:blipFill>
          <a:blip r:embed="rId3" cstate="print"/>
          <a:srcRect/>
          <a:stretch>
            <a:fillRect/>
          </a:stretch>
        </p:blipFill>
        <p:spPr bwMode="auto">
          <a:xfrm>
            <a:off x="4644008" y="2348880"/>
            <a:ext cx="417646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52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153400" cy="990600"/>
          </a:xfrm>
        </p:spPr>
        <p:txBody>
          <a:bodyPr>
            <a:normAutofit/>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sz="2800" dirty="0">
              <a:solidFill>
                <a:schemeClr val="tx1"/>
              </a:solidFill>
              <a:effectLst>
                <a:outerShdw blurRad="38100" dist="38100" dir="2700000" algn="tl">
                  <a:srgbClr val="000000">
                    <a:alpha val="43137"/>
                  </a:srgbClr>
                </a:outerShdw>
              </a:effectLst>
            </a:endParaRPr>
          </a:p>
        </p:txBody>
      </p:sp>
      <p:pic>
        <p:nvPicPr>
          <p:cNvPr id="6" name="Content Placeholder 5" descr="2015-12-14_153244.jpg"/>
          <p:cNvPicPr>
            <a:picLocks noGrp="1" noChangeAspect="1"/>
          </p:cNvPicPr>
          <p:nvPr>
            <p:ph sz="quarter" idx="1"/>
          </p:nvPr>
        </p:nvPicPr>
        <p:blipFill>
          <a:blip r:embed="rId2" cstate="print"/>
          <a:stretch>
            <a:fillRect/>
          </a:stretch>
        </p:blipFill>
        <p:spPr>
          <a:xfrm>
            <a:off x="323528" y="2204864"/>
            <a:ext cx="489654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95453.jpg"/>
          <p:cNvPicPr>
            <a:picLocks noChangeAspect="1"/>
          </p:cNvPicPr>
          <p:nvPr/>
        </p:nvPicPr>
        <p:blipFill>
          <a:blip r:embed="rId3" cstate="print"/>
          <a:stretch>
            <a:fillRect/>
          </a:stretch>
        </p:blipFill>
        <p:spPr>
          <a:xfrm>
            <a:off x="5436096" y="2204864"/>
            <a:ext cx="3384376"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cs typeface="Times New Roman" pitchFamily="18" charset="0"/>
              </a:rPr>
              <a:t>Thermal insulation</a:t>
            </a:r>
            <a:endParaRPr lang="en-US" b="1" dirty="0">
              <a:solidFill>
                <a:schemeClr val="tx1"/>
              </a:solidFill>
              <a:latin typeface="Times New Roman" pitchFamily="18" charset="0"/>
              <a:cs typeface="Times New Roman" pitchFamily="18" charset="0"/>
            </a:endParaRPr>
          </a:p>
        </p:txBody>
      </p:sp>
      <p:pic>
        <p:nvPicPr>
          <p:cNvPr id="1026" name="Picture 2" descr="C:\Users\Ibrahim\Desktop\table.PNG"/>
          <p:cNvPicPr>
            <a:picLocks noGrp="1" noChangeAspect="1" noChangeArrowheads="1"/>
          </p:cNvPicPr>
          <p:nvPr>
            <p:ph sz="quarter" idx="1"/>
          </p:nvPr>
        </p:nvPicPr>
        <p:blipFill>
          <a:blip r:embed="rId2" cstate="print"/>
          <a:srcRect/>
          <a:stretch>
            <a:fillRect/>
          </a:stretch>
        </p:blipFill>
        <p:spPr bwMode="auto">
          <a:xfrm>
            <a:off x="683568" y="2348880"/>
            <a:ext cx="7488832"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4004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153400" cy="1008112"/>
          </a:xfrm>
        </p:spPr>
        <p:txBody>
          <a:bodyPr>
            <a:noAutofit/>
          </a:bodyPr>
          <a:lstStyle/>
          <a:p>
            <a:pPr rtl="0"/>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Simulation the Model with insulation</a:t>
            </a: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p:txBody>
      </p:sp>
      <p:pic>
        <p:nvPicPr>
          <p:cNvPr id="2051" name="Picture 3" descr="C:\Users\Ibrahim\Desktop\t.PNG"/>
          <p:cNvPicPr>
            <a:picLocks noGrp="1" noChangeAspect="1" noChangeArrowheads="1"/>
          </p:cNvPicPr>
          <p:nvPr>
            <p:ph sz="quarter" idx="1"/>
          </p:nvPr>
        </p:nvPicPr>
        <p:blipFill>
          <a:blip r:embed="rId2" cstate="print"/>
          <a:srcRect/>
          <a:stretch>
            <a:fillRect/>
          </a:stretch>
        </p:blipFill>
        <p:spPr bwMode="auto">
          <a:xfrm>
            <a:off x="899592" y="2276872"/>
            <a:ext cx="7325748" cy="414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83568" y="1700808"/>
            <a:ext cx="61926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Heating and Cooling Loads With Insulation(50Kw/m2)</a:t>
            </a:r>
            <a:endParaRPr lang="en-US" dirty="0"/>
          </a:p>
        </p:txBody>
      </p:sp>
    </p:spTree>
    <p:extLst>
      <p:ext uri="{BB962C8B-B14F-4D97-AF65-F5344CB8AC3E}">
        <p14:creationId xmlns:p14="http://schemas.microsoft.com/office/powerpoint/2010/main" val="1026851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Thermal comfort(PMV&amp;PPD) </a:t>
            </a:r>
          </a:p>
        </p:txBody>
      </p:sp>
      <p:pic>
        <p:nvPicPr>
          <p:cNvPr id="4" name="Content Placeholder 3" descr="C:\Users\Ibrahim\Desktop\pmv.PNG"/>
          <p:cNvPicPr>
            <a:picLocks noGrp="1"/>
          </p:cNvPicPr>
          <p:nvPr>
            <p:ph sz="quarter" idx="1"/>
          </p:nvPr>
        </p:nvPicPr>
        <p:blipFill>
          <a:blip r:embed="rId2" cstate="print"/>
          <a:srcRect/>
          <a:stretch>
            <a:fillRect/>
          </a:stretch>
        </p:blipFill>
        <p:spPr bwMode="auto">
          <a:xfrm>
            <a:off x="251520" y="2564904"/>
            <a:ext cx="8640960"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2564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cs typeface="Times New Roman" pitchFamily="18" charset="0"/>
              </a:rPr>
              <a:t>Natural day light </a:t>
            </a:r>
          </a:p>
        </p:txBody>
      </p:sp>
      <p:sp>
        <p:nvSpPr>
          <p:cNvPr id="3" name="Content Placeholder 2"/>
          <p:cNvSpPr>
            <a:spLocks noGrp="1"/>
          </p:cNvSpPr>
          <p:nvPr>
            <p:ph sz="quarter" idx="1"/>
          </p:nvPr>
        </p:nvSpPr>
        <p:spPr>
          <a:xfrm>
            <a:off x="395536" y="1772816"/>
            <a:ext cx="8496944" cy="4495800"/>
          </a:xfrm>
        </p:spPr>
        <p:txBody>
          <a:bodyPr/>
          <a:lstStyle/>
          <a:p>
            <a:pPr algn="l" rtl="0"/>
            <a:r>
              <a:rPr lang="en-US" sz="2400" dirty="0" smtClean="0">
                <a:latin typeface="Times New Roman" pitchFamily="18" charset="0"/>
                <a:cs typeface="Times New Roman" pitchFamily="18" charset="0"/>
              </a:rPr>
              <a:t>Natural lighting distribution in main hall(without dome)280Lux</a:t>
            </a:r>
          </a:p>
          <a:p>
            <a:pPr algn="l" rtl="0">
              <a:buNone/>
            </a:pPr>
            <a:endParaRPr lang="en-US" sz="3200" dirty="0" smtClean="0">
              <a:latin typeface="Times New Roman" pitchFamily="18" charset="0"/>
              <a:cs typeface="Times New Roman" pitchFamily="18" charset="0"/>
            </a:endParaRPr>
          </a:p>
          <a:p>
            <a:pPr algn="l" rtl="0">
              <a:buNone/>
            </a:pPr>
            <a:endParaRPr lang="en-US" sz="3200" dirty="0" smtClean="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pic>
        <p:nvPicPr>
          <p:cNvPr id="5" name="Picture 4" descr="D:\مشروع تخرج 2\Ecotect Analysis\Photos\Main Hall with out dome.PNG"/>
          <p:cNvPicPr/>
          <p:nvPr/>
        </p:nvPicPr>
        <p:blipFill>
          <a:blip r:embed="rId2" cstate="print"/>
          <a:srcRect/>
          <a:stretch>
            <a:fillRect/>
          </a:stretch>
        </p:blipFill>
        <p:spPr bwMode="auto">
          <a:xfrm>
            <a:off x="1043608" y="2492896"/>
            <a:ext cx="7056784" cy="383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1932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Natural day light </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buNone/>
            </a:pPr>
            <a:r>
              <a:rPr lang="en-US" sz="2400" dirty="0" smtClean="0">
                <a:latin typeface="Times New Roman" pitchFamily="18" charset="0"/>
                <a:cs typeface="Times New Roman" pitchFamily="18" charset="0"/>
              </a:rPr>
              <a:t>Dome effect on Natural lighting add (180Lux)</a:t>
            </a:r>
          </a:p>
          <a:p>
            <a:pPr algn="l" rtl="0">
              <a:buNone/>
            </a:pPr>
            <a:endParaRPr lang="en-US" dirty="0"/>
          </a:p>
        </p:txBody>
      </p:sp>
      <p:pic>
        <p:nvPicPr>
          <p:cNvPr id="4" name="Picture 3" descr="D:\مشروع تخرج 2\Ecotect Analysis\Photos\Effect of Dome lighting.png"/>
          <p:cNvPicPr/>
          <p:nvPr/>
        </p:nvPicPr>
        <p:blipFill>
          <a:blip r:embed="rId2" cstate="print"/>
          <a:srcRect/>
          <a:stretch>
            <a:fillRect/>
          </a:stretch>
        </p:blipFill>
        <p:spPr bwMode="auto">
          <a:xfrm>
            <a:off x="1115616" y="2276872"/>
            <a:ext cx="6624736"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39128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design</a:t>
            </a:r>
          </a:p>
        </p:txBody>
      </p:sp>
      <p:pic>
        <p:nvPicPr>
          <p:cNvPr id="3074" name="Picture 2" descr="C:\Users\Ibrahim\Desktop\jj.PNG"/>
          <p:cNvPicPr>
            <a:picLocks noGrp="1" noChangeAspect="1" noChangeArrowheads="1"/>
          </p:cNvPicPr>
          <p:nvPr>
            <p:ph sz="quarter" idx="1"/>
          </p:nvPr>
        </p:nvPicPr>
        <p:blipFill>
          <a:blip r:embed="rId2" cstate="print"/>
          <a:srcRect/>
          <a:stretch>
            <a:fillRect/>
          </a:stretch>
        </p:blipFill>
        <p:spPr bwMode="auto">
          <a:xfrm>
            <a:off x="251520" y="2276872"/>
            <a:ext cx="8640960"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4828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153400" cy="432048"/>
          </a:xfrm>
        </p:spPr>
        <p:txBody>
          <a:bodyPr>
            <a:normAutofit fontScale="90000"/>
          </a:bodyPr>
          <a:lstStyle/>
          <a:p>
            <a:pPr rtl="0"/>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treatments</a:t>
            </a:r>
            <a:b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Placeholder 4"/>
          <p:cNvSpPr>
            <a:spLocks noGrp="1"/>
          </p:cNvSpPr>
          <p:nvPr>
            <p:ph type="body" sz="quarter" idx="1"/>
          </p:nvPr>
        </p:nvSpPr>
        <p:spPr>
          <a:xfrm>
            <a:off x="467544" y="1844824"/>
            <a:ext cx="3890392" cy="740296"/>
          </a:xfrm>
        </p:spPr>
        <p:txBody>
          <a:bodyPr>
            <a:normAutofit/>
          </a:bodyPr>
          <a:lstStyle/>
          <a:p>
            <a:pPr algn="l" rtl="0"/>
            <a:r>
              <a:rPr lang="en-US" dirty="0" smtClean="0">
                <a:solidFill>
                  <a:schemeClr val="tx1"/>
                </a:solidFill>
                <a:latin typeface="Times New Roman" pitchFamily="18" charset="0"/>
                <a:cs typeface="Times New Roman" pitchFamily="18" charset="0"/>
              </a:rPr>
              <a:t>plywood panel (4*7) m </a:t>
            </a:r>
            <a:endParaRPr lang="en-US"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quarter" idx="3"/>
          </p:nvPr>
        </p:nvSpPr>
        <p:spPr>
          <a:xfrm>
            <a:off x="4788024" y="1844824"/>
            <a:ext cx="3898776" cy="740296"/>
          </a:xfrm>
        </p:spPr>
        <p:txBody>
          <a:bodyPr/>
          <a:lstStyle/>
          <a:p>
            <a:pPr algn="l" rtl="0"/>
            <a:r>
              <a:rPr lang="en-US" dirty="0" smtClean="0">
                <a:solidFill>
                  <a:schemeClr val="tx1"/>
                </a:solidFill>
                <a:latin typeface="Times New Roman" pitchFamily="18" charset="0"/>
                <a:cs typeface="Times New Roman" pitchFamily="18" charset="0"/>
              </a:rPr>
              <a:t>Acoustical proprieties  </a:t>
            </a:r>
            <a:endParaRPr lang="en-US" dirty="0">
              <a:solidFill>
                <a:schemeClr val="tx1"/>
              </a:solidFill>
              <a:latin typeface="Times New Roman" pitchFamily="18" charset="0"/>
              <a:cs typeface="Times New Roman" pitchFamily="18" charset="0"/>
            </a:endParaRPr>
          </a:p>
        </p:txBody>
      </p:sp>
      <p:pic>
        <p:nvPicPr>
          <p:cNvPr id="7" name="Content Placeholder 6" descr="C:\Users\Ibrahim\Desktop\knj..PNG"/>
          <p:cNvPicPr>
            <a:picLocks noGrp="1"/>
          </p:cNvPicPr>
          <p:nvPr>
            <p:ph sz="quarter" idx="2"/>
          </p:nvPr>
        </p:nvPicPr>
        <p:blipFill>
          <a:blip r:embed="rId2" cstate="print"/>
          <a:srcRect/>
          <a:stretch>
            <a:fillRect/>
          </a:stretch>
        </p:blipFill>
        <p:spPr bwMode="auto">
          <a:xfrm>
            <a:off x="467544" y="2852936"/>
            <a:ext cx="388620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D:\مشروع تخرج 2\Ecotect Analysis\Photos\Plywood panel Acoustic prpertis.PNG"/>
          <p:cNvPicPr>
            <a:picLocks noGrp="1" noChangeAspect="1" noChangeArrowheads="1"/>
          </p:cNvPicPr>
          <p:nvPr>
            <p:ph sz="quarter" idx="4"/>
          </p:nvPr>
        </p:nvPicPr>
        <p:blipFill>
          <a:blip r:embed="rId3" cstate="print"/>
          <a:srcRect/>
          <a:stretch>
            <a:fillRect/>
          </a:stretch>
        </p:blipFill>
        <p:spPr bwMode="auto">
          <a:xfrm>
            <a:off x="4716017" y="2852936"/>
            <a:ext cx="410445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84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Dome effects at sound waves  </a:t>
            </a:r>
          </a:p>
        </p:txBody>
      </p:sp>
      <p:sp>
        <p:nvSpPr>
          <p:cNvPr id="5" name="Text Placeholder 4"/>
          <p:cNvSpPr>
            <a:spLocks noGrp="1"/>
          </p:cNvSpPr>
          <p:nvPr>
            <p:ph type="body" sz="quarter" idx="1"/>
          </p:nvPr>
        </p:nvSpPr>
        <p:spPr>
          <a:xfrm>
            <a:off x="539552" y="1916832"/>
            <a:ext cx="3886200" cy="668288"/>
          </a:xfrm>
        </p:spPr>
        <p:txBody>
          <a:bodyPr/>
          <a:lstStyle/>
          <a:p>
            <a:pPr algn="ctr" rtl="0"/>
            <a:r>
              <a:rPr lang="en-US" dirty="0" smtClean="0">
                <a:solidFill>
                  <a:schemeClr val="tx1"/>
                </a:solidFill>
                <a:latin typeface="Times New Roman" pitchFamily="18" charset="0"/>
                <a:cs typeface="Times New Roman" pitchFamily="18" charset="0"/>
              </a:rPr>
              <a:t>Sound source in </a:t>
            </a:r>
            <a:r>
              <a:rPr lang="en-US" dirty="0" err="1" smtClean="0">
                <a:solidFill>
                  <a:schemeClr val="tx1"/>
                </a:solidFill>
                <a:latin typeface="Times New Roman" pitchFamily="18" charset="0"/>
                <a:cs typeface="Times New Roman" pitchFamily="18" charset="0"/>
              </a:rPr>
              <a:t>Mihrab</a:t>
            </a:r>
            <a:endParaRPr lang="en-US"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quarter" idx="3"/>
          </p:nvPr>
        </p:nvSpPr>
        <p:spPr>
          <a:xfrm>
            <a:off x="4932040" y="1916832"/>
            <a:ext cx="3886200" cy="640080"/>
          </a:xfrm>
        </p:spPr>
        <p:txBody>
          <a:bodyPr/>
          <a:lstStyle/>
          <a:p>
            <a:pPr algn="ctr" rtl="0"/>
            <a:r>
              <a:rPr lang="en-US" dirty="0" smtClean="0">
                <a:solidFill>
                  <a:schemeClr val="tx1"/>
                </a:solidFill>
                <a:latin typeface="Times New Roman" pitchFamily="18" charset="0"/>
                <a:cs typeface="Times New Roman" pitchFamily="18" charset="0"/>
              </a:rPr>
              <a:t>Creep of sound under the dome</a:t>
            </a:r>
            <a:endParaRPr lang="en-US" dirty="0">
              <a:solidFill>
                <a:schemeClr val="tx1"/>
              </a:solidFill>
              <a:latin typeface="Times New Roman" pitchFamily="18" charset="0"/>
              <a:cs typeface="Times New Roman" pitchFamily="18" charset="0"/>
            </a:endParaRPr>
          </a:p>
        </p:txBody>
      </p:sp>
      <p:pic>
        <p:nvPicPr>
          <p:cNvPr id="7" name="Content Placeholder 6" descr="D:\مشروع تخرج 2\Ecotect Analysis\Photos\Sound source in Mihrab.PNG"/>
          <p:cNvPicPr>
            <a:picLocks noGrp="1"/>
          </p:cNvPicPr>
          <p:nvPr>
            <p:ph sz="quarter" idx="2"/>
          </p:nvPr>
        </p:nvPicPr>
        <p:blipFill>
          <a:blip r:embed="rId2" cstate="print"/>
          <a:srcRect/>
          <a:stretch>
            <a:fillRect/>
          </a:stretch>
        </p:blipFill>
        <p:spPr bwMode="auto">
          <a:xfrm>
            <a:off x="395536" y="2852936"/>
            <a:ext cx="417842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D:\مشروع تخرج 2\Ecotect Analysis\Photos\Reflection of sound under dome.PNG"/>
          <p:cNvPicPr>
            <a:picLocks noGrp="1"/>
          </p:cNvPicPr>
          <p:nvPr>
            <p:ph sz="quarter" idx="4"/>
          </p:nvPr>
        </p:nvPicPr>
        <p:blipFill>
          <a:blip r:embed="rId3" cstate="print"/>
          <a:srcRect/>
          <a:stretch>
            <a:fillRect/>
          </a:stretch>
        </p:blipFill>
        <p:spPr bwMode="auto">
          <a:xfrm>
            <a:off x="4716016" y="2852936"/>
            <a:ext cx="417646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960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153400" cy="936104"/>
          </a:xfrm>
        </p:spPr>
        <p:txBody>
          <a:bodyPr>
            <a:normAutofit fontScale="90000"/>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design</a:t>
            </a:r>
            <a:b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GB"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GB"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C:\Users\Ibrahim\Desktop\stc.PNG"/>
          <p:cNvPicPr>
            <a:picLocks noGrp="1" noChangeAspect="1" noChangeArrowheads="1"/>
          </p:cNvPicPr>
          <p:nvPr>
            <p:ph sz="quarter" idx="1"/>
          </p:nvPr>
        </p:nvPicPr>
        <p:blipFill>
          <a:blip r:embed="rId2" cstate="print"/>
          <a:srcRect/>
          <a:stretch>
            <a:fillRect/>
          </a:stretch>
        </p:blipFill>
        <p:spPr bwMode="auto">
          <a:xfrm>
            <a:off x="971600" y="2708920"/>
            <a:ext cx="7369177"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55576" y="1916832"/>
            <a:ext cx="4824536" cy="369332"/>
          </a:xfrm>
          <a:prstGeom prst="rect">
            <a:avLst/>
          </a:prstGeom>
          <a:noFill/>
        </p:spPr>
        <p:txBody>
          <a:bodyPr wrap="square" rtlCol="0">
            <a:spAutoFit/>
          </a:bodyPr>
          <a:lstStyle/>
          <a:p>
            <a:r>
              <a:rPr lang="en-US" b="1" dirty="0" smtClean="0">
                <a:solidFill>
                  <a:prstClr val="black"/>
                </a:solidFill>
                <a:latin typeface="Times New Roman" pitchFamily="18" charset="0"/>
                <a:cs typeface="Times New Roman" pitchFamily="18" charset="0"/>
              </a:rPr>
              <a:t>STC after adding material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37133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Loudspeakers design and distribution</a:t>
            </a:r>
            <a:endParaRPr lang="en-US" dirty="0"/>
          </a:p>
        </p:txBody>
      </p:sp>
      <p:sp>
        <p:nvSpPr>
          <p:cNvPr id="5" name="Text Placeholder 4"/>
          <p:cNvSpPr>
            <a:spLocks noGrp="1"/>
          </p:cNvSpPr>
          <p:nvPr>
            <p:ph type="body" sz="quarter" idx="1"/>
          </p:nvPr>
        </p:nvSpPr>
        <p:spPr/>
        <p:txBody>
          <a:bodyPr/>
          <a:lstStyle/>
          <a:p>
            <a:pPr algn="l"/>
            <a:r>
              <a:rPr lang="en-US" dirty="0" smtClean="0">
                <a:solidFill>
                  <a:schemeClr val="tx1"/>
                </a:solidFill>
              </a:rPr>
              <a:t>F-121C/M Type </a:t>
            </a:r>
            <a:endParaRPr lang="en-US" dirty="0">
              <a:solidFill>
                <a:schemeClr val="tx1"/>
              </a:solidFill>
            </a:endParaRPr>
          </a:p>
        </p:txBody>
      </p:sp>
      <p:sp>
        <p:nvSpPr>
          <p:cNvPr id="6" name="Text Placeholder 5"/>
          <p:cNvSpPr>
            <a:spLocks noGrp="1"/>
          </p:cNvSpPr>
          <p:nvPr>
            <p:ph type="body" sz="quarter" idx="3"/>
          </p:nvPr>
        </p:nvSpPr>
        <p:spPr/>
        <p:txBody>
          <a:bodyPr/>
          <a:lstStyle/>
          <a:p>
            <a:pPr algn="l" rtl="0"/>
            <a:r>
              <a:rPr lang="en-US" dirty="0" smtClean="0">
                <a:solidFill>
                  <a:schemeClr val="tx1"/>
                </a:solidFill>
              </a:rPr>
              <a:t>Specifications </a:t>
            </a:r>
            <a:endParaRPr lang="en-US" dirty="0">
              <a:solidFill>
                <a:schemeClr val="tx1"/>
              </a:solidFill>
            </a:endParaRPr>
          </a:p>
        </p:txBody>
      </p:sp>
      <p:pic>
        <p:nvPicPr>
          <p:cNvPr id="7" name="صورة 34" descr="C:\Users\Alaa\Desktop\2015-11-25_104629.png"/>
          <p:cNvPicPr>
            <a:picLocks noGrp="1"/>
          </p:cNvPicPr>
          <p:nvPr>
            <p:ph sz="quarter" idx="2"/>
          </p:nvPr>
        </p:nvPicPr>
        <p:blipFill>
          <a:blip r:embed="rId2" cstate="print"/>
          <a:srcRect/>
          <a:stretch>
            <a:fillRect/>
          </a:stretch>
        </p:blipFill>
        <p:spPr bwMode="auto">
          <a:xfrm>
            <a:off x="683568" y="2708920"/>
            <a:ext cx="3744415"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صورة 31" descr="C:\Users\Alaa\Desktop\2015-11-25_104705.png"/>
          <p:cNvPicPr>
            <a:picLocks noGrp="1"/>
          </p:cNvPicPr>
          <p:nvPr>
            <p:ph sz="quarter" idx="4"/>
          </p:nvPr>
        </p:nvPicPr>
        <p:blipFill>
          <a:blip r:embed="rId3" cstate="print"/>
          <a:srcRect/>
          <a:stretch>
            <a:fillRect/>
          </a:stretch>
        </p:blipFill>
        <p:spPr bwMode="auto">
          <a:xfrm>
            <a:off x="4788024" y="2564904"/>
            <a:ext cx="3960440" cy="3528392"/>
          </a:xfrm>
          <a:prstGeom prst="rect">
            <a:avLst/>
          </a:prstGeom>
          <a:noFill/>
          <a:ln w="9525">
            <a:noFill/>
            <a:miter lim="800000"/>
            <a:headEnd/>
            <a:tailEnd/>
          </a:ln>
        </p:spPr>
      </p:pic>
    </p:spTree>
    <p:extLst>
      <p:ext uri="{BB962C8B-B14F-4D97-AF65-F5344CB8AC3E}">
        <p14:creationId xmlns:p14="http://schemas.microsoft.com/office/powerpoint/2010/main" val="2421128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153400" cy="990600"/>
          </a:xfrm>
        </p:spPr>
        <p:txBody>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l" rtl="0">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None/>
            </a:pPr>
            <a:endParaRPr lang="ar-SA" dirty="0"/>
          </a:p>
        </p:txBody>
      </p:sp>
      <p:pic>
        <p:nvPicPr>
          <p:cNvPr id="5" name="Picture 4" descr="2015-12-14_154056.jpg"/>
          <p:cNvPicPr>
            <a:picLocks noChangeAspect="1"/>
          </p:cNvPicPr>
          <p:nvPr/>
        </p:nvPicPr>
        <p:blipFill>
          <a:blip r:embed="rId2" cstate="print"/>
          <a:stretch>
            <a:fillRect/>
          </a:stretch>
        </p:blipFill>
        <p:spPr>
          <a:xfrm>
            <a:off x="539552" y="2780928"/>
            <a:ext cx="4248472" cy="3456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5-12-14_154254.jpg"/>
          <p:cNvPicPr>
            <a:picLocks noChangeAspect="1"/>
          </p:cNvPicPr>
          <p:nvPr/>
        </p:nvPicPr>
        <p:blipFill>
          <a:blip r:embed="rId3" cstate="print"/>
          <a:stretch>
            <a:fillRect/>
          </a:stretch>
        </p:blipFill>
        <p:spPr>
          <a:xfrm>
            <a:off x="5148064" y="2780928"/>
            <a:ext cx="3446115"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53400" cy="990600"/>
          </a:xfrm>
        </p:spPr>
        <p:txBody>
          <a:bodyPr>
            <a:normAutofit fontScale="90000"/>
          </a:bodyPr>
          <a:lstStyle/>
          <a:p>
            <a:pPr rtl="0"/>
            <a:r>
              <a:rPr lang="en-US" dirty="0" smtClean="0">
                <a:latin typeface="Times New Roman" pitchFamily="18" charset="0"/>
                <a:cs typeface="Times New Roman" pitchFamily="18" charset="0"/>
              </a:rPr>
              <a:t>Speaker distribution </a:t>
            </a:r>
            <a:r>
              <a:rPr lang="en-US" dirty="0" smtClean="0"/>
              <a:t/>
            </a:r>
            <a:br>
              <a:rPr lang="en-US" dirty="0" smtClean="0"/>
            </a:br>
            <a:endParaRPr lang="en-US" dirty="0"/>
          </a:p>
        </p:txBody>
      </p:sp>
      <p:pic>
        <p:nvPicPr>
          <p:cNvPr id="4" name="Content Placeholder 3" descr="C:\Users\Mo'taz\Desktop\2015-12-01_210527.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7243234"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48534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Artificial lighting design</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a:buNone/>
            </a:pPr>
            <a:r>
              <a:rPr lang="en-US" dirty="0" smtClean="0">
                <a:latin typeface="Times New Roman" pitchFamily="18" charset="0"/>
                <a:cs typeface="Times New Roman" pitchFamily="18" charset="0"/>
              </a:rPr>
              <a:t>Accurately, Comfortably and Safely</a:t>
            </a:r>
            <a:endParaRPr lang="en-US" dirty="0">
              <a:latin typeface="Times New Roman" pitchFamily="18" charset="0"/>
              <a:cs typeface="Times New Roman" pitchFamily="18" charset="0"/>
            </a:endParaRPr>
          </a:p>
        </p:txBody>
      </p:sp>
      <p:pic>
        <p:nvPicPr>
          <p:cNvPr id="4" name="Picture 3" descr="2015-12-19_143520.jpg"/>
          <p:cNvPicPr>
            <a:picLocks noChangeAspect="1"/>
          </p:cNvPicPr>
          <p:nvPr/>
        </p:nvPicPr>
        <p:blipFill>
          <a:blip r:embed="rId2" cstate="print"/>
          <a:stretch>
            <a:fillRect/>
          </a:stretch>
        </p:blipFill>
        <p:spPr>
          <a:xfrm>
            <a:off x="899592" y="2564904"/>
            <a:ext cx="7344815" cy="2643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43238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 design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l">
              <a:buFont typeface="Arial" charset="0"/>
              <a:buChar char="•"/>
            </a:pPr>
            <a:r>
              <a:rPr lang="en-US" b="1" dirty="0" smtClean="0">
                <a:latin typeface="Times New Roman" pitchFamily="18" charset="0"/>
                <a:cs typeface="Times New Roman" pitchFamily="18" charset="0"/>
              </a:rPr>
              <a:t>Zonal Cavity method</a:t>
            </a:r>
          </a:p>
          <a:p>
            <a:pPr algn="l">
              <a:buFont typeface="Arial" charset="0"/>
              <a:buChar char="•"/>
            </a:pPr>
            <a:endParaRPr lang="en-US" b="1" dirty="0">
              <a:latin typeface="Times New Roman" pitchFamily="18" charset="0"/>
              <a:cs typeface="Times New Roman" pitchFamily="18" charset="0"/>
            </a:endParaRPr>
          </a:p>
        </p:txBody>
      </p:sp>
      <p:pic>
        <p:nvPicPr>
          <p:cNvPr id="4" name="Picture 3" descr="2015-12-19_144153.jpg"/>
          <p:cNvPicPr>
            <a:picLocks noChangeAspect="1"/>
          </p:cNvPicPr>
          <p:nvPr/>
        </p:nvPicPr>
        <p:blipFill>
          <a:blip r:embed="rId2" cstate="print"/>
          <a:stretch>
            <a:fillRect/>
          </a:stretch>
        </p:blipFill>
        <p:spPr>
          <a:xfrm>
            <a:off x="611560" y="2276872"/>
            <a:ext cx="7972117"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44227.jpg"/>
          <p:cNvPicPr>
            <a:picLocks noChangeAspect="1"/>
          </p:cNvPicPr>
          <p:nvPr/>
        </p:nvPicPr>
        <p:blipFill>
          <a:blip r:embed="rId3" cstate="print"/>
          <a:stretch>
            <a:fillRect/>
          </a:stretch>
        </p:blipFill>
        <p:spPr>
          <a:xfrm>
            <a:off x="611560" y="4293096"/>
            <a:ext cx="2676050" cy="2348880"/>
          </a:xfrm>
          <a:prstGeom prst="rect">
            <a:avLst/>
          </a:prstGeom>
        </p:spPr>
      </p:pic>
      <p:pic>
        <p:nvPicPr>
          <p:cNvPr id="6" name="Picture 5" descr="2015-10-24_101157.jpg"/>
          <p:cNvPicPr/>
          <p:nvPr/>
        </p:nvPicPr>
        <p:blipFill>
          <a:blip r:embed="rId4" cstate="print"/>
          <a:stretch>
            <a:fillRect/>
          </a:stretch>
        </p:blipFill>
        <p:spPr>
          <a:xfrm>
            <a:off x="3419872" y="4365104"/>
            <a:ext cx="5256584"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6878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a:t>
            </a:r>
            <a:endParaRPr lang="en-US" dirty="0"/>
          </a:p>
        </p:txBody>
      </p:sp>
      <p:pic>
        <p:nvPicPr>
          <p:cNvPr id="4" name="Content Placeholder 3" descr="2015-12-19_144550.jpg"/>
          <p:cNvPicPr>
            <a:picLocks noGrp="1" noChangeAspect="1"/>
          </p:cNvPicPr>
          <p:nvPr>
            <p:ph sz="quarter" idx="1"/>
          </p:nvPr>
        </p:nvPicPr>
        <p:blipFill>
          <a:blip r:embed="rId2" cstate="print"/>
          <a:stretch>
            <a:fillRect/>
          </a:stretch>
        </p:blipFill>
        <p:spPr>
          <a:xfrm>
            <a:off x="323528" y="1844825"/>
            <a:ext cx="8512755"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0-24_135350.jpg"/>
          <p:cNvPicPr/>
          <p:nvPr/>
        </p:nvPicPr>
        <p:blipFill>
          <a:blip r:embed="rId3" cstate="print"/>
          <a:stretch>
            <a:fillRect/>
          </a:stretch>
        </p:blipFill>
        <p:spPr>
          <a:xfrm>
            <a:off x="395536" y="4869160"/>
            <a:ext cx="4536504"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015-10-24_122548.jpg"/>
          <p:cNvPicPr/>
          <p:nvPr/>
        </p:nvPicPr>
        <p:blipFill>
          <a:blip r:embed="rId4" cstate="print"/>
          <a:stretch>
            <a:fillRect/>
          </a:stretch>
        </p:blipFill>
        <p:spPr>
          <a:xfrm>
            <a:off x="5148064" y="4869160"/>
            <a:ext cx="3600400"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90209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Artificial lighting Distribution</a:t>
            </a:r>
            <a:endParaRPr lang="en-US" dirty="0" smtClean="0"/>
          </a:p>
        </p:txBody>
      </p:sp>
      <p:pic>
        <p:nvPicPr>
          <p:cNvPr id="4" name="Content Placeholder 3" descr="C:\Users\Mo'taz\Desktop\2015-12-19_111440.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6707297"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24629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Electrical Design</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buNone/>
            </a:pPr>
            <a:r>
              <a:rPr lang="en-US" sz="1600" b="1" dirty="0" smtClean="0">
                <a:latin typeface="Times New Roman" pitchFamily="18" charset="0"/>
                <a:cs typeface="Times New Roman" pitchFamily="18" charset="0"/>
              </a:rPr>
              <a:t>Rated current for circuit breaker (lighting):  10 Amp   </a:t>
            </a:r>
          </a:p>
          <a:p>
            <a:pPr algn="l" rtl="0">
              <a:buNone/>
            </a:pPr>
            <a:r>
              <a:rPr lang="en-US" sz="1600" b="1" dirty="0" smtClean="0">
                <a:latin typeface="Times New Roman" pitchFamily="18" charset="0"/>
                <a:cs typeface="Times New Roman" pitchFamily="18" charset="0"/>
              </a:rPr>
              <a:t>Rated current for circuit breaker (sockets):   16 Amp</a:t>
            </a:r>
          </a:p>
          <a:p>
            <a:pPr lvl="0" algn="l" rtl="0">
              <a:buNone/>
            </a:pPr>
            <a:r>
              <a:rPr lang="en-US" sz="1600" b="1" dirty="0" smtClean="0">
                <a:latin typeface="Times New Roman" pitchFamily="18" charset="0"/>
                <a:cs typeface="Times New Roman" pitchFamily="18" charset="0"/>
              </a:rPr>
              <a:t>One Branch for (4-5) 2Amp sockets.</a:t>
            </a:r>
          </a:p>
          <a:p>
            <a:pPr lvl="0" algn="l">
              <a:buNone/>
            </a:pPr>
            <a:r>
              <a:rPr lang="en-US" sz="1600" b="1" dirty="0" smtClean="0">
                <a:latin typeface="Times New Roman" pitchFamily="18" charset="0"/>
                <a:cs typeface="Times New Roman" pitchFamily="18" charset="0"/>
              </a:rPr>
              <a:t>Branches for lighting: 1 branch for each 50 m²</a:t>
            </a:r>
          </a:p>
          <a:p>
            <a:pPr lvl="0" algn="l">
              <a:buNone/>
            </a:pPr>
            <a:r>
              <a:rPr lang="en-US" sz="1600" b="1" dirty="0" smtClean="0">
                <a:latin typeface="Times New Roman" pitchFamily="18" charset="0"/>
                <a:cs typeface="Times New Roman" pitchFamily="18" charset="0"/>
              </a:rPr>
              <a:t>   </a:t>
            </a:r>
          </a:p>
          <a:p>
            <a:pPr algn="l" rtl="0">
              <a:buNone/>
            </a:pPr>
            <a:r>
              <a:rPr lang="en-US"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pic>
        <p:nvPicPr>
          <p:cNvPr id="4" name="Picture 3" descr="2015-12-19_145255.jpg"/>
          <p:cNvPicPr>
            <a:picLocks noChangeAspect="1"/>
          </p:cNvPicPr>
          <p:nvPr/>
        </p:nvPicPr>
        <p:blipFill>
          <a:blip r:embed="rId2" cstate="print"/>
          <a:stretch>
            <a:fillRect/>
          </a:stretch>
        </p:blipFill>
        <p:spPr>
          <a:xfrm>
            <a:off x="395536" y="3284984"/>
            <a:ext cx="4896544"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45436.jpg"/>
          <p:cNvPicPr>
            <a:picLocks noChangeAspect="1"/>
          </p:cNvPicPr>
          <p:nvPr/>
        </p:nvPicPr>
        <p:blipFill>
          <a:blip r:embed="rId3" cstate="print"/>
          <a:stretch>
            <a:fillRect/>
          </a:stretch>
        </p:blipFill>
        <p:spPr>
          <a:xfrm>
            <a:off x="5364088" y="3284984"/>
            <a:ext cx="360040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8781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Mechanical design</a:t>
            </a:r>
            <a:endParaRPr lang="en-US" sz="4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67544" y="1700808"/>
            <a:ext cx="8153400" cy="4495800"/>
          </a:xfrm>
        </p:spPr>
        <p:txBody>
          <a:bodyPr>
            <a:normAutofit/>
          </a:bodyPr>
          <a:lstStyle/>
          <a:p>
            <a:pPr lvl="0" algn="l" rtl="0">
              <a:lnSpc>
                <a:spcPct val="150000"/>
              </a:lnSpc>
              <a:buNone/>
              <a:defRPr/>
            </a:pPr>
            <a:r>
              <a:rPr lang="en-US" dirty="0" smtClean="0">
                <a:latin typeface="Times New Roman" pitchFamily="18" charset="0"/>
                <a:cs typeface="Times New Roman" pitchFamily="18" charset="0"/>
              </a:rPr>
              <a:t>Content </a:t>
            </a:r>
          </a:p>
          <a:p>
            <a:pPr algn="l" rtl="0">
              <a:lnSpc>
                <a:spcPct val="150000"/>
              </a:lnSpc>
              <a:defRPr/>
            </a:pPr>
            <a:r>
              <a:rPr lang="en-US" sz="2800" dirty="0" smtClean="0">
                <a:latin typeface="Times New Roman" pitchFamily="18" charset="0"/>
                <a:cs typeface="Times New Roman" pitchFamily="18" charset="0"/>
              </a:rPr>
              <a:t>Water Supply system.      </a:t>
            </a:r>
          </a:p>
          <a:p>
            <a:pPr algn="l" rtl="0">
              <a:lnSpc>
                <a:spcPct val="150000"/>
              </a:lnSpc>
              <a:defRPr/>
            </a:pPr>
            <a:r>
              <a:rPr lang="en-US" sz="2800" dirty="0" smtClean="0">
                <a:latin typeface="Times New Roman" pitchFamily="18" charset="0"/>
                <a:cs typeface="Times New Roman" pitchFamily="18" charset="0"/>
              </a:rPr>
              <a:t>Rain water .</a:t>
            </a:r>
          </a:p>
          <a:p>
            <a:pPr algn="l" rtl="0">
              <a:lnSpc>
                <a:spcPct val="150000"/>
              </a:lnSpc>
              <a:defRPr/>
            </a:pPr>
            <a:r>
              <a:rPr lang="en-US" sz="2800" dirty="0" smtClean="0">
                <a:latin typeface="Times New Roman" pitchFamily="18" charset="0"/>
                <a:cs typeface="Times New Roman" pitchFamily="18" charset="0"/>
              </a:rPr>
              <a:t>Drainage  system .</a:t>
            </a:r>
          </a:p>
          <a:p>
            <a:pPr algn="l" rtl="0">
              <a:lnSpc>
                <a:spcPct val="150000"/>
              </a:lnSpc>
            </a:pPr>
            <a:r>
              <a:rPr lang="en-US" sz="2800" dirty="0" smtClean="0">
                <a:latin typeface="Times New Roman" pitchFamily="18" charset="0"/>
                <a:cs typeface="Times New Roman" pitchFamily="18" charset="0"/>
              </a:rPr>
              <a:t>HVAC system .</a:t>
            </a:r>
            <a:endParaRPr lang="ar-JO" sz="2800" dirty="0" smtClean="0">
              <a:latin typeface="Times New Roman" pitchFamily="18" charset="0"/>
              <a:cs typeface="Times New Roman" pitchFamily="18" charset="0"/>
            </a:endParaRPr>
          </a:p>
          <a:p>
            <a:pPr>
              <a:lnSpc>
                <a:spcPct val="150000"/>
              </a:lnSpc>
              <a:buNone/>
              <a:defRPr/>
            </a:pPr>
            <a:r>
              <a:rPr lang="en-US" sz="2400" b="1" dirty="0" smtClean="0">
                <a:latin typeface="Times New Roman" pitchFamily="18" charset="0"/>
                <a:cs typeface="Times New Roman" pitchFamily="18" charset="0"/>
              </a:rPr>
              <a:t>Code : ASHREA 2009</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766251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Water supply Network</a:t>
            </a:r>
            <a:endParaRPr lang="en-US" dirty="0"/>
          </a:p>
        </p:txBody>
      </p:sp>
      <p:pic>
        <p:nvPicPr>
          <p:cNvPr id="4" name="Content Placeholder 3" descr="2015-10-24_202015.jpg"/>
          <p:cNvPicPr>
            <a:picLocks noGrp="1"/>
          </p:cNvPicPr>
          <p:nvPr>
            <p:ph sz="quarter" idx="1"/>
          </p:nvPr>
        </p:nvPicPr>
        <p:blipFill>
          <a:blip r:embed="rId2" cstate="print"/>
          <a:stretch>
            <a:fillRect/>
          </a:stretch>
        </p:blipFill>
        <p:spPr>
          <a:xfrm>
            <a:off x="395536" y="2348880"/>
            <a:ext cx="8153400" cy="393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52438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Water supply Network</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34621.jpg"/>
          <p:cNvPicPr>
            <a:picLocks noGrp="1" noChangeAspect="1"/>
          </p:cNvPicPr>
          <p:nvPr>
            <p:ph sz="quarter" idx="1"/>
          </p:nvPr>
        </p:nvPicPr>
        <p:blipFill>
          <a:blip r:embed="rId2" cstate="print"/>
          <a:stretch>
            <a:fillRect/>
          </a:stretch>
        </p:blipFill>
        <p:spPr>
          <a:xfrm>
            <a:off x="179512" y="2204864"/>
            <a:ext cx="5328592" cy="3847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24128" y="2348880"/>
            <a:ext cx="3419872" cy="1077218"/>
          </a:xfrm>
          <a:prstGeom prst="rect">
            <a:avLst/>
          </a:prstGeom>
          <a:noFill/>
        </p:spPr>
        <p:txBody>
          <a:bodyPr wrap="square" rtlCol="0">
            <a:spAutoFit/>
          </a:bodyPr>
          <a:lstStyle/>
          <a:p>
            <a:pPr>
              <a:buFont typeface="Arial" pitchFamily="34" charset="0"/>
              <a:buChar char="•"/>
            </a:pPr>
            <a:r>
              <a:rPr lang="en-US" sz="1600" b="1" dirty="0" smtClean="0">
                <a:latin typeface="Times New Roman" pitchFamily="18" charset="0"/>
                <a:cs typeface="Times New Roman" pitchFamily="18" charset="0"/>
              </a:rPr>
              <a:t>Vertical pipe diameter = 2 inch</a:t>
            </a:r>
          </a:p>
          <a:p>
            <a:pPr>
              <a:buFont typeface="Arial" pitchFamily="34" charset="0"/>
              <a:buChar char="•"/>
            </a:pPr>
            <a:r>
              <a:rPr lang="en-US" sz="1600" b="1" dirty="0" smtClean="0">
                <a:latin typeface="Times New Roman" pitchFamily="18" charset="0"/>
                <a:cs typeface="Times New Roman" pitchFamily="18" charset="0"/>
              </a:rPr>
              <a:t>horizontal pipe diameter = 1.5 inch</a:t>
            </a:r>
          </a:p>
          <a:p>
            <a:pPr>
              <a:buFont typeface="Arial" pitchFamily="34" charset="0"/>
              <a:buChar char="•"/>
            </a:pPr>
            <a:r>
              <a:rPr lang="en-US" sz="1600" b="1" dirty="0" smtClean="0">
                <a:latin typeface="Times New Roman" pitchFamily="18" charset="0"/>
                <a:cs typeface="Times New Roman" pitchFamily="18" charset="0"/>
              </a:rPr>
              <a:t>Branches diameter = 1.25 inch.</a:t>
            </a:r>
          </a:p>
          <a:p>
            <a:endParaRPr lang="en-US" sz="1600" b="1" dirty="0">
              <a:latin typeface="Times New Roman" pitchFamily="18" charset="0"/>
              <a:cs typeface="Times New Roman" pitchFamily="18" charset="0"/>
            </a:endParaRPr>
          </a:p>
        </p:txBody>
      </p:sp>
      <p:sp>
        <p:nvSpPr>
          <p:cNvPr id="6" name="Rectangle 5"/>
          <p:cNvSpPr/>
          <p:nvPr/>
        </p:nvSpPr>
        <p:spPr>
          <a:xfrm>
            <a:off x="5652120" y="2276872"/>
            <a:ext cx="33123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652120" y="3717032"/>
            <a:ext cx="3275856"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use an auxiliary pump&gt; 6psi to get suitable pressure in ground floor</a:t>
            </a:r>
            <a:endParaRPr lang="en-US" b="1" dirty="0">
              <a:latin typeface="Times New Roman" pitchFamily="18" charset="0"/>
              <a:cs typeface="Times New Roman" pitchFamily="18" charset="0"/>
            </a:endParaRPr>
          </a:p>
        </p:txBody>
      </p:sp>
      <p:sp>
        <p:nvSpPr>
          <p:cNvPr id="8" name="Rectangle 7"/>
          <p:cNvSpPr/>
          <p:nvPr/>
        </p:nvSpPr>
        <p:spPr>
          <a:xfrm>
            <a:off x="5652120" y="3645024"/>
            <a:ext cx="331236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14736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Footing Dryer</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50446.jpg"/>
          <p:cNvPicPr>
            <a:picLocks noGrp="1" noChangeAspect="1"/>
          </p:cNvPicPr>
          <p:nvPr>
            <p:ph sz="quarter" idx="1"/>
          </p:nvPr>
        </p:nvPicPr>
        <p:blipFill>
          <a:blip r:embed="rId2" cstate="print"/>
          <a:stretch>
            <a:fillRect/>
          </a:stretch>
        </p:blipFill>
        <p:spPr>
          <a:xfrm>
            <a:off x="251520" y="1700808"/>
            <a:ext cx="540060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015-12-19_150502.jpg"/>
          <p:cNvPicPr>
            <a:picLocks noChangeAspect="1"/>
          </p:cNvPicPr>
          <p:nvPr/>
        </p:nvPicPr>
        <p:blipFill>
          <a:blip r:embed="rId3" cstate="print"/>
          <a:stretch>
            <a:fillRect/>
          </a:stretch>
        </p:blipFill>
        <p:spPr>
          <a:xfrm>
            <a:off x="2987824" y="3828233"/>
            <a:ext cx="5724128" cy="3029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0817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153400" cy="990600"/>
          </a:xfrm>
        </p:spPr>
        <p:txBody>
          <a:bodyPr/>
          <a:lstStyle/>
          <a:p>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Spaces</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area</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a:t>
            </a:r>
            <a:r>
              <a:rPr lang="en-US" sz="2800"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masjed</a:t>
            </a:r>
            <a:r>
              <a:rPr lang="en-US" sz="2800"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designed</a:t>
            </a:r>
            <a:r>
              <a:rPr lang="en-US" sz="2800" dirty="0" smtClean="0">
                <a:solidFill>
                  <a:schemeClr val="tx1"/>
                </a:solidFill>
                <a:effectLst>
                  <a:outerShdw blurRad="38100" dist="38100" dir="2700000" algn="tl">
                    <a:srgbClr val="000000">
                      <a:alpha val="43137"/>
                    </a:srgbClr>
                  </a:outerShdw>
                </a:effectLst>
              </a:rPr>
              <a:t>:</a:t>
            </a:r>
            <a:endParaRPr lang="ar-SA"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lgn="l" rtl="0">
              <a:buNone/>
            </a:pPr>
            <a:r>
              <a:rPr lang="en-US" sz="2000" dirty="0" smtClean="0">
                <a:latin typeface="Times New Roman" pitchFamily="18" charset="0"/>
                <a:cs typeface="Times New Roman" pitchFamily="18" charset="0"/>
              </a:rPr>
              <a:t>The women pray hall has an area of 73m² and its capacity approximately 70 women.</a:t>
            </a:r>
            <a:endParaRPr lang="ar-SA" sz="2000" dirty="0">
              <a:latin typeface="Times New Roman" pitchFamily="18" charset="0"/>
              <a:cs typeface="Times New Roman" pitchFamily="18" charset="0"/>
            </a:endParaRPr>
          </a:p>
        </p:txBody>
      </p:sp>
      <p:pic>
        <p:nvPicPr>
          <p:cNvPr id="6" name="Picture 5" descr="2015-12-14_144325.jpg"/>
          <p:cNvPicPr>
            <a:picLocks noChangeAspect="1"/>
          </p:cNvPicPr>
          <p:nvPr/>
        </p:nvPicPr>
        <p:blipFill>
          <a:blip r:embed="rId2" cstate="print"/>
          <a:srcRect l="75675" t="15136" r="552" b="31651"/>
          <a:stretch>
            <a:fillRect/>
          </a:stretch>
        </p:blipFill>
        <p:spPr>
          <a:xfrm>
            <a:off x="1115616" y="2564904"/>
            <a:ext cx="3240360"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015-12-14_154945.jpg"/>
          <p:cNvPicPr>
            <a:picLocks noChangeAspect="1"/>
          </p:cNvPicPr>
          <p:nvPr/>
        </p:nvPicPr>
        <p:blipFill>
          <a:blip r:embed="rId3" cstate="print"/>
          <a:stretch>
            <a:fillRect/>
          </a:stretch>
        </p:blipFill>
        <p:spPr>
          <a:xfrm>
            <a:off x="4860032" y="2852936"/>
            <a:ext cx="3373363"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Rain Water</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35619.jpg"/>
          <p:cNvPicPr>
            <a:picLocks noGrp="1" noChangeAspect="1"/>
          </p:cNvPicPr>
          <p:nvPr>
            <p:ph sz="quarter" idx="1"/>
          </p:nvPr>
        </p:nvPicPr>
        <p:blipFill>
          <a:blip r:embed="rId2" cstate="print"/>
          <a:stretch>
            <a:fillRect/>
          </a:stretch>
        </p:blipFill>
        <p:spPr>
          <a:xfrm>
            <a:off x="971600" y="1916832"/>
            <a:ext cx="7272808" cy="458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28654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Drainage System</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descr="2015-12-19_140053.jpg"/>
          <p:cNvPicPr>
            <a:picLocks noGrp="1" noChangeAspect="1"/>
          </p:cNvPicPr>
          <p:nvPr>
            <p:ph sz="quarter" idx="1"/>
          </p:nvPr>
        </p:nvPicPr>
        <p:blipFill>
          <a:blip r:embed="rId2" cstate="print"/>
          <a:stretch>
            <a:fillRect/>
          </a:stretch>
        </p:blipFill>
        <p:spPr>
          <a:xfrm>
            <a:off x="899592" y="2852936"/>
            <a:ext cx="7483483" cy="3603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71600" y="1844824"/>
            <a:ext cx="5400600" cy="1200329"/>
          </a:xfrm>
          <a:prstGeom prst="rect">
            <a:avLst/>
          </a:prstGeom>
          <a:noFill/>
        </p:spPr>
        <p:txBody>
          <a:bodyPr wrap="square" rtlCol="0">
            <a:spAutoFit/>
          </a:bodyPr>
          <a:lstStyle/>
          <a:p>
            <a:r>
              <a:rPr lang="en-US" dirty="0" smtClean="0"/>
              <a:t>Diameter of drainage pipe between manholes 6’’</a:t>
            </a:r>
          </a:p>
          <a:p>
            <a:r>
              <a:rPr lang="en-US" dirty="0" smtClean="0"/>
              <a:t/>
            </a:r>
            <a:br>
              <a:rPr lang="en-US" dirty="0" smtClean="0"/>
            </a:br>
            <a:endParaRPr lang="en-US" dirty="0" smtClean="0"/>
          </a:p>
          <a:p>
            <a:endParaRPr lang="en-US" dirty="0"/>
          </a:p>
        </p:txBody>
      </p:sp>
      <p:sp>
        <p:nvSpPr>
          <p:cNvPr id="9" name="Rectangle 8"/>
          <p:cNvSpPr/>
          <p:nvPr/>
        </p:nvSpPr>
        <p:spPr>
          <a:xfrm>
            <a:off x="899592" y="1556792"/>
            <a:ext cx="496855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9037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“Air to Air System”</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a:buNone/>
            </a:pPr>
            <a:r>
              <a:rPr lang="en-US" b="1" dirty="0" smtClean="0">
                <a:latin typeface="Times New Roman" pitchFamily="18" charset="0"/>
                <a:cs typeface="Times New Roman" pitchFamily="18" charset="0"/>
              </a:rPr>
              <a:t>  Air handle unit : </a:t>
            </a:r>
            <a:endParaRPr lang="en-US" dirty="0" smtClean="0">
              <a:latin typeface="Times New Roman" pitchFamily="18" charset="0"/>
              <a:cs typeface="Times New Roman" pitchFamily="18" charset="0"/>
            </a:endParaRPr>
          </a:p>
          <a:p>
            <a:pPr algn="l" rtl="0">
              <a:buNone/>
            </a:pPr>
            <a:r>
              <a:rPr lang="en-US" sz="1600" dirty="0" smtClean="0">
                <a:latin typeface="Times New Roman" pitchFamily="18" charset="0"/>
                <a:cs typeface="Times New Roman" pitchFamily="18" charset="0"/>
              </a:rPr>
              <a:t>The type of AHU used in our design: Quantum Climate Changer “QUANTUM XP”</a:t>
            </a:r>
          </a:p>
          <a:p>
            <a:pPr algn="l">
              <a:buNone/>
            </a:pPr>
            <a:endParaRPr lang="en-US" dirty="0">
              <a:latin typeface="Times New Roman" pitchFamily="18" charset="0"/>
              <a:cs typeface="Times New Roman" pitchFamily="18" charset="0"/>
            </a:endParaRPr>
          </a:p>
        </p:txBody>
      </p:sp>
      <p:pic>
        <p:nvPicPr>
          <p:cNvPr id="6" name="Picture 5" descr="2015-11-29_204212.jpg"/>
          <p:cNvPicPr/>
          <p:nvPr/>
        </p:nvPicPr>
        <p:blipFill>
          <a:blip r:embed="rId2" cstate="print"/>
          <a:stretch>
            <a:fillRect/>
          </a:stretch>
        </p:blipFill>
        <p:spPr>
          <a:xfrm>
            <a:off x="1979712" y="2636912"/>
            <a:ext cx="4896544" cy="40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73935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endParaRPr lang="en-US" dirty="0"/>
          </a:p>
        </p:txBody>
      </p:sp>
      <p:sp>
        <p:nvSpPr>
          <p:cNvPr id="3" name="Content Placeholder 2"/>
          <p:cNvSpPr>
            <a:spLocks noGrp="1"/>
          </p:cNvSpPr>
          <p:nvPr>
            <p:ph sz="quarter" idx="1"/>
          </p:nvPr>
        </p:nvSpPr>
        <p:spPr/>
        <p:txBody>
          <a:bodyPr>
            <a:normAutofit/>
          </a:bodyPr>
          <a:lstStyle/>
          <a:p>
            <a:pPr algn="l" rtl="0">
              <a:buNone/>
            </a:pPr>
            <a:r>
              <a:rPr lang="en-US" sz="2000" dirty="0" smtClean="0">
                <a:latin typeface="Times New Roman" pitchFamily="18" charset="0"/>
                <a:cs typeface="Times New Roman" pitchFamily="18" charset="0"/>
              </a:rPr>
              <a:t>Characteristic of linear slot diffuser used in side wall in main pray hall: </a:t>
            </a:r>
          </a:p>
          <a:p>
            <a:pPr algn="l" rtl="0">
              <a:buNone/>
            </a:pPr>
            <a:endParaRPr lang="en-US" sz="2000" dirty="0">
              <a:latin typeface="Times New Roman" pitchFamily="18" charset="0"/>
              <a:cs typeface="Times New Roman" pitchFamily="18" charset="0"/>
            </a:endParaRPr>
          </a:p>
        </p:txBody>
      </p:sp>
      <p:pic>
        <p:nvPicPr>
          <p:cNvPr id="5" name="Picture 4" descr="2015-11-27_143154.jpg"/>
          <p:cNvPicPr/>
          <p:nvPr/>
        </p:nvPicPr>
        <p:blipFill>
          <a:blip r:embed="rId2" cstate="print"/>
          <a:stretch>
            <a:fillRect/>
          </a:stretch>
        </p:blipFill>
        <p:spPr>
          <a:xfrm>
            <a:off x="5724128" y="2636912"/>
            <a:ext cx="249555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55186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HVAC system</a:t>
            </a:r>
            <a:endParaRPr lang="en-US" dirty="0"/>
          </a:p>
        </p:txBody>
      </p:sp>
      <p:pic>
        <p:nvPicPr>
          <p:cNvPr id="6" name="Content Placeholder 5" descr="2015-12-19_141721.jpg"/>
          <p:cNvPicPr>
            <a:picLocks noGrp="1" noChangeAspect="1"/>
          </p:cNvPicPr>
          <p:nvPr>
            <p:ph sz="quarter" idx="1"/>
          </p:nvPr>
        </p:nvPicPr>
        <p:blipFill>
          <a:blip r:embed="rId2" cstate="print"/>
          <a:stretch>
            <a:fillRect/>
          </a:stretch>
        </p:blipFill>
        <p:spPr>
          <a:xfrm>
            <a:off x="467544" y="1844824"/>
            <a:ext cx="4786438"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2015-12-19_141813.jpg"/>
          <p:cNvPicPr>
            <a:picLocks noChangeAspect="1"/>
          </p:cNvPicPr>
          <p:nvPr/>
        </p:nvPicPr>
        <p:blipFill>
          <a:blip r:embed="rId3" cstate="print"/>
          <a:stretch>
            <a:fillRect/>
          </a:stretch>
        </p:blipFill>
        <p:spPr>
          <a:xfrm>
            <a:off x="5652120" y="1830473"/>
            <a:ext cx="2952328" cy="4550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53236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Safety</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FireHoseCabinet_large.gif"/>
          <p:cNvPicPr>
            <a:picLocks noGrp="1"/>
          </p:cNvPicPr>
          <p:nvPr>
            <p:ph sz="quarter" idx="1"/>
          </p:nvPr>
        </p:nvPicPr>
        <p:blipFill>
          <a:blip r:embed="rId2" cstate="print"/>
          <a:stretch>
            <a:fillRect/>
          </a:stretch>
        </p:blipFill>
        <p:spPr>
          <a:xfrm>
            <a:off x="5580112" y="1916832"/>
            <a:ext cx="3145532" cy="4392488"/>
          </a:xfrm>
          <a:prstGeom prst="rect">
            <a:avLst/>
          </a:prstGeom>
        </p:spPr>
      </p:pic>
      <p:sp>
        <p:nvSpPr>
          <p:cNvPr id="5" name="TextBox 4"/>
          <p:cNvSpPr txBox="1"/>
          <p:nvPr/>
        </p:nvSpPr>
        <p:spPr>
          <a:xfrm>
            <a:off x="395536" y="1844824"/>
            <a:ext cx="4824536" cy="2862322"/>
          </a:xfrm>
          <a:prstGeom prst="rect">
            <a:avLst/>
          </a:prstGeom>
          <a:noFill/>
        </p:spPr>
        <p:txBody>
          <a:bodyPr wrap="square" rtlCol="0">
            <a:spAutoFit/>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Fire protection system is essential where the fire hazard is possible in every minute and expected. In a place like a </a:t>
            </a:r>
            <a:r>
              <a:rPr lang="en-US" sz="2000" dirty="0" err="1" smtClean="0">
                <a:latin typeface="Times New Roman" pitchFamily="18" charset="0"/>
                <a:cs typeface="Times New Roman" pitchFamily="18" charset="0"/>
              </a:rPr>
              <a:t>masjed</a:t>
            </a:r>
            <a:r>
              <a:rPr lang="en-US" sz="2000" dirty="0" smtClean="0">
                <a:latin typeface="Times New Roman" pitchFamily="18" charset="0"/>
                <a:cs typeface="Times New Roman" pitchFamily="18" charset="0"/>
              </a:rPr>
              <a:t>, the most sensitive region is the prayer hall because of the carpets on the floor, and the wood used in the decoration inside. The fire hose cabinet and the fire extinguisher in addition to the smoke detector and alarm system are used</a:t>
            </a:r>
            <a:endParaRPr lang="en-US" sz="2000" dirty="0">
              <a:latin typeface="Times New Roman" pitchFamily="18" charset="0"/>
              <a:cs typeface="Times New Roman" pitchFamily="18" charset="0"/>
            </a:endParaRPr>
          </a:p>
        </p:txBody>
      </p:sp>
      <p:sp>
        <p:nvSpPr>
          <p:cNvPr id="6" name="Rectangle 5"/>
          <p:cNvSpPr/>
          <p:nvPr/>
        </p:nvSpPr>
        <p:spPr>
          <a:xfrm>
            <a:off x="323528" y="2060848"/>
            <a:ext cx="4896544"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621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Quantities surveying </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descr="2015-12-19_142200.jpg"/>
          <p:cNvPicPr>
            <a:picLocks noGrp="1" noChangeAspect="1"/>
          </p:cNvPicPr>
          <p:nvPr>
            <p:ph sz="quarter" idx="1"/>
          </p:nvPr>
        </p:nvPicPr>
        <p:blipFill>
          <a:blip r:embed="rId2" cstate="print"/>
          <a:stretch>
            <a:fillRect/>
          </a:stretch>
        </p:blipFill>
        <p:spPr>
          <a:xfrm>
            <a:off x="971600" y="1700808"/>
            <a:ext cx="7128792" cy="404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71600" y="5949280"/>
            <a:ext cx="7632848"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Total cost = 540000 $</a:t>
            </a:r>
          </a:p>
          <a:p>
            <a:r>
              <a:rPr lang="en-US" b="1" dirty="0" smtClean="0">
                <a:latin typeface="Times New Roman" pitchFamily="18" charset="0"/>
                <a:cs typeface="Times New Roman" pitchFamily="18" charset="0"/>
              </a:rPr>
              <a:t>for each meter square: five hundred seventy-two (572$).</a:t>
            </a: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5717701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53400" cy="990600"/>
          </a:xfrm>
        </p:spPr>
        <p:txBody>
          <a:bodyPr>
            <a:noAutofit/>
          </a:bodyPr>
          <a:lstStyle/>
          <a:p>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Some Facilities Used to Achieve Environmental Design</a:t>
            </a:r>
          </a:p>
        </p:txBody>
      </p:sp>
      <p:sp>
        <p:nvSpPr>
          <p:cNvPr id="3" name="Content Placeholder 2"/>
          <p:cNvSpPr>
            <a:spLocks noGrp="1"/>
          </p:cNvSpPr>
          <p:nvPr>
            <p:ph sz="quarter" idx="1"/>
          </p:nvPr>
        </p:nvSpPr>
        <p:spPr/>
        <p:txBody>
          <a:bodyPr/>
          <a:lstStyle/>
          <a:p>
            <a:pPr algn="l" rtl="0"/>
            <a:r>
              <a:rPr lang="en-US" dirty="0" smtClean="0">
                <a:latin typeface="Times New Roman" pitchFamily="18" charset="0"/>
                <a:cs typeface="Times New Roman" pitchFamily="18" charset="0"/>
              </a:rPr>
              <a:t>Project have a dome in the main hall that give Daylight and natural ventilation.</a:t>
            </a:r>
          </a:p>
          <a:p>
            <a:pPr algn="l" rtl="0">
              <a:buNone/>
            </a:pP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 the south elevation ,horizontal stone frame use to shading the windows by 60 cm.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Sun path on the building at 21 July</a:t>
            </a:r>
          </a:p>
        </p:txBody>
      </p:sp>
      <p:pic>
        <p:nvPicPr>
          <p:cNvPr id="4" name="Content Placeholder 3" descr="D:\مشروع تخرج 2\Ecotect Analysis\Photos\Sun Path in June.PNG"/>
          <p:cNvPicPr>
            <a:picLocks noGrp="1"/>
          </p:cNvPicPr>
          <p:nvPr>
            <p:ph sz="quarter" idx="1"/>
          </p:nvPr>
        </p:nvPicPr>
        <p:blipFill>
          <a:blip r:embed="rId2" cstate="print"/>
          <a:srcRect/>
          <a:stretch>
            <a:fillRect/>
          </a:stretch>
        </p:blipFill>
        <p:spPr bwMode="auto">
          <a:xfrm>
            <a:off x="539552" y="1916832"/>
            <a:ext cx="8153400" cy="440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latin typeface="Times New Roman" pitchFamily="18" charset="0"/>
                <a:cs typeface="Times New Roman" pitchFamily="18" charset="0"/>
              </a:rPr>
              <a:t>Sun path on the building at 21 January</a:t>
            </a:r>
          </a:p>
        </p:txBody>
      </p:sp>
      <p:pic>
        <p:nvPicPr>
          <p:cNvPr id="4" name="Content Placeholder 3" descr="D:\مشروع تخرج 2\Ecotect Analysis\Photos\Sun Path in Jan.PNG"/>
          <p:cNvPicPr>
            <a:picLocks noGrp="1"/>
          </p:cNvPicPr>
          <p:nvPr>
            <p:ph sz="quarter" idx="1"/>
          </p:nvPr>
        </p:nvPicPr>
        <p:blipFill>
          <a:blip r:embed="rId2" cstate="print"/>
          <a:srcRect/>
          <a:stretch>
            <a:fillRect/>
          </a:stretch>
        </p:blipFill>
        <p:spPr bwMode="auto">
          <a:xfrm>
            <a:off x="539552" y="1916832"/>
            <a:ext cx="8153400" cy="4336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Architectural</a:t>
            </a:r>
            <a:r>
              <a:rPr lang="en-US"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analysis</a:t>
            </a:r>
            <a:endParaRPr lang="ar-SA" dirty="0">
              <a:solidFill>
                <a:schemeClr val="tx1"/>
              </a:solidFill>
              <a:effectLst>
                <a:outerShdw blurRad="38100" dist="38100" dir="2700000" algn="tl">
                  <a:srgbClr val="000000">
                    <a:alpha val="43137"/>
                  </a:srgbClr>
                </a:outerShdw>
              </a:effectLst>
            </a:endParaRPr>
          </a:p>
        </p:txBody>
      </p:sp>
      <p:pic>
        <p:nvPicPr>
          <p:cNvPr id="5" name="Content Placeholder 4" descr="2015-12-14_155833.jpg"/>
          <p:cNvPicPr>
            <a:picLocks noGrp="1" noChangeAspect="1"/>
          </p:cNvPicPr>
          <p:nvPr>
            <p:ph sz="quarter" idx="1"/>
          </p:nvPr>
        </p:nvPicPr>
        <p:blipFill>
          <a:blip r:embed="rId2" cstate="print"/>
          <a:srcRect r="202" b="18649"/>
          <a:stretch>
            <a:fillRect/>
          </a:stretch>
        </p:blipFill>
        <p:spPr>
          <a:xfrm>
            <a:off x="539552" y="3429000"/>
            <a:ext cx="813690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39552" y="1556792"/>
            <a:ext cx="7704856" cy="1754326"/>
          </a:xfrm>
          <a:prstGeom prst="rect">
            <a:avLst/>
          </a:prstGeom>
          <a:noFill/>
        </p:spPr>
        <p:txBody>
          <a:bodyPr wrap="square" rtlCol="0">
            <a:spAutoFit/>
          </a:bodyPr>
          <a:lstStyle/>
          <a:p>
            <a:r>
              <a:rPr lang="en-US" dirty="0" smtClean="0">
                <a:latin typeface="Times New Roman" pitchFamily="18" charset="0"/>
                <a:cs typeface="Times New Roman" pitchFamily="18" charset="0"/>
              </a:rPr>
              <a:t>The different level between bathroom and ablution unit is used to many purposes </a:t>
            </a:r>
            <a:r>
              <a:rPr lang="en-US" dirty="0" smtClean="0"/>
              <a:t/>
            </a:r>
            <a:br>
              <a:rPr lang="en-US" dirty="0" smtClean="0"/>
            </a:br>
            <a:r>
              <a:rPr lang="en-US" dirty="0" smtClean="0"/>
              <a:t>1</a:t>
            </a:r>
            <a:r>
              <a:rPr lang="en-US" dirty="0" smtClean="0">
                <a:latin typeface="Times New Roman" pitchFamily="18" charset="0"/>
                <a:cs typeface="Times New Roman" pitchFamily="18" charset="0"/>
              </a:rPr>
              <a:t>) provide the space for windows to the purpose of ventilation and lighting inside the bathrooms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2) this different in level keep the tanks at the same cover level. With using solarium water tank . By setting the solarium mirrors on the low level and their tanks on high level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Zones of building in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ecotect</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4" name="Content Placeholder 3" descr="D:\مشروع تخرج 2\Ecotect Analysis\Photos\Zones color.PNG"/>
          <p:cNvPicPr>
            <a:picLocks noGrp="1"/>
          </p:cNvPicPr>
          <p:nvPr>
            <p:ph sz="quarter" idx="1"/>
          </p:nvPr>
        </p:nvPicPr>
        <p:blipFill>
          <a:blip r:embed="rId2" cstate="print"/>
          <a:srcRect/>
          <a:stretch>
            <a:fillRect/>
          </a:stretch>
        </p:blipFill>
        <p:spPr bwMode="auto">
          <a:xfrm>
            <a:off x="539552" y="1988840"/>
            <a:ext cx="8153400" cy="4334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Thermal insulation</a:t>
            </a:r>
          </a:p>
        </p:txBody>
      </p:sp>
      <p:sp>
        <p:nvSpPr>
          <p:cNvPr id="3" name="Content Placeholder 2"/>
          <p:cNvSpPr>
            <a:spLocks noGrp="1"/>
          </p:cNvSpPr>
          <p:nvPr>
            <p:ph sz="quarter" idx="1"/>
          </p:nvPr>
        </p:nvSpPr>
        <p:spPr/>
        <p:txBody>
          <a:bodyPr/>
          <a:lstStyle/>
          <a:p>
            <a:pPr algn="l" rtl="0"/>
            <a:r>
              <a:rPr lang="en-US" sz="3200" dirty="0" smtClean="0">
                <a:latin typeface="Times New Roman" pitchFamily="18" charset="0"/>
                <a:cs typeface="Times New Roman" pitchFamily="18" charset="0"/>
              </a:rPr>
              <a:t>The external wall section</a:t>
            </a:r>
          </a:p>
          <a:p>
            <a:pPr algn="l" rtl="0">
              <a:buNone/>
            </a:pPr>
            <a:endParaRPr lang="en-US" dirty="0"/>
          </a:p>
        </p:txBody>
      </p:sp>
      <p:pic>
        <p:nvPicPr>
          <p:cNvPr id="4" name="Picture 3" descr="D:\مشروع تخرج 2\Ecotect Analysis\Photos\Wall layers.PNG"/>
          <p:cNvPicPr/>
          <p:nvPr/>
        </p:nvPicPr>
        <p:blipFill>
          <a:blip r:embed="rId2" cstate="print"/>
          <a:srcRect/>
          <a:stretch>
            <a:fillRect/>
          </a:stretch>
        </p:blipFill>
        <p:spPr bwMode="auto">
          <a:xfrm>
            <a:off x="467544" y="2348880"/>
            <a:ext cx="417646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مشروع تخرج 2\Ecotect Analysis\Photos\Wall properties.PNG"/>
          <p:cNvPicPr/>
          <p:nvPr/>
        </p:nvPicPr>
        <p:blipFill>
          <a:blip r:embed="rId3" cstate="print"/>
          <a:srcRect/>
          <a:stretch>
            <a:fillRect/>
          </a:stretch>
        </p:blipFill>
        <p:spPr bwMode="auto">
          <a:xfrm>
            <a:off x="4644008" y="2348880"/>
            <a:ext cx="417646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cs typeface="Times New Roman" pitchFamily="18" charset="0"/>
              </a:rPr>
              <a:t>Thermal insulation</a:t>
            </a:r>
            <a:endParaRPr lang="en-US" b="1" dirty="0">
              <a:solidFill>
                <a:schemeClr val="tx1"/>
              </a:solidFill>
              <a:latin typeface="Times New Roman" pitchFamily="18" charset="0"/>
              <a:cs typeface="Times New Roman" pitchFamily="18" charset="0"/>
            </a:endParaRPr>
          </a:p>
        </p:txBody>
      </p:sp>
      <p:pic>
        <p:nvPicPr>
          <p:cNvPr id="1026" name="Picture 2" descr="C:\Users\Ibrahim\Desktop\table.PNG"/>
          <p:cNvPicPr>
            <a:picLocks noGrp="1" noChangeAspect="1" noChangeArrowheads="1"/>
          </p:cNvPicPr>
          <p:nvPr>
            <p:ph sz="quarter" idx="1"/>
          </p:nvPr>
        </p:nvPicPr>
        <p:blipFill>
          <a:blip r:embed="rId2" cstate="print"/>
          <a:srcRect/>
          <a:stretch>
            <a:fillRect/>
          </a:stretch>
        </p:blipFill>
        <p:spPr bwMode="auto">
          <a:xfrm>
            <a:off x="683568" y="2348880"/>
            <a:ext cx="7488832"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153400" cy="1008112"/>
          </a:xfrm>
        </p:spPr>
        <p:txBody>
          <a:bodyPr>
            <a:noAutofit/>
          </a:bodyPr>
          <a:lstStyle/>
          <a:p>
            <a:pPr rtl="0"/>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Simulation the Model with insulation</a:t>
            </a: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r>
              <a:rPr lang="en-US" sz="2000" b="1" dirty="0" smtClean="0">
                <a:solidFill>
                  <a:schemeClr val="tx1"/>
                </a:solidFill>
                <a:latin typeface="Times New Roman" pitchFamily="18" charset="0"/>
                <a:cs typeface="Times New Roman" pitchFamily="18" charset="0"/>
              </a:rPr>
              <a:t/>
            </a:r>
            <a:br>
              <a:rPr lang="en-US" sz="2000" b="1" dirty="0" smtClean="0">
                <a:solidFill>
                  <a:schemeClr val="tx1"/>
                </a:solidFill>
                <a:latin typeface="Times New Roman" pitchFamily="18" charset="0"/>
                <a:cs typeface="Times New Roman" pitchFamily="18" charset="0"/>
              </a:rPr>
            </a:br>
            <a:endParaRPr lang="en-US" sz="2000" b="1" dirty="0">
              <a:solidFill>
                <a:schemeClr val="tx1"/>
              </a:solidFill>
              <a:latin typeface="Times New Roman" pitchFamily="18" charset="0"/>
              <a:cs typeface="Times New Roman" pitchFamily="18" charset="0"/>
            </a:endParaRPr>
          </a:p>
        </p:txBody>
      </p:sp>
      <p:pic>
        <p:nvPicPr>
          <p:cNvPr id="2051" name="Picture 3" descr="C:\Users\Ibrahim\Desktop\t.PNG"/>
          <p:cNvPicPr>
            <a:picLocks noGrp="1" noChangeAspect="1" noChangeArrowheads="1"/>
          </p:cNvPicPr>
          <p:nvPr>
            <p:ph sz="quarter" idx="1"/>
          </p:nvPr>
        </p:nvPicPr>
        <p:blipFill>
          <a:blip r:embed="rId2" cstate="print"/>
          <a:srcRect/>
          <a:stretch>
            <a:fillRect/>
          </a:stretch>
        </p:blipFill>
        <p:spPr bwMode="auto">
          <a:xfrm>
            <a:off x="899592" y="2276872"/>
            <a:ext cx="7325748" cy="414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83568" y="1700808"/>
            <a:ext cx="61926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Heating and Cooling Loads With Insulation(50Kw/m2)</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Thermal comfort(PMV&amp;PPD) </a:t>
            </a:r>
          </a:p>
        </p:txBody>
      </p:sp>
      <p:pic>
        <p:nvPicPr>
          <p:cNvPr id="4" name="Content Placeholder 3" descr="C:\Users\Ibrahim\Desktop\pmv.PNG"/>
          <p:cNvPicPr>
            <a:picLocks noGrp="1"/>
          </p:cNvPicPr>
          <p:nvPr>
            <p:ph sz="quarter" idx="1"/>
          </p:nvPr>
        </p:nvPicPr>
        <p:blipFill>
          <a:blip r:embed="rId2" cstate="print"/>
          <a:srcRect/>
          <a:stretch>
            <a:fillRect/>
          </a:stretch>
        </p:blipFill>
        <p:spPr bwMode="auto">
          <a:xfrm>
            <a:off x="251520" y="2564904"/>
            <a:ext cx="8640960"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Times New Roman" pitchFamily="18" charset="0"/>
                <a:cs typeface="Times New Roman" pitchFamily="18" charset="0"/>
              </a:rPr>
              <a:t>Natural day light </a:t>
            </a:r>
          </a:p>
        </p:txBody>
      </p:sp>
      <p:sp>
        <p:nvSpPr>
          <p:cNvPr id="3" name="Content Placeholder 2"/>
          <p:cNvSpPr>
            <a:spLocks noGrp="1"/>
          </p:cNvSpPr>
          <p:nvPr>
            <p:ph sz="quarter" idx="1"/>
          </p:nvPr>
        </p:nvSpPr>
        <p:spPr>
          <a:xfrm>
            <a:off x="395536" y="1772816"/>
            <a:ext cx="8496944" cy="4495800"/>
          </a:xfrm>
        </p:spPr>
        <p:txBody>
          <a:bodyPr/>
          <a:lstStyle/>
          <a:p>
            <a:pPr algn="l" rtl="0"/>
            <a:r>
              <a:rPr lang="en-US" sz="2400" dirty="0" smtClean="0">
                <a:latin typeface="Times New Roman" pitchFamily="18" charset="0"/>
                <a:cs typeface="Times New Roman" pitchFamily="18" charset="0"/>
              </a:rPr>
              <a:t>Natural lighting distribution in main hall(without dome)280Lux</a:t>
            </a:r>
          </a:p>
          <a:p>
            <a:pPr algn="l" rtl="0">
              <a:buNone/>
            </a:pPr>
            <a:endParaRPr lang="en-US" sz="3200" dirty="0" smtClean="0">
              <a:latin typeface="Times New Roman" pitchFamily="18" charset="0"/>
              <a:cs typeface="Times New Roman" pitchFamily="18" charset="0"/>
            </a:endParaRPr>
          </a:p>
          <a:p>
            <a:pPr algn="l" rtl="0">
              <a:buNone/>
            </a:pPr>
            <a:endParaRPr lang="en-US" sz="3200" dirty="0" smtClean="0">
              <a:latin typeface="Times New Roman" pitchFamily="18" charset="0"/>
              <a:cs typeface="Times New Roman" pitchFamily="18" charset="0"/>
            </a:endParaRPr>
          </a:p>
          <a:p>
            <a:pPr algn="l" rtl="0">
              <a:buNone/>
            </a:pPr>
            <a:endParaRPr lang="en-US" dirty="0">
              <a:latin typeface="Times New Roman" pitchFamily="18" charset="0"/>
              <a:cs typeface="Times New Roman" pitchFamily="18" charset="0"/>
            </a:endParaRPr>
          </a:p>
        </p:txBody>
      </p:sp>
      <p:pic>
        <p:nvPicPr>
          <p:cNvPr id="5" name="Picture 4" descr="D:\مشروع تخرج 2\Ecotect Analysis\Photos\Main Hall with out dome.PNG"/>
          <p:cNvPicPr/>
          <p:nvPr/>
        </p:nvPicPr>
        <p:blipFill>
          <a:blip r:embed="rId2" cstate="print"/>
          <a:srcRect/>
          <a:stretch>
            <a:fillRect/>
          </a:stretch>
        </p:blipFill>
        <p:spPr bwMode="auto">
          <a:xfrm>
            <a:off x="1043608" y="2492896"/>
            <a:ext cx="7056784" cy="383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Natural day light </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buNone/>
            </a:pPr>
            <a:r>
              <a:rPr lang="en-US" sz="2400" dirty="0" smtClean="0">
                <a:latin typeface="Times New Roman" pitchFamily="18" charset="0"/>
                <a:cs typeface="Times New Roman" pitchFamily="18" charset="0"/>
              </a:rPr>
              <a:t>Dome effect on Natural lighting add (180Lux)</a:t>
            </a:r>
          </a:p>
          <a:p>
            <a:pPr algn="l" rtl="0">
              <a:buNone/>
            </a:pPr>
            <a:endParaRPr lang="en-US" dirty="0"/>
          </a:p>
        </p:txBody>
      </p:sp>
      <p:pic>
        <p:nvPicPr>
          <p:cNvPr id="4" name="Picture 3" descr="D:\مشروع تخرج 2\Ecotect Analysis\Photos\Effect of Dome lighting.png"/>
          <p:cNvPicPr/>
          <p:nvPr/>
        </p:nvPicPr>
        <p:blipFill>
          <a:blip r:embed="rId2" cstate="print"/>
          <a:srcRect/>
          <a:stretch>
            <a:fillRect/>
          </a:stretch>
        </p:blipFill>
        <p:spPr bwMode="auto">
          <a:xfrm>
            <a:off x="1115616" y="2276872"/>
            <a:ext cx="6624736"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design</a:t>
            </a:r>
          </a:p>
        </p:txBody>
      </p:sp>
      <p:pic>
        <p:nvPicPr>
          <p:cNvPr id="3074" name="Picture 2" descr="C:\Users\Ibrahim\Desktop\jj.PNG"/>
          <p:cNvPicPr>
            <a:picLocks noGrp="1" noChangeAspect="1" noChangeArrowheads="1"/>
          </p:cNvPicPr>
          <p:nvPr>
            <p:ph sz="quarter" idx="1"/>
          </p:nvPr>
        </p:nvPicPr>
        <p:blipFill>
          <a:blip r:embed="rId2" cstate="print"/>
          <a:srcRect/>
          <a:stretch>
            <a:fillRect/>
          </a:stretch>
        </p:blipFill>
        <p:spPr bwMode="auto">
          <a:xfrm>
            <a:off x="251520" y="2276872"/>
            <a:ext cx="8640960"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153400" cy="432048"/>
          </a:xfrm>
        </p:spPr>
        <p:txBody>
          <a:bodyPr>
            <a:normAutofit fontScale="90000"/>
          </a:bodyPr>
          <a:lstStyle/>
          <a:p>
            <a:pPr rtl="0"/>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Acoustical treatments</a:t>
            </a:r>
            <a:b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Placeholder 4"/>
          <p:cNvSpPr>
            <a:spLocks noGrp="1"/>
          </p:cNvSpPr>
          <p:nvPr>
            <p:ph type="body" sz="quarter" idx="1"/>
          </p:nvPr>
        </p:nvSpPr>
        <p:spPr>
          <a:xfrm>
            <a:off x="467544" y="1844824"/>
            <a:ext cx="3890392" cy="740296"/>
          </a:xfrm>
        </p:spPr>
        <p:txBody>
          <a:bodyPr>
            <a:normAutofit/>
          </a:bodyPr>
          <a:lstStyle/>
          <a:p>
            <a:pPr algn="l" rtl="0"/>
            <a:r>
              <a:rPr lang="en-US" dirty="0" smtClean="0">
                <a:solidFill>
                  <a:schemeClr val="tx1"/>
                </a:solidFill>
                <a:latin typeface="Times New Roman" pitchFamily="18" charset="0"/>
                <a:cs typeface="Times New Roman" pitchFamily="18" charset="0"/>
              </a:rPr>
              <a:t>plywood panel (4*7) m </a:t>
            </a:r>
            <a:endParaRPr lang="en-US"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quarter" idx="3"/>
          </p:nvPr>
        </p:nvSpPr>
        <p:spPr>
          <a:xfrm>
            <a:off x="4788024" y="1844824"/>
            <a:ext cx="3898776" cy="740296"/>
          </a:xfrm>
        </p:spPr>
        <p:txBody>
          <a:bodyPr/>
          <a:lstStyle/>
          <a:p>
            <a:pPr algn="l" rtl="0"/>
            <a:r>
              <a:rPr lang="en-US" dirty="0" smtClean="0">
                <a:solidFill>
                  <a:schemeClr val="tx1"/>
                </a:solidFill>
                <a:latin typeface="Times New Roman" pitchFamily="18" charset="0"/>
                <a:cs typeface="Times New Roman" pitchFamily="18" charset="0"/>
              </a:rPr>
              <a:t>Acoustical proprieties  </a:t>
            </a:r>
            <a:endParaRPr lang="en-US" dirty="0">
              <a:solidFill>
                <a:schemeClr val="tx1"/>
              </a:solidFill>
              <a:latin typeface="Times New Roman" pitchFamily="18" charset="0"/>
              <a:cs typeface="Times New Roman" pitchFamily="18" charset="0"/>
            </a:endParaRPr>
          </a:p>
        </p:txBody>
      </p:sp>
      <p:pic>
        <p:nvPicPr>
          <p:cNvPr id="7" name="Content Placeholder 6" descr="C:\Users\Ibrahim\Desktop\knj..PNG"/>
          <p:cNvPicPr>
            <a:picLocks noGrp="1"/>
          </p:cNvPicPr>
          <p:nvPr>
            <p:ph sz="quarter" idx="2"/>
          </p:nvPr>
        </p:nvPicPr>
        <p:blipFill>
          <a:blip r:embed="rId2" cstate="print"/>
          <a:srcRect/>
          <a:stretch>
            <a:fillRect/>
          </a:stretch>
        </p:blipFill>
        <p:spPr bwMode="auto">
          <a:xfrm>
            <a:off x="467544" y="2852936"/>
            <a:ext cx="388620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D:\مشروع تخرج 2\Ecotect Analysis\Photos\Plywood panel Acoustic prpertis.PNG"/>
          <p:cNvPicPr>
            <a:picLocks noGrp="1" noChangeAspect="1" noChangeArrowheads="1"/>
          </p:cNvPicPr>
          <p:nvPr>
            <p:ph sz="quarter" idx="4"/>
          </p:nvPr>
        </p:nvPicPr>
        <p:blipFill>
          <a:blip r:embed="rId3" cstate="print"/>
          <a:srcRect/>
          <a:stretch>
            <a:fillRect/>
          </a:stretch>
        </p:blipFill>
        <p:spPr bwMode="auto">
          <a:xfrm>
            <a:off x="4716017" y="2852936"/>
            <a:ext cx="410445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Dome effects at sound waves  </a:t>
            </a:r>
          </a:p>
        </p:txBody>
      </p:sp>
      <p:sp>
        <p:nvSpPr>
          <p:cNvPr id="5" name="Text Placeholder 4"/>
          <p:cNvSpPr>
            <a:spLocks noGrp="1"/>
          </p:cNvSpPr>
          <p:nvPr>
            <p:ph type="body" sz="quarter" idx="1"/>
          </p:nvPr>
        </p:nvSpPr>
        <p:spPr>
          <a:xfrm>
            <a:off x="539552" y="1916832"/>
            <a:ext cx="3886200" cy="668288"/>
          </a:xfrm>
        </p:spPr>
        <p:txBody>
          <a:bodyPr/>
          <a:lstStyle/>
          <a:p>
            <a:pPr algn="ctr" rtl="0"/>
            <a:r>
              <a:rPr lang="en-US" dirty="0" smtClean="0">
                <a:solidFill>
                  <a:schemeClr val="tx1"/>
                </a:solidFill>
                <a:latin typeface="Times New Roman" pitchFamily="18" charset="0"/>
                <a:cs typeface="Times New Roman" pitchFamily="18" charset="0"/>
              </a:rPr>
              <a:t>Sound source in </a:t>
            </a:r>
            <a:r>
              <a:rPr lang="en-US" dirty="0" err="1" smtClean="0">
                <a:solidFill>
                  <a:schemeClr val="tx1"/>
                </a:solidFill>
                <a:latin typeface="Times New Roman" pitchFamily="18" charset="0"/>
                <a:cs typeface="Times New Roman" pitchFamily="18" charset="0"/>
              </a:rPr>
              <a:t>Mihrab</a:t>
            </a:r>
            <a:endParaRPr lang="en-US" dirty="0">
              <a:solidFill>
                <a:schemeClr val="tx1"/>
              </a:solidFill>
              <a:latin typeface="Times New Roman" pitchFamily="18" charset="0"/>
              <a:cs typeface="Times New Roman" pitchFamily="18" charset="0"/>
            </a:endParaRPr>
          </a:p>
        </p:txBody>
      </p:sp>
      <p:sp>
        <p:nvSpPr>
          <p:cNvPr id="6" name="Text Placeholder 5"/>
          <p:cNvSpPr>
            <a:spLocks noGrp="1"/>
          </p:cNvSpPr>
          <p:nvPr>
            <p:ph type="body" sz="quarter" idx="3"/>
          </p:nvPr>
        </p:nvSpPr>
        <p:spPr>
          <a:xfrm>
            <a:off x="4932040" y="1916832"/>
            <a:ext cx="3886200" cy="640080"/>
          </a:xfrm>
        </p:spPr>
        <p:txBody>
          <a:bodyPr/>
          <a:lstStyle/>
          <a:p>
            <a:pPr algn="ctr" rtl="0"/>
            <a:r>
              <a:rPr lang="en-US" dirty="0" smtClean="0">
                <a:solidFill>
                  <a:schemeClr val="tx1"/>
                </a:solidFill>
                <a:latin typeface="Times New Roman" pitchFamily="18" charset="0"/>
                <a:cs typeface="Times New Roman" pitchFamily="18" charset="0"/>
              </a:rPr>
              <a:t>Creep of sound under the dome</a:t>
            </a:r>
            <a:endParaRPr lang="en-US" dirty="0">
              <a:solidFill>
                <a:schemeClr val="tx1"/>
              </a:solidFill>
              <a:latin typeface="Times New Roman" pitchFamily="18" charset="0"/>
              <a:cs typeface="Times New Roman" pitchFamily="18" charset="0"/>
            </a:endParaRPr>
          </a:p>
        </p:txBody>
      </p:sp>
      <p:pic>
        <p:nvPicPr>
          <p:cNvPr id="7" name="Content Placeholder 6" descr="D:\مشروع تخرج 2\Ecotect Analysis\Photos\Sound source in Mihrab.PNG"/>
          <p:cNvPicPr>
            <a:picLocks noGrp="1"/>
          </p:cNvPicPr>
          <p:nvPr>
            <p:ph sz="quarter" idx="2"/>
          </p:nvPr>
        </p:nvPicPr>
        <p:blipFill>
          <a:blip r:embed="rId2" cstate="print"/>
          <a:srcRect/>
          <a:stretch>
            <a:fillRect/>
          </a:stretch>
        </p:blipFill>
        <p:spPr bwMode="auto">
          <a:xfrm>
            <a:off x="395536" y="2852936"/>
            <a:ext cx="417842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D:\مشروع تخرج 2\Ecotect Analysis\Photos\Reflection of sound under dome.PNG"/>
          <p:cNvPicPr>
            <a:picLocks noGrp="1"/>
          </p:cNvPicPr>
          <p:nvPr>
            <p:ph sz="quarter" idx="4"/>
          </p:nvPr>
        </p:nvPicPr>
        <p:blipFill>
          <a:blip r:embed="rId3" cstate="print"/>
          <a:srcRect/>
          <a:stretch>
            <a:fillRect/>
          </a:stretch>
        </p:blipFill>
        <p:spPr bwMode="auto">
          <a:xfrm>
            <a:off x="4716016" y="2852936"/>
            <a:ext cx="417646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4935</TotalTime>
  <Words>1742</Words>
  <Application>Microsoft Office PowerPoint</Application>
  <PresentationFormat>On-screen Show (4:3)</PresentationFormat>
  <Paragraphs>386</Paragraphs>
  <Slides>118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118</vt:i4>
      </vt:variant>
    </vt:vector>
  </HeadingPairs>
  <TitlesOfParts>
    <vt:vector size="127" baseType="lpstr">
      <vt:lpstr>SimSun</vt:lpstr>
      <vt:lpstr>Adobe Heiti Std R</vt:lpstr>
      <vt:lpstr>Arial</vt:lpstr>
      <vt:lpstr>Calibri</vt:lpstr>
      <vt:lpstr>Symbol</vt:lpstr>
      <vt:lpstr>Times New Roman</vt:lpstr>
      <vt:lpstr>Wingdings</vt:lpstr>
      <vt:lpstr>Wingdings 2</vt:lpstr>
      <vt:lpstr>Median</vt:lpstr>
      <vt:lpstr>Integrative design of masjed</vt:lpstr>
      <vt:lpstr>outline</vt:lpstr>
      <vt:lpstr>Introduction</vt:lpstr>
      <vt:lpstr>Proposed Location</vt:lpstr>
      <vt:lpstr>Architectural design</vt:lpstr>
      <vt:lpstr> Spaces area in masjed designed:</vt:lpstr>
      <vt:lpstr> Spaces area in masjed designed:</vt:lpstr>
      <vt:lpstr> Spaces area in masjed designed:</vt:lpstr>
      <vt:lpstr>Architectural analysis</vt:lpstr>
      <vt:lpstr>Architectural design</vt:lpstr>
      <vt:lpstr>Architectural design</vt:lpstr>
      <vt:lpstr>Architectural design</vt:lpstr>
      <vt:lpstr>Architectural design</vt:lpstr>
      <vt:lpstr>Architectural design</vt:lpstr>
      <vt:lpstr>Architectural design</vt:lpstr>
      <vt:lpstr>Environmental  Design</vt:lpstr>
      <vt:lpstr>Integrative design of masjed</vt:lpstr>
      <vt:lpstr>outline</vt:lpstr>
      <vt:lpstr>Introduction</vt:lpstr>
      <vt:lpstr>Proposed Location</vt:lpstr>
      <vt:lpstr>Architectural design</vt:lpstr>
      <vt:lpstr> Spaces area in masjed designed:</vt:lpstr>
      <vt:lpstr> Spaces area in masjed designed:</vt:lpstr>
      <vt:lpstr> Spaces area in masjed designed:</vt:lpstr>
      <vt:lpstr>Architectural analysis</vt:lpstr>
      <vt:lpstr>Architectural design</vt:lpstr>
      <vt:lpstr>Architectural design</vt:lpstr>
      <vt:lpstr>Architectural design</vt:lpstr>
      <vt:lpstr>Architectural design</vt:lpstr>
      <vt:lpstr>Architectural design</vt:lpstr>
      <vt:lpstr>Architectural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Structural design</vt:lpstr>
      <vt:lpstr>Environmental  Design</vt:lpstr>
      <vt:lpstr>Some Facilities Used to Achieve Environmental Design</vt:lpstr>
      <vt:lpstr>Sun path on the building at 21 July</vt:lpstr>
      <vt:lpstr>Sun path on the building at 21 January</vt:lpstr>
      <vt:lpstr>Zones of building in ecotect </vt:lpstr>
      <vt:lpstr>Thermal insulation</vt:lpstr>
      <vt:lpstr>Thermal insulation</vt:lpstr>
      <vt:lpstr> Simulation the Model with insulation   </vt:lpstr>
      <vt:lpstr>Thermal comfort(PMV&amp;PPD) </vt:lpstr>
      <vt:lpstr>Natural day light </vt:lpstr>
      <vt:lpstr>Natural day light </vt:lpstr>
      <vt:lpstr>Acoustical design</vt:lpstr>
      <vt:lpstr>Acoustical treatments </vt:lpstr>
      <vt:lpstr>Dome effects at sound waves  </vt:lpstr>
      <vt:lpstr>Acoustical design   </vt:lpstr>
      <vt:lpstr>Loudspeakers design and distribution</vt:lpstr>
      <vt:lpstr>Speaker distribution  </vt:lpstr>
      <vt:lpstr> Artificial lighting design</vt:lpstr>
      <vt:lpstr>Artificial lighting design</vt:lpstr>
      <vt:lpstr>Artificial lighting</vt:lpstr>
      <vt:lpstr>Artificial lighting Distribution</vt:lpstr>
      <vt:lpstr>Electrical Design</vt:lpstr>
      <vt:lpstr>Mechanical design</vt:lpstr>
      <vt:lpstr>Water supply Network</vt:lpstr>
      <vt:lpstr>Water supply Network</vt:lpstr>
      <vt:lpstr>Footing Dryer</vt:lpstr>
      <vt:lpstr>Rain Water</vt:lpstr>
      <vt:lpstr>Drainage System</vt:lpstr>
      <vt:lpstr>HVAC system “Air to Air System”</vt:lpstr>
      <vt:lpstr>HVAC system</vt:lpstr>
      <vt:lpstr>HVAC system</vt:lpstr>
      <vt:lpstr>Safety</vt:lpstr>
      <vt:lpstr>Quantities surveying </vt:lpstr>
      <vt:lpstr>Some Facilities Used to Achieve Environmental Design</vt:lpstr>
      <vt:lpstr>Sun path on the building at 21 July</vt:lpstr>
      <vt:lpstr>Sun path on the building at 21 January</vt:lpstr>
      <vt:lpstr>Zones of building in ecotect </vt:lpstr>
      <vt:lpstr>Thermal insulation</vt:lpstr>
      <vt:lpstr>Thermal insulation</vt:lpstr>
      <vt:lpstr> Simulation the Model with insulation   </vt:lpstr>
      <vt:lpstr>Thermal comfort(PMV&amp;PPD) </vt:lpstr>
      <vt:lpstr>Natural day light </vt:lpstr>
      <vt:lpstr>Natural day light </vt:lpstr>
      <vt:lpstr>Acoustical design</vt:lpstr>
      <vt:lpstr>Acoustical treatments </vt:lpstr>
      <vt:lpstr>Dome effects at sound waves  </vt:lpstr>
      <vt:lpstr>Acoustical design   </vt:lpstr>
      <vt:lpstr>Loudspeakers design and distribution</vt:lpstr>
      <vt:lpstr>Speaker distribution  </vt:lpstr>
      <vt:lpstr> Artificial lighting design</vt:lpstr>
      <vt:lpstr>Artificial lighting design</vt:lpstr>
      <vt:lpstr>Artificial lighting</vt:lpstr>
      <vt:lpstr>Artificial lighting Distribution</vt:lpstr>
      <vt:lpstr>Electrical Design</vt:lpstr>
      <vt:lpstr>Mechanical design</vt:lpstr>
      <vt:lpstr>Water supply Network</vt:lpstr>
      <vt:lpstr>Water supply Network</vt:lpstr>
      <vt:lpstr>Footing Dryer</vt:lpstr>
      <vt:lpstr>Rain Water</vt:lpstr>
      <vt:lpstr>Drainage System</vt:lpstr>
      <vt:lpstr>HVAC system “Air to Air System”</vt:lpstr>
      <vt:lpstr>HVAC system</vt:lpstr>
      <vt:lpstr>HVAC system</vt:lpstr>
      <vt:lpstr>Safety</vt:lpstr>
      <vt:lpstr>Quantities surveying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Mo'taz Abu Al Adas</cp:lastModifiedBy>
  <cp:revision>180</cp:revision>
  <dcterms:created xsi:type="dcterms:W3CDTF">2006-08-16T00:00:00Z</dcterms:created>
  <dcterms:modified xsi:type="dcterms:W3CDTF">2015-12-28T11:16:33Z</dcterms:modified>
</cp:coreProperties>
</file>