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93" r:id="rId2"/>
    <p:sldId id="257" r:id="rId3"/>
    <p:sldId id="294" r:id="rId4"/>
    <p:sldId id="295" r:id="rId5"/>
    <p:sldId id="296" r:id="rId6"/>
    <p:sldId id="297" r:id="rId7"/>
    <p:sldId id="274" r:id="rId8"/>
    <p:sldId id="321" r:id="rId9"/>
    <p:sldId id="319" r:id="rId10"/>
    <p:sldId id="320" r:id="rId11"/>
    <p:sldId id="318" r:id="rId12"/>
    <p:sldId id="322" r:id="rId13"/>
    <p:sldId id="328" r:id="rId14"/>
    <p:sldId id="298" r:id="rId15"/>
    <p:sldId id="267" r:id="rId16"/>
    <p:sldId id="290" r:id="rId17"/>
    <p:sldId id="324" r:id="rId18"/>
    <p:sldId id="325" r:id="rId19"/>
    <p:sldId id="299" r:id="rId20"/>
    <p:sldId id="326" r:id="rId21"/>
    <p:sldId id="300" r:id="rId22"/>
    <p:sldId id="301" r:id="rId23"/>
    <p:sldId id="327" r:id="rId24"/>
    <p:sldId id="304" r:id="rId25"/>
    <p:sldId id="306" r:id="rId26"/>
    <p:sldId id="305" r:id="rId27"/>
    <p:sldId id="308" r:id="rId28"/>
    <p:sldId id="307" r:id="rId29"/>
    <p:sldId id="309" r:id="rId30"/>
    <p:sldId id="310" r:id="rId31"/>
    <p:sldId id="311" r:id="rId32"/>
    <p:sldId id="329" r:id="rId33"/>
    <p:sldId id="330" r:id="rId34"/>
    <p:sldId id="312" r:id="rId35"/>
    <p:sldId id="313" r:id="rId36"/>
    <p:sldId id="314" r:id="rId37"/>
    <p:sldId id="315" r:id="rId38"/>
    <p:sldId id="317" r:id="rId39"/>
    <p:sldId id="33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66"/>
    <a:srgbClr val="D16349"/>
    <a:srgbClr val="CC0000"/>
    <a:srgbClr val="C3FF19"/>
    <a:srgbClr val="99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103" autoAdjust="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5alid\jam3a\gradution%20project\2014\survey%20analysis%20fin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SA"/>
  <c:chart>
    <c:plotArea>
      <c:layout>
        <c:manualLayout>
          <c:layoutTarget val="inner"/>
          <c:xMode val="edge"/>
          <c:yMode val="edge"/>
          <c:x val="0.15714457567804022"/>
          <c:y val="4.7876672770004819E-2"/>
          <c:w val="0.76152230971128521"/>
          <c:h val="0.46299661027107297"/>
        </c:manualLayout>
      </c:layout>
      <c:lineChart>
        <c:grouping val="standard"/>
        <c:ser>
          <c:idx val="0"/>
          <c:order val="0"/>
          <c:tx>
            <c:strRef>
              <c:f>Sheet1!$P$155</c:f>
              <c:strCache>
                <c:ptCount val="1"/>
                <c:pt idx="0">
                  <c:v>Palestinian rating</c:v>
                </c:pt>
              </c:strCache>
            </c:strRef>
          </c:tx>
          <c:cat>
            <c:strRef>
              <c:f>Sheet1!$T$156:$T$175</c:f>
              <c:strCache>
                <c:ptCount val="20"/>
                <c:pt idx="0">
                  <c:v>Is abundant in markets </c:v>
                </c:pt>
                <c:pt idx="1">
                  <c:v>Taking into account the hygiene in the manufacture of dairy</c:v>
                </c:pt>
                <c:pt idx="2">
                  <c:v>dairy has useful nutritional facts</c:v>
                </c:pt>
                <c:pt idx="3">
                  <c:v>Safe food does not contain preservatives </c:v>
                </c:pt>
                <c:pt idx="4">
                  <c:v>dairy poses appropriate price</c:v>
                </c:pt>
                <c:pt idx="5">
                  <c:v>Characterized by the color white ivory </c:v>
                </c:pt>
                <c:pt idx="6">
                  <c:v>Do not spoil quickly </c:v>
                </c:pt>
                <c:pt idx="7">
                  <c:v>Produces dairy from fresh and homogeneous milk </c:v>
                </c:pt>
                <c:pt idx="8">
                  <c:v>Preserves the dairy in a healthy way in the markets </c:v>
                </c:pt>
                <c:pt idx="9">
                  <c:v>Pack tightly closed after opening </c:v>
                </c:pt>
                <c:pt idx="10">
                  <c:v>dairy that is characterized by rigid </c:v>
                </c:pt>
                <c:pt idx="11">
                  <c:v>The beauty of the outside view of the packaging </c:v>
                </c:pt>
                <c:pt idx="12">
                  <c:v>You can see the inside of the packaging </c:v>
                </c:pt>
                <c:pt idx="13">
                  <c:v>Milk contains a few of the fat</c:v>
                </c:pt>
                <c:pt idx="14">
                  <c:v>There is no water on the surface of dairy </c:v>
                </c:pt>
                <c:pt idx="15">
                  <c:v>Facilitates the flow of dairy from the bowl </c:v>
                </c:pt>
                <c:pt idx="16">
                  <c:v>You can feel the sour taste</c:v>
                </c:pt>
                <c:pt idx="17">
                  <c:v>dairy contains a pinch of salt </c:v>
                </c:pt>
                <c:pt idx="18">
                  <c:v>You can feel the salinity taste  </c:v>
                </c:pt>
                <c:pt idx="19">
                  <c:v>Savoring dairy </c:v>
                </c:pt>
              </c:strCache>
            </c:strRef>
          </c:cat>
          <c:val>
            <c:numRef>
              <c:f>Sheet1!$P$156:$P$175</c:f>
              <c:numCache>
                <c:formatCode>0.00</c:formatCode>
                <c:ptCount val="20"/>
                <c:pt idx="0">
                  <c:v>4</c:v>
                </c:pt>
                <c:pt idx="1">
                  <c:v>2.9367088607594938</c:v>
                </c:pt>
                <c:pt idx="2">
                  <c:v>3.5569620253164547</c:v>
                </c:pt>
                <c:pt idx="3">
                  <c:v>3.1518987341772147</c:v>
                </c:pt>
                <c:pt idx="4">
                  <c:v>3.0506329113924049</c:v>
                </c:pt>
                <c:pt idx="5">
                  <c:v>3.5063291139240507</c:v>
                </c:pt>
                <c:pt idx="6">
                  <c:v>3.0759493670886067</c:v>
                </c:pt>
                <c:pt idx="7">
                  <c:v>3.0506329113924049</c:v>
                </c:pt>
                <c:pt idx="8">
                  <c:v>3.253164556962028</c:v>
                </c:pt>
                <c:pt idx="9">
                  <c:v>3.0253164556962031</c:v>
                </c:pt>
                <c:pt idx="10">
                  <c:v>3.037974683544304</c:v>
                </c:pt>
                <c:pt idx="11">
                  <c:v>2.8607594936708836</c:v>
                </c:pt>
                <c:pt idx="12">
                  <c:v>3</c:v>
                </c:pt>
                <c:pt idx="13">
                  <c:v>3.3417721518987338</c:v>
                </c:pt>
                <c:pt idx="14">
                  <c:v>2.9367088607594938</c:v>
                </c:pt>
                <c:pt idx="15">
                  <c:v>3.1645569620253187</c:v>
                </c:pt>
                <c:pt idx="16">
                  <c:v>2.7974683544303796</c:v>
                </c:pt>
                <c:pt idx="17">
                  <c:v>2.6455696202531631</c:v>
                </c:pt>
                <c:pt idx="18">
                  <c:v>3.0759493670886067</c:v>
                </c:pt>
                <c:pt idx="19">
                  <c:v>3.0886075949367089</c:v>
                </c:pt>
              </c:numCache>
            </c:numRef>
          </c:val>
        </c:ser>
        <c:ser>
          <c:idx val="1"/>
          <c:order val="1"/>
          <c:tx>
            <c:strRef>
              <c:f>Sheet1!$Q$155</c:f>
              <c:strCache>
                <c:ptCount val="1"/>
                <c:pt idx="0">
                  <c:v>Israel rating</c:v>
                </c:pt>
              </c:strCache>
            </c:strRef>
          </c:tx>
          <c:cat>
            <c:strRef>
              <c:f>Sheet1!$T$156:$T$175</c:f>
              <c:strCache>
                <c:ptCount val="20"/>
                <c:pt idx="0">
                  <c:v>Is abundant in markets </c:v>
                </c:pt>
                <c:pt idx="1">
                  <c:v>Taking into account the hygiene in the manufacture of dairy</c:v>
                </c:pt>
                <c:pt idx="2">
                  <c:v>dairy has useful nutritional facts</c:v>
                </c:pt>
                <c:pt idx="3">
                  <c:v>Safe food does not contain preservatives </c:v>
                </c:pt>
                <c:pt idx="4">
                  <c:v>dairy poses appropriate price</c:v>
                </c:pt>
                <c:pt idx="5">
                  <c:v>Characterized by the color white ivory </c:v>
                </c:pt>
                <c:pt idx="6">
                  <c:v>Do not spoil quickly </c:v>
                </c:pt>
                <c:pt idx="7">
                  <c:v>Produces dairy from fresh and homogeneous milk </c:v>
                </c:pt>
                <c:pt idx="8">
                  <c:v>Preserves the dairy in a healthy way in the markets </c:v>
                </c:pt>
                <c:pt idx="9">
                  <c:v>Pack tightly closed after opening </c:v>
                </c:pt>
                <c:pt idx="10">
                  <c:v>dairy that is characterized by rigid </c:v>
                </c:pt>
                <c:pt idx="11">
                  <c:v>The beauty of the outside view of the packaging </c:v>
                </c:pt>
                <c:pt idx="12">
                  <c:v>You can see the inside of the packaging </c:v>
                </c:pt>
                <c:pt idx="13">
                  <c:v>Milk contains a few of the fat</c:v>
                </c:pt>
                <c:pt idx="14">
                  <c:v>There is no water on the surface of dairy </c:v>
                </c:pt>
                <c:pt idx="15">
                  <c:v>Facilitates the flow of dairy from the bowl </c:v>
                </c:pt>
                <c:pt idx="16">
                  <c:v>You can feel the sour taste</c:v>
                </c:pt>
                <c:pt idx="17">
                  <c:v>dairy contains a pinch of salt </c:v>
                </c:pt>
                <c:pt idx="18">
                  <c:v>You can feel the salinity taste  </c:v>
                </c:pt>
                <c:pt idx="19">
                  <c:v>Savoring dairy </c:v>
                </c:pt>
              </c:strCache>
            </c:strRef>
          </c:cat>
          <c:val>
            <c:numRef>
              <c:f>Sheet1!$Q$156:$Q$175</c:f>
              <c:numCache>
                <c:formatCode>0.00</c:formatCode>
                <c:ptCount val="20"/>
                <c:pt idx="0">
                  <c:v>3.7848101265822791</c:v>
                </c:pt>
                <c:pt idx="1">
                  <c:v>4.0506329113924053</c:v>
                </c:pt>
                <c:pt idx="2">
                  <c:v>3.7974683544303796</c:v>
                </c:pt>
                <c:pt idx="3">
                  <c:v>3.0759493670886067</c:v>
                </c:pt>
                <c:pt idx="4">
                  <c:v>3.2658227848101271</c:v>
                </c:pt>
                <c:pt idx="5">
                  <c:v>3.9240506329113938</c:v>
                </c:pt>
                <c:pt idx="6">
                  <c:v>3.7848101265822791</c:v>
                </c:pt>
                <c:pt idx="7">
                  <c:v>3.5949367088607609</c:v>
                </c:pt>
                <c:pt idx="8">
                  <c:v>3.9873417721519009</c:v>
                </c:pt>
                <c:pt idx="9">
                  <c:v>4.1392405063291138</c:v>
                </c:pt>
                <c:pt idx="10">
                  <c:v>3.8987341772151898</c:v>
                </c:pt>
                <c:pt idx="11">
                  <c:v>4.2784810126582284</c:v>
                </c:pt>
                <c:pt idx="12">
                  <c:v>3.303797468354432</c:v>
                </c:pt>
                <c:pt idx="13">
                  <c:v>3.6708860759493671</c:v>
                </c:pt>
                <c:pt idx="14">
                  <c:v>3.5696202531645582</c:v>
                </c:pt>
                <c:pt idx="15">
                  <c:v>3.9493670886075969</c:v>
                </c:pt>
                <c:pt idx="16">
                  <c:v>3.278481012658228</c:v>
                </c:pt>
                <c:pt idx="17">
                  <c:v>3.1898734177215191</c:v>
                </c:pt>
                <c:pt idx="18">
                  <c:v>3.240506329113924</c:v>
                </c:pt>
                <c:pt idx="19">
                  <c:v>3.6455696202531631</c:v>
                </c:pt>
              </c:numCache>
            </c:numRef>
          </c:val>
        </c:ser>
        <c:marker val="1"/>
        <c:axId val="53064832"/>
        <c:axId val="53066368"/>
      </c:lineChart>
      <c:catAx>
        <c:axId val="5306483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ar-SA"/>
          </a:p>
        </c:txPr>
        <c:crossAx val="53066368"/>
        <c:crosses val="autoZero"/>
        <c:auto val="1"/>
        <c:lblAlgn val="ctr"/>
        <c:lblOffset val="100"/>
      </c:catAx>
      <c:valAx>
        <c:axId val="53066368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lang="en-US"/>
            </a:pPr>
            <a:endParaRPr lang="ar-SA"/>
          </a:p>
        </c:txPr>
        <c:crossAx val="53064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567355643044671"/>
          <c:y val="0.75297140489017855"/>
          <c:w val="0.13960422134733166"/>
          <c:h val="0.13676958143389978"/>
        </c:manualLayout>
      </c:layout>
      <c:txPr>
        <a:bodyPr/>
        <a:lstStyle/>
        <a:p>
          <a:pPr>
            <a:defRPr lang="en-US"/>
          </a:pPr>
          <a:endParaRPr lang="ar-SA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ar-SA"/>
  <c:chart>
    <c:plotArea>
      <c:layout>
        <c:manualLayout>
          <c:layoutTarget val="inner"/>
          <c:xMode val="edge"/>
          <c:yMode val="edge"/>
          <c:x val="0.15834107611548562"/>
          <c:y val="3.0776328740157479E-2"/>
          <c:w val="0.67511206341277463"/>
          <c:h val="0.4824201134591969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cat>
            <c:strRef>
              <c:f>Sheet1!$A$2:$A$21</c:f>
              <c:strCache>
                <c:ptCount val="20"/>
                <c:pt idx="0">
                  <c:v>Is abundant in markets </c:v>
                </c:pt>
                <c:pt idx="1">
                  <c:v>Taking into account the hygiene in the manufacture of dairy</c:v>
                </c:pt>
                <c:pt idx="2">
                  <c:v>dairy has useful nutritional facts</c:v>
                </c:pt>
                <c:pt idx="3">
                  <c:v>Safe food does not contain preservatives </c:v>
                </c:pt>
                <c:pt idx="4">
                  <c:v>dairy poses appropriate price</c:v>
                </c:pt>
                <c:pt idx="5">
                  <c:v>Characterized by the color white ivory </c:v>
                </c:pt>
                <c:pt idx="6">
                  <c:v>Do not spoil quickly </c:v>
                </c:pt>
                <c:pt idx="7">
                  <c:v>Produces dairy from fresh and homogeneous milk </c:v>
                </c:pt>
                <c:pt idx="8">
                  <c:v>Preserves the dairy in a healthy way in the markets </c:v>
                </c:pt>
                <c:pt idx="9">
                  <c:v>Pack tightly closed after opening </c:v>
                </c:pt>
                <c:pt idx="10">
                  <c:v>dairy that is characterized by rigid </c:v>
                </c:pt>
                <c:pt idx="11">
                  <c:v>The beauty of the outside view of the packaging </c:v>
                </c:pt>
                <c:pt idx="12">
                  <c:v>You can see the inside of the packaging </c:v>
                </c:pt>
                <c:pt idx="13">
                  <c:v>Milk contains a few of the fat</c:v>
                </c:pt>
                <c:pt idx="14">
                  <c:v>There is no water on the surface of dairy </c:v>
                </c:pt>
                <c:pt idx="15">
                  <c:v>Facilitates the flow of dairy from the bowl </c:v>
                </c:pt>
                <c:pt idx="16">
                  <c:v>You can feel the sour taste</c:v>
                </c:pt>
                <c:pt idx="17">
                  <c:v>dairy contains a pinch of salt </c:v>
                </c:pt>
                <c:pt idx="18">
                  <c:v>You can feel the salinity taste  </c:v>
                </c:pt>
                <c:pt idx="19">
                  <c:v>Savoring dairy 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4</c:v>
                </c:pt>
                <c:pt idx="1">
                  <c:v>4.05</c:v>
                </c:pt>
                <c:pt idx="2">
                  <c:v>3.8</c:v>
                </c:pt>
                <c:pt idx="3">
                  <c:v>3.15</c:v>
                </c:pt>
                <c:pt idx="4">
                  <c:v>3.27</c:v>
                </c:pt>
                <c:pt idx="5">
                  <c:v>3.92</c:v>
                </c:pt>
                <c:pt idx="6">
                  <c:v>3.7800000000000002</c:v>
                </c:pt>
                <c:pt idx="7">
                  <c:v>3.59</c:v>
                </c:pt>
                <c:pt idx="8">
                  <c:v>3.9899999999999998</c:v>
                </c:pt>
                <c:pt idx="9">
                  <c:v>4.1399999999999997</c:v>
                </c:pt>
                <c:pt idx="10">
                  <c:v>3.9</c:v>
                </c:pt>
                <c:pt idx="11">
                  <c:v>4.28</c:v>
                </c:pt>
                <c:pt idx="12">
                  <c:v>3.3</c:v>
                </c:pt>
                <c:pt idx="13">
                  <c:v>3.67</c:v>
                </c:pt>
                <c:pt idx="14">
                  <c:v>3.57</c:v>
                </c:pt>
                <c:pt idx="15">
                  <c:v>3.9499999999999997</c:v>
                </c:pt>
                <c:pt idx="16">
                  <c:v>3.2800000000000002</c:v>
                </c:pt>
                <c:pt idx="17">
                  <c:v>3.19</c:v>
                </c:pt>
                <c:pt idx="18">
                  <c:v>3.24</c:v>
                </c:pt>
                <c:pt idx="19">
                  <c:v>3.65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Palestinian rating</c:v>
                </c:pt>
              </c:strCache>
            </c:strRef>
          </c:tx>
          <c:cat>
            <c:strRef>
              <c:f>Sheet1!$A$2:$A$21</c:f>
              <c:strCache>
                <c:ptCount val="20"/>
                <c:pt idx="0">
                  <c:v>Is abundant in markets </c:v>
                </c:pt>
                <c:pt idx="1">
                  <c:v>Taking into account the hygiene in the manufacture of dairy</c:v>
                </c:pt>
                <c:pt idx="2">
                  <c:v>dairy has useful nutritional facts</c:v>
                </c:pt>
                <c:pt idx="3">
                  <c:v>Safe food does not contain preservatives </c:v>
                </c:pt>
                <c:pt idx="4">
                  <c:v>dairy poses appropriate price</c:v>
                </c:pt>
                <c:pt idx="5">
                  <c:v>Characterized by the color white ivory </c:v>
                </c:pt>
                <c:pt idx="6">
                  <c:v>Do not spoil quickly </c:v>
                </c:pt>
                <c:pt idx="7">
                  <c:v>Produces dairy from fresh and homogeneous milk </c:v>
                </c:pt>
                <c:pt idx="8">
                  <c:v>Preserves the dairy in a healthy way in the markets </c:v>
                </c:pt>
                <c:pt idx="9">
                  <c:v>Pack tightly closed after opening </c:v>
                </c:pt>
                <c:pt idx="10">
                  <c:v>dairy that is characterized by rigid </c:v>
                </c:pt>
                <c:pt idx="11">
                  <c:v>The beauty of the outside view of the packaging </c:v>
                </c:pt>
                <c:pt idx="12">
                  <c:v>You can see the inside of the packaging </c:v>
                </c:pt>
                <c:pt idx="13">
                  <c:v>Milk contains a few of the fat</c:v>
                </c:pt>
                <c:pt idx="14">
                  <c:v>There is no water on the surface of dairy </c:v>
                </c:pt>
                <c:pt idx="15">
                  <c:v>Facilitates the flow of dairy from the bowl </c:v>
                </c:pt>
                <c:pt idx="16">
                  <c:v>You can feel the sour taste</c:v>
                </c:pt>
                <c:pt idx="17">
                  <c:v>dairy contains a pinch of salt </c:v>
                </c:pt>
                <c:pt idx="18">
                  <c:v>You can feel the salinity taste  </c:v>
                </c:pt>
                <c:pt idx="19">
                  <c:v>Savoring dairy </c:v>
                </c:pt>
              </c:strCache>
            </c:strRef>
          </c:cat>
          <c:val>
            <c:numRef>
              <c:f>Sheet1!$C$2:$C$21</c:f>
              <c:numCache>
                <c:formatCode>0.00</c:formatCode>
                <c:ptCount val="20"/>
                <c:pt idx="0">
                  <c:v>4</c:v>
                </c:pt>
                <c:pt idx="1">
                  <c:v>2.9367088607594938</c:v>
                </c:pt>
                <c:pt idx="2">
                  <c:v>3.5569620253164547</c:v>
                </c:pt>
                <c:pt idx="3">
                  <c:v>3.1518987341772147</c:v>
                </c:pt>
                <c:pt idx="4">
                  <c:v>3.0506329113924049</c:v>
                </c:pt>
                <c:pt idx="5">
                  <c:v>3.5063291139240507</c:v>
                </c:pt>
                <c:pt idx="6">
                  <c:v>3.0759493670886067</c:v>
                </c:pt>
                <c:pt idx="7">
                  <c:v>3.0506329113924049</c:v>
                </c:pt>
                <c:pt idx="8">
                  <c:v>3.2531645569620555</c:v>
                </c:pt>
                <c:pt idx="9">
                  <c:v>3.0253164556962031</c:v>
                </c:pt>
                <c:pt idx="10">
                  <c:v>3.037974683544304</c:v>
                </c:pt>
                <c:pt idx="11">
                  <c:v>2.8607594936708662</c:v>
                </c:pt>
                <c:pt idx="12">
                  <c:v>3</c:v>
                </c:pt>
                <c:pt idx="13">
                  <c:v>3.3417721518987338</c:v>
                </c:pt>
                <c:pt idx="14">
                  <c:v>2.9367088607594938</c:v>
                </c:pt>
                <c:pt idx="15">
                  <c:v>3.164556962025332</c:v>
                </c:pt>
                <c:pt idx="16">
                  <c:v>2.7974683544303796</c:v>
                </c:pt>
                <c:pt idx="17">
                  <c:v>2.6455696202531627</c:v>
                </c:pt>
                <c:pt idx="18">
                  <c:v>3.0759493670886067</c:v>
                </c:pt>
                <c:pt idx="19">
                  <c:v>3.0886075949367089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Israel rating</c:v>
                </c:pt>
              </c:strCache>
            </c:strRef>
          </c:tx>
          <c:cat>
            <c:strRef>
              <c:f>Sheet1!$A$2:$A$21</c:f>
              <c:strCache>
                <c:ptCount val="20"/>
                <c:pt idx="0">
                  <c:v>Is abundant in markets </c:v>
                </c:pt>
                <c:pt idx="1">
                  <c:v>Taking into account the hygiene in the manufacture of dairy</c:v>
                </c:pt>
                <c:pt idx="2">
                  <c:v>dairy has useful nutritional facts</c:v>
                </c:pt>
                <c:pt idx="3">
                  <c:v>Safe food does not contain preservatives </c:v>
                </c:pt>
                <c:pt idx="4">
                  <c:v>dairy poses appropriate price</c:v>
                </c:pt>
                <c:pt idx="5">
                  <c:v>Characterized by the color white ivory </c:v>
                </c:pt>
                <c:pt idx="6">
                  <c:v>Do not spoil quickly </c:v>
                </c:pt>
                <c:pt idx="7">
                  <c:v>Produces dairy from fresh and homogeneous milk </c:v>
                </c:pt>
                <c:pt idx="8">
                  <c:v>Preserves the dairy in a healthy way in the markets </c:v>
                </c:pt>
                <c:pt idx="9">
                  <c:v>Pack tightly closed after opening </c:v>
                </c:pt>
                <c:pt idx="10">
                  <c:v>dairy that is characterized by rigid </c:v>
                </c:pt>
                <c:pt idx="11">
                  <c:v>The beauty of the outside view of the packaging </c:v>
                </c:pt>
                <c:pt idx="12">
                  <c:v>You can see the inside of the packaging </c:v>
                </c:pt>
                <c:pt idx="13">
                  <c:v>Milk contains a few of the fat</c:v>
                </c:pt>
                <c:pt idx="14">
                  <c:v>There is no water on the surface of dairy </c:v>
                </c:pt>
                <c:pt idx="15">
                  <c:v>Facilitates the flow of dairy from the bowl </c:v>
                </c:pt>
                <c:pt idx="16">
                  <c:v>You can feel the sour taste</c:v>
                </c:pt>
                <c:pt idx="17">
                  <c:v>dairy contains a pinch of salt </c:v>
                </c:pt>
                <c:pt idx="18">
                  <c:v>You can feel the salinity taste  </c:v>
                </c:pt>
                <c:pt idx="19">
                  <c:v>Savoring dairy </c:v>
                </c:pt>
              </c:strCache>
            </c:strRef>
          </c:cat>
          <c:val>
            <c:numRef>
              <c:f>Sheet1!$D$2:$D$21</c:f>
              <c:numCache>
                <c:formatCode>0.00</c:formatCode>
                <c:ptCount val="20"/>
                <c:pt idx="0">
                  <c:v>3.7848101265822791</c:v>
                </c:pt>
                <c:pt idx="1">
                  <c:v>4.0506329113924053</c:v>
                </c:pt>
                <c:pt idx="2">
                  <c:v>3.7974683544303796</c:v>
                </c:pt>
                <c:pt idx="3">
                  <c:v>3.0759493670886067</c:v>
                </c:pt>
                <c:pt idx="4">
                  <c:v>3.2658227848101271</c:v>
                </c:pt>
                <c:pt idx="5">
                  <c:v>3.9240506329113942</c:v>
                </c:pt>
                <c:pt idx="6">
                  <c:v>3.7848101265822791</c:v>
                </c:pt>
                <c:pt idx="7">
                  <c:v>3.5949367088607755</c:v>
                </c:pt>
                <c:pt idx="8">
                  <c:v>3.987341772151928</c:v>
                </c:pt>
                <c:pt idx="9">
                  <c:v>4.1392405063291138</c:v>
                </c:pt>
                <c:pt idx="10">
                  <c:v>3.8987341772151898</c:v>
                </c:pt>
                <c:pt idx="11">
                  <c:v>4.2784810126582284</c:v>
                </c:pt>
                <c:pt idx="12">
                  <c:v>3.303797468354448</c:v>
                </c:pt>
                <c:pt idx="13">
                  <c:v>3.6708860759493671</c:v>
                </c:pt>
                <c:pt idx="14">
                  <c:v>3.5696202531645582</c:v>
                </c:pt>
                <c:pt idx="15">
                  <c:v>3.9493670886076107</c:v>
                </c:pt>
                <c:pt idx="16">
                  <c:v>3.278481012658228</c:v>
                </c:pt>
                <c:pt idx="17">
                  <c:v>3.1898734177215191</c:v>
                </c:pt>
                <c:pt idx="18">
                  <c:v>3.240506329113924</c:v>
                </c:pt>
                <c:pt idx="19">
                  <c:v>3.6455696202531627</c:v>
                </c:pt>
              </c:numCache>
            </c:numRef>
          </c:val>
        </c:ser>
        <c:marker val="1"/>
        <c:axId val="85172992"/>
        <c:axId val="85174528"/>
      </c:lineChart>
      <c:catAx>
        <c:axId val="8517299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ar-SA"/>
          </a:p>
        </c:txPr>
        <c:crossAx val="85174528"/>
        <c:crosses val="autoZero"/>
        <c:auto val="1"/>
        <c:lblAlgn val="ctr"/>
        <c:lblOffset val="100"/>
      </c:catAx>
      <c:valAx>
        <c:axId val="851745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ar-SA"/>
          </a:p>
        </c:txPr>
        <c:crossAx val="85172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560391533627132"/>
          <c:y val="0.68027360481373689"/>
          <c:w val="0.15369272074935586"/>
          <c:h val="0.17846682250656173"/>
        </c:manualLayout>
      </c:layout>
      <c:txPr>
        <a:bodyPr/>
        <a:lstStyle/>
        <a:p>
          <a:pPr>
            <a:defRPr lang="en-US"/>
          </a:pPr>
          <a:endParaRPr lang="ar-SA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96F30D-EE5B-44FC-89F9-400B6D7E72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33B054-85F4-49D9-A5EA-6AAFCC3C28A4}">
      <dgm:prSet phldrT="[Text]"/>
      <dgm:spPr/>
      <dgm:t>
        <a:bodyPr/>
        <a:lstStyle/>
        <a:p>
          <a:r>
            <a:rPr lang="en-US" dirty="0" smtClean="0"/>
            <a:t>High taxes.  </a:t>
          </a:r>
          <a:endParaRPr lang="en-US" dirty="0"/>
        </a:p>
      </dgm:t>
    </dgm:pt>
    <dgm:pt modelId="{CDDE059B-EBF5-4A37-BADB-B39B64828DD6}" type="sibTrans" cxnId="{AEC26321-DCF5-4DD2-B298-0394ED155555}">
      <dgm:prSet/>
      <dgm:spPr/>
      <dgm:t>
        <a:bodyPr/>
        <a:lstStyle/>
        <a:p>
          <a:endParaRPr lang="en-US"/>
        </a:p>
      </dgm:t>
    </dgm:pt>
    <dgm:pt modelId="{077B1711-FB65-4D82-9F05-79282542B695}" type="parTrans" cxnId="{AEC26321-DCF5-4DD2-B298-0394ED155555}">
      <dgm:prSet/>
      <dgm:spPr/>
      <dgm:t>
        <a:bodyPr/>
        <a:lstStyle/>
        <a:p>
          <a:endParaRPr lang="en-US"/>
        </a:p>
      </dgm:t>
    </dgm:pt>
    <dgm:pt modelId="{29ABB7DF-F16C-4219-99AF-6A9A75BFCB96}">
      <dgm:prSet/>
      <dgm:spPr/>
      <dgm:t>
        <a:bodyPr/>
        <a:lstStyle/>
        <a:p>
          <a:r>
            <a:rPr lang="en-US" dirty="0" smtClean="0"/>
            <a:t>Import of feed cows.</a:t>
          </a:r>
        </a:p>
      </dgm:t>
    </dgm:pt>
    <dgm:pt modelId="{5BBF4D3B-39F1-4292-9ED0-479CB6C587F7}" type="sibTrans" cxnId="{AA586EFD-0367-4E52-BAFF-F5AFEC8D28EC}">
      <dgm:prSet/>
      <dgm:spPr/>
      <dgm:t>
        <a:bodyPr/>
        <a:lstStyle/>
        <a:p>
          <a:endParaRPr lang="en-US"/>
        </a:p>
      </dgm:t>
    </dgm:pt>
    <dgm:pt modelId="{3E31E94B-DD9E-4C3D-BEB1-F516FEF09D8D}" type="parTrans" cxnId="{AA586EFD-0367-4E52-BAFF-F5AFEC8D28EC}">
      <dgm:prSet/>
      <dgm:spPr/>
      <dgm:t>
        <a:bodyPr/>
        <a:lstStyle/>
        <a:p>
          <a:endParaRPr lang="en-US"/>
        </a:p>
      </dgm:t>
    </dgm:pt>
    <dgm:pt modelId="{2B3D46BA-70CC-41E0-B53E-3C091F06B5BE}">
      <dgm:prSet phldrT="[Text]"/>
      <dgm:spPr/>
      <dgm:t>
        <a:bodyPr/>
        <a:lstStyle/>
        <a:p>
          <a:pPr rtl="0"/>
          <a:r>
            <a:rPr lang="en-US" dirty="0" smtClean="0"/>
            <a:t>Shortages experienced.</a:t>
          </a:r>
          <a:endParaRPr lang="en-US" dirty="0"/>
        </a:p>
      </dgm:t>
    </dgm:pt>
    <dgm:pt modelId="{5EA42D56-2115-4E9D-9F22-4E34AE2570C7}" type="sibTrans" cxnId="{1E74DB22-8576-4563-A315-38AFFCC16C56}">
      <dgm:prSet/>
      <dgm:spPr/>
      <dgm:t>
        <a:bodyPr/>
        <a:lstStyle/>
        <a:p>
          <a:endParaRPr lang="en-US"/>
        </a:p>
      </dgm:t>
    </dgm:pt>
    <dgm:pt modelId="{1E589BA5-3768-421E-A71F-E548554DF0BB}" type="parTrans" cxnId="{1E74DB22-8576-4563-A315-38AFFCC16C56}">
      <dgm:prSet/>
      <dgm:spPr/>
      <dgm:t>
        <a:bodyPr/>
        <a:lstStyle/>
        <a:p>
          <a:endParaRPr lang="en-US"/>
        </a:p>
      </dgm:t>
    </dgm:pt>
    <dgm:pt modelId="{B5D45C7C-25B8-49AD-B64D-DCBBCB4308FF}">
      <dgm:prSet phldrT="[Text]"/>
      <dgm:spPr/>
      <dgm:t>
        <a:bodyPr/>
        <a:lstStyle/>
        <a:p>
          <a:r>
            <a:rPr lang="en-US" dirty="0" smtClean="0"/>
            <a:t>Water scarcity.</a:t>
          </a:r>
          <a:endParaRPr lang="en-US" dirty="0"/>
        </a:p>
      </dgm:t>
    </dgm:pt>
    <dgm:pt modelId="{F7F0B8A4-8B6D-4FC9-AC19-F21D45A4DC2C}" type="sibTrans" cxnId="{330C05AC-C400-40F8-905A-949F628DB384}">
      <dgm:prSet/>
      <dgm:spPr/>
      <dgm:t>
        <a:bodyPr/>
        <a:lstStyle/>
        <a:p>
          <a:endParaRPr lang="en-US"/>
        </a:p>
      </dgm:t>
    </dgm:pt>
    <dgm:pt modelId="{4C6D00BB-F13D-4573-A2D0-A36C726A661A}" type="parTrans" cxnId="{330C05AC-C400-40F8-905A-949F628DB384}">
      <dgm:prSet/>
      <dgm:spPr/>
      <dgm:t>
        <a:bodyPr/>
        <a:lstStyle/>
        <a:p>
          <a:endParaRPr lang="en-US"/>
        </a:p>
      </dgm:t>
    </dgm:pt>
    <dgm:pt modelId="{3B6DA4FE-5B30-457F-9F05-1DE60628D1E1}">
      <dgm:prSet phldrT="[Text]"/>
      <dgm:spPr/>
      <dgm:t>
        <a:bodyPr/>
        <a:lstStyle/>
        <a:p>
          <a:r>
            <a:rPr lang="en-US" dirty="0" smtClean="0"/>
            <a:t>Import of raw milk.</a:t>
          </a:r>
          <a:endParaRPr lang="en-US" dirty="0"/>
        </a:p>
      </dgm:t>
    </dgm:pt>
    <dgm:pt modelId="{B5CEE2BF-993D-4713-A880-9554BB4D0780}" type="sibTrans" cxnId="{ECAA295F-47E9-44FB-9FA8-250F11BDABC4}">
      <dgm:prSet/>
      <dgm:spPr/>
      <dgm:t>
        <a:bodyPr/>
        <a:lstStyle/>
        <a:p>
          <a:endParaRPr lang="en-US"/>
        </a:p>
      </dgm:t>
    </dgm:pt>
    <dgm:pt modelId="{C34E13C1-BAA1-4E89-B8DD-915562C20D2D}" type="parTrans" cxnId="{ECAA295F-47E9-44FB-9FA8-250F11BDABC4}">
      <dgm:prSet/>
      <dgm:spPr/>
      <dgm:t>
        <a:bodyPr/>
        <a:lstStyle/>
        <a:p>
          <a:endParaRPr lang="en-US"/>
        </a:p>
      </dgm:t>
    </dgm:pt>
    <dgm:pt modelId="{E35A26C1-CF60-4435-8D61-033CA4967567}" type="pres">
      <dgm:prSet presAssocID="{3096F30D-EE5B-44FC-89F9-400B6D7E72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EB6DA3-FB87-407E-BF64-EBCC4898DAB5}" type="pres">
      <dgm:prSet presAssocID="{3B6DA4FE-5B30-457F-9F05-1DE60628D1E1}" presName="parentLin" presStyleCnt="0"/>
      <dgm:spPr/>
    </dgm:pt>
    <dgm:pt modelId="{5AF71A77-035D-463B-BBED-C9EF796FCAD3}" type="pres">
      <dgm:prSet presAssocID="{3B6DA4FE-5B30-457F-9F05-1DE60628D1E1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B4EC15C7-D9EF-4318-8B94-B73682A4AD2F}" type="pres">
      <dgm:prSet presAssocID="{3B6DA4FE-5B30-457F-9F05-1DE60628D1E1}" presName="parentText" presStyleLbl="node1" presStyleIdx="0" presStyleCnt="5" custLinFactNeighborX="-11504" custLinFactNeighborY="-421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4BE24F-AAC4-41F8-B6DD-98BFCDD35FBB}" type="pres">
      <dgm:prSet presAssocID="{3B6DA4FE-5B30-457F-9F05-1DE60628D1E1}" presName="negativeSpace" presStyleCnt="0"/>
      <dgm:spPr/>
    </dgm:pt>
    <dgm:pt modelId="{E690ABC8-2A05-4ABD-BA37-523C2251E307}" type="pres">
      <dgm:prSet presAssocID="{3B6DA4FE-5B30-457F-9F05-1DE60628D1E1}" presName="childText" presStyleLbl="conFgAcc1" presStyleIdx="0" presStyleCnt="5">
        <dgm:presLayoutVars>
          <dgm:bulletEnabled val="1"/>
        </dgm:presLayoutVars>
      </dgm:prSet>
      <dgm:spPr/>
    </dgm:pt>
    <dgm:pt modelId="{C138445A-DDFE-4BBB-BF2D-D094EE15EC1B}" type="pres">
      <dgm:prSet presAssocID="{B5CEE2BF-993D-4713-A880-9554BB4D0780}" presName="spaceBetweenRectangles" presStyleCnt="0"/>
      <dgm:spPr/>
    </dgm:pt>
    <dgm:pt modelId="{CDF0BC1D-C295-4571-8F40-B033BAB14562}" type="pres">
      <dgm:prSet presAssocID="{B5D45C7C-25B8-49AD-B64D-DCBBCB4308FF}" presName="parentLin" presStyleCnt="0"/>
      <dgm:spPr/>
    </dgm:pt>
    <dgm:pt modelId="{EA741796-2EA1-4800-B218-00899A208751}" type="pres">
      <dgm:prSet presAssocID="{B5D45C7C-25B8-49AD-B64D-DCBBCB4308FF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980BFEE0-022E-4906-A73D-6BAA16376103}" type="pres">
      <dgm:prSet presAssocID="{B5D45C7C-25B8-49AD-B64D-DCBBCB4308F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3FF1F8-B449-4247-97D8-80D96B83A6C0}" type="pres">
      <dgm:prSet presAssocID="{B5D45C7C-25B8-49AD-B64D-DCBBCB4308FF}" presName="negativeSpace" presStyleCnt="0"/>
      <dgm:spPr/>
    </dgm:pt>
    <dgm:pt modelId="{CCFD4A4B-6DAB-4250-B1D9-7C3B2D7DB9ED}" type="pres">
      <dgm:prSet presAssocID="{B5D45C7C-25B8-49AD-B64D-DCBBCB4308FF}" presName="childText" presStyleLbl="conFgAcc1" presStyleIdx="1" presStyleCnt="5">
        <dgm:presLayoutVars>
          <dgm:bulletEnabled val="1"/>
        </dgm:presLayoutVars>
      </dgm:prSet>
      <dgm:spPr/>
    </dgm:pt>
    <dgm:pt modelId="{FC12BD94-0DAC-4D89-965F-967D487AB024}" type="pres">
      <dgm:prSet presAssocID="{F7F0B8A4-8B6D-4FC9-AC19-F21D45A4DC2C}" presName="spaceBetweenRectangles" presStyleCnt="0"/>
      <dgm:spPr/>
    </dgm:pt>
    <dgm:pt modelId="{BC103B3D-F6B2-4665-B205-3B7B8993966C}" type="pres">
      <dgm:prSet presAssocID="{2B3D46BA-70CC-41E0-B53E-3C091F06B5BE}" presName="parentLin" presStyleCnt="0"/>
      <dgm:spPr/>
    </dgm:pt>
    <dgm:pt modelId="{253832FB-AED8-4B23-A72A-7A8CCEF43B8D}" type="pres">
      <dgm:prSet presAssocID="{2B3D46BA-70CC-41E0-B53E-3C091F06B5BE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4D52095B-721B-4F6A-B9CD-58AD6DEC0056}" type="pres">
      <dgm:prSet presAssocID="{2B3D46BA-70CC-41E0-B53E-3C091F06B5BE}" presName="parentText" presStyleLbl="node1" presStyleIdx="2" presStyleCnt="5" custLinFactNeighborX="-11504" custLinFactNeighborY="56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1AD1B2-4A01-45FE-8E99-D8A13EC4C247}" type="pres">
      <dgm:prSet presAssocID="{2B3D46BA-70CC-41E0-B53E-3C091F06B5BE}" presName="negativeSpace" presStyleCnt="0"/>
      <dgm:spPr/>
    </dgm:pt>
    <dgm:pt modelId="{18A93E54-C421-4B91-89E9-175FBD087EB2}" type="pres">
      <dgm:prSet presAssocID="{2B3D46BA-70CC-41E0-B53E-3C091F06B5BE}" presName="childText" presStyleLbl="conFgAcc1" presStyleIdx="2" presStyleCnt="5">
        <dgm:presLayoutVars>
          <dgm:bulletEnabled val="1"/>
        </dgm:presLayoutVars>
      </dgm:prSet>
      <dgm:spPr/>
    </dgm:pt>
    <dgm:pt modelId="{705C9EE9-F6C1-4358-8D45-EDB6E9AD4DD9}" type="pres">
      <dgm:prSet presAssocID="{5EA42D56-2115-4E9D-9F22-4E34AE2570C7}" presName="spaceBetweenRectangles" presStyleCnt="0"/>
      <dgm:spPr/>
    </dgm:pt>
    <dgm:pt modelId="{B277CB32-F9DD-4398-A1B0-9BF06F191BD8}" type="pres">
      <dgm:prSet presAssocID="{29ABB7DF-F16C-4219-99AF-6A9A75BFCB96}" presName="parentLin" presStyleCnt="0"/>
      <dgm:spPr/>
    </dgm:pt>
    <dgm:pt modelId="{0705323D-899E-47BB-86ED-669A550F0386}" type="pres">
      <dgm:prSet presAssocID="{29ABB7DF-F16C-4219-99AF-6A9A75BFCB96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CC1E6907-2707-42F8-9552-59CAD92FA924}" type="pres">
      <dgm:prSet presAssocID="{29ABB7DF-F16C-4219-99AF-6A9A75BFCB9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5322E-DA28-44F2-A2BF-26E8D81DCF1B}" type="pres">
      <dgm:prSet presAssocID="{29ABB7DF-F16C-4219-99AF-6A9A75BFCB96}" presName="negativeSpace" presStyleCnt="0"/>
      <dgm:spPr/>
    </dgm:pt>
    <dgm:pt modelId="{D73D403E-309A-42BD-8932-181C45C6DED1}" type="pres">
      <dgm:prSet presAssocID="{29ABB7DF-F16C-4219-99AF-6A9A75BFCB96}" presName="childText" presStyleLbl="conFgAcc1" presStyleIdx="3" presStyleCnt="5">
        <dgm:presLayoutVars>
          <dgm:bulletEnabled val="1"/>
        </dgm:presLayoutVars>
      </dgm:prSet>
      <dgm:spPr/>
    </dgm:pt>
    <dgm:pt modelId="{EAB257AE-0552-44C3-A311-A3B16B809B21}" type="pres">
      <dgm:prSet presAssocID="{5BBF4D3B-39F1-4292-9ED0-479CB6C587F7}" presName="spaceBetweenRectangles" presStyleCnt="0"/>
      <dgm:spPr/>
    </dgm:pt>
    <dgm:pt modelId="{EF2D8FC2-B077-4693-AB2F-193D0980CAD6}" type="pres">
      <dgm:prSet presAssocID="{E533B054-85F4-49D9-A5EA-6AAFCC3C28A4}" presName="parentLin" presStyleCnt="0"/>
      <dgm:spPr/>
    </dgm:pt>
    <dgm:pt modelId="{E5D0596D-F345-4E0C-A3B1-A63B54842172}" type="pres">
      <dgm:prSet presAssocID="{E533B054-85F4-49D9-A5EA-6AAFCC3C28A4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4526B83F-0C81-4D08-9AE3-66C848C6A76B}" type="pres">
      <dgm:prSet presAssocID="{E533B054-85F4-49D9-A5EA-6AAFCC3C28A4}" presName="parentText" presStyleLbl="node1" presStyleIdx="4" presStyleCnt="5" custLinFactNeighborX="-11504" custLinFactNeighborY="68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3E169-EBBF-4E79-A1C2-F6FFB4D7A6D3}" type="pres">
      <dgm:prSet presAssocID="{E533B054-85F4-49D9-A5EA-6AAFCC3C28A4}" presName="negativeSpace" presStyleCnt="0"/>
      <dgm:spPr/>
    </dgm:pt>
    <dgm:pt modelId="{F6C17E9B-595E-4A53-A61A-CEFEE8B40D22}" type="pres">
      <dgm:prSet presAssocID="{E533B054-85F4-49D9-A5EA-6AAFCC3C28A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EA318BE-37C5-48B1-8CF1-C328043838E5}" type="presOf" srcId="{29ABB7DF-F16C-4219-99AF-6A9A75BFCB96}" destId="{0705323D-899E-47BB-86ED-669A550F0386}" srcOrd="0" destOrd="0" presId="urn:microsoft.com/office/officeart/2005/8/layout/list1"/>
    <dgm:cxn modelId="{AEC26321-DCF5-4DD2-B298-0394ED155555}" srcId="{3096F30D-EE5B-44FC-89F9-400B6D7E727D}" destId="{E533B054-85F4-49D9-A5EA-6AAFCC3C28A4}" srcOrd="4" destOrd="0" parTransId="{077B1711-FB65-4D82-9F05-79282542B695}" sibTransId="{CDDE059B-EBF5-4A37-BADB-B39B64828DD6}"/>
    <dgm:cxn modelId="{ECAA295F-47E9-44FB-9FA8-250F11BDABC4}" srcId="{3096F30D-EE5B-44FC-89F9-400B6D7E727D}" destId="{3B6DA4FE-5B30-457F-9F05-1DE60628D1E1}" srcOrd="0" destOrd="0" parTransId="{C34E13C1-BAA1-4E89-B8DD-915562C20D2D}" sibTransId="{B5CEE2BF-993D-4713-A880-9554BB4D0780}"/>
    <dgm:cxn modelId="{24165457-6563-4453-852B-0439221A6F0E}" type="presOf" srcId="{3B6DA4FE-5B30-457F-9F05-1DE60628D1E1}" destId="{5AF71A77-035D-463B-BBED-C9EF796FCAD3}" srcOrd="0" destOrd="0" presId="urn:microsoft.com/office/officeart/2005/8/layout/list1"/>
    <dgm:cxn modelId="{79AEFC0C-721B-4338-AA42-6FA47EEB58F2}" type="presOf" srcId="{2B3D46BA-70CC-41E0-B53E-3C091F06B5BE}" destId="{4D52095B-721B-4F6A-B9CD-58AD6DEC0056}" srcOrd="1" destOrd="0" presId="urn:microsoft.com/office/officeart/2005/8/layout/list1"/>
    <dgm:cxn modelId="{64D940E8-BA08-40A4-A326-10E1E1B5FB04}" type="presOf" srcId="{B5D45C7C-25B8-49AD-B64D-DCBBCB4308FF}" destId="{980BFEE0-022E-4906-A73D-6BAA16376103}" srcOrd="1" destOrd="0" presId="urn:microsoft.com/office/officeart/2005/8/layout/list1"/>
    <dgm:cxn modelId="{330C05AC-C400-40F8-905A-949F628DB384}" srcId="{3096F30D-EE5B-44FC-89F9-400B6D7E727D}" destId="{B5D45C7C-25B8-49AD-B64D-DCBBCB4308FF}" srcOrd="1" destOrd="0" parTransId="{4C6D00BB-F13D-4573-A2D0-A36C726A661A}" sibTransId="{F7F0B8A4-8B6D-4FC9-AC19-F21D45A4DC2C}"/>
    <dgm:cxn modelId="{D0754BF3-DD61-4455-878F-29D854BA9F9A}" type="presOf" srcId="{29ABB7DF-F16C-4219-99AF-6A9A75BFCB96}" destId="{CC1E6907-2707-42F8-9552-59CAD92FA924}" srcOrd="1" destOrd="0" presId="urn:microsoft.com/office/officeart/2005/8/layout/list1"/>
    <dgm:cxn modelId="{8C038F4F-A07D-4856-AB40-A7944C4C2A57}" type="presOf" srcId="{3B6DA4FE-5B30-457F-9F05-1DE60628D1E1}" destId="{B4EC15C7-D9EF-4318-8B94-B73682A4AD2F}" srcOrd="1" destOrd="0" presId="urn:microsoft.com/office/officeart/2005/8/layout/list1"/>
    <dgm:cxn modelId="{19811CE5-260E-4AA2-90FA-C706015607C7}" type="presOf" srcId="{3096F30D-EE5B-44FC-89F9-400B6D7E727D}" destId="{E35A26C1-CF60-4435-8D61-033CA4967567}" srcOrd="0" destOrd="0" presId="urn:microsoft.com/office/officeart/2005/8/layout/list1"/>
    <dgm:cxn modelId="{1E74DB22-8576-4563-A315-38AFFCC16C56}" srcId="{3096F30D-EE5B-44FC-89F9-400B6D7E727D}" destId="{2B3D46BA-70CC-41E0-B53E-3C091F06B5BE}" srcOrd="2" destOrd="0" parTransId="{1E589BA5-3768-421E-A71F-E548554DF0BB}" sibTransId="{5EA42D56-2115-4E9D-9F22-4E34AE2570C7}"/>
    <dgm:cxn modelId="{F7A15155-E2F0-4DB3-8FA5-113DBEDC264B}" type="presOf" srcId="{2B3D46BA-70CC-41E0-B53E-3C091F06B5BE}" destId="{253832FB-AED8-4B23-A72A-7A8CCEF43B8D}" srcOrd="0" destOrd="0" presId="urn:microsoft.com/office/officeart/2005/8/layout/list1"/>
    <dgm:cxn modelId="{76D5F3FA-A4D6-47AF-851B-755392E75492}" type="presOf" srcId="{E533B054-85F4-49D9-A5EA-6AAFCC3C28A4}" destId="{4526B83F-0C81-4D08-9AE3-66C848C6A76B}" srcOrd="1" destOrd="0" presId="urn:microsoft.com/office/officeart/2005/8/layout/list1"/>
    <dgm:cxn modelId="{4DFE4D19-D2F8-4CC4-AAC3-642BDB27D8AC}" type="presOf" srcId="{B5D45C7C-25B8-49AD-B64D-DCBBCB4308FF}" destId="{EA741796-2EA1-4800-B218-00899A208751}" srcOrd="0" destOrd="0" presId="urn:microsoft.com/office/officeart/2005/8/layout/list1"/>
    <dgm:cxn modelId="{AA586EFD-0367-4E52-BAFF-F5AFEC8D28EC}" srcId="{3096F30D-EE5B-44FC-89F9-400B6D7E727D}" destId="{29ABB7DF-F16C-4219-99AF-6A9A75BFCB96}" srcOrd="3" destOrd="0" parTransId="{3E31E94B-DD9E-4C3D-BEB1-F516FEF09D8D}" sibTransId="{5BBF4D3B-39F1-4292-9ED0-479CB6C587F7}"/>
    <dgm:cxn modelId="{8EAED55B-D4DF-483B-BAD9-085C146FB6FA}" type="presOf" srcId="{E533B054-85F4-49D9-A5EA-6AAFCC3C28A4}" destId="{E5D0596D-F345-4E0C-A3B1-A63B54842172}" srcOrd="0" destOrd="0" presId="urn:microsoft.com/office/officeart/2005/8/layout/list1"/>
    <dgm:cxn modelId="{F3CE0CCE-F38B-4AC4-9020-E7F1AEAFCD30}" type="presParOf" srcId="{E35A26C1-CF60-4435-8D61-033CA4967567}" destId="{52EB6DA3-FB87-407E-BF64-EBCC4898DAB5}" srcOrd="0" destOrd="0" presId="urn:microsoft.com/office/officeart/2005/8/layout/list1"/>
    <dgm:cxn modelId="{E2312E27-3429-4131-A595-4371F12288F6}" type="presParOf" srcId="{52EB6DA3-FB87-407E-BF64-EBCC4898DAB5}" destId="{5AF71A77-035D-463B-BBED-C9EF796FCAD3}" srcOrd="0" destOrd="0" presId="urn:microsoft.com/office/officeart/2005/8/layout/list1"/>
    <dgm:cxn modelId="{8E612896-F30A-484B-A499-17A2A51BDF73}" type="presParOf" srcId="{52EB6DA3-FB87-407E-BF64-EBCC4898DAB5}" destId="{B4EC15C7-D9EF-4318-8B94-B73682A4AD2F}" srcOrd="1" destOrd="0" presId="urn:microsoft.com/office/officeart/2005/8/layout/list1"/>
    <dgm:cxn modelId="{844DB821-9C4A-4174-83A3-19A78501F1F4}" type="presParOf" srcId="{E35A26C1-CF60-4435-8D61-033CA4967567}" destId="{0D4BE24F-AAC4-41F8-B6DD-98BFCDD35FBB}" srcOrd="1" destOrd="0" presId="urn:microsoft.com/office/officeart/2005/8/layout/list1"/>
    <dgm:cxn modelId="{97565107-E63A-4DD1-890A-39B244D54AED}" type="presParOf" srcId="{E35A26C1-CF60-4435-8D61-033CA4967567}" destId="{E690ABC8-2A05-4ABD-BA37-523C2251E307}" srcOrd="2" destOrd="0" presId="urn:microsoft.com/office/officeart/2005/8/layout/list1"/>
    <dgm:cxn modelId="{B4D1F81A-30C2-4A45-9A74-F299C423D1A3}" type="presParOf" srcId="{E35A26C1-CF60-4435-8D61-033CA4967567}" destId="{C138445A-DDFE-4BBB-BF2D-D094EE15EC1B}" srcOrd="3" destOrd="0" presId="urn:microsoft.com/office/officeart/2005/8/layout/list1"/>
    <dgm:cxn modelId="{63C0B8A7-9EC1-45E4-AD8A-8A665465871A}" type="presParOf" srcId="{E35A26C1-CF60-4435-8D61-033CA4967567}" destId="{CDF0BC1D-C295-4571-8F40-B033BAB14562}" srcOrd="4" destOrd="0" presId="urn:microsoft.com/office/officeart/2005/8/layout/list1"/>
    <dgm:cxn modelId="{C1E733CF-1BC4-42B6-A5CB-38B322980E84}" type="presParOf" srcId="{CDF0BC1D-C295-4571-8F40-B033BAB14562}" destId="{EA741796-2EA1-4800-B218-00899A208751}" srcOrd="0" destOrd="0" presId="urn:microsoft.com/office/officeart/2005/8/layout/list1"/>
    <dgm:cxn modelId="{E01DFF15-5EE8-42F0-AEA9-D3874579545E}" type="presParOf" srcId="{CDF0BC1D-C295-4571-8F40-B033BAB14562}" destId="{980BFEE0-022E-4906-A73D-6BAA16376103}" srcOrd="1" destOrd="0" presId="urn:microsoft.com/office/officeart/2005/8/layout/list1"/>
    <dgm:cxn modelId="{7D9584F5-C610-4928-A99D-807905A81A84}" type="presParOf" srcId="{E35A26C1-CF60-4435-8D61-033CA4967567}" destId="{C93FF1F8-B449-4247-97D8-80D96B83A6C0}" srcOrd="5" destOrd="0" presId="urn:microsoft.com/office/officeart/2005/8/layout/list1"/>
    <dgm:cxn modelId="{0D3A3E1F-BB75-4F7B-8BCB-4AE7F6A8B4D9}" type="presParOf" srcId="{E35A26C1-CF60-4435-8D61-033CA4967567}" destId="{CCFD4A4B-6DAB-4250-B1D9-7C3B2D7DB9ED}" srcOrd="6" destOrd="0" presId="urn:microsoft.com/office/officeart/2005/8/layout/list1"/>
    <dgm:cxn modelId="{63E6E743-CC04-4B13-B30A-B1762D9408A6}" type="presParOf" srcId="{E35A26C1-CF60-4435-8D61-033CA4967567}" destId="{FC12BD94-0DAC-4D89-965F-967D487AB024}" srcOrd="7" destOrd="0" presId="urn:microsoft.com/office/officeart/2005/8/layout/list1"/>
    <dgm:cxn modelId="{7E6D3DC3-F72C-4375-A1F5-D9A504523D5D}" type="presParOf" srcId="{E35A26C1-CF60-4435-8D61-033CA4967567}" destId="{BC103B3D-F6B2-4665-B205-3B7B8993966C}" srcOrd="8" destOrd="0" presId="urn:microsoft.com/office/officeart/2005/8/layout/list1"/>
    <dgm:cxn modelId="{5143F147-DAE4-4EC4-B1B4-0E0DA8B343F5}" type="presParOf" srcId="{BC103B3D-F6B2-4665-B205-3B7B8993966C}" destId="{253832FB-AED8-4B23-A72A-7A8CCEF43B8D}" srcOrd="0" destOrd="0" presId="urn:microsoft.com/office/officeart/2005/8/layout/list1"/>
    <dgm:cxn modelId="{55A8C59D-4D07-4656-A199-D2B620346132}" type="presParOf" srcId="{BC103B3D-F6B2-4665-B205-3B7B8993966C}" destId="{4D52095B-721B-4F6A-B9CD-58AD6DEC0056}" srcOrd="1" destOrd="0" presId="urn:microsoft.com/office/officeart/2005/8/layout/list1"/>
    <dgm:cxn modelId="{796DB221-96D0-42F9-90C7-00A669AF5CAD}" type="presParOf" srcId="{E35A26C1-CF60-4435-8D61-033CA4967567}" destId="{771AD1B2-4A01-45FE-8E99-D8A13EC4C247}" srcOrd="9" destOrd="0" presId="urn:microsoft.com/office/officeart/2005/8/layout/list1"/>
    <dgm:cxn modelId="{5B4FCFA2-AA4F-4231-9541-1A865CD0FE3A}" type="presParOf" srcId="{E35A26C1-CF60-4435-8D61-033CA4967567}" destId="{18A93E54-C421-4B91-89E9-175FBD087EB2}" srcOrd="10" destOrd="0" presId="urn:microsoft.com/office/officeart/2005/8/layout/list1"/>
    <dgm:cxn modelId="{0A4C6A7C-1475-4188-8C59-C6E186167A7B}" type="presParOf" srcId="{E35A26C1-CF60-4435-8D61-033CA4967567}" destId="{705C9EE9-F6C1-4358-8D45-EDB6E9AD4DD9}" srcOrd="11" destOrd="0" presId="urn:microsoft.com/office/officeart/2005/8/layout/list1"/>
    <dgm:cxn modelId="{1C97540A-B8A0-447D-9C78-D8A4656ADDC2}" type="presParOf" srcId="{E35A26C1-CF60-4435-8D61-033CA4967567}" destId="{B277CB32-F9DD-4398-A1B0-9BF06F191BD8}" srcOrd="12" destOrd="0" presId="urn:microsoft.com/office/officeart/2005/8/layout/list1"/>
    <dgm:cxn modelId="{2422E728-D6F7-4969-9D5E-F0A4C50168C8}" type="presParOf" srcId="{B277CB32-F9DD-4398-A1B0-9BF06F191BD8}" destId="{0705323D-899E-47BB-86ED-669A550F0386}" srcOrd="0" destOrd="0" presId="urn:microsoft.com/office/officeart/2005/8/layout/list1"/>
    <dgm:cxn modelId="{A93FDBAB-FA5D-49D9-8307-14D52F943EEA}" type="presParOf" srcId="{B277CB32-F9DD-4398-A1B0-9BF06F191BD8}" destId="{CC1E6907-2707-42F8-9552-59CAD92FA924}" srcOrd="1" destOrd="0" presId="urn:microsoft.com/office/officeart/2005/8/layout/list1"/>
    <dgm:cxn modelId="{C5F12C33-3077-4890-AB64-C45469EB13D7}" type="presParOf" srcId="{E35A26C1-CF60-4435-8D61-033CA4967567}" destId="{D055322E-DA28-44F2-A2BF-26E8D81DCF1B}" srcOrd="13" destOrd="0" presId="urn:microsoft.com/office/officeart/2005/8/layout/list1"/>
    <dgm:cxn modelId="{D17913F5-8DE8-4980-9151-DAB064C8B110}" type="presParOf" srcId="{E35A26C1-CF60-4435-8D61-033CA4967567}" destId="{D73D403E-309A-42BD-8932-181C45C6DED1}" srcOrd="14" destOrd="0" presId="urn:microsoft.com/office/officeart/2005/8/layout/list1"/>
    <dgm:cxn modelId="{B342CFD5-5F49-4918-A76A-6CCE87995D44}" type="presParOf" srcId="{E35A26C1-CF60-4435-8D61-033CA4967567}" destId="{EAB257AE-0552-44C3-A311-A3B16B809B21}" srcOrd="15" destOrd="0" presId="urn:microsoft.com/office/officeart/2005/8/layout/list1"/>
    <dgm:cxn modelId="{29ED7851-599D-4B4B-A5C2-5B16EEFDD3F2}" type="presParOf" srcId="{E35A26C1-CF60-4435-8D61-033CA4967567}" destId="{EF2D8FC2-B077-4693-AB2F-193D0980CAD6}" srcOrd="16" destOrd="0" presId="urn:microsoft.com/office/officeart/2005/8/layout/list1"/>
    <dgm:cxn modelId="{880A1172-AD20-4C8E-8968-CA7CC0706619}" type="presParOf" srcId="{EF2D8FC2-B077-4693-AB2F-193D0980CAD6}" destId="{E5D0596D-F345-4E0C-A3B1-A63B54842172}" srcOrd="0" destOrd="0" presId="urn:microsoft.com/office/officeart/2005/8/layout/list1"/>
    <dgm:cxn modelId="{9D1757A0-E850-42C6-9919-CE292A802462}" type="presParOf" srcId="{EF2D8FC2-B077-4693-AB2F-193D0980CAD6}" destId="{4526B83F-0C81-4D08-9AE3-66C848C6A76B}" srcOrd="1" destOrd="0" presId="urn:microsoft.com/office/officeart/2005/8/layout/list1"/>
    <dgm:cxn modelId="{DC72630D-B952-41DC-85F9-8AF8B93568AF}" type="presParOf" srcId="{E35A26C1-CF60-4435-8D61-033CA4967567}" destId="{7613E169-EBBF-4E79-A1C2-F6FFB4D7A6D3}" srcOrd="17" destOrd="0" presId="urn:microsoft.com/office/officeart/2005/8/layout/list1"/>
    <dgm:cxn modelId="{3CEE2EC7-D112-472D-90C2-252208E10C6C}" type="presParOf" srcId="{E35A26C1-CF60-4435-8D61-033CA4967567}" destId="{F6C17E9B-595E-4A53-A61A-CEFEE8B40D2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BDBC34-2E3B-4415-A25F-E02FA4167440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F87344E-CC02-42F5-A7A7-2B9F01E49477}">
      <dgm:prSet/>
      <dgm:spPr/>
      <dgm:t>
        <a:bodyPr/>
        <a:lstStyle/>
        <a:p>
          <a:pPr rtl="0"/>
          <a:r>
            <a:rPr lang="en-US" b="1" dirty="0" smtClean="0">
              <a:latin typeface="Century Gothic" pitchFamily="34" charset="0"/>
            </a:rPr>
            <a:t>Dairy has useful nutritional facts </a:t>
          </a:r>
          <a:endParaRPr lang="en-US" dirty="0">
            <a:latin typeface="Century Gothic" pitchFamily="34" charset="0"/>
          </a:endParaRPr>
        </a:p>
      </dgm:t>
    </dgm:pt>
    <dgm:pt modelId="{B627848C-4821-4144-8F53-F042FD83A5BD}" type="sibTrans" cxnId="{B9046E9E-0041-431D-8B43-5F146A4564BC}">
      <dgm:prSet/>
      <dgm:spPr/>
      <dgm:t>
        <a:bodyPr/>
        <a:lstStyle/>
        <a:p>
          <a:endParaRPr lang="en-US"/>
        </a:p>
      </dgm:t>
    </dgm:pt>
    <dgm:pt modelId="{7E6A6A46-B9C5-4125-82C0-DE4FE38B2B61}" type="parTrans" cxnId="{B9046E9E-0041-431D-8B43-5F146A4564BC}">
      <dgm:prSet/>
      <dgm:spPr/>
      <dgm:t>
        <a:bodyPr/>
        <a:lstStyle/>
        <a:p>
          <a:endParaRPr lang="en-US"/>
        </a:p>
      </dgm:t>
    </dgm:pt>
    <dgm:pt modelId="{F8426A84-7834-402B-923C-E83051540623}">
      <dgm:prSet custT="1"/>
      <dgm:spPr/>
      <dgm:t>
        <a:bodyPr/>
        <a:lstStyle/>
        <a:p>
          <a:pPr rtl="0"/>
          <a:r>
            <a:rPr lang="en-US" sz="1600" dirty="0" smtClean="0"/>
            <a:t>use of fresh milk</a:t>
          </a:r>
          <a:r>
            <a:rPr lang="en-US" sz="1200" dirty="0" smtClean="0"/>
            <a:t>. </a:t>
          </a:r>
          <a:endParaRPr lang="en-US" sz="1200" dirty="0"/>
        </a:p>
      </dgm:t>
    </dgm:pt>
    <dgm:pt modelId="{0194CC84-EF91-45CB-9D61-E65B4FC96AF0}" type="sibTrans" cxnId="{016699F6-5A82-4983-9DE8-5518D69CEDDD}">
      <dgm:prSet/>
      <dgm:spPr/>
      <dgm:t>
        <a:bodyPr/>
        <a:lstStyle/>
        <a:p>
          <a:endParaRPr lang="en-US"/>
        </a:p>
      </dgm:t>
    </dgm:pt>
    <dgm:pt modelId="{113318B8-2496-4628-B2D0-807516C6FE2B}" type="parTrans" cxnId="{016699F6-5A82-4983-9DE8-5518D69CEDDD}">
      <dgm:prSet/>
      <dgm:spPr/>
      <dgm:t>
        <a:bodyPr/>
        <a:lstStyle/>
        <a:p>
          <a:endParaRPr lang="en-US"/>
        </a:p>
      </dgm:t>
    </dgm:pt>
    <dgm:pt modelId="{9E6439B2-DFE2-4FD5-A2AA-6BCDA3DB2027}">
      <dgm:prSet custT="1"/>
      <dgm:spPr/>
      <dgm:t>
        <a:bodyPr/>
        <a:lstStyle/>
        <a:p>
          <a:pPr rtl="0"/>
          <a:r>
            <a:rPr lang="en-US" sz="1600" dirty="0" smtClean="0"/>
            <a:t>Add materials such as energy, protein, carbohydrates, fats, unsaturated fatty acids and cholesterol.</a:t>
          </a:r>
          <a:endParaRPr lang="en-US" sz="1600" dirty="0"/>
        </a:p>
      </dgm:t>
    </dgm:pt>
    <dgm:pt modelId="{C35F48F8-DAAF-4322-9B91-6E31076D335C}" type="sibTrans" cxnId="{9ACD505D-928B-440F-8195-4E65C31FB6E0}">
      <dgm:prSet/>
      <dgm:spPr/>
      <dgm:t>
        <a:bodyPr/>
        <a:lstStyle/>
        <a:p>
          <a:endParaRPr lang="en-US"/>
        </a:p>
      </dgm:t>
    </dgm:pt>
    <dgm:pt modelId="{88538334-93A8-4370-9620-3DF84802DFEE}" type="parTrans" cxnId="{9ACD505D-928B-440F-8195-4E65C31FB6E0}">
      <dgm:prSet/>
      <dgm:spPr/>
      <dgm:t>
        <a:bodyPr/>
        <a:lstStyle/>
        <a:p>
          <a:endParaRPr lang="en-US"/>
        </a:p>
      </dgm:t>
    </dgm:pt>
    <dgm:pt modelId="{4709FF25-090F-4EF8-9493-819EB5FF6CB6}">
      <dgm:prSet custT="1"/>
      <dgm:spPr/>
      <dgm:t>
        <a:bodyPr/>
        <a:lstStyle/>
        <a:p>
          <a:pPr rtl="0"/>
          <a:r>
            <a:rPr lang="en-US" sz="1600" dirty="0" smtClean="0"/>
            <a:t>Development of regulations Warning for workers by factory management and strict laws for each of the contravention.</a:t>
          </a:r>
          <a:endParaRPr lang="en-US" sz="1600" dirty="0"/>
        </a:p>
      </dgm:t>
    </dgm:pt>
    <dgm:pt modelId="{AD231BD6-B44D-45B0-9D4C-B5066EA91FEB}">
      <dgm:prSet custT="1"/>
      <dgm:spPr/>
      <dgm:t>
        <a:bodyPr/>
        <a:lstStyle/>
        <a:p>
          <a:pPr rtl="0"/>
          <a:r>
            <a:rPr lang="en-US" sz="1600" dirty="0" smtClean="0"/>
            <a:t>Follow the instructions laid down by the Ministry of Health.</a:t>
          </a:r>
          <a:endParaRPr lang="en-US" sz="1600" dirty="0"/>
        </a:p>
      </dgm:t>
    </dgm:pt>
    <dgm:pt modelId="{A8F358EF-BE94-4F67-A8CF-C2D8E7D3A4D3}">
      <dgm:prSet custT="1"/>
      <dgm:spPr/>
      <dgm:t>
        <a:bodyPr/>
        <a:lstStyle/>
        <a:p>
          <a:pPr rtl="0"/>
          <a:r>
            <a:rPr lang="en-US" sz="1600" dirty="0" smtClean="0"/>
            <a:t>use of chemicals that are not harmful to human health.</a:t>
          </a:r>
          <a:endParaRPr lang="en-US" sz="1600" dirty="0"/>
        </a:p>
      </dgm:t>
    </dgm:pt>
    <dgm:pt modelId="{08598456-EF01-4A54-811B-32FD821985E2}">
      <dgm:prSet/>
      <dgm:spPr/>
      <dgm:t>
        <a:bodyPr/>
        <a:lstStyle/>
        <a:p>
          <a:pPr rtl="0"/>
          <a:r>
            <a:rPr lang="en-US" b="1" dirty="0" smtClean="0">
              <a:latin typeface="Century Gothic" pitchFamily="34" charset="0"/>
            </a:rPr>
            <a:t>Taking into account the hygiene in the manufacture of dairy</a:t>
          </a:r>
          <a:endParaRPr lang="en-US" dirty="0">
            <a:latin typeface="Century Gothic" pitchFamily="34" charset="0"/>
          </a:endParaRPr>
        </a:p>
      </dgm:t>
    </dgm:pt>
    <dgm:pt modelId="{6A27BB6D-9485-493E-BA56-46FFBFD0120D}" type="sibTrans" cxnId="{8B230A49-3516-426F-A314-CCB074CA5860}">
      <dgm:prSet/>
      <dgm:spPr/>
      <dgm:t>
        <a:bodyPr/>
        <a:lstStyle/>
        <a:p>
          <a:endParaRPr lang="en-US"/>
        </a:p>
      </dgm:t>
    </dgm:pt>
    <dgm:pt modelId="{3ABB3A19-1D2C-4A65-B041-954BFCCB1EC5}" type="parTrans" cxnId="{8B230A49-3516-426F-A314-CCB074CA5860}">
      <dgm:prSet/>
      <dgm:spPr/>
      <dgm:t>
        <a:bodyPr/>
        <a:lstStyle/>
        <a:p>
          <a:endParaRPr lang="en-US"/>
        </a:p>
      </dgm:t>
    </dgm:pt>
    <dgm:pt modelId="{F1430010-8606-4E47-AD6B-BCC96D81FDD2}" type="sibTrans" cxnId="{8285372F-1ED1-49CD-AC0C-D33ED6AF20D8}">
      <dgm:prSet/>
      <dgm:spPr/>
      <dgm:t>
        <a:bodyPr/>
        <a:lstStyle/>
        <a:p>
          <a:endParaRPr lang="en-US"/>
        </a:p>
      </dgm:t>
    </dgm:pt>
    <dgm:pt modelId="{C37F7945-1231-4408-9AE6-CF04D6624FFC}" type="parTrans" cxnId="{8285372F-1ED1-49CD-AC0C-D33ED6AF20D8}">
      <dgm:prSet/>
      <dgm:spPr/>
      <dgm:t>
        <a:bodyPr/>
        <a:lstStyle/>
        <a:p>
          <a:endParaRPr lang="en-US"/>
        </a:p>
      </dgm:t>
    </dgm:pt>
    <dgm:pt modelId="{73CC6ED0-D80E-484C-892B-BE01F6A10F79}" type="sibTrans" cxnId="{9FE53EC3-0E57-4B24-8299-0AF6BEFBE20C}">
      <dgm:prSet/>
      <dgm:spPr/>
      <dgm:t>
        <a:bodyPr/>
        <a:lstStyle/>
        <a:p>
          <a:endParaRPr lang="en-US"/>
        </a:p>
      </dgm:t>
    </dgm:pt>
    <dgm:pt modelId="{06384786-23E3-4594-A9D4-8534210E11B6}" type="parTrans" cxnId="{9FE53EC3-0E57-4B24-8299-0AF6BEFBE20C}">
      <dgm:prSet/>
      <dgm:spPr/>
      <dgm:t>
        <a:bodyPr/>
        <a:lstStyle/>
        <a:p>
          <a:endParaRPr lang="en-US"/>
        </a:p>
      </dgm:t>
    </dgm:pt>
    <dgm:pt modelId="{93B24039-EBA3-4696-8FE4-FA38D6B12493}" type="sibTrans" cxnId="{5422BACC-BCBA-48AE-9B9A-EEC989E68EAD}">
      <dgm:prSet/>
      <dgm:spPr/>
      <dgm:t>
        <a:bodyPr/>
        <a:lstStyle/>
        <a:p>
          <a:endParaRPr lang="en-US"/>
        </a:p>
      </dgm:t>
    </dgm:pt>
    <dgm:pt modelId="{D9960EC4-626A-42D6-B73D-68D021B5351D}" type="parTrans" cxnId="{5422BACC-BCBA-48AE-9B9A-EEC989E68EAD}">
      <dgm:prSet/>
      <dgm:spPr/>
      <dgm:t>
        <a:bodyPr/>
        <a:lstStyle/>
        <a:p>
          <a:endParaRPr lang="en-US"/>
        </a:p>
      </dgm:t>
    </dgm:pt>
    <dgm:pt modelId="{E1A0458F-2544-42A1-AE25-FA529A39E316}" type="pres">
      <dgm:prSet presAssocID="{71BDBC34-2E3B-4415-A25F-E02FA416744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30EB11B-F62C-4CDF-B0BB-4BF6B673B460}" type="pres">
      <dgm:prSet presAssocID="{08598456-EF01-4A54-811B-32FD821985E2}" presName="linNode" presStyleCnt="0"/>
      <dgm:spPr/>
    </dgm:pt>
    <dgm:pt modelId="{DE9B2441-36B9-4D15-8C85-022F0AC2A4BD}" type="pres">
      <dgm:prSet presAssocID="{08598456-EF01-4A54-811B-32FD821985E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D7D76-3BA6-489E-BA3D-E9A73B5899EF}" type="pres">
      <dgm:prSet presAssocID="{08598456-EF01-4A54-811B-32FD821985E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EE9F3F-5D27-49A2-8884-373EB653AFAE}" type="pres">
      <dgm:prSet presAssocID="{6A27BB6D-9485-493E-BA56-46FFBFD0120D}" presName="sp" presStyleCnt="0"/>
      <dgm:spPr/>
    </dgm:pt>
    <dgm:pt modelId="{90B57616-9173-49C4-B0EE-07BDD47756C7}" type="pres">
      <dgm:prSet presAssocID="{3F87344E-CC02-42F5-A7A7-2B9F01E49477}" presName="linNode" presStyleCnt="0"/>
      <dgm:spPr/>
    </dgm:pt>
    <dgm:pt modelId="{65D9E9B2-F9D0-4A36-A6BD-9C26F048BCC7}" type="pres">
      <dgm:prSet presAssocID="{3F87344E-CC02-42F5-A7A7-2B9F01E49477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3E9D9-3ECF-40AB-8FA5-2F2B52916B93}" type="pres">
      <dgm:prSet presAssocID="{3F87344E-CC02-42F5-A7A7-2B9F01E4947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B0FB48-7D49-491E-926B-A1676F76004C}" type="presOf" srcId="{9E6439B2-DFE2-4FD5-A2AA-6BCDA3DB2027}" destId="{3A33E9D9-3ECF-40AB-8FA5-2F2B52916B93}" srcOrd="0" destOrd="0" presId="urn:microsoft.com/office/officeart/2005/8/layout/vList5"/>
    <dgm:cxn modelId="{4832EFCA-6D21-490E-BA47-79CE9C3143BA}" type="presOf" srcId="{F8426A84-7834-402B-923C-E83051540623}" destId="{3A33E9D9-3ECF-40AB-8FA5-2F2B52916B93}" srcOrd="0" destOrd="1" presId="urn:microsoft.com/office/officeart/2005/8/layout/vList5"/>
    <dgm:cxn modelId="{5422BACC-BCBA-48AE-9B9A-EEC989E68EAD}" srcId="{08598456-EF01-4A54-811B-32FD821985E2}" destId="{A8F358EF-BE94-4F67-A8CF-C2D8E7D3A4D3}" srcOrd="0" destOrd="0" parTransId="{D9960EC4-626A-42D6-B73D-68D021B5351D}" sibTransId="{93B24039-EBA3-4696-8FE4-FA38D6B12493}"/>
    <dgm:cxn modelId="{CB5440AF-4E3C-4ECB-A2D3-A16CFFE43A4E}" type="presOf" srcId="{AD231BD6-B44D-45B0-9D4C-B5066EA91FEB}" destId="{CB0D7D76-3BA6-489E-BA3D-E9A73B5899EF}" srcOrd="0" destOrd="1" presId="urn:microsoft.com/office/officeart/2005/8/layout/vList5"/>
    <dgm:cxn modelId="{B46A751A-B96C-4A35-9901-EE79A255345D}" type="presOf" srcId="{4709FF25-090F-4EF8-9493-819EB5FF6CB6}" destId="{CB0D7D76-3BA6-489E-BA3D-E9A73B5899EF}" srcOrd="0" destOrd="2" presId="urn:microsoft.com/office/officeart/2005/8/layout/vList5"/>
    <dgm:cxn modelId="{C905ED50-06BF-4975-8749-72B1E68C9687}" type="presOf" srcId="{A8F358EF-BE94-4F67-A8CF-C2D8E7D3A4D3}" destId="{CB0D7D76-3BA6-489E-BA3D-E9A73B5899EF}" srcOrd="0" destOrd="0" presId="urn:microsoft.com/office/officeart/2005/8/layout/vList5"/>
    <dgm:cxn modelId="{8B230A49-3516-426F-A314-CCB074CA5860}" srcId="{71BDBC34-2E3B-4415-A25F-E02FA4167440}" destId="{08598456-EF01-4A54-811B-32FD821985E2}" srcOrd="0" destOrd="0" parTransId="{3ABB3A19-1D2C-4A65-B041-954BFCCB1EC5}" sibTransId="{6A27BB6D-9485-493E-BA56-46FFBFD0120D}"/>
    <dgm:cxn modelId="{D54507C1-BB74-4162-A704-A116C78D75F6}" type="presOf" srcId="{08598456-EF01-4A54-811B-32FD821985E2}" destId="{DE9B2441-36B9-4D15-8C85-022F0AC2A4BD}" srcOrd="0" destOrd="0" presId="urn:microsoft.com/office/officeart/2005/8/layout/vList5"/>
    <dgm:cxn modelId="{9ACD505D-928B-440F-8195-4E65C31FB6E0}" srcId="{3F87344E-CC02-42F5-A7A7-2B9F01E49477}" destId="{9E6439B2-DFE2-4FD5-A2AA-6BCDA3DB2027}" srcOrd="0" destOrd="0" parTransId="{88538334-93A8-4370-9620-3DF84802DFEE}" sibTransId="{C35F48F8-DAAF-4322-9B91-6E31076D335C}"/>
    <dgm:cxn modelId="{4408A17F-6F21-41BC-B74C-008AB0CF89EE}" type="presOf" srcId="{71BDBC34-2E3B-4415-A25F-E02FA4167440}" destId="{E1A0458F-2544-42A1-AE25-FA529A39E316}" srcOrd="0" destOrd="0" presId="urn:microsoft.com/office/officeart/2005/8/layout/vList5"/>
    <dgm:cxn modelId="{DFF4D71C-27B5-4A3F-BC56-CE3957E2AFB0}" type="presOf" srcId="{3F87344E-CC02-42F5-A7A7-2B9F01E49477}" destId="{65D9E9B2-F9D0-4A36-A6BD-9C26F048BCC7}" srcOrd="0" destOrd="0" presId="urn:microsoft.com/office/officeart/2005/8/layout/vList5"/>
    <dgm:cxn modelId="{016699F6-5A82-4983-9DE8-5518D69CEDDD}" srcId="{3F87344E-CC02-42F5-A7A7-2B9F01E49477}" destId="{F8426A84-7834-402B-923C-E83051540623}" srcOrd="1" destOrd="0" parTransId="{113318B8-2496-4628-B2D0-807516C6FE2B}" sibTransId="{0194CC84-EF91-45CB-9D61-E65B4FC96AF0}"/>
    <dgm:cxn modelId="{9FE53EC3-0E57-4B24-8299-0AF6BEFBE20C}" srcId="{08598456-EF01-4A54-811B-32FD821985E2}" destId="{AD231BD6-B44D-45B0-9D4C-B5066EA91FEB}" srcOrd="1" destOrd="0" parTransId="{06384786-23E3-4594-A9D4-8534210E11B6}" sibTransId="{73CC6ED0-D80E-484C-892B-BE01F6A10F79}"/>
    <dgm:cxn modelId="{8285372F-1ED1-49CD-AC0C-D33ED6AF20D8}" srcId="{08598456-EF01-4A54-811B-32FD821985E2}" destId="{4709FF25-090F-4EF8-9493-819EB5FF6CB6}" srcOrd="2" destOrd="0" parTransId="{C37F7945-1231-4408-9AE6-CF04D6624FFC}" sibTransId="{F1430010-8606-4E47-AD6B-BCC96D81FDD2}"/>
    <dgm:cxn modelId="{B9046E9E-0041-431D-8B43-5F146A4564BC}" srcId="{71BDBC34-2E3B-4415-A25F-E02FA4167440}" destId="{3F87344E-CC02-42F5-A7A7-2B9F01E49477}" srcOrd="1" destOrd="0" parTransId="{7E6A6A46-B9C5-4125-82C0-DE4FE38B2B61}" sibTransId="{B627848C-4821-4144-8F53-F042FD83A5BD}"/>
    <dgm:cxn modelId="{09B17FCA-BD18-4F49-8D2C-F7D127E86718}" type="presParOf" srcId="{E1A0458F-2544-42A1-AE25-FA529A39E316}" destId="{F30EB11B-F62C-4CDF-B0BB-4BF6B673B460}" srcOrd="0" destOrd="0" presId="urn:microsoft.com/office/officeart/2005/8/layout/vList5"/>
    <dgm:cxn modelId="{E4E2D37C-2BAE-4DCA-9A51-8AA9E6F130BB}" type="presParOf" srcId="{F30EB11B-F62C-4CDF-B0BB-4BF6B673B460}" destId="{DE9B2441-36B9-4D15-8C85-022F0AC2A4BD}" srcOrd="0" destOrd="0" presId="urn:microsoft.com/office/officeart/2005/8/layout/vList5"/>
    <dgm:cxn modelId="{94D2F980-B5D5-4712-9BE4-EA5120570F33}" type="presParOf" srcId="{F30EB11B-F62C-4CDF-B0BB-4BF6B673B460}" destId="{CB0D7D76-3BA6-489E-BA3D-E9A73B5899EF}" srcOrd="1" destOrd="0" presId="urn:microsoft.com/office/officeart/2005/8/layout/vList5"/>
    <dgm:cxn modelId="{6F203396-BD0B-4302-A501-4CBABACB2CC2}" type="presParOf" srcId="{E1A0458F-2544-42A1-AE25-FA529A39E316}" destId="{2FEE9F3F-5D27-49A2-8884-373EB653AFAE}" srcOrd="1" destOrd="0" presId="urn:microsoft.com/office/officeart/2005/8/layout/vList5"/>
    <dgm:cxn modelId="{25C87FDA-CFA0-4E6E-8173-2DFF236E3824}" type="presParOf" srcId="{E1A0458F-2544-42A1-AE25-FA529A39E316}" destId="{90B57616-9173-49C4-B0EE-07BDD47756C7}" srcOrd="2" destOrd="0" presId="urn:microsoft.com/office/officeart/2005/8/layout/vList5"/>
    <dgm:cxn modelId="{55803BA7-7BD8-49DB-A07B-C8B694B3222D}" type="presParOf" srcId="{90B57616-9173-49C4-B0EE-07BDD47756C7}" destId="{65D9E9B2-F9D0-4A36-A6BD-9C26F048BCC7}" srcOrd="0" destOrd="0" presId="urn:microsoft.com/office/officeart/2005/8/layout/vList5"/>
    <dgm:cxn modelId="{FC750790-B614-4620-B1E4-0D0CF7DE711B}" type="presParOf" srcId="{90B57616-9173-49C4-B0EE-07BDD47756C7}" destId="{3A33E9D9-3ECF-40AB-8FA5-2F2B52916B9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B9C336-C4AB-43B8-A18C-94A665A16595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CF5FF74-82C0-4FC5-AB9F-5F9871060B76}">
      <dgm:prSet custT="1"/>
      <dgm:spPr/>
      <dgm:t>
        <a:bodyPr/>
        <a:lstStyle/>
        <a:p>
          <a:pPr rtl="0"/>
          <a:r>
            <a:rPr lang="en-US" sz="2800" b="1" dirty="0" smtClean="0">
              <a:latin typeface="Century Gothic" pitchFamily="34" charset="0"/>
            </a:rPr>
            <a:t>Safe food does not contain preservatives</a:t>
          </a:r>
          <a:endParaRPr lang="en-US" sz="2800" dirty="0">
            <a:latin typeface="Century Gothic" pitchFamily="34" charset="0"/>
          </a:endParaRPr>
        </a:p>
      </dgm:t>
    </dgm:pt>
    <dgm:pt modelId="{F6A4B4D9-6ED5-47D2-B208-D074740C8CF3}" type="parTrans" cxnId="{7DF1BB0F-96D6-4423-A9C5-4C7C14227279}">
      <dgm:prSet/>
      <dgm:spPr/>
      <dgm:t>
        <a:bodyPr/>
        <a:lstStyle/>
        <a:p>
          <a:endParaRPr lang="en-US"/>
        </a:p>
      </dgm:t>
    </dgm:pt>
    <dgm:pt modelId="{2BB39587-4458-46A1-88E8-65848C9F2090}" type="sibTrans" cxnId="{7DF1BB0F-96D6-4423-A9C5-4C7C14227279}">
      <dgm:prSet/>
      <dgm:spPr/>
      <dgm:t>
        <a:bodyPr/>
        <a:lstStyle/>
        <a:p>
          <a:endParaRPr lang="en-US"/>
        </a:p>
      </dgm:t>
    </dgm:pt>
    <dgm:pt modelId="{3D6ECEC6-C46F-4574-B355-373268978E00}">
      <dgm:prSet/>
      <dgm:spPr/>
      <dgm:t>
        <a:bodyPr/>
        <a:lstStyle/>
        <a:p>
          <a:pPr rtl="0"/>
          <a:r>
            <a:rPr lang="en-US" dirty="0" smtClean="0">
              <a:latin typeface="Century Gothic" pitchFamily="34" charset="0"/>
            </a:rPr>
            <a:t>Added material by requiring the Palestinian Health Ministry.</a:t>
          </a:r>
          <a:endParaRPr lang="en-US" dirty="0">
            <a:latin typeface="Century Gothic" pitchFamily="34" charset="0"/>
          </a:endParaRPr>
        </a:p>
      </dgm:t>
    </dgm:pt>
    <dgm:pt modelId="{CAD867F2-282D-4AA5-B04D-31EB69646963}" type="parTrans" cxnId="{5C8CD22B-2EDE-424F-8823-281BC092B4F2}">
      <dgm:prSet/>
      <dgm:spPr/>
      <dgm:t>
        <a:bodyPr/>
        <a:lstStyle/>
        <a:p>
          <a:endParaRPr lang="en-US"/>
        </a:p>
      </dgm:t>
    </dgm:pt>
    <dgm:pt modelId="{522505FA-957C-411C-8EF1-23A8042D3448}" type="sibTrans" cxnId="{5C8CD22B-2EDE-424F-8823-281BC092B4F2}">
      <dgm:prSet/>
      <dgm:spPr/>
      <dgm:t>
        <a:bodyPr/>
        <a:lstStyle/>
        <a:p>
          <a:endParaRPr lang="en-US"/>
        </a:p>
      </dgm:t>
    </dgm:pt>
    <dgm:pt modelId="{14486160-C625-413A-9D3D-D62C45CEA668}">
      <dgm:prSet custT="1"/>
      <dgm:spPr/>
      <dgm:t>
        <a:bodyPr/>
        <a:lstStyle/>
        <a:p>
          <a:pPr rtl="0"/>
          <a:r>
            <a:rPr lang="en-US" sz="2800" b="1" dirty="0" smtClean="0">
              <a:latin typeface="Century Gothic" pitchFamily="34" charset="0"/>
            </a:rPr>
            <a:t>Dairy poses appropriate price</a:t>
          </a:r>
          <a:endParaRPr lang="en-US" sz="2800" dirty="0">
            <a:latin typeface="Century Gothic" pitchFamily="34" charset="0"/>
          </a:endParaRPr>
        </a:p>
      </dgm:t>
    </dgm:pt>
    <dgm:pt modelId="{03CB01B8-4331-4A5B-9846-972E0BAB440F}" type="parTrans" cxnId="{BACCF829-CAA6-4CA0-83C8-393C37699774}">
      <dgm:prSet/>
      <dgm:spPr/>
      <dgm:t>
        <a:bodyPr/>
        <a:lstStyle/>
        <a:p>
          <a:endParaRPr lang="en-US"/>
        </a:p>
      </dgm:t>
    </dgm:pt>
    <dgm:pt modelId="{37B37482-4BAA-4DCC-964F-81634574DB93}" type="sibTrans" cxnId="{BACCF829-CAA6-4CA0-83C8-393C37699774}">
      <dgm:prSet/>
      <dgm:spPr/>
      <dgm:t>
        <a:bodyPr/>
        <a:lstStyle/>
        <a:p>
          <a:endParaRPr lang="en-US"/>
        </a:p>
      </dgm:t>
    </dgm:pt>
    <dgm:pt modelId="{7EA4B379-23E0-405F-94E4-5C4EC8464B1E}">
      <dgm:prSet/>
      <dgm:spPr/>
      <dgm:t>
        <a:bodyPr/>
        <a:lstStyle/>
        <a:p>
          <a:pPr rtl="0"/>
          <a:r>
            <a:rPr lang="en-US" dirty="0" smtClean="0">
              <a:latin typeface="Century Gothic" pitchFamily="34" charset="0"/>
            </a:rPr>
            <a:t>Use of private farms.</a:t>
          </a:r>
          <a:endParaRPr lang="en-US" dirty="0">
            <a:latin typeface="Century Gothic" pitchFamily="34" charset="0"/>
          </a:endParaRPr>
        </a:p>
      </dgm:t>
    </dgm:pt>
    <dgm:pt modelId="{75879739-6D82-4806-A75E-A36FE713DE6D}" type="parTrans" cxnId="{E6C8EB61-7D3E-49A9-84B3-859CB1F92B7E}">
      <dgm:prSet/>
      <dgm:spPr/>
      <dgm:t>
        <a:bodyPr/>
        <a:lstStyle/>
        <a:p>
          <a:endParaRPr lang="en-US"/>
        </a:p>
      </dgm:t>
    </dgm:pt>
    <dgm:pt modelId="{D7515475-00CB-4667-A7EF-B22F23D5B809}" type="sibTrans" cxnId="{E6C8EB61-7D3E-49A9-84B3-859CB1F92B7E}">
      <dgm:prSet/>
      <dgm:spPr/>
      <dgm:t>
        <a:bodyPr/>
        <a:lstStyle/>
        <a:p>
          <a:endParaRPr lang="en-US"/>
        </a:p>
      </dgm:t>
    </dgm:pt>
    <dgm:pt modelId="{166D8BC1-51B1-4F59-964B-8D2284504452}">
      <dgm:prSet/>
      <dgm:spPr/>
      <dgm:t>
        <a:bodyPr/>
        <a:lstStyle/>
        <a:p>
          <a:pPr rtl="0"/>
          <a:r>
            <a:rPr lang="en-US" dirty="0" smtClean="0">
              <a:latin typeface="Century Gothic" pitchFamily="34" charset="0"/>
            </a:rPr>
            <a:t>Accurate arithmetic software for cost.</a:t>
          </a:r>
          <a:endParaRPr lang="en-US" dirty="0">
            <a:latin typeface="Century Gothic" pitchFamily="34" charset="0"/>
          </a:endParaRPr>
        </a:p>
      </dgm:t>
    </dgm:pt>
    <dgm:pt modelId="{E16CB1E2-26C8-4F99-81CF-3DC04C61E51B}" type="parTrans" cxnId="{19F375FD-6313-45CA-BA5A-6283BF580DC1}">
      <dgm:prSet/>
      <dgm:spPr/>
      <dgm:t>
        <a:bodyPr/>
        <a:lstStyle/>
        <a:p>
          <a:endParaRPr lang="en-US"/>
        </a:p>
      </dgm:t>
    </dgm:pt>
    <dgm:pt modelId="{52806052-3B8D-4196-A851-3066EC48DA0D}" type="sibTrans" cxnId="{19F375FD-6313-45CA-BA5A-6283BF580DC1}">
      <dgm:prSet/>
      <dgm:spPr/>
      <dgm:t>
        <a:bodyPr/>
        <a:lstStyle/>
        <a:p>
          <a:endParaRPr lang="en-US"/>
        </a:p>
      </dgm:t>
    </dgm:pt>
    <dgm:pt modelId="{E8D8A2CA-9C2A-4BE4-97F6-82E2D1213AB9}">
      <dgm:prSet/>
      <dgm:spPr/>
      <dgm:t>
        <a:bodyPr/>
        <a:lstStyle/>
        <a:p>
          <a:pPr rtl="0"/>
          <a:r>
            <a:rPr lang="en-US" dirty="0" smtClean="0">
              <a:latin typeface="Century Gothic" pitchFamily="34" charset="0"/>
            </a:rPr>
            <a:t>Reducing the price of dairy as much as possible to meet all strata of society.</a:t>
          </a:r>
          <a:endParaRPr lang="en-US" dirty="0">
            <a:latin typeface="Century Gothic" pitchFamily="34" charset="0"/>
          </a:endParaRPr>
        </a:p>
      </dgm:t>
    </dgm:pt>
    <dgm:pt modelId="{E7D87069-9D56-4214-9B05-E483499CB16D}" type="parTrans" cxnId="{523B4061-5F52-4C7C-B0D3-6FCE0644F2D7}">
      <dgm:prSet/>
      <dgm:spPr/>
      <dgm:t>
        <a:bodyPr/>
        <a:lstStyle/>
        <a:p>
          <a:endParaRPr lang="en-US"/>
        </a:p>
      </dgm:t>
    </dgm:pt>
    <dgm:pt modelId="{B6EE9A3B-5D01-435E-A1D4-182B88074590}" type="sibTrans" cxnId="{523B4061-5F52-4C7C-B0D3-6FCE0644F2D7}">
      <dgm:prSet/>
      <dgm:spPr/>
      <dgm:t>
        <a:bodyPr/>
        <a:lstStyle/>
        <a:p>
          <a:endParaRPr lang="en-US"/>
        </a:p>
      </dgm:t>
    </dgm:pt>
    <dgm:pt modelId="{1DC9EF13-8D05-4621-BA62-EA76290D453F}" type="pres">
      <dgm:prSet presAssocID="{D3B9C336-C4AB-43B8-A18C-94A665A165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A61104-D21D-4F97-819C-7CD36853DEF0}" type="pres">
      <dgm:prSet presAssocID="{2CF5FF74-82C0-4FC5-AB9F-5F9871060B76}" presName="linNode" presStyleCnt="0"/>
      <dgm:spPr/>
    </dgm:pt>
    <dgm:pt modelId="{9F26C75E-F73A-4C54-AECE-A11110FA7FB6}" type="pres">
      <dgm:prSet presAssocID="{2CF5FF74-82C0-4FC5-AB9F-5F9871060B76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67A36-DEFB-4DAA-8F2C-3A8822AC021A}" type="pres">
      <dgm:prSet presAssocID="{2CF5FF74-82C0-4FC5-AB9F-5F9871060B76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7658D-7510-41BF-9041-2B8C755DF0DA}" type="pres">
      <dgm:prSet presAssocID="{2BB39587-4458-46A1-88E8-65848C9F2090}" presName="sp" presStyleCnt="0"/>
      <dgm:spPr/>
    </dgm:pt>
    <dgm:pt modelId="{528E6DF5-15E3-4FBC-A5C2-4FE789729828}" type="pres">
      <dgm:prSet presAssocID="{14486160-C625-413A-9D3D-D62C45CEA668}" presName="linNode" presStyleCnt="0"/>
      <dgm:spPr/>
    </dgm:pt>
    <dgm:pt modelId="{1A2A040C-2ABD-4748-930A-082CC64B8BF9}" type="pres">
      <dgm:prSet presAssocID="{14486160-C625-413A-9D3D-D62C45CEA66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26D66-A307-4F82-A14A-0A2A322F2A41}" type="pres">
      <dgm:prSet presAssocID="{14486160-C625-413A-9D3D-D62C45CEA66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53288B-7233-4C10-B3F9-FF6E9EE5140E}" type="presOf" srcId="{D3B9C336-C4AB-43B8-A18C-94A665A16595}" destId="{1DC9EF13-8D05-4621-BA62-EA76290D453F}" srcOrd="0" destOrd="0" presId="urn:microsoft.com/office/officeart/2005/8/layout/vList5"/>
    <dgm:cxn modelId="{5C8CD22B-2EDE-424F-8823-281BC092B4F2}" srcId="{2CF5FF74-82C0-4FC5-AB9F-5F9871060B76}" destId="{3D6ECEC6-C46F-4574-B355-373268978E00}" srcOrd="0" destOrd="0" parTransId="{CAD867F2-282D-4AA5-B04D-31EB69646963}" sibTransId="{522505FA-957C-411C-8EF1-23A8042D3448}"/>
    <dgm:cxn modelId="{7DF1BB0F-96D6-4423-A9C5-4C7C14227279}" srcId="{D3B9C336-C4AB-43B8-A18C-94A665A16595}" destId="{2CF5FF74-82C0-4FC5-AB9F-5F9871060B76}" srcOrd="0" destOrd="0" parTransId="{F6A4B4D9-6ED5-47D2-B208-D074740C8CF3}" sibTransId="{2BB39587-4458-46A1-88E8-65848C9F2090}"/>
    <dgm:cxn modelId="{E6C8EB61-7D3E-49A9-84B3-859CB1F92B7E}" srcId="{14486160-C625-413A-9D3D-D62C45CEA668}" destId="{7EA4B379-23E0-405F-94E4-5C4EC8464B1E}" srcOrd="0" destOrd="0" parTransId="{75879739-6D82-4806-A75E-A36FE713DE6D}" sibTransId="{D7515475-00CB-4667-A7EF-B22F23D5B809}"/>
    <dgm:cxn modelId="{D73B9F74-7BDB-43E9-B3A4-54A6A66B87DE}" type="presOf" srcId="{2CF5FF74-82C0-4FC5-AB9F-5F9871060B76}" destId="{9F26C75E-F73A-4C54-AECE-A11110FA7FB6}" srcOrd="0" destOrd="0" presId="urn:microsoft.com/office/officeart/2005/8/layout/vList5"/>
    <dgm:cxn modelId="{BACCF829-CAA6-4CA0-83C8-393C37699774}" srcId="{D3B9C336-C4AB-43B8-A18C-94A665A16595}" destId="{14486160-C625-413A-9D3D-D62C45CEA668}" srcOrd="1" destOrd="0" parTransId="{03CB01B8-4331-4A5B-9846-972E0BAB440F}" sibTransId="{37B37482-4BAA-4DCC-964F-81634574DB93}"/>
    <dgm:cxn modelId="{C24339A2-9E03-4BAE-B70C-02342B064C12}" type="presOf" srcId="{E8D8A2CA-9C2A-4BE4-97F6-82E2D1213AB9}" destId="{6D826D66-A307-4F82-A14A-0A2A322F2A41}" srcOrd="0" destOrd="2" presId="urn:microsoft.com/office/officeart/2005/8/layout/vList5"/>
    <dgm:cxn modelId="{393E7B7A-E6DB-4233-9144-D809F0440B68}" type="presOf" srcId="{3D6ECEC6-C46F-4574-B355-373268978E00}" destId="{ADF67A36-DEFB-4DAA-8F2C-3A8822AC021A}" srcOrd="0" destOrd="0" presId="urn:microsoft.com/office/officeart/2005/8/layout/vList5"/>
    <dgm:cxn modelId="{37866550-CCF1-4B86-83D6-4BA711542B74}" type="presOf" srcId="{166D8BC1-51B1-4F59-964B-8D2284504452}" destId="{6D826D66-A307-4F82-A14A-0A2A322F2A41}" srcOrd="0" destOrd="1" presId="urn:microsoft.com/office/officeart/2005/8/layout/vList5"/>
    <dgm:cxn modelId="{19F375FD-6313-45CA-BA5A-6283BF580DC1}" srcId="{14486160-C625-413A-9D3D-D62C45CEA668}" destId="{166D8BC1-51B1-4F59-964B-8D2284504452}" srcOrd="1" destOrd="0" parTransId="{E16CB1E2-26C8-4F99-81CF-3DC04C61E51B}" sibTransId="{52806052-3B8D-4196-A851-3066EC48DA0D}"/>
    <dgm:cxn modelId="{3545C5CB-4A3A-471C-97E2-0E56E3654240}" type="presOf" srcId="{7EA4B379-23E0-405F-94E4-5C4EC8464B1E}" destId="{6D826D66-A307-4F82-A14A-0A2A322F2A41}" srcOrd="0" destOrd="0" presId="urn:microsoft.com/office/officeart/2005/8/layout/vList5"/>
    <dgm:cxn modelId="{6DAB5BE8-4AC7-4C9B-BB46-B07B1CEEFC4D}" type="presOf" srcId="{14486160-C625-413A-9D3D-D62C45CEA668}" destId="{1A2A040C-2ABD-4748-930A-082CC64B8BF9}" srcOrd="0" destOrd="0" presId="urn:microsoft.com/office/officeart/2005/8/layout/vList5"/>
    <dgm:cxn modelId="{523B4061-5F52-4C7C-B0D3-6FCE0644F2D7}" srcId="{14486160-C625-413A-9D3D-D62C45CEA668}" destId="{E8D8A2CA-9C2A-4BE4-97F6-82E2D1213AB9}" srcOrd="2" destOrd="0" parTransId="{E7D87069-9D56-4214-9B05-E483499CB16D}" sibTransId="{B6EE9A3B-5D01-435E-A1D4-182B88074590}"/>
    <dgm:cxn modelId="{B3ED7F00-89C9-4B85-84E6-3496CD00E8D1}" type="presParOf" srcId="{1DC9EF13-8D05-4621-BA62-EA76290D453F}" destId="{FFA61104-D21D-4F97-819C-7CD36853DEF0}" srcOrd="0" destOrd="0" presId="urn:microsoft.com/office/officeart/2005/8/layout/vList5"/>
    <dgm:cxn modelId="{EBED90E0-E240-4BBC-B949-9EA69CA54455}" type="presParOf" srcId="{FFA61104-D21D-4F97-819C-7CD36853DEF0}" destId="{9F26C75E-F73A-4C54-AECE-A11110FA7FB6}" srcOrd="0" destOrd="0" presId="urn:microsoft.com/office/officeart/2005/8/layout/vList5"/>
    <dgm:cxn modelId="{3B92A6E7-FD85-4408-8FD5-6873E75FC112}" type="presParOf" srcId="{FFA61104-D21D-4F97-819C-7CD36853DEF0}" destId="{ADF67A36-DEFB-4DAA-8F2C-3A8822AC021A}" srcOrd="1" destOrd="0" presId="urn:microsoft.com/office/officeart/2005/8/layout/vList5"/>
    <dgm:cxn modelId="{501F58FE-3D32-4E35-AA0E-1C1D695ED707}" type="presParOf" srcId="{1DC9EF13-8D05-4621-BA62-EA76290D453F}" destId="{05C7658D-7510-41BF-9041-2B8C755DF0DA}" srcOrd="1" destOrd="0" presId="urn:microsoft.com/office/officeart/2005/8/layout/vList5"/>
    <dgm:cxn modelId="{D6258F52-12DE-4E92-B5CE-536C91A8A02B}" type="presParOf" srcId="{1DC9EF13-8D05-4621-BA62-EA76290D453F}" destId="{528E6DF5-15E3-4FBC-A5C2-4FE789729828}" srcOrd="2" destOrd="0" presId="urn:microsoft.com/office/officeart/2005/8/layout/vList5"/>
    <dgm:cxn modelId="{97F4BC86-828B-4B38-AFDE-814073ABB3AB}" type="presParOf" srcId="{528E6DF5-15E3-4FBC-A5C2-4FE789729828}" destId="{1A2A040C-2ABD-4748-930A-082CC64B8BF9}" srcOrd="0" destOrd="0" presId="urn:microsoft.com/office/officeart/2005/8/layout/vList5"/>
    <dgm:cxn modelId="{1D1C99D4-DB1E-4943-86B3-6D20491F117B}" type="presParOf" srcId="{528E6DF5-15E3-4FBC-A5C2-4FE789729828}" destId="{6D826D66-A307-4F82-A14A-0A2A322F2A41}" srcOrd="1" destOrd="0" presId="urn:microsoft.com/office/officeart/2005/8/layout/vList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90ABC8-2A05-4ABD-BA37-523C2251E307}">
      <dsp:nvSpPr>
        <dsp:cNvPr id="0" name=""/>
        <dsp:cNvSpPr/>
      </dsp:nvSpPr>
      <dsp:spPr>
        <a:xfrm>
          <a:off x="0" y="34280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C15C7-D9EF-4318-8B94-B73682A4AD2F}">
      <dsp:nvSpPr>
        <dsp:cNvPr id="0" name=""/>
        <dsp:cNvSpPr/>
      </dsp:nvSpPr>
      <dsp:spPr>
        <a:xfrm>
          <a:off x="364143" y="0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Import of raw milk.</a:t>
          </a:r>
          <a:endParaRPr lang="en-US" sz="2200" kern="1200" dirty="0"/>
        </a:p>
      </dsp:txBody>
      <dsp:txXfrm>
        <a:off x="364143" y="0"/>
        <a:ext cx="5760720" cy="649440"/>
      </dsp:txXfrm>
    </dsp:sp>
    <dsp:sp modelId="{CCFD4A4B-6DAB-4250-B1D9-7C3B2D7DB9ED}">
      <dsp:nvSpPr>
        <dsp:cNvPr id="0" name=""/>
        <dsp:cNvSpPr/>
      </dsp:nvSpPr>
      <dsp:spPr>
        <a:xfrm>
          <a:off x="0" y="134072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0BFEE0-022E-4906-A73D-6BAA16376103}">
      <dsp:nvSpPr>
        <dsp:cNvPr id="0" name=""/>
        <dsp:cNvSpPr/>
      </dsp:nvSpPr>
      <dsp:spPr>
        <a:xfrm>
          <a:off x="411480" y="1016001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Water scarcity.</a:t>
          </a:r>
          <a:endParaRPr lang="en-US" sz="2200" kern="1200" dirty="0"/>
        </a:p>
      </dsp:txBody>
      <dsp:txXfrm>
        <a:off x="411480" y="1016001"/>
        <a:ext cx="5760720" cy="649440"/>
      </dsp:txXfrm>
    </dsp:sp>
    <dsp:sp modelId="{18A93E54-C421-4B91-89E9-175FBD087EB2}">
      <dsp:nvSpPr>
        <dsp:cNvPr id="0" name=""/>
        <dsp:cNvSpPr/>
      </dsp:nvSpPr>
      <dsp:spPr>
        <a:xfrm>
          <a:off x="0" y="233864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52095B-721B-4F6A-B9CD-58AD6DEC0056}">
      <dsp:nvSpPr>
        <dsp:cNvPr id="0" name=""/>
        <dsp:cNvSpPr/>
      </dsp:nvSpPr>
      <dsp:spPr>
        <a:xfrm>
          <a:off x="364143" y="2050316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64143" y="2050316"/>
        <a:ext cx="5760720" cy="649440"/>
      </dsp:txXfrm>
    </dsp:sp>
    <dsp:sp modelId="{D73D403E-309A-42BD-8932-181C45C6DED1}">
      <dsp:nvSpPr>
        <dsp:cNvPr id="0" name=""/>
        <dsp:cNvSpPr/>
      </dsp:nvSpPr>
      <dsp:spPr>
        <a:xfrm>
          <a:off x="0" y="333656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E6907-2707-42F8-9552-59CAD92FA924}">
      <dsp:nvSpPr>
        <dsp:cNvPr id="0" name=""/>
        <dsp:cNvSpPr/>
      </dsp:nvSpPr>
      <dsp:spPr>
        <a:xfrm>
          <a:off x="411480" y="3011841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Import of feed cows from Israel.</a:t>
          </a:r>
          <a:endParaRPr lang="en-US" sz="2200" kern="1200" dirty="0" smtClean="0"/>
        </a:p>
      </dsp:txBody>
      <dsp:txXfrm>
        <a:off x="411480" y="3011841"/>
        <a:ext cx="5760720" cy="649440"/>
      </dsp:txXfrm>
    </dsp:sp>
    <dsp:sp modelId="{F6C17E9B-595E-4A53-A61A-CEFEE8B40D22}">
      <dsp:nvSpPr>
        <dsp:cNvPr id="0" name=""/>
        <dsp:cNvSpPr/>
      </dsp:nvSpPr>
      <dsp:spPr>
        <a:xfrm>
          <a:off x="0" y="4334481"/>
          <a:ext cx="8229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26B83F-0C81-4D08-9AE3-66C848C6A76B}">
      <dsp:nvSpPr>
        <dsp:cNvPr id="0" name=""/>
        <dsp:cNvSpPr/>
      </dsp:nvSpPr>
      <dsp:spPr>
        <a:xfrm>
          <a:off x="364143" y="4054072"/>
          <a:ext cx="57607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High taxes.  </a:t>
          </a:r>
          <a:endParaRPr lang="en-US" sz="2200" kern="1200" dirty="0"/>
        </a:p>
      </dsp:txBody>
      <dsp:txXfrm>
        <a:off x="364143" y="4054072"/>
        <a:ext cx="5760720" cy="6494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0D7D76-3BA6-489E-BA3D-E9A73B5899EF}">
      <dsp:nvSpPr>
        <dsp:cNvPr id="0" name=""/>
        <dsp:cNvSpPr/>
      </dsp:nvSpPr>
      <dsp:spPr>
        <a:xfrm rot="5400000">
          <a:off x="4526231" y="-1296034"/>
          <a:ext cx="2139792" cy="526694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use of chemicals that are not harmful to human health.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Follow the instructions laid down by the Ministry of Health.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Development of regulations Warning for workers by factory management and strict laws for each of the contravention.</a:t>
          </a:r>
          <a:endParaRPr lang="en-US" sz="1600" kern="1200" dirty="0"/>
        </a:p>
      </dsp:txBody>
      <dsp:txXfrm rot="5400000">
        <a:off x="4526231" y="-1296034"/>
        <a:ext cx="2139792" cy="5266944"/>
      </dsp:txXfrm>
    </dsp:sp>
    <dsp:sp modelId="{DE9B2441-36B9-4D15-8C85-022F0AC2A4BD}">
      <dsp:nvSpPr>
        <dsp:cNvPr id="0" name=""/>
        <dsp:cNvSpPr/>
      </dsp:nvSpPr>
      <dsp:spPr>
        <a:xfrm>
          <a:off x="0" y="66"/>
          <a:ext cx="2962656" cy="267474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Century Gothic" pitchFamily="34" charset="0"/>
            </a:rPr>
            <a:t>Taking into account the hygiene in the manufacture of dairy</a:t>
          </a:r>
          <a:endParaRPr lang="en-US" sz="2800" kern="1200" dirty="0">
            <a:latin typeface="Century Gothic" pitchFamily="34" charset="0"/>
          </a:endParaRPr>
        </a:p>
      </dsp:txBody>
      <dsp:txXfrm>
        <a:off x="0" y="66"/>
        <a:ext cx="2962656" cy="2674741"/>
      </dsp:txXfrm>
    </dsp:sp>
    <dsp:sp modelId="{3A33E9D9-3ECF-40AB-8FA5-2F2B52916B93}">
      <dsp:nvSpPr>
        <dsp:cNvPr id="0" name=""/>
        <dsp:cNvSpPr/>
      </dsp:nvSpPr>
      <dsp:spPr>
        <a:xfrm rot="5400000">
          <a:off x="4526231" y="1512443"/>
          <a:ext cx="2139792" cy="5266944"/>
        </a:xfrm>
        <a:prstGeom prst="round2Same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Add materials such as energy, protein, carbohydrates, fats, unsaturated fatty acids and cholesterol.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use of fresh milk</a:t>
          </a:r>
          <a:r>
            <a:rPr lang="en-US" sz="1200" kern="1200" dirty="0" smtClean="0"/>
            <a:t>. </a:t>
          </a:r>
          <a:endParaRPr lang="en-US" sz="1200" kern="1200" dirty="0"/>
        </a:p>
      </dsp:txBody>
      <dsp:txXfrm rot="5400000">
        <a:off x="4526231" y="1512443"/>
        <a:ext cx="2139792" cy="5266944"/>
      </dsp:txXfrm>
    </dsp:sp>
    <dsp:sp modelId="{65D9E9B2-F9D0-4A36-A6BD-9C26F048BCC7}">
      <dsp:nvSpPr>
        <dsp:cNvPr id="0" name=""/>
        <dsp:cNvSpPr/>
      </dsp:nvSpPr>
      <dsp:spPr>
        <a:xfrm>
          <a:off x="0" y="2808545"/>
          <a:ext cx="2962656" cy="2674741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Century Gothic" pitchFamily="34" charset="0"/>
            </a:rPr>
            <a:t>Dairy has useful nutritional facts </a:t>
          </a:r>
          <a:endParaRPr lang="en-US" sz="2800" kern="1200" dirty="0">
            <a:latin typeface="Century Gothic" pitchFamily="34" charset="0"/>
          </a:endParaRPr>
        </a:p>
      </dsp:txBody>
      <dsp:txXfrm>
        <a:off x="0" y="2808545"/>
        <a:ext cx="2962656" cy="26747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F67A36-DEFB-4DAA-8F2C-3A8822AC021A}">
      <dsp:nvSpPr>
        <dsp:cNvPr id="0" name=""/>
        <dsp:cNvSpPr/>
      </dsp:nvSpPr>
      <dsp:spPr>
        <a:xfrm rot="5400000">
          <a:off x="4717447" y="-1478268"/>
          <a:ext cx="1903094" cy="533552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Century Gothic" pitchFamily="34" charset="0"/>
            </a:rPr>
            <a:t>Added material by requiring </a:t>
          </a:r>
          <a:r>
            <a:rPr lang="en-US" sz="2000" kern="1200" dirty="0" smtClean="0">
              <a:latin typeface="Century Gothic" pitchFamily="34" charset="0"/>
            </a:rPr>
            <a:t>the Palestinian </a:t>
          </a:r>
          <a:r>
            <a:rPr lang="en-US" sz="2000" kern="1200" dirty="0" smtClean="0">
              <a:latin typeface="Century Gothic" pitchFamily="34" charset="0"/>
            </a:rPr>
            <a:t>Health Ministry.</a:t>
          </a:r>
          <a:endParaRPr lang="en-US" sz="2000" kern="1200" dirty="0">
            <a:latin typeface="Century Gothic" pitchFamily="34" charset="0"/>
          </a:endParaRPr>
        </a:p>
      </dsp:txBody>
      <dsp:txXfrm rot="5400000">
        <a:off x="4717447" y="-1478268"/>
        <a:ext cx="1903094" cy="5335524"/>
      </dsp:txXfrm>
    </dsp:sp>
    <dsp:sp modelId="{9F26C75E-F73A-4C54-AECE-A11110FA7FB6}">
      <dsp:nvSpPr>
        <dsp:cNvPr id="0" name=""/>
        <dsp:cNvSpPr/>
      </dsp:nvSpPr>
      <dsp:spPr>
        <a:xfrm>
          <a:off x="0" y="59"/>
          <a:ext cx="3001232" cy="237886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Century Gothic" pitchFamily="34" charset="0"/>
            </a:rPr>
            <a:t>Safe food does not contain preservatives</a:t>
          </a:r>
          <a:endParaRPr lang="en-US" sz="2800" kern="1200" dirty="0">
            <a:latin typeface="Century Gothic" pitchFamily="34" charset="0"/>
          </a:endParaRPr>
        </a:p>
      </dsp:txBody>
      <dsp:txXfrm>
        <a:off x="0" y="59"/>
        <a:ext cx="3001232" cy="2378868"/>
      </dsp:txXfrm>
    </dsp:sp>
    <dsp:sp modelId="{6D826D66-A307-4F82-A14A-0A2A322F2A41}">
      <dsp:nvSpPr>
        <dsp:cNvPr id="0" name=""/>
        <dsp:cNvSpPr/>
      </dsp:nvSpPr>
      <dsp:spPr>
        <a:xfrm rot="5400000">
          <a:off x="4717447" y="1019543"/>
          <a:ext cx="1903094" cy="5335524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Century Gothic" pitchFamily="34" charset="0"/>
            </a:rPr>
            <a:t>Use of private farms.</a:t>
          </a:r>
          <a:endParaRPr lang="en-US" sz="2000" kern="1200" dirty="0">
            <a:latin typeface="Century Gothic" pitchFamily="34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Century Gothic" pitchFamily="34" charset="0"/>
            </a:rPr>
            <a:t>Accurate arithmetic software for cost.</a:t>
          </a:r>
          <a:endParaRPr lang="en-US" sz="2000" kern="1200" dirty="0">
            <a:latin typeface="Century Gothic" pitchFamily="34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Century Gothic" pitchFamily="34" charset="0"/>
            </a:rPr>
            <a:t>Reducing the price of dairy as much as possible to meet all strata of society.</a:t>
          </a:r>
          <a:endParaRPr lang="en-US" sz="2000" kern="1200" dirty="0">
            <a:latin typeface="Century Gothic" pitchFamily="34" charset="0"/>
          </a:endParaRPr>
        </a:p>
      </dsp:txBody>
      <dsp:txXfrm rot="5400000">
        <a:off x="4717447" y="1019543"/>
        <a:ext cx="1903094" cy="5335524"/>
      </dsp:txXfrm>
    </dsp:sp>
    <dsp:sp modelId="{1A2A040C-2ABD-4748-930A-082CC64B8BF9}">
      <dsp:nvSpPr>
        <dsp:cNvPr id="0" name=""/>
        <dsp:cNvSpPr/>
      </dsp:nvSpPr>
      <dsp:spPr>
        <a:xfrm>
          <a:off x="0" y="2497871"/>
          <a:ext cx="3001232" cy="2378868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Century Gothic" pitchFamily="34" charset="0"/>
            </a:rPr>
            <a:t>Dairy poses appropriate price</a:t>
          </a:r>
          <a:endParaRPr lang="en-US" sz="2800" kern="1200" dirty="0">
            <a:latin typeface="Century Gothic" pitchFamily="34" charset="0"/>
          </a:endParaRPr>
        </a:p>
      </dsp:txBody>
      <dsp:txXfrm>
        <a:off x="0" y="2497871"/>
        <a:ext cx="3001232" cy="2378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7EDA1-C442-4540-82C5-DC939482F184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933E4-3A5F-4645-8832-C876BDEC6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933E4-3A5F-4645-8832-C876BDEC62C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933E4-3A5F-4645-8832-C876BDEC62C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933E4-3A5F-4645-8832-C876BDEC62C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933E4-3A5F-4645-8832-C876BDEC62C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3ACFE-69E1-4847-A6D8-BF6AF7E547C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7335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7DB3A-9A07-4781-BB7F-DA1682480C95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DC2E2-156B-417A-9D3C-C40241D1FD4F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DDE-B1EC-43E5-BDDA-C7C748001D97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1DE9-476D-44DE-863C-00ED43136152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A0DC-6869-4B74-BB58-1760557F008F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F4C0-1651-48C2-981B-B9E2B28F6C76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8243-770B-4960-8B11-C9FE5B50804D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BCAED-E0BC-4FCA-A3B3-C308B47C76B7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1B68-AF7E-4977-9E81-C070384EDF03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A982E-C13B-4344-8D4D-8A83646BED91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6680A-8E85-430D-AAFE-B0175DE10EBF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B6F64-4989-4BC8-A913-F6C854690AAC}" type="datetime1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FA944-006A-4E16-A2C1-6C918C419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diagramData" Target="../diagrams/data2.xml"/><Relationship Id="rId7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"/>
            <a:ext cx="1395413" cy="138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14062" y="1852551"/>
            <a:ext cx="5644494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latin typeface="+mj-lt"/>
              </a:rPr>
              <a:t>An-</a:t>
            </a:r>
            <a:r>
              <a:rPr lang="en-US" dirty="0" err="1" smtClean="0">
                <a:latin typeface="+mj-lt"/>
              </a:rPr>
              <a:t>Najah</a:t>
            </a:r>
            <a:r>
              <a:rPr lang="en-US" dirty="0" smtClean="0">
                <a:latin typeface="+mj-lt"/>
              </a:rPr>
              <a:t> National University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latin typeface="+mj-lt"/>
              </a:rPr>
              <a:t>Faculty Of Engineering &amp; Information Technology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latin typeface="+mj-lt"/>
              </a:rPr>
              <a:t>Industrial Engineering Department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60554" y="3331726"/>
            <a:ext cx="6256841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 smtClean="0">
              <a:latin typeface="+mj-lt"/>
            </a:endParaRPr>
          </a:p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Implementation Of Quality Function Deployment </a:t>
            </a:r>
          </a:p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Tool in Dairy Industries</a:t>
            </a:r>
          </a:p>
          <a:p>
            <a:pPr algn="ctr"/>
            <a:endParaRPr lang="en-US" dirty="0" smtClean="0">
              <a:latin typeface="+mj-lt"/>
            </a:endParaRPr>
          </a:p>
        </p:txBody>
      </p:sp>
      <p:pic>
        <p:nvPicPr>
          <p:cNvPr id="12291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0" y="5029200"/>
            <a:ext cx="63246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/>
              <a:t>Prepared By : </a:t>
            </a:r>
            <a:r>
              <a:rPr lang="en-US" dirty="0" err="1" smtClean="0"/>
              <a:t>khalid</a:t>
            </a:r>
            <a:r>
              <a:rPr lang="en-US" dirty="0" smtClean="0"/>
              <a:t> </a:t>
            </a:r>
            <a:r>
              <a:rPr lang="en-US" dirty="0" err="1" smtClean="0"/>
              <a:t>Lahham</a:t>
            </a:r>
            <a:r>
              <a:rPr lang="en-US" dirty="0" smtClean="0"/>
              <a:t>            Mohammed </a:t>
            </a:r>
            <a:r>
              <a:rPr lang="en-US" dirty="0" err="1" smtClean="0"/>
              <a:t>Haddadeh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74106" y="6336268"/>
            <a:ext cx="472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Supervised By : Eng. Tamer Haddad</a:t>
            </a:r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5486400"/>
            <a:ext cx="4798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Kumar, Antony &amp; </a:t>
            </a:r>
            <a:r>
              <a:rPr lang="en-US" sz="2800" dirty="0" err="1" smtClean="0"/>
              <a:t>Dhakar</a:t>
            </a:r>
            <a:r>
              <a:rPr lang="en-US" sz="2800" dirty="0" smtClean="0"/>
              <a:t> (2006)</a:t>
            </a:r>
            <a:endParaRPr lang="en-US" sz="2800" dirty="0"/>
          </a:p>
        </p:txBody>
      </p:sp>
      <p:sp>
        <p:nvSpPr>
          <p:cNvPr id="5" name="Oval Callout 4"/>
          <p:cNvSpPr/>
          <p:nvPr/>
        </p:nvSpPr>
        <p:spPr>
          <a:xfrm>
            <a:off x="1981200" y="1219200"/>
            <a:ext cx="6934200" cy="2895600"/>
          </a:xfrm>
          <a:prstGeom prst="wedgeEllipseCallout">
            <a:avLst>
              <a:gd name="adj1" fmla="val -28525"/>
              <a:gd name="adj2" fmla="val 9468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/>
              <a:t>QFD is an interdisciplinary process that aids the planning of new or improved designs and processes.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486400"/>
            <a:ext cx="3758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Vatthanakul</a:t>
            </a:r>
            <a:r>
              <a:rPr lang="en-US" sz="2800" dirty="0" smtClean="0"/>
              <a:t> et al. (2010)</a:t>
            </a:r>
            <a:endParaRPr lang="en-US" sz="2800" dirty="0"/>
          </a:p>
        </p:txBody>
      </p:sp>
      <p:sp>
        <p:nvSpPr>
          <p:cNvPr id="5" name="Oval Callout 4"/>
          <p:cNvSpPr/>
          <p:nvPr/>
        </p:nvSpPr>
        <p:spPr>
          <a:xfrm>
            <a:off x="1981200" y="1219200"/>
            <a:ext cx="6934200" cy="2895600"/>
          </a:xfrm>
          <a:prstGeom prst="wedgeEllipseCallout">
            <a:avLst>
              <a:gd name="adj1" fmla="val -28525"/>
              <a:gd name="adj2" fmla="val 9468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/>
              <a:t>QFD is applied to define the needs of the consumer, and to translate these into specific actions that result in the production of products that meet these preferences. 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entury Gothic" pitchFamily="34" charset="0"/>
              </a:rPr>
              <a:t>Constraints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 descr="images (53).jp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00400" y="4648200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8749139"/>
              </p:ext>
            </p:extLst>
          </p:nvPr>
        </p:nvGraphicFramePr>
        <p:xfrm>
          <a:off x="457200" y="10668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Working Methodology</a:t>
            </a:r>
            <a:r>
              <a:rPr lang="en-US" sz="3200" dirty="0" smtClean="0">
                <a:latin typeface="+mj-lt"/>
              </a:rPr>
              <a:t/>
            </a:r>
            <a:br>
              <a:rPr lang="en-US" sz="3200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pic>
        <p:nvPicPr>
          <p:cNvPr id="4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87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20000" contrast="-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635809"/>
            <a:ext cx="1524000" cy="250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43000" y="914400"/>
            <a:ext cx="7620000" cy="1066800"/>
          </a:xfrm>
          <a:prstGeom prst="rect">
            <a:avLst/>
          </a:prstGeom>
          <a:solidFill>
            <a:srgbClr val="FF99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66800" y="5562600"/>
            <a:ext cx="7696200" cy="10668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752600" y="4191000"/>
            <a:ext cx="7010399" cy="1066800"/>
          </a:xfrm>
          <a:prstGeom prst="rect">
            <a:avLst/>
          </a:prstGeom>
          <a:solidFill>
            <a:srgbClr val="FF99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828800" y="2286000"/>
            <a:ext cx="6934200" cy="10668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Methodology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-2209800" y="5334000"/>
            <a:ext cx="1202669" cy="1219200"/>
          </a:xfrm>
          <a:prstGeom prst="ellipse">
            <a:avLst/>
          </a:prstGeom>
          <a:ln>
            <a:solidFill>
              <a:srgbClr val="FF9966"/>
            </a:solidFill>
          </a:ln>
        </p:spPr>
        <p:style>
          <a:lnRef idx="2">
            <a:schemeClr val="accent5">
              <a:hueOff val="-1673522"/>
              <a:satOff val="13698"/>
              <a:lumOff val="-2222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3</a:t>
            </a:r>
            <a:endParaRPr lang="en-US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241357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0000" endA="300" endPos="50000" dist="29997" dir="5400000" sy="-100000" algn="bl" rotWithShape="0"/>
              </a:effectLst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-609599" y="7086600"/>
            <a:ext cx="1172834" cy="1219200"/>
          </a:xfrm>
          <a:prstGeom prst="ellips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5">
              <a:hueOff val="-3347044"/>
              <a:satOff val="27395"/>
              <a:lumOff val="-444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2</a:t>
            </a:r>
            <a:endParaRPr lang="en-US" sz="4800" b="1" dirty="0"/>
          </a:p>
        </p:txBody>
      </p:sp>
      <p:sp>
        <p:nvSpPr>
          <p:cNvPr id="9" name="Oval 8"/>
          <p:cNvSpPr/>
          <p:nvPr/>
        </p:nvSpPr>
        <p:spPr>
          <a:xfrm>
            <a:off x="-1447800" y="3962400"/>
            <a:ext cx="1202669" cy="1295400"/>
          </a:xfrm>
          <a:prstGeom prst="ellipse">
            <a:avLst/>
          </a:prstGeom>
          <a:ln>
            <a:solidFill>
              <a:srgbClr val="FF9966"/>
            </a:solidFill>
          </a:ln>
        </p:spPr>
        <p:style>
          <a:lnRef idx="2">
            <a:schemeClr val="accent5">
              <a:hueOff val="-5020566"/>
              <a:satOff val="41093"/>
              <a:lumOff val="-666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-2133600" y="8001000"/>
            <a:ext cx="1202669" cy="1295400"/>
          </a:xfrm>
          <a:prstGeom prst="ellips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4</a:t>
            </a:r>
            <a:endParaRPr lang="en-US" sz="48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990600"/>
            <a:ext cx="68580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A scientific study was performed to have an excellent theoretical background about QFD.</a:t>
            </a:r>
          </a:p>
          <a:p>
            <a:pPr algn="just"/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0800" y="23622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Chose the Dairy Product at Palestine a case study to investigate the implementation of QFD .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8400" y="4267200"/>
            <a:ext cx="632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Complete information about the Dairy Product was gathered about its specializations and competitors.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2600" y="5638800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Segmenting the product’s customers as: single and married customers in order to identify their requirements and priorities. 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486 0.1382 L 0.32049 0.00348 C 0.35695 -0.02222 0.3809 -0.0699 0.38715 -0.12361 C 0.39393 -0.18426 0.3816 -0.23703 0.35486 -0.27824 L 0.22674 -0.47129 " pathEditMode="relative" rAng="11323002" ptsTypes="FffFF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2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 -0.0456 L 0.34375 -0.22292 C 0.36979 -0.26088 0.38333 -0.31713 0.38333 -0.37523 C 0.38333 -0.44306 0.36979 -0.4956 0.34375 -0.53426 L 0.225 -0.71574 " pathEditMode="relative" rAng="10800000" ptsTypes="FffFF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49 0.23565 L 0.45486 0.15649 C 0.48507 0.14028 0.5059 0.10903 0.51198 0.0713 C 0.5184 0.02963 0.50903 -0.0074 0.48524 -0.03889 L 0.38142 -0.18634 " pathEditMode="relative" rAng="11504703" ptsTypes="FffFF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-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424 -0.05486 L 0.31233 -0.13657 C 0.32309 -0.1537 0.33073 -0.18055 0.33351 -0.20949 C 0.33663 -0.24259 0.3342 -0.2699 0.32709 -0.29004 L 0.29601 -0.38541 " pathEditMode="relative" rAng="11240569" ptsTypes="FffFF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20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43000" y="914400"/>
            <a:ext cx="7620000" cy="1066800"/>
          </a:xfrm>
          <a:prstGeom prst="rect">
            <a:avLst/>
          </a:prstGeom>
          <a:solidFill>
            <a:srgbClr val="FF99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52600" y="4191000"/>
            <a:ext cx="7010399" cy="1066800"/>
          </a:xfrm>
          <a:prstGeom prst="rect">
            <a:avLst/>
          </a:prstGeom>
          <a:solidFill>
            <a:srgbClr val="FF99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828800" y="2286000"/>
            <a:ext cx="6934200" cy="10668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Methodology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-2209800" y="5334000"/>
            <a:ext cx="1202669" cy="1219200"/>
          </a:xfrm>
          <a:prstGeom prst="ellipse">
            <a:avLst/>
          </a:prstGeom>
          <a:ln>
            <a:solidFill>
              <a:srgbClr val="FF9966"/>
            </a:solidFill>
          </a:ln>
        </p:spPr>
        <p:style>
          <a:lnRef idx="2">
            <a:schemeClr val="accent5">
              <a:hueOff val="-1673522"/>
              <a:satOff val="13698"/>
              <a:lumOff val="-2222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7</a:t>
            </a:r>
            <a:endParaRPr lang="en-US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241357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0000" endA="300" endPos="50000" dist="29997" dir="5400000" sy="-100000" algn="bl" rotWithShape="0"/>
              </a:effectLst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-609599" y="7086600"/>
            <a:ext cx="1172834" cy="1219200"/>
          </a:xfrm>
          <a:prstGeom prst="ellips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5">
              <a:hueOff val="-3347044"/>
              <a:satOff val="27395"/>
              <a:lumOff val="-444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6</a:t>
            </a:r>
            <a:endParaRPr lang="en-US" sz="4800" b="1" dirty="0"/>
          </a:p>
        </p:txBody>
      </p:sp>
      <p:sp>
        <p:nvSpPr>
          <p:cNvPr id="9" name="Oval 8"/>
          <p:cNvSpPr/>
          <p:nvPr/>
        </p:nvSpPr>
        <p:spPr>
          <a:xfrm>
            <a:off x="-1447800" y="3962400"/>
            <a:ext cx="1202669" cy="1295400"/>
          </a:xfrm>
          <a:prstGeom prst="ellipse">
            <a:avLst/>
          </a:prstGeom>
          <a:ln>
            <a:solidFill>
              <a:srgbClr val="FF9966"/>
            </a:solidFill>
          </a:ln>
        </p:spPr>
        <p:style>
          <a:lnRef idx="2">
            <a:schemeClr val="accent5">
              <a:hueOff val="-5020566"/>
              <a:satOff val="41093"/>
              <a:lumOff val="-666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5</a:t>
            </a:r>
            <a:endParaRPr lang="en-US" sz="48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9906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Voice of customers or Customer requirement (What) was determined through distributing a questionnaire among them and make interviews.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0800" y="23622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Customers’ needs and requirements was identified through taking a sample of customers as an input for building HOQ.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8400" y="4267200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Importance and scoring for each need was identified from both Palestinian and competitor customers.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2600" y="5638800"/>
            <a:ext cx="693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The HOQ will built and all relationships between voice of customers and voice of companies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486 0.1382 L 0.32049 0.00348 C 0.35695 -0.02222 0.3809 -0.0699 0.38715 -0.12361 C 0.39393 -0.18426 0.3816 -0.23703 0.35486 -0.27824 L 0.22674 -0.47129 " pathEditMode="relative" rAng="11323002" ptsTypes="FffFF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2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 -0.0456 L 0.34375 -0.22292 C 0.36979 -0.26088 0.38333 -0.31713 0.38333 -0.37523 C 0.38333 -0.44306 0.36979 -0.4956 0.34375 -0.53426 L 0.225 -0.71574 " pathEditMode="relative" rAng="10800000" ptsTypes="FffFF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49 0.23565 L 0.45486 0.15649 C 0.48507 0.14028 0.5059 0.10903 0.51198 0.0713 C 0.5184 0.02963 0.50903 -0.0074 0.48524 -0.03889 L 0.38142 -0.18634 " pathEditMode="relative" rAng="11504703" ptsTypes="FffFF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-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entury Gothic" pitchFamily="34" charset="0"/>
              </a:rPr>
              <a:t>Questionnaire</a:t>
            </a:r>
            <a:endParaRPr lang="en-US" sz="3200" dirty="0" smtClean="0"/>
          </a:p>
          <a:p>
            <a:r>
              <a:rPr lang="en-US" sz="3200" dirty="0" smtClean="0">
                <a:latin typeface="Century Gothic" pitchFamily="34" charset="0"/>
              </a:rPr>
              <a:t> </a:t>
            </a:r>
            <a:endParaRPr lang="en-US" sz="3200" dirty="0">
              <a:latin typeface="Century Gothic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95400"/>
            <a:ext cx="6096000" cy="4495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Scoring &amp;Importance Survey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19200"/>
            <a:ext cx="5867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6858000"/>
            <a:ext cx="5791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00417 -0.833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43000" y="914400"/>
            <a:ext cx="7620000" cy="10668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66800" y="5562600"/>
            <a:ext cx="7696200" cy="1066800"/>
          </a:xfrm>
          <a:prstGeom prst="rect">
            <a:avLst/>
          </a:prstGeom>
          <a:solidFill>
            <a:srgbClr val="FF99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752600" y="4191000"/>
            <a:ext cx="7010399" cy="10668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828800" y="2286000"/>
            <a:ext cx="6934200" cy="1066800"/>
          </a:xfrm>
          <a:prstGeom prst="rect">
            <a:avLst/>
          </a:prstGeom>
          <a:solidFill>
            <a:srgbClr val="FF99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Methodology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-2209800" y="5334000"/>
            <a:ext cx="1202669" cy="1219200"/>
          </a:xfrm>
          <a:prstGeom prst="ellips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5">
              <a:hueOff val="-1673522"/>
              <a:satOff val="13698"/>
              <a:lumOff val="-2222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10</a:t>
            </a:r>
            <a:endParaRPr lang="en-US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241357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0000" endA="300" endPos="50000" dist="29997" dir="5400000" sy="-100000" algn="bl" rotWithShape="0"/>
              </a:effectLst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-609599" y="7086600"/>
            <a:ext cx="1172834" cy="1219200"/>
          </a:xfrm>
          <a:prstGeom prst="ellipse">
            <a:avLst/>
          </a:prstGeom>
          <a:ln>
            <a:solidFill>
              <a:srgbClr val="FF9966"/>
            </a:solidFill>
          </a:ln>
        </p:spPr>
        <p:style>
          <a:lnRef idx="2">
            <a:schemeClr val="accent5">
              <a:hueOff val="-3347044"/>
              <a:satOff val="27395"/>
              <a:lumOff val="-444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9</a:t>
            </a:r>
            <a:endParaRPr lang="en-US" sz="4800" b="1" dirty="0"/>
          </a:p>
        </p:txBody>
      </p:sp>
      <p:sp>
        <p:nvSpPr>
          <p:cNvPr id="9" name="Oval 8"/>
          <p:cNvSpPr/>
          <p:nvPr/>
        </p:nvSpPr>
        <p:spPr>
          <a:xfrm>
            <a:off x="-1447800" y="3962400"/>
            <a:ext cx="1202669" cy="1295400"/>
          </a:xfrm>
          <a:prstGeom prst="ellips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5">
              <a:hueOff val="-5020566"/>
              <a:satOff val="41093"/>
              <a:lumOff val="-666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8</a:t>
            </a:r>
            <a:endParaRPr lang="en-US" sz="4800" b="1" dirty="0"/>
          </a:p>
        </p:txBody>
      </p:sp>
      <p:sp>
        <p:nvSpPr>
          <p:cNvPr id="15" name="Oval 14"/>
          <p:cNvSpPr/>
          <p:nvPr/>
        </p:nvSpPr>
        <p:spPr>
          <a:xfrm>
            <a:off x="-2133600" y="8001000"/>
            <a:ext cx="1202669" cy="1295400"/>
          </a:xfrm>
          <a:prstGeom prst="ellipse">
            <a:avLst/>
          </a:prstGeom>
          <a:ln>
            <a:solidFill>
              <a:srgbClr val="FF9966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11</a:t>
            </a:r>
            <a:endParaRPr lang="en-US" sz="48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990600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Voice of Dairy Product(How or technical specification) was determined through meetings with the Quality engineers staff in dairy factories.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4600" y="2286000"/>
            <a:ext cx="617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The HOQ was built and all relationships between voice of customers and voice of companies were showed.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38400" y="4267200"/>
            <a:ext cx="632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The trade-off was made between dairy companies and ranked them based on the customers evaluated.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2600" y="5638800"/>
            <a:ext cx="693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Develop the interrelationship matrix between HOW’s 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486 0.1382 L 0.32049 0.00348 C 0.35695 -0.02222 0.3809 -0.0699 0.38715 -0.12361 C 0.39393 -0.18426 0.3816 -0.23703 0.35486 -0.27824 L 0.22674 -0.47129 " pathEditMode="relative" rAng="11323002" ptsTypes="FffFF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2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 -0.0456 L 0.34375 -0.22292 C 0.36979 -0.26088 0.38333 -0.31713 0.38333 -0.37523 C 0.38333 -0.44306 0.36979 -0.4956 0.34375 -0.53426 L 0.225 -0.71574 " pathEditMode="relative" rAng="10800000" ptsTypes="FffFF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49 0.23565 L 0.45486 0.15649 C 0.48507 0.14028 0.5059 0.10903 0.51198 0.0713 C 0.5184 0.02963 0.50903 -0.0074 0.48524 -0.03889 L 0.38142 -0.18634 " pathEditMode="relative" rAng="11504703" ptsTypes="FffFF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-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424 -0.05486 L 0.31233 -0.13657 C 0.32309 -0.1537 0.33073 -0.18055 0.33351 -0.20949 C 0.33663 -0.24259 0.3342 -0.2699 0.32709 -0.29004 L 0.29601 -0.38541 " pathEditMode="relative" rAng="11240569" ptsTypes="FffFF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52400" y="2819400"/>
            <a:ext cx="1828800" cy="1828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FUNCTION                     </a:t>
            </a:r>
            <a:endParaRPr lang="en-US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52400" y="838200"/>
            <a:ext cx="1828800" cy="1828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QUALITY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What is QFD?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Century Gothic" pitchFamily="34" charset="0"/>
              </a:rPr>
              <a:t>What </a:t>
            </a:r>
            <a:r>
              <a:rPr lang="en-US" dirty="0">
                <a:latin typeface="Century Gothic" pitchFamily="34" charset="0"/>
              </a:rPr>
              <a:t>the customer/user needs or </a:t>
            </a:r>
            <a:r>
              <a:rPr lang="en-US" dirty="0" smtClean="0">
                <a:latin typeface="Century Gothic" pitchFamily="34" charset="0"/>
              </a:rPr>
              <a:t>expects.</a:t>
            </a:r>
            <a:endParaRPr lang="en-US" dirty="0">
              <a:latin typeface="Century Gothic" pitchFamily="34" charset="0"/>
            </a:endParaRPr>
          </a:p>
          <a:p>
            <a:pPr>
              <a:buNone/>
            </a:pPr>
            <a:endParaRPr lang="en-US" dirty="0" smtClean="0">
              <a:latin typeface="Century Gothic" pitchFamily="34" charset="0"/>
            </a:endParaRPr>
          </a:p>
          <a:p>
            <a:pPr>
              <a:buNone/>
            </a:pPr>
            <a:endParaRPr lang="en-US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dirty="0" smtClean="0">
                <a:latin typeface="Century Gothic" pitchFamily="34" charset="0"/>
              </a:rPr>
              <a:t>How </a:t>
            </a:r>
            <a:r>
              <a:rPr lang="en-US" dirty="0">
                <a:latin typeface="Century Gothic" pitchFamily="34" charset="0"/>
              </a:rPr>
              <a:t>those needs or expectations are to </a:t>
            </a:r>
            <a:r>
              <a:rPr lang="en-US" dirty="0" smtClean="0">
                <a:latin typeface="Century Gothic" pitchFamily="34" charset="0"/>
              </a:rPr>
              <a:t>be </a:t>
            </a:r>
            <a:r>
              <a:rPr lang="en-US" dirty="0">
                <a:latin typeface="Century Gothic" pitchFamily="34" charset="0"/>
              </a:rPr>
              <a:t>satisfied</a:t>
            </a:r>
            <a:r>
              <a:rPr lang="en-US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Century Gothic" pitchFamily="34" charset="0"/>
            </a:endParaRPr>
          </a:p>
          <a:p>
            <a:pPr>
              <a:buNone/>
            </a:pPr>
            <a:endParaRPr lang="en-US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dirty="0" smtClean="0">
                <a:latin typeface="Century Gothic" pitchFamily="34" charset="0"/>
              </a:rPr>
              <a:t>Making </a:t>
            </a:r>
            <a:r>
              <a:rPr lang="en-US" dirty="0">
                <a:latin typeface="Century Gothic" pitchFamily="34" charset="0"/>
              </a:rPr>
              <a:t>it happen throughout the organization.</a:t>
            </a:r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52400" y="4800600"/>
            <a:ext cx="1828800" cy="1828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DEPLOYMENT                     </a:t>
            </a:r>
            <a:endParaRPr lang="en-US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"/>
                            </p:stCondLst>
                            <p:childTnLst>
                              <p:par>
                                <p:cTn id="1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3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50"/>
                            </p:stCondLst>
                            <p:childTnLst>
                              <p:par>
                                <p:cTn id="3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43000" y="914400"/>
            <a:ext cx="7620000" cy="10668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28800" y="2286000"/>
            <a:ext cx="6934200" cy="1066800"/>
          </a:xfrm>
          <a:prstGeom prst="rect">
            <a:avLst/>
          </a:prstGeom>
          <a:solidFill>
            <a:srgbClr val="FF99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Methodology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241357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0000" endA="300" endPos="50000" dist="29997" dir="5400000" sy="-100000" algn="bl" rotWithShape="0"/>
              </a:effectLst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-609599" y="7086600"/>
            <a:ext cx="1172834" cy="1219200"/>
          </a:xfrm>
          <a:prstGeom prst="ellipse">
            <a:avLst/>
          </a:prstGeom>
          <a:ln>
            <a:solidFill>
              <a:srgbClr val="FF9966"/>
            </a:solidFill>
          </a:ln>
        </p:spPr>
        <p:style>
          <a:lnRef idx="2">
            <a:schemeClr val="accent5">
              <a:hueOff val="-3347044"/>
              <a:satOff val="27395"/>
              <a:lumOff val="-4444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13</a:t>
            </a:r>
            <a:endParaRPr lang="en-US" sz="4800" b="1" dirty="0"/>
          </a:p>
        </p:txBody>
      </p:sp>
      <p:sp>
        <p:nvSpPr>
          <p:cNvPr id="9" name="Oval 8"/>
          <p:cNvSpPr/>
          <p:nvPr/>
        </p:nvSpPr>
        <p:spPr>
          <a:xfrm>
            <a:off x="-1447800" y="3962400"/>
            <a:ext cx="1202669" cy="1295400"/>
          </a:xfrm>
          <a:prstGeom prst="ellipse">
            <a:avLst/>
          </a:prstGeom>
          <a:ln>
            <a:solidFill>
              <a:schemeClr val="accent5"/>
            </a:solidFill>
          </a:ln>
        </p:spPr>
        <p:style>
          <a:lnRef idx="2">
            <a:schemeClr val="accent5">
              <a:hueOff val="-5020566"/>
              <a:satOff val="41093"/>
              <a:lumOff val="-666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4800" b="1" dirty="0" smtClean="0"/>
              <a:t>12</a:t>
            </a:r>
            <a:endParaRPr lang="en-US" sz="48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828800" y="990600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Importance to customer, target value, scale-up factor and absolute weight was determined for competitive assessment.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0800" y="2362200"/>
            <a:ext cx="60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entury Gothic" pitchFamily="34" charset="0"/>
              </a:rPr>
              <a:t>The absolute and relative weights was defined for technical descriptor.</a:t>
            </a:r>
            <a:endParaRPr lang="en-US" sz="20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486 0.1382 L 0.32049 0.00348 C 0.35695 -0.02222 0.3809 -0.0699 0.38715 -0.12361 C 0.39393 -0.18426 0.3816 -0.23703 0.35486 -0.27824 L 0.22674 -0.47129 " pathEditMode="relative" rAng="11323002" ptsTypes="FffFF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2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 -0.0456 L 0.34375 -0.22292 C 0.36979 -0.26088 0.38333 -0.31713 0.38333 -0.37523 C 0.38333 -0.44306 0.36979 -0.4956 0.34375 -0.53426 L 0.225 -0.71574 " pathEditMode="relative" rAng="10800000" ptsTypes="FffFF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entury Gothic" pitchFamily="34" charset="0"/>
              </a:rPr>
              <a:t>RESULTS &amp; ANALYSIS</a:t>
            </a:r>
            <a:endParaRPr lang="en-US" dirty="0">
              <a:latin typeface="Century Gothic" pitchFamily="34" charset="0"/>
            </a:endParaRPr>
          </a:p>
        </p:txBody>
      </p:sp>
      <p:pic>
        <p:nvPicPr>
          <p:cNvPr id="5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0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399" y="3701529"/>
            <a:ext cx="2569119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" y="990600"/>
            <a:ext cx="8077200" cy="1296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entury Gothic" pitchFamily="34" charset="0"/>
              </a:rPr>
              <a:t>Through  survey to the most important customers. We got these  most frequently points about  customer  requirements. 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  <p:pic>
        <p:nvPicPr>
          <p:cNvPr id="12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entury Gothic" pitchFamily="34" charset="0"/>
              </a:rPr>
              <a:t>Customer R</a:t>
            </a:r>
            <a:r>
              <a:rPr lang="en-US" sz="3200" dirty="0" smtClean="0">
                <a:latin typeface="Century Gothic" pitchFamily="34" charset="0"/>
              </a:rPr>
              <a:t>equirements</a:t>
            </a:r>
            <a:r>
              <a:rPr lang="en-US" sz="3200" dirty="0" smtClean="0">
                <a:latin typeface="Century Gothic" pitchFamily="34" charset="0"/>
              </a:rPr>
              <a:t> </a:t>
            </a:r>
            <a:r>
              <a:rPr lang="en-US" sz="3200" dirty="0" smtClean="0">
                <a:latin typeface="Century Gothic" pitchFamily="34" charset="0"/>
              </a:rPr>
              <a:t>(VOC)</a:t>
            </a:r>
            <a:endParaRPr lang="en-US" sz="3200" dirty="0">
              <a:latin typeface="Century Gothic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981200"/>
            <a:ext cx="6248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6002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entury Gothic" pitchFamily="34" charset="0"/>
              </a:rPr>
              <a:t>After collecting &amp; processing data , this is  the final importance results</a:t>
            </a:r>
            <a:endParaRPr lang="en-US" dirty="0">
              <a:latin typeface="Century Gothic" pitchFamily="34" charset="0"/>
            </a:endParaRPr>
          </a:p>
        </p:txBody>
      </p:sp>
      <p:pic>
        <p:nvPicPr>
          <p:cNvPr id="11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entury Gothic" pitchFamily="34" charset="0"/>
              </a:rPr>
              <a:t>Customer </a:t>
            </a:r>
            <a:r>
              <a:rPr lang="en-US" sz="3200" dirty="0" smtClean="0">
                <a:latin typeface="Century Gothic" pitchFamily="34" charset="0"/>
              </a:rPr>
              <a:t>I</a:t>
            </a:r>
            <a:r>
              <a:rPr lang="en-US" sz="3200" dirty="0" smtClean="0">
                <a:latin typeface="Century Gothic" pitchFamily="34" charset="0"/>
              </a:rPr>
              <a:t>mportance </a:t>
            </a:r>
            <a:r>
              <a:rPr lang="en-US" sz="3200" dirty="0" smtClean="0">
                <a:latin typeface="Century Gothic" pitchFamily="34" charset="0"/>
              </a:rPr>
              <a:t>R</a:t>
            </a:r>
            <a:r>
              <a:rPr lang="en-US" sz="3200" dirty="0" smtClean="0">
                <a:latin typeface="Century Gothic" pitchFamily="34" charset="0"/>
              </a:rPr>
              <a:t>ating</a:t>
            </a:r>
            <a:endParaRPr lang="en-US" sz="3200" dirty="0">
              <a:latin typeface="Century Gothic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133600"/>
            <a:ext cx="6248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502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entury Gothic" pitchFamily="34" charset="0"/>
              </a:rPr>
              <a:t>Comparison Chart</a:t>
            </a:r>
            <a:endParaRPr lang="en-US" sz="3200" dirty="0">
              <a:latin typeface="Century Gothic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838200" y="1447800"/>
          <a:ext cx="7086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0979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Target Value</a:t>
            </a:r>
            <a:endParaRPr lang="en-US" sz="3200" dirty="0">
              <a:latin typeface="+mj-lt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762000" y="1143000"/>
          <a:ext cx="7620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88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762000"/>
            <a:ext cx="8534400" cy="784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latin typeface="+mj-lt"/>
              </a:rPr>
              <a:t>These technical specifications that are related and have effects of products quality aspects are called (voice of company)</a:t>
            </a:r>
            <a:endParaRPr lang="en-US" sz="1600" dirty="0">
              <a:latin typeface="+mj-lt"/>
            </a:endParaRPr>
          </a:p>
        </p:txBody>
      </p:sp>
      <p:pic>
        <p:nvPicPr>
          <p:cNvPr id="11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33400" y="2286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Technical Descriptors</a:t>
            </a:r>
            <a:r>
              <a:rPr lang="en-US" sz="3200" dirty="0" smtClean="0">
                <a:latin typeface="+mj-lt"/>
              </a:rPr>
              <a:t> (</a:t>
            </a:r>
            <a:r>
              <a:rPr lang="en-US" sz="3200" dirty="0" smtClean="0">
                <a:latin typeface="+mj-lt"/>
              </a:rPr>
              <a:t>VOE</a:t>
            </a:r>
            <a:r>
              <a:rPr lang="en-US" sz="3200" dirty="0" smtClean="0">
                <a:latin typeface="+mj-lt"/>
              </a:rPr>
              <a:t>)</a:t>
            </a:r>
            <a:endParaRPr lang="en-US" sz="3200" dirty="0">
              <a:latin typeface="+mj-lt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6764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6066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990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The aim of this matrix is to convert customer requirements into solutions that meet those needs.</a:t>
            </a:r>
          </a:p>
        </p:txBody>
      </p:sp>
      <p:pic>
        <p:nvPicPr>
          <p:cNvPr id="10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The Relationship Matrix</a:t>
            </a:r>
            <a:endParaRPr lang="en-US" sz="3200" dirty="0">
              <a:latin typeface="+mj-lt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600200"/>
            <a:ext cx="6096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9935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9906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It is also called roof matrix because it lies over voice of company row. It was designed to determine the effect of one technical feature on the others.</a:t>
            </a:r>
            <a:endParaRPr lang="en-US" dirty="0">
              <a:latin typeface="+mj-lt"/>
            </a:endParaRPr>
          </a:p>
        </p:txBody>
      </p:sp>
      <p:pic>
        <p:nvPicPr>
          <p:cNvPr id="8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The Correlation Matrix</a:t>
            </a:r>
            <a:endParaRPr lang="en-US" sz="3200" dirty="0">
              <a:latin typeface="+mj-lt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752600"/>
            <a:ext cx="6019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2408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843677"/>
            <a:ext cx="8001000" cy="129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+mj-lt"/>
              </a:rPr>
              <a:t>It was designed to show the objective measures which are </a:t>
            </a:r>
            <a:r>
              <a:rPr lang="en-US" dirty="0" smtClean="0">
                <a:latin typeface="+mj-lt"/>
              </a:rPr>
              <a:t>include a </a:t>
            </a:r>
            <a:r>
              <a:rPr lang="en-US" dirty="0">
                <a:latin typeface="+mj-lt"/>
              </a:rPr>
              <a:t>comparison </a:t>
            </a:r>
            <a:r>
              <a:rPr lang="en-US" dirty="0" smtClean="0">
                <a:latin typeface="+mj-lt"/>
              </a:rPr>
              <a:t>of customer requirement degree of satisfaction against the proposed degree 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+mj-lt"/>
              </a:rPr>
              <a:t>required by Palestinian product.</a:t>
            </a:r>
            <a:endParaRPr lang="en-US" dirty="0">
              <a:latin typeface="+mj-lt"/>
            </a:endParaRPr>
          </a:p>
        </p:txBody>
      </p:sp>
      <p:pic>
        <p:nvPicPr>
          <p:cNvPr id="13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entury Gothic" pitchFamily="34" charset="0"/>
              </a:rPr>
              <a:t>Prioritized Customer Requirements</a:t>
            </a:r>
            <a:endParaRPr lang="en-US" sz="3200" dirty="0">
              <a:latin typeface="Century Gothic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133600"/>
            <a:ext cx="6172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0370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914400" y="3227696"/>
            <a:ext cx="2864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+mj-lt"/>
              </a:rPr>
              <a:t>HOQ</a:t>
            </a:r>
            <a:endParaRPr lang="en-US" sz="5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1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28600" y="609600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House of Quality</a:t>
            </a:r>
          </a:p>
          <a:p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702097" y="2603326"/>
            <a:ext cx="2498303" cy="249830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1066800" y="3380096"/>
            <a:ext cx="2864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+mj-lt"/>
              </a:rPr>
              <a:t>HOQ</a:t>
            </a:r>
            <a:endParaRPr lang="en-US" sz="54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3800333" y="1905000"/>
            <a:ext cx="1498981" cy="1498981"/>
            <a:chOff x="3741820" y="454"/>
            <a:chExt cx="1498981" cy="1498981"/>
          </a:xfrm>
        </p:grpSpPr>
        <p:sp>
          <p:nvSpPr>
            <p:cNvPr id="14" name="Oval 13"/>
            <p:cNvSpPr/>
            <p:nvPr/>
          </p:nvSpPr>
          <p:spPr>
            <a:xfrm>
              <a:off x="3741820" y="454"/>
              <a:ext cx="1498981" cy="14989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4"/>
            <p:cNvSpPr/>
            <p:nvPr/>
          </p:nvSpPr>
          <p:spPr>
            <a:xfrm>
              <a:off x="3961341" y="219975"/>
              <a:ext cx="1059939" cy="1059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>
                  <a:latin typeface="+mj-lt"/>
                </a:rPr>
                <a:t>What</a:t>
              </a:r>
              <a:r>
                <a:rPr lang="en-US" sz="3200" kern="1200" dirty="0" smtClean="0">
                  <a:latin typeface="+mj-lt"/>
                </a:rPr>
                <a:t> </a:t>
              </a:r>
              <a:endParaRPr lang="en-US" sz="3200" kern="1200" dirty="0">
                <a:latin typeface="+mj-lt"/>
              </a:endParaRPr>
            </a:p>
          </p:txBody>
        </p:sp>
      </p:grpSp>
      <p:grpSp>
        <p:nvGrpSpPr>
          <p:cNvPr id="3" name="Group 15"/>
          <p:cNvGrpSpPr/>
          <p:nvPr/>
        </p:nvGrpSpPr>
        <p:grpSpPr>
          <a:xfrm>
            <a:off x="3778723" y="4352138"/>
            <a:ext cx="1498981" cy="1498981"/>
            <a:chOff x="3741819" y="2470881"/>
            <a:chExt cx="1498981" cy="1498981"/>
          </a:xfrm>
        </p:grpSpPr>
        <p:sp>
          <p:nvSpPr>
            <p:cNvPr id="17" name="Oval 16"/>
            <p:cNvSpPr/>
            <p:nvPr/>
          </p:nvSpPr>
          <p:spPr>
            <a:xfrm>
              <a:off x="3741819" y="2470881"/>
              <a:ext cx="1498981" cy="1498981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val 4"/>
            <p:cNvSpPr/>
            <p:nvPr/>
          </p:nvSpPr>
          <p:spPr>
            <a:xfrm>
              <a:off x="3961341" y="2690402"/>
              <a:ext cx="1059939" cy="1059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>
                  <a:latin typeface="+mj-lt"/>
                </a:rPr>
                <a:t>How</a:t>
              </a:r>
              <a:r>
                <a:rPr lang="en-US" sz="3200" kern="1200" dirty="0" smtClean="0">
                  <a:latin typeface="+mj-lt"/>
                </a:rPr>
                <a:t> </a:t>
              </a:r>
              <a:endParaRPr lang="en-US" sz="3200" kern="1200" dirty="0">
                <a:latin typeface="+mj-lt"/>
              </a:endParaRPr>
            </a:p>
          </p:txBody>
        </p:sp>
      </p:grpSp>
      <p:sp>
        <p:nvSpPr>
          <p:cNvPr id="19" name="Straight Connector 3"/>
          <p:cNvSpPr/>
          <p:nvPr/>
        </p:nvSpPr>
        <p:spPr>
          <a:xfrm rot="1762402">
            <a:off x="3102812" y="4536691"/>
            <a:ext cx="765387" cy="517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5883"/>
                </a:moveTo>
                <a:lnTo>
                  <a:pt x="765387" y="2588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Straight Connector 4"/>
          <p:cNvSpPr/>
          <p:nvPr/>
        </p:nvSpPr>
        <p:spPr>
          <a:xfrm rot="19837598">
            <a:off x="3102812" y="3176935"/>
            <a:ext cx="765387" cy="5176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5883"/>
                </a:moveTo>
                <a:lnTo>
                  <a:pt x="765387" y="25883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Group 20"/>
          <p:cNvGrpSpPr/>
          <p:nvPr/>
        </p:nvGrpSpPr>
        <p:grpSpPr>
          <a:xfrm>
            <a:off x="5371528" y="1897992"/>
            <a:ext cx="3010472" cy="1498981"/>
            <a:chOff x="5390701" y="454"/>
            <a:chExt cx="2248472" cy="1498981"/>
          </a:xfrm>
        </p:grpSpPr>
        <p:sp>
          <p:nvSpPr>
            <p:cNvPr id="25" name="Rectangle 24"/>
            <p:cNvSpPr/>
            <p:nvPr/>
          </p:nvSpPr>
          <p:spPr>
            <a:xfrm>
              <a:off x="5390701" y="454"/>
              <a:ext cx="2248472" cy="149898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5390701" y="454"/>
              <a:ext cx="2248472" cy="14989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1" algn="l" defTabSz="7556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700" kern="1200" dirty="0" smtClean="0">
                  <a:latin typeface="+mj-lt"/>
                </a:rPr>
                <a:t>do customers want and need from your product or service?</a:t>
              </a:r>
            </a:p>
            <a:p>
              <a:pPr marL="0" lvl="1" algn="l" defTabSz="7556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700" kern="1200" dirty="0" smtClean="0">
                  <a:latin typeface="+mj-lt"/>
                </a:rPr>
                <a:t> (Customer requirements).</a:t>
              </a:r>
              <a:endParaRPr lang="en-US" sz="1700" kern="1200" dirty="0">
                <a:latin typeface="+mj-lt"/>
              </a:endParaRPr>
            </a:p>
          </p:txBody>
        </p:sp>
      </p:grpSp>
      <p:grpSp>
        <p:nvGrpSpPr>
          <p:cNvPr id="5" name="Group 21"/>
          <p:cNvGrpSpPr/>
          <p:nvPr/>
        </p:nvGrpSpPr>
        <p:grpSpPr>
          <a:xfrm>
            <a:off x="5371528" y="4368419"/>
            <a:ext cx="2934272" cy="1498981"/>
            <a:chOff x="5390701" y="2470881"/>
            <a:chExt cx="2248472" cy="1498981"/>
          </a:xfrm>
        </p:grpSpPr>
        <p:sp>
          <p:nvSpPr>
            <p:cNvPr id="23" name="Rectangle 22"/>
            <p:cNvSpPr/>
            <p:nvPr/>
          </p:nvSpPr>
          <p:spPr>
            <a:xfrm>
              <a:off x="5390701" y="2470881"/>
              <a:ext cx="2248472" cy="149898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ectangle 23"/>
            <p:cNvSpPr/>
            <p:nvPr/>
          </p:nvSpPr>
          <p:spPr>
            <a:xfrm>
              <a:off x="5390701" y="2470881"/>
              <a:ext cx="2248472" cy="14989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1" algn="l" defTabSz="7556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700" kern="1200" dirty="0" smtClean="0">
                  <a:latin typeface="+mj-lt"/>
                </a:rPr>
                <a:t>will your company achieve the what? </a:t>
              </a:r>
            </a:p>
            <a:p>
              <a:pPr marL="0" lvl="1" algn="l" defTabSz="7556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700" kern="1200" dirty="0" smtClean="0">
                  <a:latin typeface="+mj-lt"/>
                </a:rPr>
                <a:t>(Technical requirements).</a:t>
              </a:r>
              <a:endParaRPr lang="en-US" sz="1700" kern="12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6481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750"/>
                            </p:stCondLst>
                            <p:childTnLst>
                              <p:par>
                                <p:cTn id="29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9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9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9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9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9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9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6200" y="1141955"/>
            <a:ext cx="876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+mj-lt"/>
              </a:rPr>
              <a:t>Technical scores depends on the relationship matrix between voice of customers and voice of </a:t>
            </a:r>
            <a:r>
              <a:rPr lang="en-US" dirty="0" smtClean="0">
                <a:latin typeface="+mj-lt"/>
              </a:rPr>
              <a:t>quality.</a:t>
            </a:r>
            <a:endParaRPr lang="en-US" dirty="0">
              <a:latin typeface="+mj-lt"/>
            </a:endParaRPr>
          </a:p>
        </p:txBody>
      </p:sp>
      <p:pic>
        <p:nvPicPr>
          <p:cNvPr id="10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Technical Scoring</a:t>
            </a:r>
            <a:endParaRPr lang="en-US" sz="3200" dirty="0">
              <a:latin typeface="+mj-lt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981200"/>
            <a:ext cx="5562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4413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990600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Century Gothic" pitchFamily="34" charset="0"/>
              </a:rPr>
              <a:t>Scale-up factor were </a:t>
            </a:r>
            <a:r>
              <a:rPr lang="en-US" dirty="0">
                <a:latin typeface="Century Gothic" pitchFamily="34" charset="0"/>
              </a:rPr>
              <a:t>calculated by dividing the proposed target value over the current </a:t>
            </a:r>
            <a:r>
              <a:rPr lang="en-US" dirty="0" smtClean="0">
                <a:latin typeface="Century Gothic" pitchFamily="34" charset="0"/>
              </a:rPr>
              <a:t>rate</a:t>
            </a:r>
          </a:p>
          <a:p>
            <a:r>
              <a:rPr lang="en-US" dirty="0">
                <a:latin typeface="Century Gothic" pitchFamily="34" charset="0"/>
              </a:rPr>
              <a:t>For example,</a:t>
            </a:r>
          </a:p>
          <a:p>
            <a:r>
              <a:rPr lang="en-US" dirty="0">
                <a:latin typeface="Century Gothic" pitchFamily="34" charset="0"/>
              </a:rPr>
              <a:t> </a:t>
            </a:r>
            <a:r>
              <a:rPr lang="en-US" i="1" dirty="0">
                <a:latin typeface="Century Gothic" pitchFamily="34" charset="0"/>
              </a:rPr>
              <a:t>the </a:t>
            </a:r>
            <a:r>
              <a:rPr lang="en-US" i="1" dirty="0" smtClean="0">
                <a:solidFill>
                  <a:srgbClr val="FF0000"/>
                </a:solidFill>
                <a:latin typeface="Century Gothic" pitchFamily="34" charset="0"/>
              </a:rPr>
              <a:t>first point </a:t>
            </a:r>
            <a:r>
              <a:rPr lang="en-US" dirty="0">
                <a:latin typeface="Century Gothic" pitchFamily="34" charset="0"/>
              </a:rPr>
              <a:t>has </a:t>
            </a:r>
            <a:r>
              <a:rPr lang="en-US" dirty="0" smtClean="0">
                <a:latin typeface="Century Gothic" pitchFamily="34" charset="0"/>
              </a:rPr>
              <a:t>a scale-up factor (1.00 </a:t>
            </a:r>
            <a:r>
              <a:rPr lang="en-US" dirty="0">
                <a:latin typeface="Century Gothic" pitchFamily="34" charset="0"/>
              </a:rPr>
              <a:t>) calculated by </a:t>
            </a:r>
            <a:r>
              <a:rPr lang="en-US" dirty="0" smtClean="0">
                <a:latin typeface="Century Gothic" pitchFamily="34" charset="0"/>
              </a:rPr>
              <a:t>(4/ 4) </a:t>
            </a:r>
            <a:r>
              <a:rPr lang="en-US" dirty="0">
                <a:latin typeface="Century Gothic" pitchFamily="34" charset="0"/>
              </a:rPr>
              <a:t>= </a:t>
            </a:r>
            <a:r>
              <a:rPr lang="en-US" dirty="0" smtClean="0">
                <a:latin typeface="Century Gothic" pitchFamily="34" charset="0"/>
              </a:rPr>
              <a:t>1.00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latin typeface="+mj-lt"/>
            </a:endParaRPr>
          </a:p>
        </p:txBody>
      </p:sp>
      <p:pic>
        <p:nvPicPr>
          <p:cNvPr id="7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Sample Calculation</a:t>
            </a:r>
            <a:endParaRPr lang="en-US" sz="3200" dirty="0">
              <a:latin typeface="+mj-lt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362200"/>
            <a:ext cx="51054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766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924800" cy="1371599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3300" dirty="0" smtClean="0">
                <a:latin typeface="Century Gothic" pitchFamily="34" charset="0"/>
              </a:rPr>
              <a:t>Scores were calculated by multiplying the importance of each customer need with its scale-up factor. </a:t>
            </a:r>
          </a:p>
          <a:p>
            <a:pPr>
              <a:buNone/>
            </a:pPr>
            <a:r>
              <a:rPr lang="en-US" sz="3300" dirty="0" smtClean="0">
                <a:latin typeface="Century Gothic" pitchFamily="34" charset="0"/>
              </a:rPr>
              <a:t>For example,</a:t>
            </a:r>
          </a:p>
          <a:p>
            <a:pPr>
              <a:buNone/>
            </a:pPr>
            <a:r>
              <a:rPr lang="en-US" sz="3300" dirty="0" smtClean="0">
                <a:latin typeface="Century Gothic" pitchFamily="34" charset="0"/>
              </a:rPr>
              <a:t>the </a:t>
            </a:r>
            <a:r>
              <a:rPr lang="en-US" sz="3300" i="1" dirty="0" smtClean="0">
                <a:solidFill>
                  <a:srgbClr val="FF0000"/>
                </a:solidFill>
                <a:latin typeface="Century Gothic" pitchFamily="34" charset="0"/>
              </a:rPr>
              <a:t>first point</a:t>
            </a:r>
            <a:r>
              <a:rPr lang="en-US" sz="3300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sz="3300" dirty="0" smtClean="0">
                <a:latin typeface="Century Gothic" pitchFamily="34" charset="0"/>
              </a:rPr>
              <a:t>has a score equals to ( 4.38) calculated by (4.38*1) = 4.38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4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Sample Calculation</a:t>
            </a:r>
            <a:endParaRPr lang="en-US" sz="3200" dirty="0">
              <a:latin typeface="+mj-lt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362200"/>
            <a:ext cx="50292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1219200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Century Gothic" pitchFamily="34" charset="0"/>
              </a:rPr>
              <a:t>Technical scores was calculated by summing of multiplying the value of each the relationship with score % of each need related.</a:t>
            </a:r>
          </a:p>
          <a:p>
            <a:pPr>
              <a:buNone/>
            </a:pPr>
            <a:r>
              <a:rPr lang="en-US" dirty="0" smtClean="0">
                <a:latin typeface="Century Gothic" pitchFamily="34" charset="0"/>
              </a:rPr>
              <a:t>For example,</a:t>
            </a:r>
          </a:p>
          <a:p>
            <a:pPr>
              <a:buNone/>
            </a:pPr>
            <a:r>
              <a:rPr lang="en-US" dirty="0" smtClean="0">
                <a:latin typeface="Century Gothic" pitchFamily="34" charset="0"/>
              </a:rPr>
              <a:t>the </a:t>
            </a:r>
            <a:r>
              <a:rPr lang="en-US" i="1" dirty="0" smtClean="0">
                <a:solidFill>
                  <a:srgbClr val="FF0000"/>
                </a:solidFill>
                <a:latin typeface="Century Gothic" pitchFamily="34" charset="0"/>
              </a:rPr>
              <a:t>first technical </a:t>
            </a:r>
            <a:r>
              <a:rPr lang="en-US" dirty="0" smtClean="0">
                <a:latin typeface="Century Gothic" pitchFamily="34" charset="0"/>
              </a:rPr>
              <a:t>a score equal to (49.83) calculated by 9*5.5= 49.83</a:t>
            </a:r>
            <a:endParaRPr lang="en-US" i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Sample Calculation</a:t>
            </a:r>
            <a:endParaRPr lang="en-US" sz="32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48800" y="-457200"/>
            <a:ext cx="7315200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-0.00139 L -0.83333 0.008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Recommendations</a:t>
            </a:r>
            <a:r>
              <a:rPr lang="en-US" sz="3200" dirty="0" smtClean="0">
                <a:latin typeface="+mj-lt"/>
              </a:rPr>
              <a:t/>
            </a:r>
            <a:br>
              <a:rPr lang="en-US" sz="3200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pic>
        <p:nvPicPr>
          <p:cNvPr id="5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796" name="Picture 4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733800"/>
            <a:ext cx="2315642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138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14930462"/>
              </p:ext>
            </p:extLst>
          </p:nvPr>
        </p:nvGraphicFramePr>
        <p:xfrm>
          <a:off x="609600" y="765047"/>
          <a:ext cx="8229600" cy="5483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7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6497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95409536"/>
              </p:ext>
            </p:extLst>
          </p:nvPr>
        </p:nvGraphicFramePr>
        <p:xfrm>
          <a:off x="350043" y="914400"/>
          <a:ext cx="8336757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6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1861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Conclusions</a:t>
            </a:r>
            <a:r>
              <a:rPr lang="en-US" sz="3200" dirty="0" smtClean="0">
                <a:latin typeface="+mj-lt"/>
              </a:rPr>
              <a:t/>
            </a:r>
            <a:br>
              <a:rPr lang="en-US" sz="3200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pic>
        <p:nvPicPr>
          <p:cNvPr id="5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158828"/>
            <a:ext cx="2142744" cy="300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462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981200" y="2438400"/>
            <a:ext cx="5472684" cy="923459"/>
            <a:chOff x="1609322" y="1201692"/>
            <a:chExt cx="5472684" cy="923459"/>
          </a:xfrm>
        </p:grpSpPr>
        <p:sp>
          <p:nvSpPr>
            <p:cNvPr id="13" name="Pentagon 12"/>
            <p:cNvSpPr/>
            <p:nvPr/>
          </p:nvSpPr>
          <p:spPr>
            <a:xfrm rot="10800000">
              <a:off x="1609322" y="1201692"/>
              <a:ext cx="5472684" cy="923459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3311292"/>
                <a:satOff val="13270"/>
                <a:lumOff val="2876"/>
                <a:alphaOff val="0"/>
              </a:schemeClr>
            </a:fillRef>
            <a:effectRef idx="0">
              <a:schemeClr val="accent5">
                <a:hueOff val="-3311292"/>
                <a:satOff val="13270"/>
                <a:lumOff val="287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Pentagon 4"/>
            <p:cNvSpPr/>
            <p:nvPr/>
          </p:nvSpPr>
          <p:spPr>
            <a:xfrm rot="21600000">
              <a:off x="1840189" y="1201692"/>
              <a:ext cx="5241817" cy="9234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7220" tIns="68580" rIns="128016" bIns="6858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Can be applied in industry activity at every stage.</a:t>
              </a:r>
              <a:endParaRPr lang="en-US" sz="18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981200" y="1295400"/>
            <a:ext cx="5472684" cy="923459"/>
            <a:chOff x="1524003" y="0"/>
            <a:chExt cx="5472684" cy="923459"/>
          </a:xfrm>
        </p:grpSpPr>
        <p:sp>
          <p:nvSpPr>
            <p:cNvPr id="9" name="Pentagon 8"/>
            <p:cNvSpPr/>
            <p:nvPr/>
          </p:nvSpPr>
          <p:spPr>
            <a:xfrm rot="10800000">
              <a:off x="1524003" y="0"/>
              <a:ext cx="5472684" cy="923459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Pentagon 4"/>
            <p:cNvSpPr/>
            <p:nvPr/>
          </p:nvSpPr>
          <p:spPr>
            <a:xfrm rot="21600000">
              <a:off x="1754870" y="0"/>
              <a:ext cx="5241817" cy="9234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7220" tIns="64770" rIns="120904" bIns="64770" numCol="1" spcCol="1270" anchor="ctr" anchorCtr="0">
              <a:noAutofit/>
            </a:bodyPr>
            <a:lstStyle/>
            <a:p>
              <a:pPr lvl="0" algn="ctr" defTabSz="755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 smtClean="0"/>
                <a:t>QFD is a powerful tool in service and industry.</a:t>
              </a:r>
              <a:endParaRPr lang="en-US" sz="1700" kern="1200" dirty="0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47800" y="1295400"/>
            <a:ext cx="923459" cy="923459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Oval 10"/>
          <p:cNvSpPr/>
          <p:nvPr/>
        </p:nvSpPr>
        <p:spPr>
          <a:xfrm>
            <a:off x="1447800" y="2438400"/>
            <a:ext cx="923459" cy="923459"/>
          </a:xfrm>
          <a:prstGeom prst="ellipse">
            <a:avLst/>
          </a:prstGeom>
          <a:solidFill>
            <a:schemeClr val="accent5">
              <a:tint val="50000"/>
              <a:hueOff val="-3560789"/>
              <a:satOff val="15872"/>
              <a:lumOff val="1402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3560789"/>
              <a:satOff val="15872"/>
              <a:lumOff val="1402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5" name="Group 14"/>
          <p:cNvGrpSpPr/>
          <p:nvPr/>
        </p:nvGrpSpPr>
        <p:grpSpPr>
          <a:xfrm>
            <a:off x="1985729" y="3657600"/>
            <a:ext cx="5472684" cy="923459"/>
            <a:chOff x="1609322" y="2400811"/>
            <a:chExt cx="5472684" cy="923459"/>
          </a:xfrm>
        </p:grpSpPr>
        <p:sp>
          <p:nvSpPr>
            <p:cNvPr id="17" name="Pentagon 16"/>
            <p:cNvSpPr/>
            <p:nvPr/>
          </p:nvSpPr>
          <p:spPr>
            <a:xfrm rot="10800000">
              <a:off x="1609322" y="2400811"/>
              <a:ext cx="5472684" cy="923459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622584"/>
                <a:satOff val="26541"/>
                <a:lumOff val="5752"/>
                <a:alphaOff val="0"/>
              </a:schemeClr>
            </a:fillRef>
            <a:effectRef idx="0">
              <a:schemeClr val="accent5">
                <a:hueOff val="-6622584"/>
                <a:satOff val="26541"/>
                <a:lumOff val="575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Pentagon 4"/>
            <p:cNvSpPr/>
            <p:nvPr/>
          </p:nvSpPr>
          <p:spPr>
            <a:xfrm rot="21600000">
              <a:off x="1840189" y="2400811"/>
              <a:ext cx="5241817" cy="9234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7220" tIns="68580" rIns="128016" bIns="6858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Identify weaknesses in </a:t>
              </a:r>
              <a:r>
                <a:rPr lang="en-US" dirty="0" smtClean="0"/>
                <a:t>manufacturing</a:t>
              </a:r>
              <a:r>
                <a:rPr lang="en-US" sz="1800" kern="1200" dirty="0" smtClean="0"/>
                <a:t> process in </a:t>
              </a:r>
              <a:r>
                <a:rPr lang="en-US" dirty="0" smtClean="0"/>
                <a:t>Palestinian factories </a:t>
              </a:r>
              <a:r>
                <a:rPr lang="en-US" sz="1800" kern="1200" dirty="0" smtClean="0"/>
                <a:t>and our position with respect to competitors .</a:t>
              </a:r>
              <a:endParaRPr lang="en-US" sz="1800" kern="1200" dirty="0"/>
            </a:p>
          </p:txBody>
        </p:sp>
      </p:grpSp>
      <p:sp>
        <p:nvSpPr>
          <p:cNvPr id="16" name="Oval 15"/>
          <p:cNvSpPr/>
          <p:nvPr/>
        </p:nvSpPr>
        <p:spPr>
          <a:xfrm>
            <a:off x="1447800" y="3657600"/>
            <a:ext cx="923459" cy="923459"/>
          </a:xfrm>
          <a:prstGeom prst="ellipse">
            <a:avLst/>
          </a:prstGeom>
          <a:solidFill>
            <a:schemeClr val="accent5">
              <a:tint val="50000"/>
              <a:hueOff val="-7121577"/>
              <a:satOff val="31745"/>
              <a:lumOff val="2805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7121577"/>
              <a:satOff val="31745"/>
              <a:lumOff val="2805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9" name="Group 18"/>
          <p:cNvGrpSpPr/>
          <p:nvPr/>
        </p:nvGrpSpPr>
        <p:grpSpPr>
          <a:xfrm>
            <a:off x="1990324" y="4798026"/>
            <a:ext cx="5472684" cy="923459"/>
            <a:chOff x="1609322" y="3599929"/>
            <a:chExt cx="5472684" cy="923459"/>
          </a:xfrm>
        </p:grpSpPr>
        <p:sp>
          <p:nvSpPr>
            <p:cNvPr id="21" name="Pentagon 20"/>
            <p:cNvSpPr/>
            <p:nvPr/>
          </p:nvSpPr>
          <p:spPr>
            <a:xfrm rot="10800000">
              <a:off x="1609322" y="3599929"/>
              <a:ext cx="5472684" cy="923459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0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Pentagon 4"/>
            <p:cNvSpPr/>
            <p:nvPr/>
          </p:nvSpPr>
          <p:spPr>
            <a:xfrm rot="21600000">
              <a:off x="1840189" y="3599929"/>
              <a:ext cx="5241817" cy="9234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7220" tIns="68580" rIns="128016" bIns="6858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Successful in determining policies, which would result in a better satisfaction of the customers. </a:t>
              </a:r>
              <a:endParaRPr lang="en-US" sz="1800" kern="1200" dirty="0"/>
            </a:p>
          </p:txBody>
        </p:sp>
      </p:grpSp>
      <p:sp>
        <p:nvSpPr>
          <p:cNvPr id="20" name="Oval 19"/>
          <p:cNvSpPr/>
          <p:nvPr/>
        </p:nvSpPr>
        <p:spPr>
          <a:xfrm>
            <a:off x="1447800" y="4800600"/>
            <a:ext cx="923459" cy="923459"/>
          </a:xfrm>
          <a:prstGeom prst="ellipse">
            <a:avLst/>
          </a:prstGeom>
          <a:solidFill>
            <a:schemeClr val="accent5">
              <a:tint val="50000"/>
              <a:hueOff val="-10682366"/>
              <a:satOff val="47617"/>
              <a:lumOff val="4207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tint val="50000"/>
              <a:hueOff val="-10682366"/>
              <a:satOff val="47617"/>
              <a:lumOff val="4207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667000"/>
            <a:ext cx="4876800" cy="16764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Century Gothic" pitchFamily="34" charset="0"/>
              </a:rPr>
              <a:t>Thanks for your listening </a:t>
            </a:r>
          </a:p>
          <a:p>
            <a:pPr algn="ctr">
              <a:buNone/>
            </a:pPr>
            <a:endParaRPr lang="ar-SA" dirty="0">
              <a:latin typeface="Century Gothic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nt Arrow 1"/>
          <p:cNvSpPr/>
          <p:nvPr/>
        </p:nvSpPr>
        <p:spPr>
          <a:xfrm rot="3033879">
            <a:off x="1671497" y="1318171"/>
            <a:ext cx="924314" cy="1213162"/>
          </a:xfrm>
          <a:prstGeom prst="ben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14338" y="1828800"/>
            <a:ext cx="1338262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+mj-lt"/>
              </a:rPr>
              <a:t>HOQ</a:t>
            </a:r>
            <a:endParaRPr lang="en-US" b="1" dirty="0">
              <a:latin typeface="+mj-lt"/>
            </a:endParaRPr>
          </a:p>
        </p:txBody>
      </p:sp>
      <p:pic>
        <p:nvPicPr>
          <p:cNvPr id="6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ImMoRtAl\Desktop\hoq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1000"/>
            <a:ext cx="60579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5334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entury Gothic" pitchFamily="34" charset="0"/>
              </a:rPr>
              <a:t>Case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 smtClean="0">
                <a:latin typeface="Century Gothic" pitchFamily="34" charset="0"/>
              </a:rPr>
              <a:t>Study</a:t>
            </a:r>
            <a:endParaRPr lang="en-US" sz="3200" dirty="0"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286000"/>
            <a:ext cx="7467600" cy="2803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Century Gothic" pitchFamily="34" charset="0"/>
              </a:rPr>
              <a:t>The aim of this project is to build a structured approach to </a:t>
            </a:r>
            <a:r>
              <a:rPr lang="en-US" sz="2000" dirty="0" smtClean="0">
                <a:latin typeface="Century Gothic" pitchFamily="34" charset="0"/>
              </a:rPr>
              <a:t>product </a:t>
            </a:r>
            <a:r>
              <a:rPr lang="en-US" sz="2000" dirty="0">
                <a:latin typeface="Century Gothic" pitchFamily="34" charset="0"/>
              </a:rPr>
              <a:t>development through the House of Quality (HOQ) with application </a:t>
            </a:r>
            <a:r>
              <a:rPr lang="en-US" sz="2000" dirty="0" smtClean="0">
                <a:latin typeface="Century Gothic" pitchFamily="34" charset="0"/>
              </a:rPr>
              <a:t>to Palestinian dairy product. QFD uses voice of customers (what) and voice of company(How) in order to join  them  and reach measurable objectives that contribute in  product development.</a:t>
            </a:r>
            <a:endParaRPr lang="en-US" sz="2000" dirty="0">
              <a:latin typeface="Century Gothic" pitchFamily="34" charset="0"/>
            </a:endParaRPr>
          </a:p>
        </p:txBody>
      </p:sp>
      <p:pic>
        <p:nvPicPr>
          <p:cNvPr id="6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PROJECT OBJECTIVES</a:t>
            </a:r>
            <a:r>
              <a:rPr lang="en-US" sz="3200" dirty="0" smtClean="0">
                <a:latin typeface="+mj-lt"/>
              </a:rPr>
              <a:t/>
            </a:r>
            <a:br>
              <a:rPr lang="en-US" sz="3200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pic>
        <p:nvPicPr>
          <p:cNvPr id="5" name="Picture 3" descr="C:\Users\ImMoRtAl\Desktop\anigif.gif"/>
          <p:cNvPicPr>
            <a:picLocks noChangeAspect="1" noChangeArrowheads="1" noCrop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700087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C:\Program Files\Microsoft Office\MEDIA\CAGCAT10\j0293844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0000" contrast="-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86199"/>
            <a:ext cx="2164871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674" name="AutoShape 2" descr="https://encrypted-tbn2.gstatic.com/images?q=tbn:ANd9GcQujNZmTm0BkmB9Qjs7OxY87B3rMeIjUjvrm1WiG-CM09vhE-k6H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Project objectives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5334000" y="3048000"/>
            <a:ext cx="1637965" cy="1637965"/>
            <a:chOff x="1341748" y="4490784"/>
            <a:chExt cx="1637965" cy="1637965"/>
          </a:xfrm>
        </p:grpSpPr>
        <p:sp>
          <p:nvSpPr>
            <p:cNvPr id="5" name="Oval 4"/>
            <p:cNvSpPr/>
            <p:nvPr/>
          </p:nvSpPr>
          <p:spPr>
            <a:xfrm>
              <a:off x="1341748" y="4490784"/>
              <a:ext cx="1637965" cy="163796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1570348" y="4643184"/>
              <a:ext cx="1158217" cy="1158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algn="ctr"/>
              <a:r>
                <a:rPr lang="en-US" sz="1400" b="1" dirty="0" smtClean="0"/>
                <a:t>Reduce</a:t>
              </a:r>
              <a:r>
                <a:rPr lang="en-US" sz="1600" b="1" dirty="0" smtClean="0"/>
                <a:t> cost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-5638800" y="3124200"/>
            <a:ext cx="1637965" cy="1637965"/>
            <a:chOff x="440179" y="1716041"/>
            <a:chExt cx="1637965" cy="1637965"/>
          </a:xfrm>
        </p:grpSpPr>
        <p:sp>
          <p:nvSpPr>
            <p:cNvPr id="8" name="Oval 7"/>
            <p:cNvSpPr/>
            <p:nvPr/>
          </p:nvSpPr>
          <p:spPr>
            <a:xfrm>
              <a:off x="440179" y="1716041"/>
              <a:ext cx="1637965" cy="163796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/>
            <p:nvPr/>
          </p:nvSpPr>
          <p:spPr>
            <a:xfrm>
              <a:off x="680053" y="1955915"/>
              <a:ext cx="1158217" cy="1158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algn="ctr"/>
              <a:r>
                <a:rPr lang="en-US" sz="1400" b="1" dirty="0" smtClean="0"/>
                <a:t>Shortens time-to-market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4953000" y="3200400"/>
            <a:ext cx="1637965" cy="1637965"/>
            <a:chOff x="4259286" y="4490784"/>
            <a:chExt cx="1637965" cy="1637965"/>
          </a:xfrm>
        </p:grpSpPr>
        <p:sp>
          <p:nvSpPr>
            <p:cNvPr id="11" name="Oval 10"/>
            <p:cNvSpPr/>
            <p:nvPr/>
          </p:nvSpPr>
          <p:spPr>
            <a:xfrm>
              <a:off x="4259286" y="4490784"/>
              <a:ext cx="1637965" cy="163796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4499160" y="4730658"/>
              <a:ext cx="1158217" cy="1158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algn="ctr"/>
              <a:r>
                <a:rPr lang="en-US" sz="1400" b="1" dirty="0" smtClean="0"/>
                <a:t>Improve marketing &amp; development collaboration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-4114800" y="3124200"/>
            <a:ext cx="1637965" cy="1637965"/>
            <a:chOff x="5008455" y="1696824"/>
            <a:chExt cx="1637965" cy="1637965"/>
          </a:xfrm>
        </p:grpSpPr>
        <p:sp>
          <p:nvSpPr>
            <p:cNvPr id="14" name="Oval 13"/>
            <p:cNvSpPr/>
            <p:nvPr/>
          </p:nvSpPr>
          <p:spPr>
            <a:xfrm>
              <a:off x="5008455" y="1696824"/>
              <a:ext cx="1637965" cy="163796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4"/>
            <p:cNvSpPr/>
            <p:nvPr/>
          </p:nvSpPr>
          <p:spPr>
            <a:xfrm>
              <a:off x="5237055" y="1925424"/>
              <a:ext cx="1158217" cy="1158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algn="ctr"/>
              <a:r>
                <a:rPr lang="en-US" sz="1400" b="1" dirty="0" smtClean="0"/>
                <a:t>Manage information</a:t>
              </a:r>
              <a:endParaRPr lang="en-US" sz="1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-3352800" y="3124200"/>
            <a:ext cx="1637965" cy="1637965"/>
            <a:chOff x="2800517" y="1155"/>
            <a:chExt cx="1637965" cy="1637965"/>
          </a:xfrm>
        </p:grpSpPr>
        <p:sp>
          <p:nvSpPr>
            <p:cNvPr id="17" name="Oval 16"/>
            <p:cNvSpPr/>
            <p:nvPr/>
          </p:nvSpPr>
          <p:spPr>
            <a:xfrm>
              <a:off x="2800517" y="1155"/>
              <a:ext cx="1637965" cy="163796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en-US" b="1" dirty="0" smtClean="0"/>
            </a:p>
          </p:txBody>
        </p:sp>
        <p:sp>
          <p:nvSpPr>
            <p:cNvPr id="18" name="Oval 4"/>
            <p:cNvSpPr/>
            <p:nvPr/>
          </p:nvSpPr>
          <p:spPr>
            <a:xfrm>
              <a:off x="3040391" y="241029"/>
              <a:ext cx="1158217" cy="1158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algn="ctr"/>
              <a:r>
                <a:rPr lang="en-US" sz="1400" b="1" dirty="0" smtClean="0"/>
                <a:t>Focus on customer requirements</a:t>
              </a: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80204E-6 L 0.58125 -0.001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63" y="-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125 -0.00116 L 0.5882 -0.09829 C 0.58924 -0.11887 0.59636 -0.1457 0.60712 -0.17114 C 0.61945 -0.20005 0.63247 -0.22086 0.64514 -0.23289 L 0.70417 -0.29117 " pathEditMode="relative" rAng="-3633015" ptsTypes="FffFF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92" y="-1581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2.53469E-6 L 0.63507 2.53469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3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541 1.40611E-6 L 0.64218 -0.09713 C 0.64288 -0.11772 0.65 -0.14431 0.66093 -0.16998 C 0.67309 -0.19866 0.68645 -0.21947 0.69913 -0.23127 L 0.75833 -0.28932 " pathEditMode="relative" rAng="-25227524" ptsTypes="FffFF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75" y="-1579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399 -0.29117 L 0.77326 -0.32332 C 0.78785 -0.33072 0.80903 -0.33326 0.8309 -0.33072 C 0.85573 -0.32794 0.87535 -0.32077 0.88889 -0.31013 L 0.95295 -0.26272 " pathEditMode="relative" rAng="293112" ptsTypes="FffFF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22" y="-127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2.53469E-6 L 0.68507 2.53469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37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8541 -1.40611E-6 L 0.69236 -0.09713 C 0.69305 -0.11748 0.70035 -0.14454 0.71128 -0.16998 C 0.72309 -0.19889 0.73594 -0.21993 0.74913 -0.23173 L 0.80764 -0.29001 " pathEditMode="relative" rAng="-46841243" ptsTypes="FffFF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8" y="-1581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816 -0.29001 L 0.82726 -0.32308 C 0.84184 -0.33071 0.86302 -0.33349 0.8849 -0.33118 C 0.90972 -0.32863 0.92934 -0.3217 0.94288 -0.31129 L 1.00729 -0.26457 " pathEditMode="relative" rAng="264077" ptsTypes="FffFF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04" y="-143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5295 -0.26272 L 1.01111 -0.20236 C 1.02343 -0.1901 1.03663 -0.16744 1.0467 -0.14177 C 1.05816 -0.11216 1.06423 -0.08672 1.06493 -0.06568 L 1.06944 0.03192 " pathEditMode="relative" rAng="3739428" ptsTypes="FffFF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13483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2.53469E-6 L 0.73091 2.53469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29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125 -2.25717E-6 L 0.73854 -0.09667 C 0.73958 -0.11748 0.7467 -0.14408 0.75747 -0.16929 C 0.76962 -0.19843 0.78299 -0.21924 0.79566 -0.2308 L 0.85469 -0.28908 " pathEditMode="relative" rAng="-25218946" ptsTypes="FffFF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-1577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0816 -0.29001 L 0.87743 -0.32216 C 0.89202 -0.32956 0.9132 -0.3321 0.93507 -0.32956 C 0.9599 -0.32678 0.97952 -0.31961 0.99306 -0.30897 L 1.05712 -0.26156 " pathEditMode="relative" rAng="293112" ptsTypes="FffFF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22" y="-127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0712 -0.26156 L 1.0651 -0.2012 C 1.0776 -0.18918 1.09045 -0.16675 1.10104 -0.14107 C 1.11285 -0.1117 1.11858 -0.0858 1.11927 -0.06499 L 1.1243 0.03261 " pathEditMode="relative" rAng="3727024" ptsTypes="FffFF">
                                      <p:cBhvr>
                                        <p:cTn id="4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56" y="1343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6927 0.03168 L 1.05052 0.1265 C 1.0467 0.14662 1.03628 0.17114 1.02291 0.19403 C 1.00711 0.21993 0.99166 0.23728 0.9776 0.24653 L 0.91215 0.2907 " pathEditMode="relative" rAng="7739725" ptsTypes="FffFF">
                                      <p:cBhvr>
                                        <p:cTn id="4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5" y="14639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32 2.53469E-6 L 0.77674 2.53469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1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LITRETURE REVIW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Content Placeholder 7" descr="images (51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86200" y="4419600"/>
            <a:ext cx="1676400" cy="1733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5486400"/>
            <a:ext cx="2824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Costa et al. (2001)</a:t>
            </a:r>
            <a:endParaRPr lang="en-US" sz="2800" dirty="0"/>
          </a:p>
        </p:txBody>
      </p:sp>
      <p:sp>
        <p:nvSpPr>
          <p:cNvPr id="5" name="Oval Callout 4"/>
          <p:cNvSpPr/>
          <p:nvPr/>
        </p:nvSpPr>
        <p:spPr>
          <a:xfrm>
            <a:off x="1981200" y="1219200"/>
            <a:ext cx="6934200" cy="2895600"/>
          </a:xfrm>
          <a:prstGeom prst="wedgeEllipseCallout">
            <a:avLst>
              <a:gd name="adj1" fmla="val -28525"/>
              <a:gd name="adj2" fmla="val 9468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/>
              <a:t>Mention that in food business that the QFD is more suitable for the improvement of products than for developing true innovative products.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A944-006A-4E16-A2C1-6C918C419EB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917</TotalTime>
  <Words>1039</Words>
  <Application>Microsoft Office PowerPoint</Application>
  <PresentationFormat>On-screen Show (4:3)</PresentationFormat>
  <Paragraphs>159</Paragraphs>
  <Slides>39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Slide 1</vt:lpstr>
      <vt:lpstr>What is QFD?</vt:lpstr>
      <vt:lpstr>Slide 3</vt:lpstr>
      <vt:lpstr>Slide 4</vt:lpstr>
      <vt:lpstr>Slide 5</vt:lpstr>
      <vt:lpstr>PROJECT OBJECTIVES </vt:lpstr>
      <vt:lpstr>Project objectives</vt:lpstr>
      <vt:lpstr>LITRETURE REVIW</vt:lpstr>
      <vt:lpstr>Slide 9</vt:lpstr>
      <vt:lpstr>Slide 10</vt:lpstr>
      <vt:lpstr>Slide 11</vt:lpstr>
      <vt:lpstr>Constraints</vt:lpstr>
      <vt:lpstr>Slide 13</vt:lpstr>
      <vt:lpstr>Working Methodology </vt:lpstr>
      <vt:lpstr>Methodology </vt:lpstr>
      <vt:lpstr>Methodology </vt:lpstr>
      <vt:lpstr>Slide 17</vt:lpstr>
      <vt:lpstr>Scoring &amp;Importance Survey</vt:lpstr>
      <vt:lpstr>Methodology </vt:lpstr>
      <vt:lpstr>Methodology </vt:lpstr>
      <vt:lpstr>RESULTS &amp; ANALYSIS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Recommendations </vt:lpstr>
      <vt:lpstr>Slide 35</vt:lpstr>
      <vt:lpstr>Slide 36</vt:lpstr>
      <vt:lpstr>Conclusions </vt:lpstr>
      <vt:lpstr>Slide 38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CD City</cp:lastModifiedBy>
  <cp:revision>67</cp:revision>
  <dcterms:created xsi:type="dcterms:W3CDTF">2013-12-06T07:01:04Z</dcterms:created>
  <dcterms:modified xsi:type="dcterms:W3CDTF">2014-05-04T21:41:21Z</dcterms:modified>
</cp:coreProperties>
</file>