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70" r:id="rId13"/>
    <p:sldId id="284" r:id="rId14"/>
    <p:sldId id="266" r:id="rId15"/>
    <p:sldId id="267" r:id="rId16"/>
    <p:sldId id="274" r:id="rId17"/>
    <p:sldId id="271" r:id="rId18"/>
    <p:sldId id="275" r:id="rId19"/>
    <p:sldId id="287" r:id="rId20"/>
    <p:sldId id="285" r:id="rId21"/>
    <p:sldId id="286" r:id="rId22"/>
    <p:sldId id="281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4050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5B56C-FD4E-4ABA-85EA-F2B4BBEC6139}" type="doc">
      <dgm:prSet loTypeId="urn:microsoft.com/office/officeart/2005/8/layout/hierarchy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0A520BDC-8E57-45DB-BF1A-9ECCD2920CD0}">
      <dgm:prSet phldrT="[نص]"/>
      <dgm:spPr/>
      <dgm:t>
        <a:bodyPr/>
        <a:lstStyle/>
        <a:p>
          <a:pPr rtl="1"/>
          <a:r>
            <a:rPr lang="ar-SA" b="1"/>
            <a:t>رؤساء</a:t>
          </a:r>
          <a:r>
            <a:rPr lang="ar-SA"/>
            <a:t> </a:t>
          </a:r>
          <a:r>
            <a:rPr lang="ar-SA" b="1"/>
            <a:t>الاقسام</a:t>
          </a:r>
        </a:p>
      </dgm:t>
    </dgm:pt>
    <dgm:pt modelId="{C284BCA7-9B42-45ED-8A5A-77C755DCFDDD}" type="sibTrans" cxnId="{F838FBBC-5B9F-4CF8-8668-AD6EF964E1A6}">
      <dgm:prSet/>
      <dgm:spPr/>
      <dgm:t>
        <a:bodyPr/>
        <a:lstStyle/>
        <a:p>
          <a:pPr rtl="1"/>
          <a:endParaRPr lang="ar-SA"/>
        </a:p>
      </dgm:t>
    </dgm:pt>
    <dgm:pt modelId="{A78CCC73-4A69-4CD9-BF5D-16F0ED95278F}" type="parTrans" cxnId="{F838FBBC-5B9F-4CF8-8668-AD6EF964E1A6}">
      <dgm:prSet/>
      <dgm:spPr/>
      <dgm:t>
        <a:bodyPr/>
        <a:lstStyle/>
        <a:p>
          <a:pPr rtl="1"/>
          <a:endParaRPr lang="ar-SA"/>
        </a:p>
      </dgm:t>
    </dgm:pt>
    <dgm:pt modelId="{998FEE2B-D53C-4B96-8552-3047ADB2DABE}">
      <dgm:prSet phldrT="[نص]"/>
      <dgm:spPr/>
      <dgm:t>
        <a:bodyPr/>
        <a:lstStyle/>
        <a:p>
          <a:pPr rtl="1"/>
          <a:r>
            <a:rPr lang="ar-SA" b="1" dirty="0"/>
            <a:t>عميد الكلية</a:t>
          </a:r>
        </a:p>
      </dgm:t>
    </dgm:pt>
    <dgm:pt modelId="{41F1BEA9-F1C4-4270-A92D-67721BA7AE80}" type="parTrans" cxnId="{E3EBADFD-1D21-43DE-8A0E-F25C46A19141}">
      <dgm:prSet/>
      <dgm:spPr/>
      <dgm:t>
        <a:bodyPr/>
        <a:lstStyle/>
        <a:p>
          <a:pPr rtl="1"/>
          <a:endParaRPr lang="ar-SA"/>
        </a:p>
      </dgm:t>
    </dgm:pt>
    <dgm:pt modelId="{D3E04654-0E95-44D1-B673-67DCCED753A5}" type="sibTrans" cxnId="{E3EBADFD-1D21-43DE-8A0E-F25C46A19141}">
      <dgm:prSet/>
      <dgm:spPr/>
      <dgm:t>
        <a:bodyPr/>
        <a:lstStyle/>
        <a:p>
          <a:pPr rtl="1"/>
          <a:endParaRPr lang="ar-SA"/>
        </a:p>
      </dgm:t>
    </dgm:pt>
    <dgm:pt modelId="{0D5FD536-0DFB-4AB9-9696-46850352E9BC}">
      <dgm:prSet phldrT="[نص]"/>
      <dgm:spPr/>
      <dgm:t>
        <a:bodyPr/>
        <a:lstStyle/>
        <a:p>
          <a:pPr rtl="1"/>
          <a:r>
            <a:rPr lang="ar-SA" b="1" dirty="0"/>
            <a:t>مدير</a:t>
          </a:r>
          <a:r>
            <a:rPr lang="ar-SA" dirty="0"/>
            <a:t> </a:t>
          </a:r>
          <a:r>
            <a:rPr lang="ar-SA" b="1" dirty="0"/>
            <a:t>المختبرات</a:t>
          </a:r>
        </a:p>
      </dgm:t>
    </dgm:pt>
    <dgm:pt modelId="{CFF0287D-EDD3-44C5-8DAC-7699D5DE0853}" type="sibTrans" cxnId="{37D7604D-FF20-406A-8D03-19C897477296}">
      <dgm:prSet/>
      <dgm:spPr/>
      <dgm:t>
        <a:bodyPr/>
        <a:lstStyle/>
        <a:p>
          <a:pPr rtl="1"/>
          <a:endParaRPr lang="ar-SA"/>
        </a:p>
      </dgm:t>
    </dgm:pt>
    <dgm:pt modelId="{1447E876-E098-4824-BD54-7646B2C9040C}" type="parTrans" cxnId="{37D7604D-FF20-406A-8D03-19C897477296}">
      <dgm:prSet/>
      <dgm:spPr/>
      <dgm:t>
        <a:bodyPr/>
        <a:lstStyle/>
        <a:p>
          <a:pPr rtl="1"/>
          <a:endParaRPr lang="ar-SA"/>
        </a:p>
      </dgm:t>
    </dgm:pt>
    <dgm:pt modelId="{C243AF9B-8E50-4EFC-A683-3A22EF670437}">
      <dgm:prSet phldrT="[نص]"/>
      <dgm:spPr/>
      <dgm:t>
        <a:bodyPr/>
        <a:lstStyle/>
        <a:p>
          <a:pPr rtl="1"/>
          <a:r>
            <a:rPr lang="ar-SA" b="1"/>
            <a:t>مهندس</a:t>
          </a:r>
          <a:r>
            <a:rPr lang="ar-SA"/>
            <a:t> </a:t>
          </a:r>
          <a:r>
            <a:rPr lang="ar-SA" b="1"/>
            <a:t>المختبر\مدرس</a:t>
          </a:r>
          <a:r>
            <a:rPr lang="ar-SA"/>
            <a:t> </a:t>
          </a:r>
          <a:r>
            <a:rPr lang="ar-SA" b="1"/>
            <a:t>المادة</a:t>
          </a:r>
          <a:r>
            <a:rPr lang="ar-SA"/>
            <a:t> </a:t>
          </a:r>
          <a:r>
            <a:rPr lang="ar-SA" b="1"/>
            <a:t>النظرية</a:t>
          </a:r>
        </a:p>
      </dgm:t>
    </dgm:pt>
    <dgm:pt modelId="{A2560D3F-9E28-4654-97B4-013F7CBBF7FC}" type="parTrans" cxnId="{0EECFA0A-6742-4BA2-9490-F843451E6021}">
      <dgm:prSet/>
      <dgm:spPr/>
      <dgm:t>
        <a:bodyPr/>
        <a:lstStyle/>
        <a:p>
          <a:pPr rtl="1"/>
          <a:endParaRPr lang="ar-SA"/>
        </a:p>
      </dgm:t>
    </dgm:pt>
    <dgm:pt modelId="{42B51333-FC55-48B3-BA33-275658F44D4D}" type="sibTrans" cxnId="{0EECFA0A-6742-4BA2-9490-F843451E6021}">
      <dgm:prSet/>
      <dgm:spPr/>
      <dgm:t>
        <a:bodyPr/>
        <a:lstStyle/>
        <a:p>
          <a:pPr rtl="1"/>
          <a:endParaRPr lang="ar-SA"/>
        </a:p>
      </dgm:t>
    </dgm:pt>
    <dgm:pt modelId="{F3775E86-CAD1-42E4-8A57-5FCD1E542CDF}">
      <dgm:prSet phldrT="[نص]"/>
      <dgm:spPr/>
      <dgm:t>
        <a:bodyPr/>
        <a:lstStyle/>
        <a:p>
          <a:pPr rtl="1"/>
          <a:r>
            <a:rPr lang="ar-SA" b="1"/>
            <a:t>مشرف</a:t>
          </a:r>
          <a:r>
            <a:rPr lang="ar-SA"/>
            <a:t> </a:t>
          </a:r>
          <a:r>
            <a:rPr lang="ar-SA" b="1"/>
            <a:t>المختبر</a:t>
          </a:r>
        </a:p>
      </dgm:t>
    </dgm:pt>
    <dgm:pt modelId="{361E19CD-C794-49F3-992C-F771A31E4AD5}" type="sibTrans" cxnId="{686EFA53-D24A-47CC-8F51-E054F07AC86D}">
      <dgm:prSet/>
      <dgm:spPr/>
      <dgm:t>
        <a:bodyPr/>
        <a:lstStyle/>
        <a:p>
          <a:pPr rtl="1"/>
          <a:endParaRPr lang="ar-SA"/>
        </a:p>
      </dgm:t>
    </dgm:pt>
    <dgm:pt modelId="{11B4CB07-C972-4C90-BEE3-A89E0CE7D67E}" type="parTrans" cxnId="{686EFA53-D24A-47CC-8F51-E054F07AC86D}">
      <dgm:prSet/>
      <dgm:spPr/>
      <dgm:t>
        <a:bodyPr/>
        <a:lstStyle/>
        <a:p>
          <a:pPr rtl="1"/>
          <a:endParaRPr lang="ar-SA"/>
        </a:p>
      </dgm:t>
    </dgm:pt>
    <dgm:pt modelId="{C0C4FC7A-7FE0-4EEB-86E6-24029920FE7D}" type="pres">
      <dgm:prSet presAssocID="{6285B56C-FD4E-4ABA-85EA-F2B4BBEC6139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99277A6-EFAF-47DA-ADF4-193084F48428}" type="pres">
      <dgm:prSet presAssocID="{998FEE2B-D53C-4B96-8552-3047ADB2DABE}" presName="hierRoot1" presStyleCnt="0"/>
      <dgm:spPr/>
      <dgm:t>
        <a:bodyPr/>
        <a:lstStyle/>
        <a:p>
          <a:endParaRPr lang="en-US"/>
        </a:p>
      </dgm:t>
    </dgm:pt>
    <dgm:pt modelId="{32CD6567-695D-4EF2-BAA1-2542B6729690}" type="pres">
      <dgm:prSet presAssocID="{998FEE2B-D53C-4B96-8552-3047ADB2DABE}" presName="composite" presStyleCnt="0"/>
      <dgm:spPr/>
      <dgm:t>
        <a:bodyPr/>
        <a:lstStyle/>
        <a:p>
          <a:endParaRPr lang="en-US"/>
        </a:p>
      </dgm:t>
    </dgm:pt>
    <dgm:pt modelId="{AE71D068-2C43-47D2-B1EF-E8B8E62475D7}" type="pres">
      <dgm:prSet presAssocID="{998FEE2B-D53C-4B96-8552-3047ADB2DABE}" presName="background" presStyleLbl="node0" presStyleIdx="0" presStyleCnt="1"/>
      <dgm:spPr/>
      <dgm:t>
        <a:bodyPr/>
        <a:lstStyle/>
        <a:p>
          <a:endParaRPr lang="en-US"/>
        </a:p>
      </dgm:t>
    </dgm:pt>
    <dgm:pt modelId="{CD640B94-5AEE-4F36-9C75-6F8421FD2139}" type="pres">
      <dgm:prSet presAssocID="{998FEE2B-D53C-4B96-8552-3047ADB2DABE}" presName="text" presStyleLbl="fgAcc0" presStyleIdx="0" presStyleCnt="1" custLinFactNeighborX="-5999" custLinFactNeighborY="-1535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9E5630-6B9B-4F53-B743-8C16A2F14A6E}" type="pres">
      <dgm:prSet presAssocID="{998FEE2B-D53C-4B96-8552-3047ADB2DABE}" presName="hierChild2" presStyleCnt="0"/>
      <dgm:spPr/>
      <dgm:t>
        <a:bodyPr/>
        <a:lstStyle/>
        <a:p>
          <a:endParaRPr lang="en-US"/>
        </a:p>
      </dgm:t>
    </dgm:pt>
    <dgm:pt modelId="{7DDCC4C8-A285-407D-B2D1-22A323D68D47}" type="pres">
      <dgm:prSet presAssocID="{1447E876-E098-4824-BD54-7646B2C9040C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DCE733DC-E342-42C0-A768-9BE66D5CB98E}" type="pres">
      <dgm:prSet presAssocID="{0D5FD536-0DFB-4AB9-9696-46850352E9BC}" presName="hierRoot2" presStyleCnt="0"/>
      <dgm:spPr/>
      <dgm:t>
        <a:bodyPr/>
        <a:lstStyle/>
        <a:p>
          <a:endParaRPr lang="en-US"/>
        </a:p>
      </dgm:t>
    </dgm:pt>
    <dgm:pt modelId="{5E506CD1-7D7A-4B18-9E4F-50D39959DCED}" type="pres">
      <dgm:prSet presAssocID="{0D5FD536-0DFB-4AB9-9696-46850352E9BC}" presName="composite2" presStyleCnt="0"/>
      <dgm:spPr/>
      <dgm:t>
        <a:bodyPr/>
        <a:lstStyle/>
        <a:p>
          <a:endParaRPr lang="en-US"/>
        </a:p>
      </dgm:t>
    </dgm:pt>
    <dgm:pt modelId="{F10357F3-F71C-4C95-9509-76D2F7B2918E}" type="pres">
      <dgm:prSet presAssocID="{0D5FD536-0DFB-4AB9-9696-46850352E9BC}" presName="background2" presStyleLbl="node2" presStyleIdx="0" presStyleCnt="2"/>
      <dgm:spPr/>
      <dgm:t>
        <a:bodyPr/>
        <a:lstStyle/>
        <a:p>
          <a:endParaRPr lang="en-US"/>
        </a:p>
      </dgm:t>
    </dgm:pt>
    <dgm:pt modelId="{F0DB42E7-F02B-4CF4-9A7A-1667DFCDBA8F}" type="pres">
      <dgm:prSet presAssocID="{0D5FD536-0DFB-4AB9-9696-46850352E9BC}" presName="text2" presStyleLbl="fgAcc2" presStyleIdx="0" presStyleCnt="2" custLinFactNeighborX="2499" custLinFactNeighborY="51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159135B-02FB-42B8-B112-604CDD36EB6E}" type="pres">
      <dgm:prSet presAssocID="{0D5FD536-0DFB-4AB9-9696-46850352E9BC}" presName="hierChild3" presStyleCnt="0"/>
      <dgm:spPr/>
      <dgm:t>
        <a:bodyPr/>
        <a:lstStyle/>
        <a:p>
          <a:endParaRPr lang="en-US"/>
        </a:p>
      </dgm:t>
    </dgm:pt>
    <dgm:pt modelId="{17A985A4-4444-479E-AED6-5BBBA5CD6F92}" type="pres">
      <dgm:prSet presAssocID="{A78CCC73-4A69-4CD9-BF5D-16F0ED95278F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EB2A55A-C2DB-44DB-83A6-86A1E6B5D579}" type="pres">
      <dgm:prSet presAssocID="{0A520BDC-8E57-45DB-BF1A-9ECCD2920CD0}" presName="hierRoot2" presStyleCnt="0"/>
      <dgm:spPr/>
      <dgm:t>
        <a:bodyPr/>
        <a:lstStyle/>
        <a:p>
          <a:endParaRPr lang="en-US"/>
        </a:p>
      </dgm:t>
    </dgm:pt>
    <dgm:pt modelId="{C3FAD71B-094F-43C2-AE59-AF5F844FA1AE}" type="pres">
      <dgm:prSet presAssocID="{0A520BDC-8E57-45DB-BF1A-9ECCD2920CD0}" presName="composite2" presStyleCnt="0"/>
      <dgm:spPr/>
      <dgm:t>
        <a:bodyPr/>
        <a:lstStyle/>
        <a:p>
          <a:endParaRPr lang="en-US"/>
        </a:p>
      </dgm:t>
    </dgm:pt>
    <dgm:pt modelId="{88605B4C-DF2A-465E-876F-C972BADA1879}" type="pres">
      <dgm:prSet presAssocID="{0A520BDC-8E57-45DB-BF1A-9ECCD2920CD0}" presName="background2" presStyleLbl="node2" presStyleIdx="1" presStyleCnt="2"/>
      <dgm:spPr/>
      <dgm:t>
        <a:bodyPr/>
        <a:lstStyle/>
        <a:p>
          <a:endParaRPr lang="en-US"/>
        </a:p>
      </dgm:t>
    </dgm:pt>
    <dgm:pt modelId="{B8365C61-BCC1-482D-A418-738B98885412}" type="pres">
      <dgm:prSet presAssocID="{0A520BDC-8E57-45DB-BF1A-9ECCD2920CD0}" presName="text2" presStyleLbl="fgAcc2" presStyleIdx="1" presStyleCnt="2" custLinFactNeighborX="-1874" custLinFactNeighborY="51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2A5053F-FCE5-473C-889D-1BF257778854}" type="pres">
      <dgm:prSet presAssocID="{0A520BDC-8E57-45DB-BF1A-9ECCD2920CD0}" presName="hierChild3" presStyleCnt="0"/>
      <dgm:spPr/>
      <dgm:t>
        <a:bodyPr/>
        <a:lstStyle/>
        <a:p>
          <a:endParaRPr lang="en-US"/>
        </a:p>
      </dgm:t>
    </dgm:pt>
    <dgm:pt modelId="{BD2318CE-5DBB-4DBD-88E0-FA87FF0493FD}" type="pres">
      <dgm:prSet presAssocID="{11B4CB07-C972-4C90-BEE3-A89E0CE7D67E}" presName="Name1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191E7B07-AE6E-4B53-9705-C8D9A924F011}" type="pres">
      <dgm:prSet presAssocID="{F3775E86-CAD1-42E4-8A57-5FCD1E542CDF}" presName="hierRoot3" presStyleCnt="0"/>
      <dgm:spPr/>
      <dgm:t>
        <a:bodyPr/>
        <a:lstStyle/>
        <a:p>
          <a:endParaRPr lang="en-US"/>
        </a:p>
      </dgm:t>
    </dgm:pt>
    <dgm:pt modelId="{3B571883-E7EF-4B9D-8959-13A09C4237B0}" type="pres">
      <dgm:prSet presAssocID="{F3775E86-CAD1-42E4-8A57-5FCD1E542CDF}" presName="composite3" presStyleCnt="0"/>
      <dgm:spPr/>
      <dgm:t>
        <a:bodyPr/>
        <a:lstStyle/>
        <a:p>
          <a:endParaRPr lang="en-US"/>
        </a:p>
      </dgm:t>
    </dgm:pt>
    <dgm:pt modelId="{931A041A-01EC-4D17-A1DE-6957D5999D5B}" type="pres">
      <dgm:prSet presAssocID="{F3775E86-CAD1-42E4-8A57-5FCD1E542CDF}" presName="background3" presStyleLbl="node3" presStyleIdx="0" presStyleCnt="2"/>
      <dgm:spPr/>
      <dgm:t>
        <a:bodyPr/>
        <a:lstStyle/>
        <a:p>
          <a:endParaRPr lang="en-US"/>
        </a:p>
      </dgm:t>
    </dgm:pt>
    <dgm:pt modelId="{3B2A9A29-8D08-4DAA-A13D-BA9A87AA6EAC}" type="pres">
      <dgm:prSet presAssocID="{F3775E86-CAD1-42E4-8A57-5FCD1E542CD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E2CC496-CC21-44D8-A8BC-8F9386EAE706}" type="pres">
      <dgm:prSet presAssocID="{F3775E86-CAD1-42E4-8A57-5FCD1E542CDF}" presName="hierChild4" presStyleCnt="0"/>
      <dgm:spPr/>
      <dgm:t>
        <a:bodyPr/>
        <a:lstStyle/>
        <a:p>
          <a:endParaRPr lang="en-US"/>
        </a:p>
      </dgm:t>
    </dgm:pt>
    <dgm:pt modelId="{8BD50D06-5A49-495E-9C7B-F54456B4327E}" type="pres">
      <dgm:prSet presAssocID="{A2560D3F-9E28-4654-97B4-013F7CBBF7FC}" presName="Name1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A8F1D82B-DF4C-4C11-8536-33723594D1C5}" type="pres">
      <dgm:prSet presAssocID="{C243AF9B-8E50-4EFC-A683-3A22EF670437}" presName="hierRoot3" presStyleCnt="0"/>
      <dgm:spPr/>
      <dgm:t>
        <a:bodyPr/>
        <a:lstStyle/>
        <a:p>
          <a:endParaRPr lang="en-US"/>
        </a:p>
      </dgm:t>
    </dgm:pt>
    <dgm:pt modelId="{17CE96FE-B0C2-4289-A5F3-D97F98E4582B}" type="pres">
      <dgm:prSet presAssocID="{C243AF9B-8E50-4EFC-A683-3A22EF670437}" presName="composite3" presStyleCnt="0"/>
      <dgm:spPr/>
      <dgm:t>
        <a:bodyPr/>
        <a:lstStyle/>
        <a:p>
          <a:endParaRPr lang="en-US"/>
        </a:p>
      </dgm:t>
    </dgm:pt>
    <dgm:pt modelId="{83826618-4C66-430C-B4D2-FD20E337C97C}" type="pres">
      <dgm:prSet presAssocID="{C243AF9B-8E50-4EFC-A683-3A22EF670437}" presName="background3" presStyleLbl="node3" presStyleIdx="1" presStyleCnt="2"/>
      <dgm:spPr/>
      <dgm:t>
        <a:bodyPr/>
        <a:lstStyle/>
        <a:p>
          <a:endParaRPr lang="en-US"/>
        </a:p>
      </dgm:t>
    </dgm:pt>
    <dgm:pt modelId="{5468F8D4-C454-4AC4-B071-51D405D21F5E}" type="pres">
      <dgm:prSet presAssocID="{C243AF9B-8E50-4EFC-A683-3A22EF67043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3902A9F-4B32-4DD3-974B-615523194CE3}" type="pres">
      <dgm:prSet presAssocID="{C243AF9B-8E50-4EFC-A683-3A22EF670437}" presName="hierChild4" presStyleCnt="0"/>
      <dgm:spPr/>
      <dgm:t>
        <a:bodyPr/>
        <a:lstStyle/>
        <a:p>
          <a:endParaRPr lang="en-US"/>
        </a:p>
      </dgm:t>
    </dgm:pt>
  </dgm:ptLst>
  <dgm:cxnLst>
    <dgm:cxn modelId="{7A952484-9029-4282-9CFA-80E9E7D0EF0B}" type="presOf" srcId="{0A520BDC-8E57-45DB-BF1A-9ECCD2920CD0}" destId="{B8365C61-BCC1-482D-A418-738B98885412}" srcOrd="0" destOrd="0" presId="urn:microsoft.com/office/officeart/2005/8/layout/hierarchy1"/>
    <dgm:cxn modelId="{1D8572BB-F8FE-4A3C-B0F4-D4B4CFB15333}" type="presOf" srcId="{6285B56C-FD4E-4ABA-85EA-F2B4BBEC6139}" destId="{C0C4FC7A-7FE0-4EEB-86E6-24029920FE7D}" srcOrd="0" destOrd="0" presId="urn:microsoft.com/office/officeart/2005/8/layout/hierarchy1"/>
    <dgm:cxn modelId="{E3EBADFD-1D21-43DE-8A0E-F25C46A19141}" srcId="{6285B56C-FD4E-4ABA-85EA-F2B4BBEC6139}" destId="{998FEE2B-D53C-4B96-8552-3047ADB2DABE}" srcOrd="0" destOrd="0" parTransId="{41F1BEA9-F1C4-4270-A92D-67721BA7AE80}" sibTransId="{D3E04654-0E95-44D1-B673-67DCCED753A5}"/>
    <dgm:cxn modelId="{300CFC6D-6811-4D5D-9468-81C31E5E30D4}" type="presOf" srcId="{C243AF9B-8E50-4EFC-A683-3A22EF670437}" destId="{5468F8D4-C454-4AC4-B071-51D405D21F5E}" srcOrd="0" destOrd="0" presId="urn:microsoft.com/office/officeart/2005/8/layout/hierarchy1"/>
    <dgm:cxn modelId="{37D7604D-FF20-406A-8D03-19C897477296}" srcId="{998FEE2B-D53C-4B96-8552-3047ADB2DABE}" destId="{0D5FD536-0DFB-4AB9-9696-46850352E9BC}" srcOrd="0" destOrd="0" parTransId="{1447E876-E098-4824-BD54-7646B2C9040C}" sibTransId="{CFF0287D-EDD3-44C5-8DAC-7699D5DE0853}"/>
    <dgm:cxn modelId="{F838FBBC-5B9F-4CF8-8668-AD6EF964E1A6}" srcId="{998FEE2B-D53C-4B96-8552-3047ADB2DABE}" destId="{0A520BDC-8E57-45DB-BF1A-9ECCD2920CD0}" srcOrd="1" destOrd="0" parTransId="{A78CCC73-4A69-4CD9-BF5D-16F0ED95278F}" sibTransId="{C284BCA7-9B42-45ED-8A5A-77C755DCFDDD}"/>
    <dgm:cxn modelId="{05F18CB1-367E-4D24-A763-ABEB9A7411D7}" type="presOf" srcId="{A2560D3F-9E28-4654-97B4-013F7CBBF7FC}" destId="{8BD50D06-5A49-495E-9C7B-F54456B4327E}" srcOrd="0" destOrd="0" presId="urn:microsoft.com/office/officeart/2005/8/layout/hierarchy1"/>
    <dgm:cxn modelId="{FF43EC20-A8F1-48B0-9081-D36275ADCD6C}" type="presOf" srcId="{11B4CB07-C972-4C90-BEE3-A89E0CE7D67E}" destId="{BD2318CE-5DBB-4DBD-88E0-FA87FF0493FD}" srcOrd="0" destOrd="0" presId="urn:microsoft.com/office/officeart/2005/8/layout/hierarchy1"/>
    <dgm:cxn modelId="{0EECFA0A-6742-4BA2-9490-F843451E6021}" srcId="{0A520BDC-8E57-45DB-BF1A-9ECCD2920CD0}" destId="{C243AF9B-8E50-4EFC-A683-3A22EF670437}" srcOrd="1" destOrd="0" parTransId="{A2560D3F-9E28-4654-97B4-013F7CBBF7FC}" sibTransId="{42B51333-FC55-48B3-BA33-275658F44D4D}"/>
    <dgm:cxn modelId="{464E874E-8151-41F3-9D9D-31542A56C292}" type="presOf" srcId="{A78CCC73-4A69-4CD9-BF5D-16F0ED95278F}" destId="{17A985A4-4444-479E-AED6-5BBBA5CD6F92}" srcOrd="0" destOrd="0" presId="urn:microsoft.com/office/officeart/2005/8/layout/hierarchy1"/>
    <dgm:cxn modelId="{9B078632-1683-4FCE-83CB-C4063A869CBC}" type="presOf" srcId="{1447E876-E098-4824-BD54-7646B2C9040C}" destId="{7DDCC4C8-A285-407D-B2D1-22A323D68D47}" srcOrd="0" destOrd="0" presId="urn:microsoft.com/office/officeart/2005/8/layout/hierarchy1"/>
    <dgm:cxn modelId="{64315AA8-6D13-462A-B3C1-813458F00C3F}" type="presOf" srcId="{F3775E86-CAD1-42E4-8A57-5FCD1E542CDF}" destId="{3B2A9A29-8D08-4DAA-A13D-BA9A87AA6EAC}" srcOrd="0" destOrd="0" presId="urn:microsoft.com/office/officeart/2005/8/layout/hierarchy1"/>
    <dgm:cxn modelId="{B167EBAC-FC9D-4F45-88B3-54D742907354}" type="presOf" srcId="{998FEE2B-D53C-4B96-8552-3047ADB2DABE}" destId="{CD640B94-5AEE-4F36-9C75-6F8421FD2139}" srcOrd="0" destOrd="0" presId="urn:microsoft.com/office/officeart/2005/8/layout/hierarchy1"/>
    <dgm:cxn modelId="{686EFA53-D24A-47CC-8F51-E054F07AC86D}" srcId="{0A520BDC-8E57-45DB-BF1A-9ECCD2920CD0}" destId="{F3775E86-CAD1-42E4-8A57-5FCD1E542CDF}" srcOrd="0" destOrd="0" parTransId="{11B4CB07-C972-4C90-BEE3-A89E0CE7D67E}" sibTransId="{361E19CD-C794-49F3-992C-F771A31E4AD5}"/>
    <dgm:cxn modelId="{5C706FEF-8E22-4D7B-A0E1-853F8B30FA96}" type="presOf" srcId="{0D5FD536-0DFB-4AB9-9696-46850352E9BC}" destId="{F0DB42E7-F02B-4CF4-9A7A-1667DFCDBA8F}" srcOrd="0" destOrd="0" presId="urn:microsoft.com/office/officeart/2005/8/layout/hierarchy1"/>
    <dgm:cxn modelId="{E57D70E3-575F-4A78-838B-8778BD21DCE7}" type="presParOf" srcId="{C0C4FC7A-7FE0-4EEB-86E6-24029920FE7D}" destId="{399277A6-EFAF-47DA-ADF4-193084F48428}" srcOrd="0" destOrd="0" presId="urn:microsoft.com/office/officeart/2005/8/layout/hierarchy1"/>
    <dgm:cxn modelId="{813B3E45-16FC-4F1A-BF7E-DB6A64EE3E00}" type="presParOf" srcId="{399277A6-EFAF-47DA-ADF4-193084F48428}" destId="{32CD6567-695D-4EF2-BAA1-2542B6729690}" srcOrd="0" destOrd="0" presId="urn:microsoft.com/office/officeart/2005/8/layout/hierarchy1"/>
    <dgm:cxn modelId="{9B743164-A4CC-4BE1-9141-2E14E62828B0}" type="presParOf" srcId="{32CD6567-695D-4EF2-BAA1-2542B6729690}" destId="{AE71D068-2C43-47D2-B1EF-E8B8E62475D7}" srcOrd="0" destOrd="0" presId="urn:microsoft.com/office/officeart/2005/8/layout/hierarchy1"/>
    <dgm:cxn modelId="{C8ABF717-976A-4215-A7C6-51654BBE433C}" type="presParOf" srcId="{32CD6567-695D-4EF2-BAA1-2542B6729690}" destId="{CD640B94-5AEE-4F36-9C75-6F8421FD2139}" srcOrd="1" destOrd="0" presId="urn:microsoft.com/office/officeart/2005/8/layout/hierarchy1"/>
    <dgm:cxn modelId="{9C4C1220-DB80-4CA8-B7FD-7D94A9E45F32}" type="presParOf" srcId="{399277A6-EFAF-47DA-ADF4-193084F48428}" destId="{E59E5630-6B9B-4F53-B743-8C16A2F14A6E}" srcOrd="1" destOrd="0" presId="urn:microsoft.com/office/officeart/2005/8/layout/hierarchy1"/>
    <dgm:cxn modelId="{2EE26032-F3D9-4995-A260-78D087FA3A55}" type="presParOf" srcId="{E59E5630-6B9B-4F53-B743-8C16A2F14A6E}" destId="{7DDCC4C8-A285-407D-B2D1-22A323D68D47}" srcOrd="0" destOrd="0" presId="urn:microsoft.com/office/officeart/2005/8/layout/hierarchy1"/>
    <dgm:cxn modelId="{67F2D7E6-8B49-44D1-BA28-CC30F784D78E}" type="presParOf" srcId="{E59E5630-6B9B-4F53-B743-8C16A2F14A6E}" destId="{DCE733DC-E342-42C0-A768-9BE66D5CB98E}" srcOrd="1" destOrd="0" presId="urn:microsoft.com/office/officeart/2005/8/layout/hierarchy1"/>
    <dgm:cxn modelId="{3CA28E97-B449-46CA-8A94-07A1C6D1005A}" type="presParOf" srcId="{DCE733DC-E342-42C0-A768-9BE66D5CB98E}" destId="{5E506CD1-7D7A-4B18-9E4F-50D39959DCED}" srcOrd="0" destOrd="0" presId="urn:microsoft.com/office/officeart/2005/8/layout/hierarchy1"/>
    <dgm:cxn modelId="{87F23F04-ABAD-4333-BB1E-1D2899995EAF}" type="presParOf" srcId="{5E506CD1-7D7A-4B18-9E4F-50D39959DCED}" destId="{F10357F3-F71C-4C95-9509-76D2F7B2918E}" srcOrd="0" destOrd="0" presId="urn:microsoft.com/office/officeart/2005/8/layout/hierarchy1"/>
    <dgm:cxn modelId="{61A844D5-F40A-426C-929C-19B738B47EBF}" type="presParOf" srcId="{5E506CD1-7D7A-4B18-9E4F-50D39959DCED}" destId="{F0DB42E7-F02B-4CF4-9A7A-1667DFCDBA8F}" srcOrd="1" destOrd="0" presId="urn:microsoft.com/office/officeart/2005/8/layout/hierarchy1"/>
    <dgm:cxn modelId="{AC324F4B-7195-4508-996A-751EF88E5DDF}" type="presParOf" srcId="{DCE733DC-E342-42C0-A768-9BE66D5CB98E}" destId="{6159135B-02FB-42B8-B112-604CDD36EB6E}" srcOrd="1" destOrd="0" presId="urn:microsoft.com/office/officeart/2005/8/layout/hierarchy1"/>
    <dgm:cxn modelId="{EF83ECC4-5600-4E39-9FB6-B32269408EB6}" type="presParOf" srcId="{E59E5630-6B9B-4F53-B743-8C16A2F14A6E}" destId="{17A985A4-4444-479E-AED6-5BBBA5CD6F92}" srcOrd="2" destOrd="0" presId="urn:microsoft.com/office/officeart/2005/8/layout/hierarchy1"/>
    <dgm:cxn modelId="{D0EC7ACD-E292-4B10-B7F5-AFE863AB6E7A}" type="presParOf" srcId="{E59E5630-6B9B-4F53-B743-8C16A2F14A6E}" destId="{1EB2A55A-C2DB-44DB-83A6-86A1E6B5D579}" srcOrd="3" destOrd="0" presId="urn:microsoft.com/office/officeart/2005/8/layout/hierarchy1"/>
    <dgm:cxn modelId="{B31395FF-E3A4-43F2-8C04-3794A029C224}" type="presParOf" srcId="{1EB2A55A-C2DB-44DB-83A6-86A1E6B5D579}" destId="{C3FAD71B-094F-43C2-AE59-AF5F844FA1AE}" srcOrd="0" destOrd="0" presId="urn:microsoft.com/office/officeart/2005/8/layout/hierarchy1"/>
    <dgm:cxn modelId="{EF426200-48AE-4CD9-9030-D6D90B5F30E4}" type="presParOf" srcId="{C3FAD71B-094F-43C2-AE59-AF5F844FA1AE}" destId="{88605B4C-DF2A-465E-876F-C972BADA1879}" srcOrd="0" destOrd="0" presId="urn:microsoft.com/office/officeart/2005/8/layout/hierarchy1"/>
    <dgm:cxn modelId="{22BA736F-76BC-4B29-93A1-EC2BA51037F8}" type="presParOf" srcId="{C3FAD71B-094F-43C2-AE59-AF5F844FA1AE}" destId="{B8365C61-BCC1-482D-A418-738B98885412}" srcOrd="1" destOrd="0" presId="urn:microsoft.com/office/officeart/2005/8/layout/hierarchy1"/>
    <dgm:cxn modelId="{798DEBA7-6862-43DD-8525-43769826F844}" type="presParOf" srcId="{1EB2A55A-C2DB-44DB-83A6-86A1E6B5D579}" destId="{F2A5053F-FCE5-473C-889D-1BF257778854}" srcOrd="1" destOrd="0" presId="urn:microsoft.com/office/officeart/2005/8/layout/hierarchy1"/>
    <dgm:cxn modelId="{7C89D35B-5502-4632-B440-44B8865DD0A6}" type="presParOf" srcId="{F2A5053F-FCE5-473C-889D-1BF257778854}" destId="{BD2318CE-5DBB-4DBD-88E0-FA87FF0493FD}" srcOrd="0" destOrd="0" presId="urn:microsoft.com/office/officeart/2005/8/layout/hierarchy1"/>
    <dgm:cxn modelId="{D1CA628A-C151-4291-B108-6DC0009F4354}" type="presParOf" srcId="{F2A5053F-FCE5-473C-889D-1BF257778854}" destId="{191E7B07-AE6E-4B53-9705-C8D9A924F011}" srcOrd="1" destOrd="0" presId="urn:microsoft.com/office/officeart/2005/8/layout/hierarchy1"/>
    <dgm:cxn modelId="{62629C9E-E6E9-40CB-A04B-FA5A882B55E0}" type="presParOf" srcId="{191E7B07-AE6E-4B53-9705-C8D9A924F011}" destId="{3B571883-E7EF-4B9D-8959-13A09C4237B0}" srcOrd="0" destOrd="0" presId="urn:microsoft.com/office/officeart/2005/8/layout/hierarchy1"/>
    <dgm:cxn modelId="{4B2BA52A-46AF-428A-AD80-3CBCC753466E}" type="presParOf" srcId="{3B571883-E7EF-4B9D-8959-13A09C4237B0}" destId="{931A041A-01EC-4D17-A1DE-6957D5999D5B}" srcOrd="0" destOrd="0" presId="urn:microsoft.com/office/officeart/2005/8/layout/hierarchy1"/>
    <dgm:cxn modelId="{14804859-C601-423A-90CF-488BD73DF3EE}" type="presParOf" srcId="{3B571883-E7EF-4B9D-8959-13A09C4237B0}" destId="{3B2A9A29-8D08-4DAA-A13D-BA9A87AA6EAC}" srcOrd="1" destOrd="0" presId="urn:microsoft.com/office/officeart/2005/8/layout/hierarchy1"/>
    <dgm:cxn modelId="{1FFD9CFF-F332-4AB5-942E-AAFD66F5EDDC}" type="presParOf" srcId="{191E7B07-AE6E-4B53-9705-C8D9A924F011}" destId="{8E2CC496-CC21-44D8-A8BC-8F9386EAE706}" srcOrd="1" destOrd="0" presId="urn:microsoft.com/office/officeart/2005/8/layout/hierarchy1"/>
    <dgm:cxn modelId="{BEE9FA69-007D-4A34-B840-C6173B078E5E}" type="presParOf" srcId="{F2A5053F-FCE5-473C-889D-1BF257778854}" destId="{8BD50D06-5A49-495E-9C7B-F54456B4327E}" srcOrd="2" destOrd="0" presId="urn:microsoft.com/office/officeart/2005/8/layout/hierarchy1"/>
    <dgm:cxn modelId="{0A76BA68-A8B3-4FE0-BDA4-EC9B8E74A010}" type="presParOf" srcId="{F2A5053F-FCE5-473C-889D-1BF257778854}" destId="{A8F1D82B-DF4C-4C11-8536-33723594D1C5}" srcOrd="3" destOrd="0" presId="urn:microsoft.com/office/officeart/2005/8/layout/hierarchy1"/>
    <dgm:cxn modelId="{CEFF210C-FE7E-483A-AC75-717EA8D9B6D0}" type="presParOf" srcId="{A8F1D82B-DF4C-4C11-8536-33723594D1C5}" destId="{17CE96FE-B0C2-4289-A5F3-D97F98E4582B}" srcOrd="0" destOrd="0" presId="urn:microsoft.com/office/officeart/2005/8/layout/hierarchy1"/>
    <dgm:cxn modelId="{603E5389-F9A2-4335-8AB5-3DFF31EB0892}" type="presParOf" srcId="{17CE96FE-B0C2-4289-A5F3-D97F98E4582B}" destId="{83826618-4C66-430C-B4D2-FD20E337C97C}" srcOrd="0" destOrd="0" presId="urn:microsoft.com/office/officeart/2005/8/layout/hierarchy1"/>
    <dgm:cxn modelId="{A4321371-DAE6-4756-8E4B-F396D14198B7}" type="presParOf" srcId="{17CE96FE-B0C2-4289-A5F3-D97F98E4582B}" destId="{5468F8D4-C454-4AC4-B071-51D405D21F5E}" srcOrd="1" destOrd="0" presId="urn:microsoft.com/office/officeart/2005/8/layout/hierarchy1"/>
    <dgm:cxn modelId="{C7F6D06D-5734-41E0-9587-BF31AD6A8ED8}" type="presParOf" srcId="{A8F1D82B-DF4C-4C11-8536-33723594D1C5}" destId="{F3902A9F-4B32-4DD3-974B-615523194CE3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D50D06-5A49-495E-9C7B-F54456B4327E}">
      <dsp:nvSpPr>
        <dsp:cNvPr id="0" name=""/>
        <dsp:cNvSpPr/>
      </dsp:nvSpPr>
      <dsp:spPr>
        <a:xfrm>
          <a:off x="998558" y="3646313"/>
          <a:ext cx="1179300" cy="513763"/>
        </a:xfrm>
        <a:custGeom>
          <a:avLst/>
          <a:gdLst/>
          <a:ahLst/>
          <a:cxnLst/>
          <a:rect l="0" t="0" r="0" b="0"/>
          <a:pathLst>
            <a:path>
              <a:moveTo>
                <a:pt x="1179300" y="0"/>
              </a:moveTo>
              <a:lnTo>
                <a:pt x="1179300" y="329337"/>
              </a:lnTo>
              <a:lnTo>
                <a:pt x="0" y="329337"/>
              </a:lnTo>
              <a:lnTo>
                <a:pt x="0" y="513763"/>
              </a:lnTo>
            </a:path>
          </a:pathLst>
        </a:custGeom>
        <a:noFill/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18CE-5DBB-4DBD-88E0-FA87FF0493FD}">
      <dsp:nvSpPr>
        <dsp:cNvPr id="0" name=""/>
        <dsp:cNvSpPr/>
      </dsp:nvSpPr>
      <dsp:spPr>
        <a:xfrm>
          <a:off x="2177859" y="3646313"/>
          <a:ext cx="1253916" cy="513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337"/>
              </a:lnTo>
              <a:lnTo>
                <a:pt x="1253916" y="329337"/>
              </a:lnTo>
              <a:lnTo>
                <a:pt x="1253916" y="513763"/>
              </a:lnTo>
            </a:path>
          </a:pathLst>
        </a:custGeom>
        <a:noFill/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985A4-4444-479E-AED6-5BBBA5CD6F92}">
      <dsp:nvSpPr>
        <dsp:cNvPr id="0" name=""/>
        <dsp:cNvSpPr/>
      </dsp:nvSpPr>
      <dsp:spPr>
        <a:xfrm>
          <a:off x="2177859" y="1543858"/>
          <a:ext cx="1134487" cy="838288"/>
        </a:xfrm>
        <a:custGeom>
          <a:avLst/>
          <a:gdLst/>
          <a:ahLst/>
          <a:cxnLst/>
          <a:rect l="0" t="0" r="0" b="0"/>
          <a:pathLst>
            <a:path>
              <a:moveTo>
                <a:pt x="1134487" y="0"/>
              </a:moveTo>
              <a:lnTo>
                <a:pt x="1134487" y="653861"/>
              </a:lnTo>
              <a:lnTo>
                <a:pt x="0" y="653861"/>
              </a:lnTo>
              <a:lnTo>
                <a:pt x="0" y="838288"/>
              </a:lnTo>
            </a:path>
          </a:pathLst>
        </a:custGeom>
        <a:noFill/>
        <a:ln w="381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CC4C8-A285-407D-B2D1-22A323D68D47}">
      <dsp:nvSpPr>
        <dsp:cNvPr id="0" name=""/>
        <dsp:cNvSpPr/>
      </dsp:nvSpPr>
      <dsp:spPr>
        <a:xfrm>
          <a:off x="3312346" y="1543858"/>
          <a:ext cx="1339189" cy="83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61"/>
              </a:lnTo>
              <a:lnTo>
                <a:pt x="1339189" y="653861"/>
              </a:lnTo>
              <a:lnTo>
                <a:pt x="1339189" y="838288"/>
              </a:lnTo>
            </a:path>
          </a:pathLst>
        </a:custGeom>
        <a:noFill/>
        <a:ln w="381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1D068-2C43-47D2-B1EF-E8B8E62475D7}">
      <dsp:nvSpPr>
        <dsp:cNvPr id="0" name=""/>
        <dsp:cNvSpPr/>
      </dsp:nvSpPr>
      <dsp:spPr>
        <a:xfrm>
          <a:off x="2316939" y="279692"/>
          <a:ext cx="1990813" cy="1264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640B94-5AEE-4F36-9C75-6F8421FD2139}">
      <dsp:nvSpPr>
        <dsp:cNvPr id="0" name=""/>
        <dsp:cNvSpPr/>
      </dsp:nvSpPr>
      <dsp:spPr>
        <a:xfrm>
          <a:off x="2538141" y="489833"/>
          <a:ext cx="1990813" cy="12641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/>
            <a:t>عميد الكلية</a:t>
          </a:r>
        </a:p>
      </dsp:txBody>
      <dsp:txXfrm>
        <a:off x="2538141" y="489833"/>
        <a:ext cx="1990813" cy="1264166"/>
      </dsp:txXfrm>
    </dsp:sp>
    <dsp:sp modelId="{F10357F3-F71C-4C95-9509-76D2F7B2918E}">
      <dsp:nvSpPr>
        <dsp:cNvPr id="0" name=""/>
        <dsp:cNvSpPr/>
      </dsp:nvSpPr>
      <dsp:spPr>
        <a:xfrm>
          <a:off x="3656128" y="2382146"/>
          <a:ext cx="1990813" cy="1264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DB42E7-F02B-4CF4-9A7A-1667DFCDBA8F}">
      <dsp:nvSpPr>
        <dsp:cNvPr id="0" name=""/>
        <dsp:cNvSpPr/>
      </dsp:nvSpPr>
      <dsp:spPr>
        <a:xfrm>
          <a:off x="3877330" y="2592288"/>
          <a:ext cx="1990813" cy="12641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/>
            <a:t>مدير</a:t>
          </a:r>
          <a:r>
            <a:rPr lang="ar-SA" sz="2500" kern="1200" dirty="0"/>
            <a:t> </a:t>
          </a:r>
          <a:r>
            <a:rPr lang="ar-SA" sz="2500" b="1" kern="1200" dirty="0"/>
            <a:t>المختبرات</a:t>
          </a:r>
        </a:p>
      </dsp:txBody>
      <dsp:txXfrm>
        <a:off x="3877330" y="2592288"/>
        <a:ext cx="1990813" cy="1264166"/>
      </dsp:txXfrm>
    </dsp:sp>
    <dsp:sp modelId="{88605B4C-DF2A-465E-876F-C972BADA1879}">
      <dsp:nvSpPr>
        <dsp:cNvPr id="0" name=""/>
        <dsp:cNvSpPr/>
      </dsp:nvSpPr>
      <dsp:spPr>
        <a:xfrm>
          <a:off x="1182452" y="2382146"/>
          <a:ext cx="1990813" cy="1264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365C61-BCC1-482D-A418-738B98885412}">
      <dsp:nvSpPr>
        <dsp:cNvPr id="0" name=""/>
        <dsp:cNvSpPr/>
      </dsp:nvSpPr>
      <dsp:spPr>
        <a:xfrm>
          <a:off x="1403653" y="2592288"/>
          <a:ext cx="1990813" cy="12641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/>
            <a:t>رؤساء</a:t>
          </a:r>
          <a:r>
            <a:rPr lang="ar-SA" sz="2500" kern="1200"/>
            <a:t> </a:t>
          </a:r>
          <a:r>
            <a:rPr lang="ar-SA" sz="2500" b="1" kern="1200"/>
            <a:t>الاقسام</a:t>
          </a:r>
        </a:p>
      </dsp:txBody>
      <dsp:txXfrm>
        <a:off x="1403653" y="2592288"/>
        <a:ext cx="1990813" cy="1264166"/>
      </dsp:txXfrm>
    </dsp:sp>
    <dsp:sp modelId="{931A041A-01EC-4D17-A1DE-6957D5999D5B}">
      <dsp:nvSpPr>
        <dsp:cNvPr id="0" name=""/>
        <dsp:cNvSpPr/>
      </dsp:nvSpPr>
      <dsp:spPr>
        <a:xfrm>
          <a:off x="2436368" y="4160077"/>
          <a:ext cx="1990813" cy="1264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2A9A29-8D08-4DAA-A13D-BA9A87AA6EAC}">
      <dsp:nvSpPr>
        <dsp:cNvPr id="0" name=""/>
        <dsp:cNvSpPr/>
      </dsp:nvSpPr>
      <dsp:spPr>
        <a:xfrm>
          <a:off x="2657570" y="4370219"/>
          <a:ext cx="1990813" cy="12641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/>
            <a:t>مشرف</a:t>
          </a:r>
          <a:r>
            <a:rPr lang="ar-SA" sz="2500" kern="1200"/>
            <a:t> </a:t>
          </a:r>
          <a:r>
            <a:rPr lang="ar-SA" sz="2500" b="1" kern="1200"/>
            <a:t>المختبر</a:t>
          </a:r>
        </a:p>
      </dsp:txBody>
      <dsp:txXfrm>
        <a:off x="2657570" y="4370219"/>
        <a:ext cx="1990813" cy="1264166"/>
      </dsp:txXfrm>
    </dsp:sp>
    <dsp:sp modelId="{83826618-4C66-430C-B4D2-FD20E337C97C}">
      <dsp:nvSpPr>
        <dsp:cNvPr id="0" name=""/>
        <dsp:cNvSpPr/>
      </dsp:nvSpPr>
      <dsp:spPr>
        <a:xfrm>
          <a:off x="3151" y="4160077"/>
          <a:ext cx="1990813" cy="1264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68F8D4-C454-4AC4-B071-51D405D21F5E}">
      <dsp:nvSpPr>
        <dsp:cNvPr id="0" name=""/>
        <dsp:cNvSpPr/>
      </dsp:nvSpPr>
      <dsp:spPr>
        <a:xfrm>
          <a:off x="224353" y="4370219"/>
          <a:ext cx="1990813" cy="126416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/>
            <a:t>مهندس</a:t>
          </a:r>
          <a:r>
            <a:rPr lang="ar-SA" sz="2500" kern="1200"/>
            <a:t> </a:t>
          </a:r>
          <a:r>
            <a:rPr lang="ar-SA" sz="2500" b="1" kern="1200"/>
            <a:t>المختبر\مدرس</a:t>
          </a:r>
          <a:r>
            <a:rPr lang="ar-SA" sz="2500" kern="1200"/>
            <a:t> </a:t>
          </a:r>
          <a:r>
            <a:rPr lang="ar-SA" sz="2500" b="1" kern="1200"/>
            <a:t>المادة</a:t>
          </a:r>
          <a:r>
            <a:rPr lang="ar-SA" sz="2500" kern="1200"/>
            <a:t> </a:t>
          </a:r>
          <a:r>
            <a:rPr lang="ar-SA" sz="2500" b="1" kern="1200"/>
            <a:t>النظرية</a:t>
          </a:r>
        </a:p>
      </dsp:txBody>
      <dsp:txXfrm>
        <a:off x="224353" y="4370219"/>
        <a:ext cx="1990813" cy="126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729244-6550-47A4-86E0-84C0D08F394C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A8B400-85A1-4D22-A6B5-34DFB29B173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AB0DA-1BAB-498C-A605-AA56B72FD70E}" type="slidenum">
              <a:rPr lang="ar-SA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8B400-85A1-4D22-A6B5-34DFB29B173E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BFE830-CCF4-40E9-98A3-810067A4995E}" type="datetimeFigureOut">
              <a:rPr lang="ar-SA" smtClean="0"/>
              <a:pPr/>
              <a:t>06/21/1432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D12A69-6574-49BD-A77A-26148358804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605;&#1607;&#1606;&#1583;&#1587;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583;&#1593;&#1575;&#1569;.docx" TargetMode="External"/><Relationship Id="rId2" Type="http://schemas.openxmlformats.org/officeDocument/2006/relationships/hyperlink" Target="1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7120" y="297111"/>
            <a:ext cx="4861693" cy="1420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5306" tIns="32653" rIns="65306" bIns="32653">
            <a:spAutoFit/>
          </a:bodyPr>
          <a:lstStyle/>
          <a:p>
            <a:pPr algn="ctr" rtl="1">
              <a:defRPr/>
            </a:pPr>
            <a:r>
              <a:rPr lang="ar-SA" sz="22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جامعة النجاح الوطنية</a:t>
            </a:r>
            <a:endParaRPr lang="en-US" sz="22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2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قسم الهندسة الصناعية</a:t>
            </a:r>
          </a:p>
          <a:p>
            <a:pPr algn="ctr" rtl="1">
              <a:defRPr/>
            </a:pPr>
            <a:r>
              <a:rPr lang="ar-SA" sz="22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مشروع تخرج</a:t>
            </a:r>
            <a:endParaRPr lang="en-US" sz="22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defTabSz="914289">
              <a:defRPr/>
            </a:pPr>
            <a:endParaRPr lang="en-US" sz="22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1" name="Picture 12" descr="C:\Users\Google Tech\Desktop\Da3dO3A\mshroo3 t5rg;)\business_process_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617" y="2824708"/>
            <a:ext cx="6265383" cy="40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3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62228"/>
            <a:ext cx="1771432" cy="108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96757" y="1270813"/>
            <a:ext cx="8447243" cy="1220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5306" tIns="32653" rIns="65306" bIns="32653">
            <a:spAutoFit/>
          </a:bodyPr>
          <a:lstStyle/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تطوير الهيكل التنظيمي والأوصاف الوظيفية وإجراءات العمل في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مختبرات كلية الهندسة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187283"/>
            <a:ext cx="2943747" cy="38823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5306" tIns="32653" rIns="65306" bIns="32653">
            <a:spAutoFit/>
          </a:bodyPr>
          <a:lstStyle/>
          <a:p>
            <a:pPr algn="ctr" rtl="1">
              <a:defRPr/>
            </a:pPr>
            <a:r>
              <a:rPr lang="ar-SA" sz="19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إعداد الطالبات</a:t>
            </a:r>
          </a:p>
          <a:p>
            <a:pPr algn="ctr" rtl="1">
              <a:defRPr/>
            </a:pP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دعاء فطاير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هند عرندي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هديل صايمة</a:t>
            </a:r>
            <a:endParaRPr lang="en-US" sz="2500" dirty="0">
              <a:solidFill>
                <a:schemeClr val="accent3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 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19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إشراف</a:t>
            </a:r>
            <a:endParaRPr lang="en-US" sz="19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r>
              <a:rPr lang="ar-SA" sz="25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م.سليمان الضعيفي</a:t>
            </a:r>
          </a:p>
          <a:p>
            <a:pPr algn="ctr" rtl="1">
              <a:defRPr/>
            </a:pPr>
            <a:endParaRPr lang="ar-SA" sz="2200" b="1" dirty="0">
              <a:solidFill>
                <a:schemeClr val="tx2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 rtl="1">
              <a:defRPr/>
            </a:pP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45754" y="6174214"/>
            <a:ext cx="2943746" cy="743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5306" tIns="32653" rIns="65306" bIns="32653">
            <a:spAutoFit/>
          </a:bodyPr>
          <a:lstStyle/>
          <a:p>
            <a:pPr algn="ctr" rtl="1">
              <a:defRPr/>
            </a:pPr>
            <a:r>
              <a:rPr lang="ar-SA" sz="2200" b="1" dirty="0">
                <a:solidFill>
                  <a:srgbClr val="C00000"/>
                </a:solidFill>
              </a:rPr>
              <a:t>ايار 2011</a:t>
            </a:r>
            <a:endParaRPr lang="en-US" sz="2200" dirty="0">
              <a:solidFill>
                <a:srgbClr val="C00000"/>
              </a:solidFill>
            </a:endParaRPr>
          </a:p>
          <a:p>
            <a:pPr algn="ctr" rtl="1">
              <a:defRPr/>
            </a:pPr>
            <a:endParaRPr lang="en-US" sz="2200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6" name="Picture 24" descr="C:\Users\Google Tech\Desktop\t5rg\0000-20091221-220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17683">
            <a:off x="294442" y="355022"/>
            <a:ext cx="1845354" cy="98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design-tec\Desktop\9759896398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57192"/>
            <a:ext cx="1924050" cy="1381125"/>
          </a:xfrm>
          <a:prstGeom prst="rect">
            <a:avLst/>
          </a:prstGeom>
          <a:noFill/>
        </p:spPr>
      </p:pic>
      <p:graphicFrame>
        <p:nvGraphicFramePr>
          <p:cNvPr id="7" name="رسم تخطيطي 28"/>
          <p:cNvGraphicFramePr/>
          <p:nvPr/>
        </p:nvGraphicFramePr>
        <p:xfrm>
          <a:off x="1" y="188640"/>
          <a:ext cx="5868144" cy="610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940152" y="764704"/>
            <a:ext cx="2880320" cy="18002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الهيكل الوظيفي المعتمد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8" y="5715016"/>
            <a:ext cx="1209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 dirty="0" smtClean="0"/>
              <a:t>بعد</a:t>
            </a:r>
            <a:endParaRPr lang="ar-SA" sz="4400" b="1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5220072" y="4293096"/>
            <a:ext cx="0" cy="22860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/>
          </a:ln>
        </p:spPr>
      </p:cxnSp>
      <p:sp>
        <p:nvSpPr>
          <p:cNvPr id="10" name="شكل حر 19"/>
          <p:cNvSpPr/>
          <p:nvPr/>
        </p:nvSpPr>
        <p:spPr>
          <a:xfrm flipH="1">
            <a:off x="4643438" y="4000504"/>
            <a:ext cx="583882" cy="1206830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حر 19"/>
          <p:cNvSpPr/>
          <p:nvPr/>
        </p:nvSpPr>
        <p:spPr>
          <a:xfrm rot="5400000" flipH="1">
            <a:off x="4671359" y="4769801"/>
            <a:ext cx="576064" cy="630766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حر 19"/>
          <p:cNvSpPr/>
          <p:nvPr/>
        </p:nvSpPr>
        <p:spPr>
          <a:xfrm flipH="1">
            <a:off x="4644008" y="5157192"/>
            <a:ext cx="583882" cy="1206830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حر 19"/>
          <p:cNvSpPr/>
          <p:nvPr/>
        </p:nvSpPr>
        <p:spPr>
          <a:xfrm flipH="1">
            <a:off x="1331640" y="5805264"/>
            <a:ext cx="144016" cy="587734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حر 19"/>
          <p:cNvSpPr/>
          <p:nvPr/>
        </p:nvSpPr>
        <p:spPr>
          <a:xfrm rot="5400000" flipH="1">
            <a:off x="3011266" y="5421782"/>
            <a:ext cx="583882" cy="1206830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شكل حر 19"/>
          <p:cNvSpPr/>
          <p:nvPr/>
        </p:nvSpPr>
        <p:spPr>
          <a:xfrm rot="5400000" flipH="1">
            <a:off x="1715122" y="5421782"/>
            <a:ext cx="583882" cy="1206830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شكل حر 19"/>
          <p:cNvSpPr/>
          <p:nvPr/>
        </p:nvSpPr>
        <p:spPr>
          <a:xfrm rot="5400000" flipH="1">
            <a:off x="4235402" y="5421782"/>
            <a:ext cx="583882" cy="1206830"/>
          </a:xfrm>
          <a:custGeom>
            <a:avLst/>
            <a:gdLst>
              <a:gd name="connsiteX0" fmla="*/ 0 w 0"/>
              <a:gd name="connsiteY0" fmla="*/ 0 h 1066800"/>
              <a:gd name="connsiteX1" fmla="*/ 0 w 0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341 0.05764 C -0.41667 0.05625 -0.41563 0.07454 -0.29167 0.04884 C -0.27969 0.04097 -0.26979 0.03982 -0.2566 0.03773 C -0.20816 0.0206 -0.22622 0.02847 -0.13664 0.02662 C -0.13542 0.02639 -0.12552 0.02384 -0.12327 0.02222 C -0.11979 0.01968 -0.11337 0.01319 -0.11337 0.01319 C -0.10157 -0.03218 -0.12153 -0.05324 -0.14167 -0.08009 C -0.1474 -0.08773 -0.15556 -0.09884 -0.16337 -0.10231 C -0.16823 -0.11227 -0.17466 -0.12407 -0.18334 -0.12893 C -0.1882 -0.13171 -0.19323 -0.13333 -0.19827 -0.13565 C -0.2 -0.13634 -0.2033 -0.13796 -0.2033 -0.13796 C -0.20712 -0.1456 -0.21007 -0.14838 -0.21667 -0.15116 C -0.22431 -0.15787 -0.22587 -0.16412 -0.21841 -0.17569 C -0.21684 -0.17824 -0.21389 -0.17893 -0.21164 -0.18009 C -0.20452 -0.18403 -0.19723 -0.1875 -0.18993 -0.1912 C -0.18837 -0.19213 -0.18507 -0.19352 -0.18507 -0.19352 C -0.17657 -0.2044 -0.18716 -0.19213 -0.17674 -0.2 C -0.17066 -0.20463 -0.16684 -0.21018 -0.16007 -0.21343 C -0.15209 -0.22338 -0.14219 -0.23079 -0.1316 -0.23333 C -0.12691 -0.24306 -0.11979 -0.24768 -0.11493 -0.25787 C -0.11094 -0.2662 -0.10868 -0.27523 -0.1033 -0.28241 C -0.09341 -0.2956 -0.07952 -0.30231 -0.06997 -0.31574 C -0.06667 -0.3287 -0.06875 -0.3338 -0.06007 -0.33796 C -0.0507 -0.35046 -0.04098 -0.36088 -0.0316 -0.37338 C -0.02101 -0.3875 -0.02327 -0.39005 -0.00834 -0.39352 C 0.00555 -0.3919 0.01961 -0.3919 0.03333 -0.38889 C 0.04062 -0.38727 0.04062 -0.38264 0.04496 -0.37778 C 0.05312 -0.36875 0.06354 -0.35324 0.07326 -0.34907 C 0.1092 -0.3169 0.08836 -0.33565 0.16996 -0.33125 C 0.196 -0.32593 0.22222 -0.32176 0.24826 -0.31782 C 0.26545 -0.3088 0.28437 -0.31042 0.30173 -0.30231 C 0.30277 -0.3 0.30364 -0.29745 0.30503 -0.2956 C 0.30642 -0.29375 0.30972 -0.29375 0.31007 -0.2912 C 0.31076 -0.28634 0.29271 -0.275 0.28993 -0.27338 C 0.2684 -0.26065 0.24965 -0.25579 0.22673 -0.25116 C 0.19965 -0.23681 0.16875 -0.2456 0.13993 -0.24236 C 0.12725 -0.23935 0.11441 -0.23819 0.10173 -0.23565 C 0.096 -0.22847 0.0875 -0.22708 0.08003 -0.22454 C 0.06649 -0.21273 0.05139 -0.19977 0.03993 -0.18449 C 0.03402 -0.15903 0.03524 -0.12315 0.02326 -0.1 C 0.01996 -0.08611 0.0092 -0.08079 0.0033 -0.06898 C -0.00434 -0.03796 -8.33333E-7 -0.06018 -8.33333E-7 1.48148E-6 " pathEditMode="relative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algn="ctr"/>
            <a:r>
              <a:rPr lang="ar-SA" sz="4400" b="1" i="1" spc="0" dirty="0" smtClean="0">
                <a:ln>
                  <a:noFill/>
                </a:ln>
                <a:effectLst/>
              </a:rPr>
              <a:t>الأوصاف الوظيفية</a:t>
            </a:r>
            <a:endParaRPr lang="ar-SA" dirty="0"/>
          </a:p>
        </p:txBody>
      </p:sp>
      <p:pic>
        <p:nvPicPr>
          <p:cNvPr id="3075" name="Picture 3" descr="C:\Users\design-tec\Desktop\3D_Character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24036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995936" y="1484784"/>
            <a:ext cx="4572000" cy="4524315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هي بطاقات وصف الوظائف تتضمن الوصف الكامل لكافة الوظائف المعتمدة في المؤسسات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الغرض منه:</a:t>
            </a:r>
          </a:p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وضع مخطط واضح لكل من الواجبات والمسؤوليات.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-27383"/>
          <a:ext cx="9144000" cy="680173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81785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bg1"/>
                          </a:solidFill>
                        </a:rPr>
                        <a:t>بطاقة الوصف الوظيفي –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job description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3100">
                <a:tc rowSpan="7">
                  <a:txBody>
                    <a:bodyPr/>
                    <a:lstStyle/>
                    <a:p>
                      <a:pPr algn="ctr" rtl="1"/>
                      <a:endParaRPr kumimoji="0" lang="ar-SA" sz="1800" b="1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kumimoji="0" lang="ar-SA" sz="1800" b="1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kumimoji="0" lang="ar-SA" sz="1800" b="1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kumimoji="0" lang="ar-SA" sz="1800" b="1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kumimoji="0" lang="ar-SA" sz="28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معلومات هيكلية</a:t>
                      </a:r>
                      <a:endParaRPr lang="ar-SA" sz="28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المسمى الوظيفي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31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الوحدة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31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القسم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31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مكان الوظيفة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31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المسؤول</a:t>
                      </a: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 المباشر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31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المرؤوسين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37310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رقم الوظيفة</a:t>
                      </a:r>
                      <a:endParaRPr lang="en-US" sz="1800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404192">
                <a:tc gridSpan="3">
                  <a:txBody>
                    <a:bodyPr/>
                    <a:lstStyle/>
                    <a:p>
                      <a:pPr rtl="1"/>
                      <a:r>
                        <a:rPr kumimoji="0" lang="ar-SA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وصف مختصر عن الوظيفة</a:t>
                      </a:r>
                      <a:r>
                        <a:rPr kumimoji="0" lang="ar-SA" sz="2000" b="1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 of the job</a:t>
                      </a:r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90755">
                <a:tc gridSpan="3">
                  <a:txBody>
                    <a:bodyPr/>
                    <a:lstStyle/>
                    <a:p>
                      <a:pPr rtl="1"/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98571">
                <a:tc gridSpan="3">
                  <a:txBody>
                    <a:bodyPr/>
                    <a:lstStyle/>
                    <a:p>
                      <a:pPr rtl="1"/>
                      <a:r>
                        <a:rPr kumimoji="0" lang="ar-SA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مواصفات الوظيفة</a:t>
                      </a:r>
                      <a:r>
                        <a:rPr kumimoji="0" lang="ar-SA" sz="2000" b="1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qualifications</a:t>
                      </a:r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04192">
                <a:tc gridSpan="3">
                  <a:txBody>
                    <a:bodyPr/>
                    <a:lstStyle/>
                    <a:p>
                      <a:pPr rtl="1"/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04192">
                <a:tc gridSpan="3">
                  <a:txBody>
                    <a:bodyPr/>
                    <a:lstStyle/>
                    <a:p>
                      <a:pPr rtl="1"/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الصلاحيات</a:t>
                      </a:r>
                      <a:r>
                        <a:rPr kumimoji="0" lang="ar-SA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Authorities</a:t>
                      </a:r>
                      <a:endParaRPr lang="ar-SA" sz="2000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04192">
                <a:tc gridSpan="3">
                  <a:txBody>
                    <a:bodyPr/>
                    <a:lstStyle/>
                    <a:p>
                      <a:pPr rtl="1"/>
                      <a:endParaRPr lang="ar-SA" sz="2000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1600">
                <a:tc gridSpan="3">
                  <a:txBody>
                    <a:bodyPr/>
                    <a:lstStyle/>
                    <a:p>
                      <a:pPr rtl="1"/>
                      <a:r>
                        <a:rPr kumimoji="0" lang="ar-SA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المسؤوليات والنشاطات الرئيسية </a:t>
                      </a:r>
                      <a:r>
                        <a:rPr kumimoji="0" lang="en-US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responsibilities and activities</a:t>
                      </a:r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29461">
                <a:tc gridSpan="3">
                  <a:txBody>
                    <a:bodyPr/>
                    <a:lstStyle/>
                    <a:p>
                      <a:pPr rtl="1"/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04192">
                <a:tc gridSpan="3">
                  <a:txBody>
                    <a:bodyPr/>
                    <a:lstStyle/>
                    <a:p>
                      <a:pPr rtl="1"/>
                      <a:r>
                        <a:rPr kumimoji="0" lang="ar-SA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معايير التقييم </a:t>
                      </a:r>
                      <a:r>
                        <a:rPr kumimoji="0" lang="en-US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indicators</a:t>
                      </a:r>
                      <a:r>
                        <a:rPr kumimoji="0" lang="ar-SA" sz="2000" b="1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2000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000240"/>
            <a:ext cx="8043890" cy="4095760"/>
          </a:xfrm>
        </p:spPr>
        <p:txBody>
          <a:bodyPr/>
          <a:lstStyle/>
          <a:p>
            <a:pPr>
              <a:buNone/>
            </a:pPr>
            <a:endParaRPr lang="ar-SA" sz="4400" dirty="0" smtClean="0"/>
          </a:p>
          <a:p>
            <a:pPr>
              <a:buNone/>
            </a:pPr>
            <a:r>
              <a:rPr lang="ar-SA" sz="4400" dirty="0" smtClean="0"/>
              <a:t>-مهندس المختبرات</a:t>
            </a:r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90000"/>
          </a:bodyPr>
          <a:lstStyle/>
          <a:p>
            <a:pPr algn="ctr">
              <a:defRPr/>
            </a:pPr>
            <a:r>
              <a:rPr lang="ar-SA" sz="6000" b="1" dirty="0" smtClean="0"/>
              <a:t/>
            </a:r>
            <a:br>
              <a:rPr lang="ar-SA" sz="6000" b="1" dirty="0" smtClean="0"/>
            </a:br>
            <a:r>
              <a:rPr lang="ar-SA" sz="6000" b="1" dirty="0" smtClean="0"/>
              <a:t>الجانب العملي</a:t>
            </a:r>
            <a:r>
              <a:rPr lang="ar-SA" sz="4000" dirty="0" smtClean="0"/>
              <a:t/>
            </a:r>
            <a:br>
              <a:rPr lang="ar-SA" sz="4000" dirty="0" smtClean="0"/>
            </a:br>
            <a:endParaRPr kumimoji="0" lang="en-US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>
            <a:hlinkClick r:id="rId3" action="ppaction://hlinkfile"/>
          </p:cNvPr>
          <p:cNvSpPr/>
          <p:nvPr/>
        </p:nvSpPr>
        <p:spPr>
          <a:xfrm rot="16200000">
            <a:off x="1835696" y="2636912"/>
            <a:ext cx="936104" cy="151216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pPr marL="457200" marR="0" lvl="1" indent="-45720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lang="ar-SA" sz="3200" b="1" i="1" u="sng" kern="1200" dirty="0" smtClean="0">
                <a:solidFill>
                  <a:schemeClr val="tx1"/>
                </a:solidFill>
              </a:rPr>
              <a:t>إجراءات العمل </a:t>
            </a:r>
            <a:r>
              <a:rPr lang="en-US" sz="3200" b="1" i="1" u="sng" kern="1200" dirty="0" smtClean="0">
                <a:solidFill>
                  <a:schemeClr val="tx1"/>
                </a:solidFill>
              </a:rPr>
              <a:t>(Business Procedure</a:t>
            </a:r>
            <a:r>
              <a:rPr lang="en-US" sz="3200" b="1" i="1" u="sng" kern="1200" dirty="0">
                <a:solidFill>
                  <a:schemeClr val="tx1"/>
                </a:solidFill>
              </a:rPr>
              <a:t>)</a:t>
            </a:r>
            <a:endParaRPr lang="ar-SA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8352928" cy="4062651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 numCol="1">
            <a:spAutoFit/>
          </a:bodyPr>
          <a:lstStyle/>
          <a:p>
            <a:pPr marL="448056" indent="-384048" algn="ctr">
              <a:lnSpc>
                <a:spcPct val="150000"/>
              </a:lnSpc>
              <a:defRPr/>
            </a:pP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هي وصف للخطوات التي يجب إتباعها لتنفيذ العمل. </a:t>
            </a:r>
          </a:p>
          <a:p>
            <a:pPr marL="448056" indent="-384048">
              <a:lnSpc>
                <a:spcPct val="150000"/>
              </a:lnSpc>
              <a:defRPr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فوائد إجراءات العمل:</a:t>
            </a:r>
          </a:p>
          <a:p>
            <a:pPr marL="448056" indent="-384048">
              <a:lnSpc>
                <a:spcPct val="150000"/>
              </a:lnSpc>
              <a:defRPr/>
            </a:pP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21208" indent="-457200">
              <a:buFont typeface="+mj-lt"/>
              <a:buAutoNum type="arabicPeriod"/>
              <a:defRPr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توحيد الأداء</a:t>
            </a:r>
          </a:p>
          <a:p>
            <a:pPr marL="521208" indent="-457200">
              <a:buFont typeface="+mj-lt"/>
              <a:buAutoNum type="arabicPeriod"/>
              <a:defRPr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تحسين الخدمة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الإسراع في الإنجاز  </a:t>
            </a:r>
          </a:p>
          <a:p>
            <a:pPr marL="578358" indent="-514350" algn="just">
              <a:buFont typeface="+mj-lt"/>
              <a:buAutoNum type="arabicPeriod"/>
              <a:defRPr/>
            </a:pPr>
            <a:r>
              <a:rPr lang="ar-SA" sz="2400" b="1" dirty="0" smtClean="0"/>
              <a:t>تجنب الفوضى في الأعمال </a:t>
            </a:r>
            <a:endParaRPr lang="en-US" sz="2400" b="1" dirty="0" smtClean="0"/>
          </a:p>
          <a:p>
            <a:pPr marL="578358" indent="-514350" algn="just">
              <a:buFont typeface="+mj-lt"/>
              <a:buAutoNum type="arabicPeriod"/>
              <a:defRPr/>
            </a:pPr>
            <a:r>
              <a:rPr lang="ar-SA" sz="2400" b="1" dirty="0" smtClean="0"/>
              <a:t>قلة الخدمات من خلال استخدام النماذج</a:t>
            </a:r>
            <a:endParaRPr lang="en-U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ar-SA" sz="2400" b="1" dirty="0" smtClean="0"/>
              <a:t>  تقليل المجهود الفكري للموظفين من خلال إجراءات محددة و متسلسلة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72000"/>
          </a:xfr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buNone/>
            </a:pPr>
            <a:r>
              <a:rPr lang="ar-SA" sz="3600" b="1" dirty="0" smtClean="0"/>
              <a:t>1-إجراءات العمل غير المكتوبة: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 rot="20874776">
            <a:off x="96639" y="460483"/>
            <a:ext cx="4546848" cy="140439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000" b="1" i="1" dirty="0" smtClean="0"/>
              <a:t>أنواع إجراءات العمل:</a:t>
            </a:r>
            <a:endParaRPr kumimoji="0" lang="en-US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Users\design-tec\Picture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334000" cy="317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91336"/>
          </a:xfrm>
        </p:spPr>
        <p:txBody>
          <a:bodyPr/>
          <a:lstStyle/>
          <a:p>
            <a:r>
              <a:rPr lang="ar-SA" sz="2400" b="1" dirty="0" smtClean="0"/>
              <a:t>2-إجراءات العمل المكتوبة:</a:t>
            </a:r>
          </a:p>
          <a:p>
            <a:pPr>
              <a:buNone/>
            </a:pPr>
            <a:r>
              <a:rPr lang="ar-SA" sz="2400" b="1" dirty="0" smtClean="0"/>
              <a:t> قبل</a:t>
            </a:r>
            <a:endParaRPr lang="ar-SA" sz="32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r>
              <a:rPr lang="ar-SA" sz="2400" b="1" dirty="0" smtClean="0"/>
              <a:t>بعد</a:t>
            </a:r>
          </a:p>
        </p:txBody>
      </p:sp>
      <p:sp>
        <p:nvSpPr>
          <p:cNvPr id="9" name="Down Arrow 8"/>
          <p:cNvSpPr/>
          <p:nvPr/>
        </p:nvSpPr>
        <p:spPr>
          <a:xfrm rot="5400000">
            <a:off x="7020272" y="908720"/>
            <a:ext cx="792088" cy="93610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own Arrow 9"/>
          <p:cNvSpPr/>
          <p:nvPr/>
        </p:nvSpPr>
        <p:spPr>
          <a:xfrm rot="5400000">
            <a:off x="7020272" y="3068960"/>
            <a:ext cx="792088" cy="93610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1560" y="1965249"/>
          <a:ext cx="6120680" cy="477611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20680"/>
              </a:tblGrid>
              <a:tr h="34847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>
                          <a:solidFill>
                            <a:schemeClr val="tx1"/>
                          </a:solidFill>
                        </a:rPr>
                        <a:t>اسم </a:t>
                      </a:r>
                      <a:r>
                        <a:rPr lang="ar-SA" sz="1800" dirty="0" err="1" smtClean="0">
                          <a:solidFill>
                            <a:schemeClr val="tx1"/>
                          </a:solidFill>
                        </a:rPr>
                        <a:t>الاجراء</a:t>
                      </a: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وسائل تقييم الطلبة بالمختبرات.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إعداد برامج</a:t>
                      </a:r>
                      <a:r>
                        <a:rPr lang="ar-SA" sz="2000" b="1" baseline="0" dirty="0" smtClean="0">
                          <a:solidFill>
                            <a:schemeClr val="tx1"/>
                          </a:solidFill>
                        </a:rPr>
                        <a:t> المختبرات</a:t>
                      </a:r>
                    </a:p>
                    <a:p>
                      <a:pPr rtl="1"/>
                      <a:endParaRPr lang="ar-SA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76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3.تحضير وتطوير دليل تجارب للمختبرات.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98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4.صيانة </a:t>
                      </a:r>
                      <a:r>
                        <a:rPr kumimoji="0" lang="ar-S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الاجهزة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 و المعدات </a:t>
                      </a:r>
                      <a:r>
                        <a:rPr kumimoji="0" lang="ar-S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المخبرية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98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5.تحضير عينات التجارب في مختبرات كلية الهندسة.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98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6.تطوير مختبرات كلية الهندسة و تحديثها.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98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Times New Roman" pitchFamily="18" charset="0"/>
                          <a:cs typeface="Simplified Arabic" pitchFamily="18" charset="-78"/>
                        </a:rPr>
                        <a:t>7.عهدة المختبرات.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47664" y="980728"/>
          <a:ext cx="2952328" cy="725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2328"/>
              </a:tblGrid>
              <a:tr h="7258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لا يوجد إجراءات عمل متبعة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475312"/>
          </a:xfrm>
        </p:spPr>
        <p:txBody>
          <a:bodyPr/>
          <a:lstStyle/>
          <a:p>
            <a:endParaRPr lang="en-US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pPr marL="514350" indent="-514350"/>
            <a:r>
              <a:rPr lang="ar-SA" b="1" dirty="0" smtClean="0"/>
              <a:t>الهدف (</a:t>
            </a:r>
            <a:r>
              <a:rPr lang="en-US" b="1" dirty="0" smtClean="0"/>
              <a:t>(Objective</a:t>
            </a:r>
            <a:endParaRPr lang="en-US" dirty="0" smtClean="0"/>
          </a:p>
          <a:p>
            <a:pPr marL="514350" indent="-514350"/>
            <a:r>
              <a:rPr lang="ar-SA" b="1" dirty="0" smtClean="0"/>
              <a:t>مجال التطبيق ( </a:t>
            </a:r>
            <a:r>
              <a:rPr lang="en-US" b="1" dirty="0" smtClean="0"/>
              <a:t>(Scope</a:t>
            </a:r>
            <a:endParaRPr lang="ar-SA" dirty="0" smtClean="0"/>
          </a:p>
          <a:p>
            <a:pPr marL="514350" indent="-514350"/>
            <a:r>
              <a:rPr lang="ar-SA" b="1" dirty="0" smtClean="0"/>
              <a:t>المسؤوليات (</a:t>
            </a:r>
            <a:r>
              <a:rPr lang="en-US" b="1" dirty="0" smtClean="0"/>
              <a:t>(Responsibilities</a:t>
            </a:r>
            <a:endParaRPr lang="en-US" dirty="0" smtClean="0"/>
          </a:p>
          <a:p>
            <a:pPr marL="514350" indent="-514350"/>
            <a:r>
              <a:rPr lang="ar-SA" b="1" dirty="0" smtClean="0"/>
              <a:t>إجراء العمل ( </a:t>
            </a:r>
            <a:r>
              <a:rPr lang="en-US" b="1" dirty="0" smtClean="0"/>
              <a:t>Working procedure</a:t>
            </a:r>
            <a:r>
              <a:rPr lang="ar-SA" b="1" dirty="0" smtClean="0"/>
              <a:t>)</a:t>
            </a:r>
            <a:endParaRPr lang="ar-SA" dirty="0"/>
          </a:p>
        </p:txBody>
      </p:sp>
      <p:pic>
        <p:nvPicPr>
          <p:cNvPr id="4" name="Picture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1228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1760" y="1772816"/>
          <a:ext cx="4392488" cy="1656184"/>
        </p:xfrm>
        <a:graphic>
          <a:graphicData uri="http://schemas.openxmlformats.org/drawingml/2006/table">
            <a:tbl>
              <a:tblPr rtl="1"/>
              <a:tblGrid>
                <a:gridCol w="1467772"/>
                <a:gridCol w="2924716"/>
              </a:tblGrid>
              <a:tr h="555357">
                <a:tc>
                  <a:txBody>
                    <a:bodyPr/>
                    <a:lstStyle/>
                    <a:p>
                      <a:pPr marL="503555" indent="-4502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plified Arabic"/>
                        </a:rPr>
                        <a:t>اسم </a:t>
                      </a:r>
                      <a:r>
                        <a:rPr lang="ar-SA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plified Arabic"/>
                        </a:rPr>
                        <a:t>الإجراء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03555" indent="-450215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0376">
                <a:tc>
                  <a:txBody>
                    <a:bodyPr/>
                    <a:lstStyle/>
                    <a:p>
                      <a:pPr marL="503555" indent="-4502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plified Arabic"/>
                        </a:rPr>
                        <a:t>رقم الاجراء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03555" indent="-450215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00451">
                <a:tc>
                  <a:txBody>
                    <a:bodyPr/>
                    <a:lstStyle/>
                    <a:p>
                      <a:pPr marL="503555" indent="-450215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plified Arabic"/>
                        </a:rPr>
                        <a:t>تاريخ </a:t>
                      </a:r>
                      <a:r>
                        <a:rPr lang="ar-SA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plified Arabic"/>
                        </a:rPr>
                        <a:t>الاصدار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03555" indent="-450215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implified Arabic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301608" cy="5303520"/>
        </p:xfrm>
        <a:graphic>
          <a:graphicData uri="http://schemas.openxmlformats.org/drawingml/2006/table">
            <a:tbl>
              <a:tblPr rtl="1" firstRow="1" bandRow="1">
                <a:tableStyleId>{8FD4443E-F989-4FC4-A0C8-D5A2AF1F390B}</a:tableStyleId>
              </a:tblPr>
              <a:tblGrid>
                <a:gridCol w="4119537"/>
                <a:gridCol w="4182071"/>
              </a:tblGrid>
              <a:tr h="434531">
                <a:tc gridSpan="2">
                  <a:txBody>
                    <a:bodyPr/>
                    <a:lstStyle/>
                    <a:p>
                      <a:pPr algn="ctr" rtl="1">
                        <a:buFont typeface="Arial" pitchFamily="34" charset="0"/>
                        <a:buChar char="•"/>
                      </a:pPr>
                      <a:r>
                        <a:rPr lang="ar-SA" sz="2400" dirty="0" smtClean="0">
                          <a:solidFill>
                            <a:schemeClr val="tx1"/>
                          </a:solidFill>
                        </a:rPr>
                        <a:t>أسماء  النماذج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606029"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طلب عقد امتحان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تقنيات  توضح محتويات دليل التجارب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وصف جهاز 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خطة الصيانة الوقائية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الصيانة التصحيحية أو العلاجية المخططة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طلب صيانة جهاز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صيانة جهاز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استلام عينات مختبر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استلام مواد خام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نموذج طلب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تحضير عينات مختبر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جرد للمختبرات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طلب تطوير مختبر قائم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طلب </a:t>
                      </a:r>
                      <a:r>
                        <a:rPr kumimoji="0" lang="ar-SA" sz="2400" kern="1200" dirty="0" err="1" smtClean="0">
                          <a:solidFill>
                            <a:schemeClr val="tx1"/>
                          </a:solidFill>
                        </a:rPr>
                        <a:t>انشاء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مختبر جديد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برنامج لكل مساعد بحث وتدريس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برنامج كل مختبر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</a:t>
                      </a:r>
                      <a:r>
                        <a:rPr kumimoji="0" lang="ar-SA" sz="2400" kern="1200" dirty="0" err="1" smtClean="0">
                          <a:solidFill>
                            <a:schemeClr val="tx1"/>
                          </a:solidFill>
                        </a:rPr>
                        <a:t>اقرار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البرنامج النهائي للمختبرات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ادخال </a:t>
                      </a:r>
                      <a:r>
                        <a:rPr kumimoji="0" lang="ar-SA" sz="2400" kern="1200" dirty="0" err="1" smtClean="0">
                          <a:solidFill>
                            <a:schemeClr val="tx1"/>
                          </a:solidFill>
                        </a:rPr>
                        <a:t>واخراج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نقل عهدة دائم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نقل عهدة مؤقت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حضور المختبر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</a:t>
                      </a:r>
                      <a:r>
                        <a:rPr kumimoji="0" lang="ar-SA" sz="2400" kern="1200" dirty="0" err="1" smtClean="0">
                          <a:solidFill>
                            <a:schemeClr val="tx1"/>
                          </a:solidFill>
                        </a:rPr>
                        <a:t>باسماء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ar-SA" sz="2400" kern="1200" dirty="0" err="1" smtClean="0">
                          <a:solidFill>
                            <a:schemeClr val="tx1"/>
                          </a:solidFill>
                        </a:rPr>
                        <a:t>اجهزة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المختبر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نموذج </a:t>
                      </a:r>
                      <a:r>
                        <a:rPr kumimoji="0" lang="ar-SA" sz="2400" kern="1200" dirty="0" err="1" smtClean="0">
                          <a:solidFill>
                            <a:schemeClr val="tx1"/>
                          </a:solidFill>
                        </a:rPr>
                        <a:t>اتلاف</a:t>
                      </a:r>
                      <a:r>
                        <a:rPr kumimoji="0" lang="ar-SA" sz="24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0" lang="en-US" sz="24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rtl="1">
                        <a:buFont typeface="Arial" pitchFamily="34" charset="0"/>
                        <a:buChar char="•"/>
                      </a:pPr>
                      <a:endParaRPr lang="ar-SA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87824" y="332656"/>
            <a:ext cx="4567890" cy="584775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 نماذج العمل ذات العلاقة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اعداد برامج المختبرات وتحديد اعباء المدرسين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تطوير مختبرات كلية الهندسة و تحديثها</a:t>
            </a:r>
            <a:endParaRPr lang="ar-SA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90000"/>
          </a:bodyPr>
          <a:lstStyle/>
          <a:p>
            <a:pPr algn="ctr">
              <a:defRPr/>
            </a:pPr>
            <a:r>
              <a:rPr lang="ar-SA" sz="6000" b="1" dirty="0" smtClean="0"/>
              <a:t/>
            </a:r>
            <a:br>
              <a:rPr lang="ar-SA" sz="6000" b="1" dirty="0" smtClean="0"/>
            </a:br>
            <a:r>
              <a:rPr lang="ar-SA" sz="6000" b="1" dirty="0" smtClean="0"/>
              <a:t>الجانب العملي</a:t>
            </a:r>
            <a:r>
              <a:rPr lang="ar-SA" sz="4000" dirty="0" smtClean="0"/>
              <a:t/>
            </a:r>
            <a:br>
              <a:rPr lang="ar-SA" sz="4000" dirty="0" smtClean="0"/>
            </a:br>
            <a:endParaRPr kumimoji="0" lang="en-US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>
            <a:hlinkClick r:id="rId2" action="ppaction://hlinkfile"/>
          </p:cNvPr>
          <p:cNvSpPr/>
          <p:nvPr/>
        </p:nvSpPr>
        <p:spPr>
          <a:xfrm>
            <a:off x="1331640" y="2348880"/>
            <a:ext cx="2016224" cy="86409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ight Arrow 7">
            <a:hlinkClick r:id="rId3" action="ppaction://hlinkfile"/>
          </p:cNvPr>
          <p:cNvSpPr/>
          <p:nvPr/>
        </p:nvSpPr>
        <p:spPr>
          <a:xfrm>
            <a:off x="1547664" y="4437112"/>
            <a:ext cx="2016224" cy="86409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  <a:noFill/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ar-SA" sz="3600" b="1" i="1" dirty="0" smtClean="0"/>
              <a:t>عدم توفر هيكل تنظيمي واضح و اوصاف وظيفية تفصيلية و اجراءات عمل موثقة لاي نشاط يتم تنفيذه في مختبرات كلية الهندسة.</a:t>
            </a:r>
            <a:endParaRPr lang="en-US" sz="3600" b="1" i="1" dirty="0" smtClean="0"/>
          </a:p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ar-SA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مقدمة عامة حول المشروع</a:t>
            </a:r>
            <a:endParaRPr lang="ar-SA" sz="5400" b="1" i="1" dirty="0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5257800" y="1484784"/>
            <a:ext cx="3346648" cy="86409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وصف المشكلة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92 0.64144 C -0.4184 0.64097 -0.41371 0.64144 -0.40937 0.63982 C -0.40677 0.63889 -0.40503 0.63565 -0.4026 0.63403 C -0.40052 0.6331 -0.39809 0.6331 -0.39583 0.63264 C -0.3875 0.62685 -0.38056 0.6257 -0.37153 0.62361 C -0.35746 0.61597 -0.36927 0.6213 -0.34323 0.61806 C -0.31701 0.61482 -0.29097 0.61204 -0.26476 0.60903 C -0.2434 0.60278 -0.22187 0.60116 -0.2 0.59838 C -0.18333 0.5919 -0.16771 0.59213 -0.15 0.59097 C -0.08038 0.59236 -0.00851 0.58704 0.06076 0.60162 C 0.14254 0.59954 0.1033 0.60116 0.14601 0.59283 C 0.15556 0.5875 0.16267 0.58241 0.17292 0.58033 C 0.18872 0.56713 0.18142 0.5713 0.19444 0.56597 C 0.20313 0.55417 0.20573 0.55509 0.21892 0.55324 C 0.23507 0.54375 0.25208 0.53588 0.26754 0.52431 C 0.28264 0.51296 0.29306 0.50278 0.30955 0.49722 C 0.3184 0.4882 0.32847 0.48056 0.33924 0.4757 C 0.3401 0.47384 0.3408 0.47176 0.34201 0.47037 C 0.34444 0.46759 0.35 0.4632 0.35 0.4632 C 0.3651 0.40278 0.31771 0.35 0.28247 0.32801 C 0.26129 0.31458 0.26667 0.31736 0.25 0.31158 C 0.21406 0.3125 0.17795 0.31088 0.14184 0.31343 C 0.13438 0.31412 0.12274 0.32454 0.11493 0.32801 C 0.10573 0.33218 0.09705 0.33333 0.08767 0.33519 C 0.05052 0.33449 0.01302 0.33449 -0.02448 0.33333 C -0.03246 0.3331 -0.04271 0.32384 -0.05121 0.32083 C -0.05694 0.3162 -0.06111 0.31227 -0.06753 0.30995 C -0.08194 0.29468 -0.0941 0.27083 -0.11076 0.25949 C -0.11719 0.24792 -0.12899 0.24259 -0.13785 0.23426 C -0.1467 0.22593 -0.1566 0.2169 -0.16476 0.20741 C -0.1724 0.19884 -0.18003 0.1882 -0.18906 0.18218 C -0.1934 0.1794 -0.19844 0.17917 -0.20278 0.17662 C -0.20642 0.17454 -0.21007 0.17176 -0.21354 0.16945 C -0.2184 0.1662 -0.22448 0.16644 -0.22969 0.16412 C -0.23021 0.16227 -0.23194 0.15995 -0.23108 0.15857 C -0.22621 0.15093 -0.21042 0.14699 -0.20399 0.14607 C -0.19306 0.14074 -0.18576 0.13519 -0.17431 0.13171 C -0.15833 0.12083 -0.1467 0.10509 -0.13368 0.08843 C -0.12951 0.0831 -0.12413 0.07963 -0.12014 0.07408 C -0.10868 0.05857 -0.10087 0.0456 -0.08646 0.03611 C -0.08021 0.01991 -0.08802 0.03588 -0.0783 0.02708 C -0.06458 0.01482 -0.07726 0.02222 -0.06753 0.01088 C -0.0651 0.0081 -0.06215 0.00602 -0.05937 0.0037 C -0.05608 -0.00301 -0.05208 -0.00648 -0.04722 -0.01065 C -0.04236 -0.02106 -0.04427 -0.02037 -0.0283 -0.01435 C -0.02674 -0.01366 -0.02691 -0.01018 -0.02587 -0.00903 C -0.01649 -0.00023 -0.01111 6.93889E-18 -2.77778E-7 6.93889E-18 " pathEditMode="relative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ar-SA" dirty="0" smtClean="0"/>
              <a:t>1- عدم توفر هيكل تنظيمي واضح يبين التسلسل الاداري ويبين موقع الوظائف  ويحدد المسؤوليات,وعدم وجود الية موحدة لاتخاذ القرار مما ادى الىافتقارها الر التوزيع المنتظم للاعمال.</a:t>
            </a:r>
          </a:p>
          <a:p>
            <a:pPr marL="514350" lvl="0" indent="-514350">
              <a:buNone/>
            </a:pPr>
            <a:r>
              <a:rPr lang="ar-SA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الحل المقترح:</a:t>
            </a:r>
            <a:r>
              <a:rPr lang="ar-SA" sz="30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اعتماد </a:t>
            </a:r>
            <a:r>
              <a:rPr lang="ar-SA" sz="28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هيكل تنظيمي واضح ودقيق للمختبرات يساعد في التعرف على الوحدات والاقسام داخل المختبر وايضا المسؤوليات والسلطات به.</a:t>
            </a:r>
            <a:endParaRPr lang="ar-SA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4350" lvl="0" indent="-514350">
              <a:buNone/>
            </a:pPr>
            <a:r>
              <a:rPr lang="ar-SA" sz="28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2-غياب الوضوح في مهام و</a:t>
            </a:r>
            <a:r>
              <a:rPr lang="ar-SA" sz="2800" dirty="0" smtClean="0"/>
              <a:t>مسؤوليات موظفي المختبرات  وتداخل المسؤوليات والصلاحيات بين العميد ورؤساء الاقسام ومدير المختبرات</a:t>
            </a:r>
          </a:p>
          <a:p>
            <a:pPr marL="0" lvl="0" indent="0" algn="justLow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الحل المقترح:</a:t>
            </a:r>
            <a:r>
              <a:rPr lang="ar-SA" sz="28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توحيد المسميات الوظيفية داخل المختبرات بحيث تشمل: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8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مشرف المختبر</a:t>
            </a:r>
          </a:p>
          <a:p>
            <a:pPr marL="457200" indent="-4572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800" dirty="0" smtClean="0"/>
              <a:t>مهندس المختبر(مدرس المادة النظرية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8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مدير المختبرات.</a:t>
            </a:r>
          </a:p>
          <a:p>
            <a:pPr marL="457200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ar-SA" sz="2800" dirty="0" smtClean="0">
                <a:latin typeface="Simplified Arabic" pitchFamily="18" charset="-78"/>
                <a:cs typeface="Simplified Arabic" pitchFamily="18" charset="-78"/>
              </a:rPr>
              <a:t>واعتماد بطاقات الوصف الوظيفي المقترحة.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None/>
            </a:pPr>
            <a:endParaRPr lang="ar-SA" sz="2800" dirty="0" smtClean="0"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28662" y="285728"/>
            <a:ext cx="7715304" cy="112474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الاستنتاجات والتوصيات</a:t>
            </a:r>
            <a:endParaRPr kumimoji="0" lang="en-US" sz="4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3- عدم وجود خطط موثقة يبين تسلسل العمليات التي تجري في المختبر وعدم وجود مرجع ثابت لكافة الموظفين</a:t>
            </a:r>
          </a:p>
          <a:p>
            <a:pPr>
              <a:buNone/>
            </a:pPr>
            <a:r>
              <a:rPr lang="ar-S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الحل المقترح</a:t>
            </a:r>
            <a:r>
              <a:rPr lang="ar-SA" b="1" dirty="0" smtClean="0"/>
              <a:t>:</a:t>
            </a:r>
            <a:r>
              <a:rPr lang="ar-SA" dirty="0" smtClean="0"/>
              <a:t>اجراءات عمل شاملة لكافة النشاطات الادارية والاكاديمية داخل المختبر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4- استخدام موظفي المختبرات مذكرات لعملية الطلب وتوثيق عمل معين</a:t>
            </a:r>
          </a:p>
          <a:p>
            <a:pPr>
              <a:buNone/>
            </a:pPr>
            <a:r>
              <a:rPr lang="ar-S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الحل المقترح</a:t>
            </a:r>
            <a:r>
              <a:rPr lang="ar-SA" dirty="0" smtClean="0"/>
              <a:t>:الغائها واستبدلها ب22 نموذج شاملين لكافة النشاطات.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ign-tec\Desktop\bye-wave-smiley-clip-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3971925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 rot="19753472">
            <a:off x="5134184" y="1608475"/>
            <a:ext cx="3573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</a:rPr>
              <a:t>THE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END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34 0.52037 C -0.43403 0.54444 -0.17448 0.56852 -0.07014 0.54259 C 0.0342 0.51666 -0.09358 0.42361 -0.06684 0.36481 C -0.0401 0.30602 0.08386 0.24282 0.08993 0.18912 C 0.09601 0.13541 0.01059 0.09328 -0.03003 0.04259 C -0.07066 -0.0081 -0.15278 -0.08241 -0.15364 -0.11528 C -0.15451 -0.14815 -0.08403 -0.16227 -0.03507 -0.15533 C 0.01389 -0.14838 0.125 -0.07639 0.13993 -0.07315 C 0.15486 -0.06991 0.0691 -0.12408 0.05486 -0.13519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258816" cy="12241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الحل المقترح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C:\Program Files\Microsoft Office\MEDIA\CAGCAT10\j019581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123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schemeClr val="tx1"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95936" y="1340768"/>
            <a:ext cx="4572000" cy="4890057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/>
              <a:t>تنفيذ </a:t>
            </a:r>
            <a:r>
              <a:rPr lang="ar-SA" sz="3200" dirty="0" smtClean="0"/>
              <a:t>مشروع تطوير مؤسسي يهدف </a:t>
            </a:r>
            <a:r>
              <a:rPr lang="ar-SA" sz="3200" dirty="0"/>
              <a:t>الى </a:t>
            </a:r>
            <a:r>
              <a:rPr lang="ar-SA" sz="3200" dirty="0" smtClean="0"/>
              <a:t>تطوير </a:t>
            </a:r>
            <a:r>
              <a:rPr lang="ar-SA" sz="3200" dirty="0"/>
              <a:t>الهيكل التنظيمي في مختبرات كلية الهندسة واعداد اوصاف وظيفية تفصيلية للموظفين بالاضافة الى تطوير مجموعة من اجراءات العمل التفصيلية الموثقة.</a:t>
            </a:r>
            <a:endParaRPr lang="en-US" sz="3200" dirty="0"/>
          </a:p>
          <a:p>
            <a:pPr>
              <a:lnSpc>
                <a:spcPct val="150000"/>
              </a:lnSpc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lvl="0"/>
            <a:r>
              <a:rPr lang="ar-SA" sz="2800" b="1" dirty="0" smtClean="0"/>
              <a:t>توزيع الأعمال والمسئوليات بشكل منظم بين موظفين المختبرات</a:t>
            </a:r>
          </a:p>
          <a:p>
            <a:pPr lvl="0">
              <a:buNone/>
            </a:pPr>
            <a:endParaRPr lang="en-US" sz="2800" b="1" dirty="0" smtClean="0"/>
          </a:p>
          <a:p>
            <a:pPr lvl="0"/>
            <a:r>
              <a:rPr lang="ar-SA" sz="2800" b="1" dirty="0" smtClean="0"/>
              <a:t>تنظيم العمل في المختبرات وضمان توحيد النشاطات المختلفة</a:t>
            </a:r>
          </a:p>
          <a:p>
            <a:pPr lvl="0">
              <a:buNone/>
            </a:pPr>
            <a:endParaRPr lang="en-US" sz="2800" b="1" dirty="0" smtClean="0"/>
          </a:p>
          <a:p>
            <a:pPr lvl="0"/>
            <a:r>
              <a:rPr lang="ar-SA" sz="2800" b="1" dirty="0" smtClean="0"/>
              <a:t>تحقيق التواصل الفعال لضمان صنع القرار بين موظفين المختبرات</a:t>
            </a:r>
          </a:p>
          <a:p>
            <a:pPr lvl="0">
              <a:buNone/>
            </a:pPr>
            <a:endParaRPr lang="en-US" sz="2800" b="1" dirty="0" smtClean="0"/>
          </a:p>
          <a:p>
            <a:pPr lvl="0"/>
            <a:r>
              <a:rPr lang="ar-SA" sz="2800" b="1" dirty="0" smtClean="0"/>
              <a:t>ادارة المختبرات بطريقة فعالة</a:t>
            </a:r>
          </a:p>
          <a:p>
            <a:pPr lvl="0">
              <a:buNone/>
            </a:pPr>
            <a:endParaRPr lang="en-US" sz="2800" b="1" dirty="0" smtClean="0"/>
          </a:p>
          <a:p>
            <a:pPr lvl="0"/>
            <a:r>
              <a:rPr lang="ar-SA" sz="2800" b="1" dirty="0" smtClean="0"/>
              <a:t>فرصة للتطوير والتحديث</a:t>
            </a:r>
            <a:endParaRPr lang="en-US" sz="2800" b="1" dirty="0" smtClean="0"/>
          </a:p>
          <a:p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203032" cy="12192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فوائد الحل المقترح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>
            <a:normAutofit fontScale="92500" lnSpcReduction="20000"/>
          </a:bodyPr>
          <a:lstStyle/>
          <a:p>
            <a:pPr lvl="0"/>
            <a:r>
              <a:rPr lang="ar-SA" sz="2800" b="1" i="1" dirty="0" smtClean="0"/>
              <a:t>جمع معلومات حول الوضع الحالي للمختبرات</a:t>
            </a:r>
          </a:p>
          <a:p>
            <a:pPr lvl="0">
              <a:buNone/>
            </a:pPr>
            <a:endParaRPr lang="en-US" sz="2800" b="1" i="1" dirty="0" smtClean="0"/>
          </a:p>
          <a:p>
            <a:pPr lvl="0"/>
            <a:r>
              <a:rPr lang="ar-SA" sz="2800" b="1" i="1" dirty="0" smtClean="0"/>
              <a:t>مراجعة ادبية لمفهوم اجراءات العمل والتطوير المؤسسي</a:t>
            </a:r>
          </a:p>
          <a:p>
            <a:pPr lvl="0"/>
            <a:endParaRPr lang="en-US" sz="2800" b="1" i="1" dirty="0" smtClean="0"/>
          </a:p>
          <a:p>
            <a:pPr lvl="0"/>
            <a:r>
              <a:rPr lang="ar-SA" sz="2800" b="1" i="1" dirty="0" smtClean="0"/>
              <a:t>تحديد اجراءات العمل اللازمة تطويرها في المختبرات</a:t>
            </a:r>
          </a:p>
          <a:p>
            <a:pPr lvl="0"/>
            <a:endParaRPr lang="en-US" sz="2800" b="1" i="1" dirty="0" smtClean="0"/>
          </a:p>
          <a:p>
            <a:pPr lvl="0"/>
            <a:r>
              <a:rPr lang="ar-SA" sz="2800" b="1" i="1" dirty="0" smtClean="0"/>
              <a:t>تحديد مخرجات المشروع</a:t>
            </a:r>
          </a:p>
          <a:p>
            <a:pPr lvl="0"/>
            <a:endParaRPr lang="en-US" sz="2800" b="1" i="1" dirty="0" smtClean="0"/>
          </a:p>
          <a:p>
            <a:pPr lvl="0"/>
            <a:r>
              <a:rPr lang="ar-SA" sz="2800" b="1" i="1" dirty="0" smtClean="0"/>
              <a:t>تطوير هيكل تنظيمي واوصاف وظيفية للوضع المقترح</a:t>
            </a:r>
          </a:p>
          <a:p>
            <a:pPr lvl="0"/>
            <a:endParaRPr lang="ar-SA" sz="2800" b="1" i="1" dirty="0" smtClean="0"/>
          </a:p>
          <a:p>
            <a:pPr lvl="0"/>
            <a:r>
              <a:rPr lang="ar-SA" sz="2800" b="1" i="1" dirty="0" smtClean="0"/>
              <a:t>تطوير اجراءات العمل التي تم تحديدها</a:t>
            </a:r>
            <a:endParaRPr lang="en-US" sz="2800" b="1" i="1" dirty="0" smtClean="0"/>
          </a:p>
          <a:p>
            <a:endParaRPr lang="ar-SA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 rot="20874776">
            <a:off x="251520" y="404664"/>
            <a:ext cx="4546848" cy="140439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ar-SA" sz="4000" b="1" dirty="0" smtClean="0">
                <a:solidFill>
                  <a:schemeClr val="tx1"/>
                </a:solidFill>
              </a:rPr>
              <a:t>منهجية التنفيذ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72000"/>
          </a:xfrm>
        </p:spPr>
        <p:txBody>
          <a:bodyPr/>
          <a:lstStyle/>
          <a:p>
            <a:r>
              <a:rPr lang="ar-SA" dirty="0" smtClean="0"/>
              <a:t>                                           </a:t>
            </a:r>
            <a:endParaRPr lang="ar-S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27584" y="1052736"/>
            <a:ext cx="4320480" cy="5403304"/>
          </a:xfrm>
          <a:prstGeom prst="rect">
            <a:avLst/>
          </a:prstGeom>
          <a:effectLst>
            <a:innerShdw blurRad="647700" dist="1295400" dir="10440000">
              <a:schemeClr val="accent3">
                <a:lumMod val="60000"/>
                <a:lumOff val="40000"/>
                <a:alpha val="47000"/>
              </a:schemeClr>
            </a:innerShdw>
          </a:effectLst>
        </p:spPr>
        <p:txBody>
          <a:bodyPr vert="horz">
            <a:normAutofit lnSpcReduction="10000"/>
          </a:bodyPr>
          <a:lstStyle/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ar-SA" sz="32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مخرجات المشروع</a:t>
            </a: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ar-SA" sz="3200" b="1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ar-S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التطوير الاداري و الجودة:</a:t>
            </a: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ar-S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الهيكل التنظيمي</a:t>
            </a: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ar-S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الاوصاف الوظيفية</a:t>
            </a: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ar-S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اجراءات العمل </a:t>
            </a:r>
          </a:p>
          <a:p>
            <a:pPr marL="457200" marR="0" lvl="1" indent="-45720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(Business Procedure)</a:t>
            </a:r>
          </a:p>
          <a:p>
            <a:pPr marL="274320" marR="0" lvl="1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1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ar-SA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design-tec\Pictures\imagesCA0A8B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6672"/>
            <a:ext cx="331236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4008" y="1556792"/>
            <a:ext cx="4161656" cy="4608512"/>
          </a:xfr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ar-SA" sz="2800" b="1" dirty="0" smtClean="0"/>
              <a:t>الإطار الذي تتحدد بموجبه أوجه النشاطات </a:t>
            </a:r>
            <a:r>
              <a:rPr lang="ar-SA" sz="2800" b="1" dirty="0" err="1" smtClean="0"/>
              <a:t>الادارية</a:t>
            </a:r>
            <a:r>
              <a:rPr lang="ar-SA" sz="2800" b="1" dirty="0" smtClean="0"/>
              <a:t> اللازمة لتحقيق الأهداف، حيث يتم فيه تحديد المسارات الوظيفية تحديداً دقيقاً إضافة إلى اكتمال العمليات التنظيمية المتعددة، فتتم فيه عمليات تجميع المهام والنشاطات المرغوب القيام </a:t>
            </a:r>
            <a:r>
              <a:rPr lang="ar-SA" sz="2800" b="1" dirty="0" err="1" smtClean="0"/>
              <a:t>بها</a:t>
            </a:r>
            <a:r>
              <a:rPr lang="ar-SA" sz="2800" b="1" dirty="0" smtClean="0"/>
              <a:t> في وظائف وفي وحدات إدارية متعددة</a:t>
            </a:r>
            <a:endParaRPr lang="ar-SA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643174" y="571480"/>
            <a:ext cx="4608512" cy="646331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i="1" dirty="0" smtClean="0"/>
              <a:t>التطوير الإداري و </a:t>
            </a:r>
            <a:r>
              <a:rPr lang="ar-SA" sz="3600" b="1" dirty="0" smtClean="0"/>
              <a:t>الجودة</a:t>
            </a:r>
            <a:endParaRPr lang="ar-SA" sz="3600" dirty="0"/>
          </a:p>
        </p:txBody>
      </p:sp>
      <p:pic>
        <p:nvPicPr>
          <p:cNvPr id="7" name="Picture 2" descr="G:\MYEGY (26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312368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ar-SA" sz="6000" b="1" i="1" kern="1200" dirty="0" smtClean="0">
                <a:solidFill>
                  <a:schemeClr val="tx2"/>
                </a:solidFill>
              </a:rPr>
              <a:t/>
            </a:r>
            <a:br>
              <a:rPr lang="ar-SA" sz="6000" b="1" i="1" kern="1200" dirty="0" smtClean="0">
                <a:solidFill>
                  <a:schemeClr val="tx2"/>
                </a:solidFill>
              </a:rPr>
            </a:br>
            <a:r>
              <a:rPr lang="ar-SA" sz="6000" b="1" i="1" kern="1200" dirty="0" smtClean="0">
                <a:solidFill>
                  <a:schemeClr val="tx1"/>
                </a:solidFill>
              </a:rPr>
              <a:t>الهيكل التنظيمي</a:t>
            </a:r>
            <a:r>
              <a:rPr lang="ar-SA" sz="3200" b="1" i="1" kern="1200" dirty="0" smtClean="0">
                <a:solidFill>
                  <a:schemeClr val="tx2"/>
                </a:solidFill>
              </a:rPr>
              <a:t/>
            </a:r>
            <a:br>
              <a:rPr lang="ar-SA" sz="3200" b="1" i="1" kern="1200" dirty="0" smtClean="0">
                <a:solidFill>
                  <a:schemeClr val="tx2"/>
                </a:solidFill>
              </a:rPr>
            </a:br>
            <a:endParaRPr lang="ar-SA" dirty="0"/>
          </a:p>
        </p:txBody>
      </p:sp>
      <p:pic>
        <p:nvPicPr>
          <p:cNvPr id="2050" name="Picture 2" descr="G:\business_process_bo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944464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55576" y="1714488"/>
            <a:ext cx="3959300" cy="3970318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r-SA" dirty="0" smtClean="0"/>
              <a:t>" </a:t>
            </a:r>
            <a:r>
              <a:rPr lang="ar-SA" sz="2800" dirty="0" smtClean="0"/>
              <a:t>إطار يوضح التقسيمات أو الوحدات أو الأقسام الإدارية</a:t>
            </a:r>
          </a:p>
          <a:p>
            <a:pPr algn="ctr"/>
            <a:r>
              <a:rPr lang="ar-SA" sz="2800" dirty="0" smtClean="0"/>
              <a:t>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و  تقسيم الأعمال بين العاملين حيث ينظم   العلاقات في المؤسسة ويحدد المسؤوليات</a:t>
            </a:r>
          </a:p>
          <a:p>
            <a:pPr algn="ctr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أنواع الهيكل التنظيمي:</a:t>
            </a:r>
          </a:p>
          <a:p>
            <a:pPr algn="ctr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الهيكل الوظيفي</a:t>
            </a:r>
          </a:p>
          <a:p>
            <a:pPr algn="ctr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الهيكل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المصفوفي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الهيكل القطاعي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sign-tec\Desktop\sad-fac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58505">
            <a:off x="7723651" y="307288"/>
            <a:ext cx="935904" cy="9854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15816" y="404664"/>
            <a:ext cx="45720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lnSpc>
                <a:spcPct val="150000"/>
              </a:lnSpc>
              <a:defRPr/>
            </a:pP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قبل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935163" y="696913"/>
            <a:ext cx="1400175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عميد الكلية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935163" y="2125663"/>
            <a:ext cx="1400175" cy="42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مدير المختبرات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963738" y="3344863"/>
            <a:ext cx="1528142" cy="42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رئيس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القسم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11560" y="4797152"/>
            <a:ext cx="1485900" cy="442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مشرف المختبر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640138" y="4840288"/>
            <a:ext cx="1400175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مهندس المختبر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508104" y="2276872"/>
            <a:ext cx="2592288" cy="1440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الهيكل الوظيفي للمختبرات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AutoShape 8"/>
          <p:cNvSpPr>
            <a:spLocks noChangeShapeType="1"/>
          </p:cNvSpPr>
          <p:nvPr/>
        </p:nvSpPr>
        <p:spPr bwMode="auto">
          <a:xfrm>
            <a:off x="2649538" y="1335088"/>
            <a:ext cx="9525" cy="790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7" name="AutoShape 7"/>
          <p:cNvSpPr>
            <a:spLocks noChangeShapeType="1"/>
          </p:cNvSpPr>
          <p:nvPr/>
        </p:nvSpPr>
        <p:spPr bwMode="auto">
          <a:xfrm>
            <a:off x="2659063" y="2544763"/>
            <a:ext cx="9525" cy="790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6" name="AutoShape 6"/>
          <p:cNvSpPr>
            <a:spLocks noChangeShapeType="1"/>
          </p:cNvSpPr>
          <p:nvPr/>
        </p:nvSpPr>
        <p:spPr bwMode="auto">
          <a:xfrm>
            <a:off x="2697163" y="3763963"/>
            <a:ext cx="9525" cy="790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5" name="AutoShape 5"/>
          <p:cNvSpPr>
            <a:spLocks noChangeShapeType="1"/>
          </p:cNvSpPr>
          <p:nvPr/>
        </p:nvSpPr>
        <p:spPr bwMode="auto">
          <a:xfrm>
            <a:off x="4364038" y="4554538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4" name="AutoShape 4"/>
          <p:cNvSpPr>
            <a:spLocks noChangeShapeType="1"/>
          </p:cNvSpPr>
          <p:nvPr/>
        </p:nvSpPr>
        <p:spPr bwMode="auto">
          <a:xfrm>
            <a:off x="1192213" y="4554538"/>
            <a:ext cx="31813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3" name="AutoShape 3"/>
          <p:cNvSpPr>
            <a:spLocks noChangeShapeType="1"/>
          </p:cNvSpPr>
          <p:nvPr/>
        </p:nvSpPr>
        <p:spPr bwMode="auto">
          <a:xfrm>
            <a:off x="1192213" y="4540250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endParaRPr kumimoji="0" lang="ar-SA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r>
              <a:rPr kumimoji="0" lang="ar-S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5513" algn="l"/>
                <a:tab pos="1106488" algn="l"/>
              </a:tabLst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504 0.75995 C -0.52917 0.75625 -0.41094 0.75301 -0.28177 0.75092 C -0.25295 0.74583 -0.23108 0.74352 -0.2 0.74213 C -0.19254 0.74051 -0.18247 0.74028 -0.17517 0.73541 C -0.16441 0.72847 -0.15833 0.71551 -0.15347 0.70208 C -0.15139 0.68866 -0.14861 0.67546 -0.1467 0.66204 C -0.14445 0.62222 -0.14254 0.60324 -0.1467 0.55555 C -0.14827 0.53819 -0.1691 0.52708 -0.17656 0.51759 C -0.18108 0.51204 -0.18316 0.50671 -0.18837 0.50208 C -0.19375 0.49097 -0.19983 0.49236 -0.21007 0.48889 C -0.2309 0.48194 -0.25191 0.47546 -0.27344 0.47106 C -0.30313 0.44491 -0.28108 0.37639 -0.28177 0.3287 C -0.27761 0.3044 -0.27517 0.27569 -0.26667 0.25324 C -0.26354 0.24491 -0.25972 0.23704 -0.2566 0.2287 C -0.25278 0.19977 -0.25868 0.23634 -0.25 0.20648 C -0.24844 0.20092 -0.24861 0.19444 -0.2467 0.18889 C -0.24583 0.18611 -0.24288 0.18495 -0.24167 0.18217 C -0.23837 0.17523 -0.23611 0.16736 -0.23333 0.15995 C -0.23073 0.15301 -0.23038 0.14514 -0.22847 0.13773 C -0.22761 0.13518 -0.22587 0.13333 -0.22517 0.13102 C -0.22031 0.11875 -0.21736 0.10278 -0.21007 0.09329 C -0.20816 0.08495 -0.20573 0.07824 -0.21007 0.06875 C -0.21163 0.06528 -0.21563 0.0662 -0.2184 0.06435 C -0.22014 0.06319 -0.2217 0.06134 -0.22344 0.05995 C -0.22188 0.04606 -0.22083 0.03194 -0.21511 0.01991 C -0.21094 0.0037 -0.20608 -0.01505 -0.19497 -0.02454 C -0.13056 -0.02246 -0.09167 -0.02894 -0.03854 -0.01574 C -0.02604 -0.0088 -0.01198 -0.00834 5E-6 -1.11111E-6 " pathEditMode="relative" ptsTypes="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1102</TotalTime>
  <Words>742</Words>
  <Application>Microsoft Office PowerPoint</Application>
  <PresentationFormat>On-screen Show (4:3)</PresentationFormat>
  <Paragraphs>205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Slide 1</vt:lpstr>
      <vt:lpstr>مقدمة عامة حول المشروع</vt:lpstr>
      <vt:lpstr>الحل المقترح</vt:lpstr>
      <vt:lpstr>فوائد الحل المقترح</vt:lpstr>
      <vt:lpstr>منهجية التنفيذ</vt:lpstr>
      <vt:lpstr>Slide 6</vt:lpstr>
      <vt:lpstr>Slide 7</vt:lpstr>
      <vt:lpstr> الهيكل التنظيمي </vt:lpstr>
      <vt:lpstr>Slide 9</vt:lpstr>
      <vt:lpstr>Slide 10</vt:lpstr>
      <vt:lpstr>الأوصاف الوظيفية</vt:lpstr>
      <vt:lpstr>Slide 12</vt:lpstr>
      <vt:lpstr> الجانب العملي </vt:lpstr>
      <vt:lpstr>إجراءات العمل (Business Procedure)</vt:lpstr>
      <vt:lpstr>Slide 15</vt:lpstr>
      <vt:lpstr>Slide 16</vt:lpstr>
      <vt:lpstr>Slide 17</vt:lpstr>
      <vt:lpstr>Slide 18</vt:lpstr>
      <vt:lpstr> الجانب العملي 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Google Tech</dc:creator>
  <cp:lastModifiedBy>Google Tech</cp:lastModifiedBy>
  <cp:revision>41</cp:revision>
  <dcterms:created xsi:type="dcterms:W3CDTF">2011-05-11T06:13:25Z</dcterms:created>
  <dcterms:modified xsi:type="dcterms:W3CDTF">2011-05-24T16:00:37Z</dcterms:modified>
</cp:coreProperties>
</file>