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80" r:id="rId2"/>
    <p:sldId id="256" r:id="rId3"/>
    <p:sldId id="282" r:id="rId4"/>
    <p:sldId id="257" r:id="rId5"/>
    <p:sldId id="281" r:id="rId6"/>
    <p:sldId id="283" r:id="rId7"/>
    <p:sldId id="284" r:id="rId8"/>
    <p:sldId id="285" r:id="rId9"/>
    <p:sldId id="293" r:id="rId10"/>
    <p:sldId id="286" r:id="rId11"/>
    <p:sldId id="291" r:id="rId12"/>
    <p:sldId id="290" r:id="rId13"/>
    <p:sldId id="313" r:id="rId14"/>
    <p:sldId id="314" r:id="rId15"/>
    <p:sldId id="287" r:id="rId16"/>
    <p:sldId id="288" r:id="rId17"/>
    <p:sldId id="289" r:id="rId18"/>
    <p:sldId id="295" r:id="rId19"/>
    <p:sldId id="297" r:id="rId20"/>
    <p:sldId id="304" r:id="rId21"/>
    <p:sldId id="305" r:id="rId22"/>
    <p:sldId id="296" r:id="rId23"/>
    <p:sldId id="303" r:id="rId24"/>
    <p:sldId id="307" r:id="rId25"/>
    <p:sldId id="308" r:id="rId26"/>
    <p:sldId id="298" r:id="rId27"/>
    <p:sldId id="309" r:id="rId28"/>
    <p:sldId id="299" r:id="rId29"/>
    <p:sldId id="316" r:id="rId30"/>
    <p:sldId id="317" r:id="rId31"/>
    <p:sldId id="310" r:id="rId32"/>
    <p:sldId id="320" r:id="rId33"/>
    <p:sldId id="312" r:id="rId34"/>
    <p:sldId id="311" r:id="rId35"/>
    <p:sldId id="300" r:id="rId36"/>
    <p:sldId id="318" r:id="rId37"/>
    <p:sldId id="301" r:id="rId38"/>
    <p:sldId id="321" r:id="rId39"/>
    <p:sldId id="302" r:id="rId40"/>
    <p:sldId id="322" r:id="rId4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r" defTabSz="914400" rtl="1" eaLnBrk="1" latinLnBrk="0" hangingPunct="1">
      <a:defRPr sz="2400" kern="1200">
        <a:solidFill>
          <a:schemeClr val="tx1"/>
        </a:solidFill>
        <a:latin typeface="Arial" charset="0"/>
        <a:ea typeface="+mn-ea"/>
        <a:cs typeface="+mn-cs"/>
      </a:defRPr>
    </a:lvl6pPr>
    <a:lvl7pPr marL="2743200" algn="r" defTabSz="914400" rtl="1" eaLnBrk="1" latinLnBrk="0" hangingPunct="1">
      <a:defRPr sz="2400" kern="1200">
        <a:solidFill>
          <a:schemeClr val="tx1"/>
        </a:solidFill>
        <a:latin typeface="Arial" charset="0"/>
        <a:ea typeface="+mn-ea"/>
        <a:cs typeface="+mn-cs"/>
      </a:defRPr>
    </a:lvl7pPr>
    <a:lvl8pPr marL="3200400" algn="r" defTabSz="914400" rtl="1" eaLnBrk="1" latinLnBrk="0" hangingPunct="1">
      <a:defRPr sz="2400" kern="1200">
        <a:solidFill>
          <a:schemeClr val="tx1"/>
        </a:solidFill>
        <a:latin typeface="Arial" charset="0"/>
        <a:ea typeface="+mn-ea"/>
        <a:cs typeface="+mn-cs"/>
      </a:defRPr>
    </a:lvl8pPr>
    <a:lvl9pPr marL="3657600" algn="r" defTabSz="914400" rtl="1"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cc"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5EDF"/>
    <a:srgbClr val="4D4D4D"/>
    <a:srgbClr val="000000"/>
    <a:srgbClr val="B92D14"/>
    <a:srgbClr val="35759D"/>
    <a:srgbClr val="35B19D"/>
    <a:srgbClr val="20A6C6"/>
    <a:srgbClr val="DEDEDE"/>
    <a:srgbClr val="0654C6"/>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00" autoAdjust="0"/>
    <p:restoredTop sz="95520" autoAdjust="0"/>
  </p:normalViewPr>
  <p:slideViewPr>
    <p:cSldViewPr>
      <p:cViewPr>
        <p:scale>
          <a:sx n="68" d="100"/>
          <a:sy n="68" d="100"/>
        </p:scale>
        <p:origin x="-672" y="-162"/>
      </p:cViewPr>
      <p:guideLst>
        <p:guide orient="horz" pos="2160"/>
        <p:guide pos="2880"/>
      </p:guideLst>
    </p:cSldViewPr>
  </p:slideViewPr>
  <p:outlineViewPr>
    <p:cViewPr>
      <p:scale>
        <a:sx n="33" d="100"/>
        <a:sy n="33" d="100"/>
      </p:scale>
      <p:origin x="0" y="17682"/>
    </p:cViewPr>
  </p:outlineViewPr>
  <p:notesTextViewPr>
    <p:cViewPr>
      <p:scale>
        <a:sx n="100" d="100"/>
        <a:sy n="100" d="100"/>
      </p:scale>
      <p:origin x="0" y="0"/>
    </p:cViewPr>
  </p:notesTextViewPr>
  <p:sorterViewPr>
    <p:cViewPr>
      <p:scale>
        <a:sx n="100" d="100"/>
        <a:sy n="100" d="100"/>
      </p:scale>
      <p:origin x="0" y="5916"/>
    </p:cViewPr>
  </p:sorterViewPr>
  <p:notesViewPr>
    <p:cSldViewPr>
      <p:cViewPr varScale="1">
        <p:scale>
          <a:sx n="55" d="100"/>
          <a:sy n="55" d="100"/>
        </p:scale>
        <p:origin x="-22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dirty="0"/>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dirty="0"/>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4AC6330-1453-412A-9D4C-0A84507C6B73}"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D04A1-266A-426E-9378-2BF125801B88}" type="slidenum">
              <a:rPr lang="en-US"/>
              <a:pPr/>
              <a:t>2</a:t>
            </a:fld>
            <a:endParaRPr lang="en-US" dirty="0"/>
          </a:p>
        </p:txBody>
      </p:sp>
      <p:sp>
        <p:nvSpPr>
          <p:cNvPr id="107522" name="Rectangle 2"/>
          <p:cNvSpPr>
            <a:spLocks noGrp="1" noRot="1" noChangeAspect="1" noChangeArrowheads="1" noTextEdit="1"/>
          </p:cNvSpPr>
          <p:nvPr>
            <p:ph type="sldImg"/>
          </p:nvPr>
        </p:nvSpPr>
        <p:spPr>
          <a:xfrm>
            <a:off x="1143000" y="685800"/>
            <a:ext cx="4572000" cy="3429000"/>
          </a:xfrm>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659E2-6E3C-4B6E-92B6-E6EE4AE36037}" type="slidenum">
              <a:rPr lang="en-US"/>
              <a:pPr/>
              <a:t>4</a:t>
            </a:fld>
            <a:endParaRPr lang="en-US" dirty="0"/>
          </a:p>
        </p:txBody>
      </p:sp>
      <p:sp>
        <p:nvSpPr>
          <p:cNvPr id="112642" name="Rectangle 2"/>
          <p:cNvSpPr>
            <a:spLocks noGrp="1" noRot="1" noChangeAspect="1" noChangeArrowheads="1" noTextEdit="1"/>
          </p:cNvSpPr>
          <p:nvPr>
            <p:ph type="sldImg"/>
          </p:nvPr>
        </p:nvSpPr>
        <p:spPr>
          <a:xfrm>
            <a:off x="1143000" y="685800"/>
            <a:ext cx="4572000" cy="3429000"/>
          </a:xfrm>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4AC6330-1453-412A-9D4C-0A84507C6B73}" type="slidenum">
              <a:rPr lang="en-US" smtClean="0"/>
              <a:pPr/>
              <a:t>23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4AC6330-1453-412A-9D4C-0A84507C6B73}" type="slidenum">
              <a:rPr lang="en-US" smtClean="0"/>
              <a:pPr/>
              <a:t>24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4AC6330-1453-412A-9D4C-0A84507C6B73}" type="slidenum">
              <a:rPr lang="en-US" smtClean="0"/>
              <a:pPr/>
              <a:t>25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4AC6330-1453-412A-9D4C-0A84507C6B73}" type="slidenum">
              <a:rPr lang="en-US" smtClean="0"/>
              <a:pPr/>
              <a:t>27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4AC6330-1453-412A-9D4C-0A84507C6B73}" type="slidenum">
              <a:rPr lang="en-US" smtClean="0"/>
              <a:pPr/>
              <a:t>37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4AC6330-1453-412A-9D4C-0A84507C6B73}" type="slidenum">
              <a:rPr lang="en-US" smtClean="0"/>
              <a:pPr/>
              <a:t>38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p:spPr>
        <p:txBody>
          <a:bodyPr/>
          <a:lstStyle>
            <a:lvl1pPr algn="r">
              <a:defRPr sz="3600">
                <a:solidFill>
                  <a:schemeClr val="bg1"/>
                </a:solidFill>
              </a:defRPr>
            </a:lvl1pPr>
          </a:lstStyle>
          <a:p>
            <a:r>
              <a:rPr lang="ar-SA" smtClean="0"/>
              <a:t>انقر لتحرير نمط العنوان الرئيسي</a:t>
            </a:r>
            <a:endParaRPr lang="en-US"/>
          </a:p>
        </p:txBody>
      </p:sp>
      <p:sp>
        <p:nvSpPr>
          <p:cNvPr id="3075" name="Rectangle 3"/>
          <p:cNvSpPr>
            <a:spLocks noGrp="1" noChangeArrowheads="1"/>
          </p:cNvSpPr>
          <p:nvPr>
            <p:ph type="subTitle" idx="1"/>
          </p:nvPr>
        </p:nvSpPr>
        <p:spPr>
          <a:xfrm>
            <a:off x="990600" y="5867400"/>
            <a:ext cx="7772400" cy="533400"/>
          </a:xfrm>
        </p:spPr>
        <p:txBody>
          <a:bodyPr/>
          <a:lstStyle>
            <a:lvl1pPr marL="0" indent="0" algn="r">
              <a:buFontTx/>
              <a:buNone/>
              <a:defRPr sz="2400">
                <a:solidFill>
                  <a:schemeClr val="bg1"/>
                </a:solidFill>
              </a:defRPr>
            </a:lvl1pPr>
          </a:lstStyle>
          <a:p>
            <a:r>
              <a:rPr lang="ar-SA" smtClean="0"/>
              <a:t>انقر لتحرير نمط العنوان الثانوي الرئيسي</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400800" y="1417638"/>
            <a:ext cx="1828800" cy="521176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914400" y="1417638"/>
            <a:ext cx="5334000" cy="521176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1"/>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الرمز لإضافة صورة</a:t>
            </a:r>
            <a:endParaRPr lang="ar-SA" dirty="0"/>
          </a:p>
        </p:txBody>
      </p:sp>
      <p:sp>
        <p:nvSpPr>
          <p:cNvPr id="4" name="عنصر نائب للنص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2.vml"/><Relationship Id="rId1" Type="http://schemas.openxmlformats.org/officeDocument/2006/relationships/themeOverride" Target="../theme/themeOverride1.xml"/><Relationship Id="rId5" Type="http://schemas.openxmlformats.org/officeDocument/2006/relationships/package" Target="../embeddings/Microsoft_Office_Word_Document2.docx"/><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Word_Document3.docx"/></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p:cNvPicPr>
          <p:nvPr/>
        </p:nvPicPr>
        <p:blipFill>
          <a:blip r:embed="rId2" cstate="print">
            <a:lum bright="3000" contrast="-12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0" y="-27384"/>
            <a:ext cx="9144000" cy="6885384"/>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60649"/>
            <a:ext cx="8784976" cy="901402"/>
          </a:xfrm>
        </p:spPr>
        <p:txBody>
          <a:bodyPr/>
          <a:lstStyle/>
          <a:p>
            <a:pPr algn="ctr"/>
            <a:r>
              <a:rPr lang="en-US" sz="4400" b="1" dirty="0" smtClean="0">
                <a:solidFill>
                  <a:srgbClr val="000000"/>
                </a:solidFill>
                <a:latin typeface="Times New Roman" pitchFamily="18" charset="0"/>
                <a:cs typeface="Times New Roman" pitchFamily="18" charset="0"/>
              </a:rPr>
              <a:t>Piles</a:t>
            </a:r>
            <a:r>
              <a:rPr lang="en-US" sz="5400" dirty="0" smtClean="0">
                <a:solidFill>
                  <a:srgbClr val="000000"/>
                </a:solidFill>
                <a:latin typeface="Times New Roman" pitchFamily="18" charset="0"/>
                <a:cs typeface="Times New Roman" pitchFamily="18" charset="0"/>
              </a:rPr>
              <a:t> </a:t>
            </a:r>
            <a:endParaRPr lang="ar-SA" sz="5400" dirty="0">
              <a:solidFill>
                <a:srgbClr val="000000"/>
              </a:solidFill>
              <a:latin typeface="Times New Roman" pitchFamily="18" charset="0"/>
              <a:cs typeface="Times New Roman" pitchFamily="18" charset="0"/>
            </a:endParaRPr>
          </a:p>
        </p:txBody>
      </p:sp>
      <p:sp>
        <p:nvSpPr>
          <p:cNvPr id="5" name="عنصر نائب للمحتوى 4"/>
          <p:cNvSpPr>
            <a:spLocks noGrp="1"/>
          </p:cNvSpPr>
          <p:nvPr>
            <p:ph idx="1"/>
          </p:nvPr>
        </p:nvSpPr>
        <p:spPr>
          <a:xfrm>
            <a:off x="179512" y="1484784"/>
            <a:ext cx="4608512" cy="5112568"/>
          </a:xfrm>
        </p:spPr>
        <p:txBody>
          <a:bodyPr/>
          <a:lstStyle/>
          <a:p>
            <a:pPr algn="l" rtl="0">
              <a:lnSpc>
                <a:spcPct val="150000"/>
              </a:lnSpc>
              <a:buFont typeface="Wingdings" pitchFamily="2" charset="2"/>
              <a:buChar char="Ø"/>
            </a:pPr>
            <a:r>
              <a:rPr lang="en-US" sz="2800" dirty="0" smtClean="0">
                <a:solidFill>
                  <a:srgbClr val="000000"/>
                </a:solidFill>
                <a:latin typeface="Times New Roman" pitchFamily="18" charset="0"/>
                <a:cs typeface="Times New Roman" pitchFamily="18" charset="0"/>
              </a:rPr>
              <a:t>Classification of piles with respect to load transmission:</a:t>
            </a:r>
          </a:p>
          <a:p>
            <a:pPr lvl="0" algn="l" rtl="0">
              <a:lnSpc>
                <a:spcPct val="150000"/>
              </a:lnSpc>
            </a:pPr>
            <a:r>
              <a:rPr lang="en-US" sz="2800" dirty="0" smtClean="0">
                <a:solidFill>
                  <a:srgbClr val="000000"/>
                </a:solidFill>
                <a:latin typeface="Times New Roman" pitchFamily="18" charset="0"/>
                <a:cs typeface="Times New Roman" pitchFamily="18" charset="0"/>
              </a:rPr>
              <a:t>End bearing piles.</a:t>
            </a:r>
          </a:p>
          <a:p>
            <a:pPr lvl="0" algn="l" rtl="0">
              <a:lnSpc>
                <a:spcPct val="150000"/>
              </a:lnSpc>
            </a:pPr>
            <a:r>
              <a:rPr lang="en-US" sz="2800" dirty="0" smtClean="0">
                <a:latin typeface="Times New Roman" pitchFamily="18" charset="0"/>
                <a:cs typeface="Times New Roman" pitchFamily="18" charset="0"/>
              </a:rPr>
              <a:t>Skin friction piles (cohesion piles).</a:t>
            </a:r>
          </a:p>
          <a:p>
            <a:pPr lvl="0" algn="l" rtl="0">
              <a:lnSpc>
                <a:spcPct val="150000"/>
              </a:lnSpc>
            </a:pPr>
            <a:r>
              <a:rPr lang="en-US" sz="2800" dirty="0" smtClean="0">
                <a:solidFill>
                  <a:srgbClr val="000000"/>
                </a:solidFill>
                <a:latin typeface="Times New Roman" pitchFamily="18" charset="0"/>
                <a:cs typeface="Times New Roman" pitchFamily="18" charset="0"/>
              </a:rPr>
              <a:t> Combination of friction and end bearing piles.</a:t>
            </a:r>
          </a:p>
          <a:p>
            <a:pPr algn="l" rtl="0">
              <a:lnSpc>
                <a:spcPct val="200000"/>
              </a:lnSpc>
              <a:buNone/>
            </a:pPr>
            <a:endParaRPr lang="ar-SA" dirty="0" smtClean="0">
              <a:solidFill>
                <a:srgbClr val="000000"/>
              </a:solidFill>
              <a:latin typeface="Times New Roman" pitchFamily="18" charset="0"/>
              <a:cs typeface="Times New Roman" pitchFamily="18" charset="0"/>
            </a:endParaRPr>
          </a:p>
          <a:p>
            <a:endParaRPr lang="ar-SA" dirty="0"/>
          </a:p>
        </p:txBody>
      </p:sp>
      <p:pic>
        <p:nvPicPr>
          <p:cNvPr id="9" name="il_fi" descr="http://bored-piles.com/wp-content/uploads/2009/09/boredpilestype1.jpg"/>
          <p:cNvPicPr>
            <a:picLocks noGrp="1"/>
          </p:cNvPicPr>
          <p:nvPr>
            <p:ph idx="1"/>
          </p:nvPr>
        </p:nvPicPr>
        <p:blipFill>
          <a:blip r:embed="rId2" cstate="print"/>
          <a:srcRect/>
          <a:stretch>
            <a:fillRect/>
          </a:stretch>
        </p:blipFill>
        <p:spPr bwMode="auto">
          <a:xfrm>
            <a:off x="4788024" y="1268760"/>
            <a:ext cx="4176464" cy="54006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352928" cy="864096"/>
          </a:xfrm>
        </p:spPr>
        <p:txBody>
          <a:bodyPr/>
          <a:lstStyle/>
          <a:p>
            <a:pPr algn="ctr">
              <a:lnSpc>
                <a:spcPct val="150000"/>
              </a:lnSpc>
            </a:pPr>
            <a:r>
              <a:rPr lang="en-US" sz="4000" b="1" dirty="0" smtClean="0">
                <a:solidFill>
                  <a:srgbClr val="000000"/>
                </a:solidFill>
                <a:latin typeface="Times New Roman" pitchFamily="18" charset="0"/>
                <a:cs typeface="Times New Roman" pitchFamily="18" charset="0"/>
              </a:rPr>
              <a:t/>
            </a:r>
            <a:br>
              <a:rPr lang="en-US" sz="4000" b="1" dirty="0" smtClean="0">
                <a:solidFill>
                  <a:srgbClr val="000000"/>
                </a:solidFill>
                <a:latin typeface="Times New Roman" pitchFamily="18" charset="0"/>
                <a:cs typeface="Times New Roman" pitchFamily="18" charset="0"/>
              </a:rPr>
            </a:br>
            <a:r>
              <a:rPr lang="en-US" sz="4000" b="1" dirty="0" smtClean="0">
                <a:solidFill>
                  <a:srgbClr val="000000"/>
                </a:solidFill>
                <a:latin typeface="Times New Roman" pitchFamily="18" charset="0"/>
                <a:cs typeface="Times New Roman" pitchFamily="18" charset="0"/>
              </a:rPr>
              <a:t>Structural Analysis</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endParaRPr lang="ar-SA" sz="4000"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251520" y="1124744"/>
            <a:ext cx="8640960" cy="5544616"/>
          </a:xfrm>
        </p:spPr>
        <p:txBody>
          <a:bodyPr/>
          <a:lstStyle/>
          <a:p>
            <a:pPr algn="l" rtl="0">
              <a:lnSpc>
                <a:spcPct val="200000"/>
              </a:lnSpc>
              <a:buNone/>
            </a:pPr>
            <a:r>
              <a:rPr lang="en-US" dirty="0" smtClean="0">
                <a:solidFill>
                  <a:srgbClr val="000000"/>
                </a:solidFill>
                <a:latin typeface="Times New Roman" pitchFamily="18" charset="0"/>
                <a:cs typeface="Times New Roman" pitchFamily="18" charset="0"/>
              </a:rPr>
              <a:t>		</a:t>
            </a:r>
            <a:r>
              <a:rPr lang="en-US" sz="3000" dirty="0" smtClean="0">
                <a:solidFill>
                  <a:srgbClr val="000000"/>
                </a:solidFill>
                <a:latin typeface="Times New Roman" pitchFamily="18" charset="0"/>
                <a:cs typeface="Times New Roman" pitchFamily="18" charset="0"/>
              </a:rPr>
              <a:t>A structural analysis has been done for the proposed building using the software program SAP in order to determine the superstructure loads acting on the foundation level, and the readings were very close to  the manual measurements when comparing them.</a:t>
            </a:r>
            <a:r>
              <a:rPr lang="en-US" sz="3000" dirty="0" smtClean="0">
                <a:solidFill>
                  <a:srgbClr val="FF0000"/>
                </a:solidFill>
                <a:latin typeface="Times New Roman" pitchFamily="18" charset="0"/>
                <a:cs typeface="Times New Roman" pitchFamily="18" charset="0"/>
              </a:rPr>
              <a:t> </a:t>
            </a:r>
            <a:endParaRPr lang="ar-SA" sz="3000" dirty="0">
              <a:solidFill>
                <a:srgbClr val="FF0000"/>
              </a:solidFill>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332657"/>
            <a:ext cx="8352928" cy="576064"/>
          </a:xfrm>
        </p:spPr>
        <p:txBody>
          <a:bodyPr/>
          <a:lstStyle/>
          <a:p>
            <a:pPr algn="ctr" rtl="0"/>
            <a:r>
              <a:rPr lang="en-US" sz="4000" b="1" dirty="0" smtClean="0">
                <a:solidFill>
                  <a:srgbClr val="000000"/>
                </a:solidFill>
                <a:latin typeface="Times New Roman" pitchFamily="18" charset="0"/>
                <a:cs typeface="Times New Roman" pitchFamily="18" charset="0"/>
              </a:rPr>
              <a:t>Sap Model for The Building</a:t>
            </a:r>
            <a:endParaRPr lang="ar-SA" sz="4000" b="1" dirty="0">
              <a:solidFill>
                <a:srgbClr val="000000"/>
              </a:solidFill>
              <a:latin typeface="Times New Roman" pitchFamily="18" charset="0"/>
              <a:cs typeface="Times New Roman" pitchFamily="18" charset="0"/>
            </a:endParaRPr>
          </a:p>
        </p:txBody>
      </p:sp>
      <p:pic>
        <p:nvPicPr>
          <p:cNvPr id="4" name="عنصر نائب للمحتوى 3" descr="C:\Users\HP\Desktop\mashroo32 heba\HEBA SHEHNHAE.bmp"/>
          <p:cNvPicPr>
            <a:picLocks noGrp="1"/>
          </p:cNvPicPr>
          <p:nvPr>
            <p:ph idx="1"/>
          </p:nvPr>
        </p:nvPicPr>
        <p:blipFill>
          <a:blip r:embed="rId2" cstate="print">
            <a:lum bright="-3000" contrast="72000"/>
          </a:blip>
          <a:srcRect/>
          <a:stretch>
            <a:fillRect/>
          </a:stretch>
        </p:blipFill>
        <p:spPr bwMode="auto">
          <a:xfrm>
            <a:off x="1043608" y="1268761"/>
            <a:ext cx="7128792" cy="5256584"/>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332656"/>
            <a:ext cx="8424936" cy="576064"/>
          </a:xfrm>
        </p:spPr>
        <p:txBody>
          <a:bodyPr/>
          <a:lstStyle/>
          <a:p>
            <a:pPr algn="ctr" rtl="0"/>
            <a:r>
              <a:rPr lang="en-US" sz="4000" b="1" dirty="0" smtClean="0">
                <a:solidFill>
                  <a:srgbClr val="000000"/>
                </a:solidFill>
                <a:latin typeface="Times New Roman" pitchFamily="18" charset="0"/>
                <a:cs typeface="Times New Roman" pitchFamily="18" charset="0"/>
              </a:rPr>
              <a:t>Results of Structural Analysis</a:t>
            </a:r>
            <a:endParaRPr lang="ar-SA" sz="4000" b="1" dirty="0" smtClean="0">
              <a:solidFill>
                <a:srgbClr val="00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tretch>
            <a:fillRect/>
          </a:stretch>
        </p:blipFill>
        <p:spPr bwMode="auto">
          <a:xfrm>
            <a:off x="4283968" y="1124744"/>
            <a:ext cx="4608512" cy="5544615"/>
          </a:xfrm>
          <a:prstGeom prst="rect">
            <a:avLst/>
          </a:prstGeom>
          <a:noFill/>
          <a:ln w="9525">
            <a:noFill/>
            <a:miter lim="800000"/>
            <a:headEnd/>
            <a:tailEnd/>
          </a:ln>
        </p:spPr>
      </p:pic>
      <p:sp>
        <p:nvSpPr>
          <p:cNvPr id="5" name="عنصر نائب للنص 4"/>
          <p:cNvSpPr>
            <a:spLocks noGrp="1"/>
          </p:cNvSpPr>
          <p:nvPr>
            <p:ph type="body" sz="half" idx="2"/>
          </p:nvPr>
        </p:nvSpPr>
        <p:spPr>
          <a:xfrm>
            <a:off x="179512" y="1124744"/>
            <a:ext cx="4032448" cy="5544616"/>
          </a:xfrm>
        </p:spPr>
        <p:txBody>
          <a:bodyPr/>
          <a:lstStyle/>
          <a:p>
            <a:pPr marL="514350" indent="-514350" algn="l" rtl="0">
              <a:buFont typeface="+mj-lt"/>
              <a:buAutoNum type="arabicParenR"/>
            </a:pPr>
            <a:endParaRPr lang="en-US" sz="3200" dirty="0" smtClean="0">
              <a:solidFill>
                <a:srgbClr val="000000"/>
              </a:solidFill>
              <a:latin typeface="Times New Roman" pitchFamily="18" charset="0"/>
              <a:ea typeface="+mj-ea"/>
              <a:cs typeface="Times New Roman" pitchFamily="18" charset="0"/>
            </a:endParaRPr>
          </a:p>
          <a:p>
            <a:pPr marL="514350" indent="-514350" algn="l" rtl="0">
              <a:buFont typeface="+mj-lt"/>
              <a:buAutoNum type="arabicParenR"/>
            </a:pPr>
            <a:endParaRPr lang="en-US" sz="3200" dirty="0" smtClean="0">
              <a:solidFill>
                <a:srgbClr val="000000"/>
              </a:solidFill>
              <a:latin typeface="Times New Roman" pitchFamily="18" charset="0"/>
              <a:ea typeface="+mj-ea"/>
              <a:cs typeface="Times New Roman" pitchFamily="18" charset="0"/>
            </a:endParaRPr>
          </a:p>
          <a:p>
            <a:pPr marL="514350" indent="-514350" algn="l" rtl="0">
              <a:buFont typeface="+mj-lt"/>
              <a:buAutoNum type="arabicParenR"/>
            </a:pPr>
            <a:endParaRPr lang="en-US" sz="3200" dirty="0" smtClean="0">
              <a:solidFill>
                <a:srgbClr val="000000"/>
              </a:solidFill>
              <a:latin typeface="Times New Roman" pitchFamily="18" charset="0"/>
              <a:ea typeface="+mj-ea"/>
              <a:cs typeface="Times New Roman" pitchFamily="18" charset="0"/>
            </a:endParaRPr>
          </a:p>
          <a:p>
            <a:pPr marL="514350" indent="-514350" algn="l" rtl="0">
              <a:buFont typeface="+mj-lt"/>
              <a:buAutoNum type="arabicParenR"/>
            </a:pPr>
            <a:r>
              <a:rPr lang="en-US" sz="3200" dirty="0" smtClean="0">
                <a:solidFill>
                  <a:srgbClr val="000000"/>
                </a:solidFill>
                <a:latin typeface="Times New Roman" pitchFamily="18" charset="0"/>
                <a:ea typeface="+mj-ea"/>
                <a:cs typeface="Times New Roman" pitchFamily="18" charset="0"/>
              </a:rPr>
              <a:t>Allowable loads of columns at the foundation level.  </a:t>
            </a:r>
            <a:endParaRPr lang="ar-SA" sz="3200" dirty="0" smtClean="0">
              <a:solidFill>
                <a:srgbClr val="000000"/>
              </a:solidFill>
              <a:latin typeface="Times New Roman" pitchFamily="18" charset="0"/>
              <a:ea typeface="+mj-ea"/>
              <a:cs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76672"/>
            <a:ext cx="8424936" cy="720080"/>
          </a:xfrm>
        </p:spPr>
        <p:txBody>
          <a:bodyPr/>
          <a:lstStyle/>
          <a:p>
            <a:pPr algn="ctr" rtl="0"/>
            <a:r>
              <a:rPr lang="en-US" sz="4000" b="1" dirty="0" smtClean="0">
                <a:solidFill>
                  <a:srgbClr val="000000"/>
                </a:solidFill>
                <a:latin typeface="Times New Roman" pitchFamily="18" charset="0"/>
                <a:cs typeface="Times New Roman" pitchFamily="18" charset="0"/>
              </a:rPr>
              <a:t>Results of Structural Analysis</a:t>
            </a:r>
            <a:endParaRPr lang="ar-SA" sz="4000" b="1" dirty="0" smtClean="0">
              <a:solidFill>
                <a:srgbClr val="000000"/>
              </a:solidFill>
              <a:latin typeface="Times New Roman" pitchFamily="18" charset="0"/>
              <a:cs typeface="Times New Roman" pitchFamily="18" charset="0"/>
            </a:endParaRPr>
          </a:p>
        </p:txBody>
      </p:sp>
      <p:sp>
        <p:nvSpPr>
          <p:cNvPr id="5" name="عنصر نائب للنص 4"/>
          <p:cNvSpPr>
            <a:spLocks noGrp="1"/>
          </p:cNvSpPr>
          <p:nvPr>
            <p:ph type="body" sz="half" idx="2"/>
          </p:nvPr>
        </p:nvSpPr>
        <p:spPr>
          <a:xfrm>
            <a:off x="179512" y="1340768"/>
            <a:ext cx="8712968" cy="5328592"/>
          </a:xfrm>
        </p:spPr>
        <p:txBody>
          <a:bodyPr/>
          <a:lstStyle/>
          <a:p>
            <a:pPr marL="514350" indent="-514350" algn="l" rtl="0">
              <a:lnSpc>
                <a:spcPct val="150000"/>
              </a:lnSpc>
              <a:buFont typeface="+mj-lt"/>
              <a:buAutoNum type="arabicParenR" startAt="2"/>
            </a:pPr>
            <a:r>
              <a:rPr lang="en-US" sz="3200" dirty="0" smtClean="0">
                <a:solidFill>
                  <a:srgbClr val="000000"/>
                </a:solidFill>
                <a:latin typeface="Times New Roman" pitchFamily="18" charset="0"/>
                <a:ea typeface="+mj-ea"/>
                <a:cs typeface="Times New Roman" pitchFamily="18" charset="0"/>
              </a:rPr>
              <a:t>Load of building :</a:t>
            </a:r>
          </a:p>
          <a:p>
            <a:pPr marL="514350" indent="-514350" algn="l" rtl="0">
              <a:lnSpc>
                <a:spcPct val="150000"/>
              </a:lnSpc>
              <a:buFont typeface="Wingdings" pitchFamily="2" charset="2"/>
              <a:buChar char="Ø"/>
            </a:pPr>
            <a:r>
              <a:rPr lang="en-US" sz="3200" dirty="0" smtClean="0">
                <a:solidFill>
                  <a:srgbClr val="000000"/>
                </a:solidFill>
                <a:latin typeface="Times New Roman" pitchFamily="18" charset="0"/>
                <a:cs typeface="Times New Roman" pitchFamily="18" charset="0"/>
              </a:rPr>
              <a:t>Manually</a:t>
            </a:r>
            <a:r>
              <a:rPr lang="en-US" sz="3200" dirty="0" smtClean="0">
                <a:solidFill>
                  <a:srgbClr val="000000"/>
                </a:solidFill>
                <a:latin typeface="Times New Roman" pitchFamily="18" charset="0"/>
                <a:ea typeface="+mj-ea"/>
                <a:cs typeface="Times New Roman" pitchFamily="18" charset="0"/>
              </a:rPr>
              <a:t>:</a:t>
            </a:r>
          </a:p>
          <a:p>
            <a:pPr algn="l" rtl="0">
              <a:lnSpc>
                <a:spcPct val="150000"/>
              </a:lnSpc>
            </a:pPr>
            <a:r>
              <a:rPr lang="en-US" sz="3200" dirty="0" smtClean="0">
                <a:solidFill>
                  <a:srgbClr val="000000"/>
                </a:solidFill>
                <a:latin typeface="Times New Roman" pitchFamily="18" charset="0"/>
                <a:ea typeface="+mj-ea"/>
                <a:cs typeface="Times New Roman" pitchFamily="18" charset="0"/>
              </a:rPr>
              <a:t>	</a:t>
            </a:r>
            <a:r>
              <a:rPr lang="en-US" sz="3200" dirty="0" smtClean="0">
                <a:solidFill>
                  <a:srgbClr val="000000"/>
                </a:solidFill>
                <a:latin typeface="Times New Roman" pitchFamily="18" charset="0"/>
                <a:cs typeface="Times New Roman" pitchFamily="18" charset="0"/>
              </a:rPr>
              <a:t> building</a:t>
            </a:r>
            <a:r>
              <a:rPr lang="en-US" sz="3200" dirty="0" smtClean="0">
                <a:solidFill>
                  <a:srgbClr val="000000"/>
                </a:solidFill>
                <a:latin typeface="Times New Roman" pitchFamily="18" charset="0"/>
                <a:ea typeface="+mj-ea"/>
                <a:cs typeface="Times New Roman" pitchFamily="18" charset="0"/>
              </a:rPr>
              <a:t> load =101118.5 KN.</a:t>
            </a:r>
          </a:p>
          <a:p>
            <a:pPr algn="l" rtl="0">
              <a:lnSpc>
                <a:spcPct val="150000"/>
              </a:lnSpc>
              <a:buFont typeface="Wingdings" pitchFamily="2" charset="2"/>
              <a:buChar char="Ø"/>
            </a:pPr>
            <a:r>
              <a:rPr lang="en-US" sz="3200" dirty="0" smtClean="0">
                <a:solidFill>
                  <a:srgbClr val="000000"/>
                </a:solidFill>
                <a:latin typeface="Times New Roman" pitchFamily="18" charset="0"/>
                <a:cs typeface="Times New Roman" pitchFamily="18" charset="0"/>
              </a:rPr>
              <a:t> From SAP:</a:t>
            </a:r>
          </a:p>
          <a:p>
            <a:pPr algn="l" rtl="0">
              <a:lnSpc>
                <a:spcPct val="150000"/>
              </a:lnSpc>
            </a:pPr>
            <a:r>
              <a:rPr lang="en-US" sz="3200" dirty="0" smtClean="0">
                <a:solidFill>
                  <a:srgbClr val="000000"/>
                </a:solidFill>
                <a:latin typeface="Times New Roman" pitchFamily="18" charset="0"/>
                <a:cs typeface="Times New Roman" pitchFamily="18" charset="0"/>
              </a:rPr>
              <a:t>	 building load </a:t>
            </a:r>
            <a:r>
              <a:rPr lang="en-US" sz="3200" dirty="0" smtClean="0">
                <a:solidFill>
                  <a:srgbClr val="000000"/>
                </a:solidFill>
                <a:latin typeface="Times New Roman" pitchFamily="18" charset="0"/>
                <a:ea typeface="+mj-ea"/>
                <a:cs typeface="Times New Roman" pitchFamily="18" charset="0"/>
              </a:rPr>
              <a:t>=99171.87 KN.</a:t>
            </a:r>
          </a:p>
          <a:p>
            <a:pPr marL="514350" indent="-514350" algn="l" rtl="0">
              <a:lnSpc>
                <a:spcPct val="150000"/>
              </a:lnSpc>
              <a:buFont typeface="Wingdings" pitchFamily="2" charset="2"/>
              <a:buChar char="Ø"/>
            </a:pPr>
            <a:r>
              <a:rPr lang="en-US" sz="3200" dirty="0" smtClean="0">
                <a:solidFill>
                  <a:srgbClr val="000000"/>
                </a:solidFill>
                <a:latin typeface="Times New Roman" pitchFamily="18" charset="0"/>
                <a:cs typeface="Times New Roman" pitchFamily="18" charset="0"/>
              </a:rPr>
              <a:t>Error  = 1.96% &lt; 5%.  </a:t>
            </a:r>
          </a:p>
          <a:p>
            <a:pPr marL="514350" indent="-514350" algn="l" rtl="0">
              <a:lnSpc>
                <a:spcPct val="150000"/>
              </a:lnSpc>
              <a:buFont typeface="Wingdings" pitchFamily="2" charset="2"/>
              <a:buChar char="Ø"/>
            </a:pPr>
            <a:endParaRPr lang="ar-SA" sz="3200" dirty="0" smtClean="0">
              <a:solidFill>
                <a:srgbClr val="000000"/>
              </a:solidFill>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88640"/>
            <a:ext cx="8280920" cy="792088"/>
          </a:xfrm>
        </p:spPr>
        <p:txBody>
          <a:bodyPr/>
          <a:lstStyle/>
          <a:p>
            <a:pPr algn="ctr"/>
            <a:r>
              <a:rPr lang="en-US" sz="4000" b="1" dirty="0" smtClean="0">
                <a:solidFill>
                  <a:srgbClr val="000000"/>
                </a:solidFill>
                <a:latin typeface="Times New Roman" pitchFamily="18" charset="0"/>
                <a:cs typeface="Times New Roman" pitchFamily="18" charset="0"/>
              </a:rPr>
              <a:t/>
            </a:r>
            <a:br>
              <a:rPr lang="en-US" sz="4000" b="1" dirty="0" smtClean="0">
                <a:solidFill>
                  <a:srgbClr val="000000"/>
                </a:solidFill>
                <a:latin typeface="Times New Roman" pitchFamily="18" charset="0"/>
                <a:cs typeface="Times New Roman" pitchFamily="18" charset="0"/>
              </a:rPr>
            </a:br>
            <a:r>
              <a:rPr lang="en-US" sz="4000" dirty="0" smtClean="0">
                <a:latin typeface="Calibri" pitchFamily="34" charset="0"/>
                <a:cs typeface="Calibri" pitchFamily="34" charset="0"/>
              </a:rPr>
              <a:t> </a:t>
            </a:r>
            <a:r>
              <a:rPr lang="en-US" sz="4000" b="1" dirty="0" smtClean="0">
                <a:solidFill>
                  <a:srgbClr val="000000"/>
                </a:solidFill>
                <a:latin typeface="Times New Roman" pitchFamily="18" charset="0"/>
                <a:cs typeface="Times New Roman" pitchFamily="18" charset="0"/>
              </a:rPr>
              <a:t>Subsurface Exploration </a:t>
            </a:r>
            <a:r>
              <a:rPr lang="en-US" sz="4000" dirty="0" smtClean="0">
                <a:solidFill>
                  <a:srgbClr val="000000"/>
                </a:solidFill>
                <a:latin typeface="Times New Roman" pitchFamily="18" charset="0"/>
                <a:cs typeface="Times New Roman" pitchFamily="18" charset="0"/>
              </a:rPr>
              <a:t/>
            </a:r>
            <a:br>
              <a:rPr lang="en-US" sz="4000" dirty="0" smtClean="0">
                <a:solidFill>
                  <a:srgbClr val="000000"/>
                </a:solidFill>
                <a:latin typeface="Times New Roman" pitchFamily="18" charset="0"/>
                <a:cs typeface="Times New Roman" pitchFamily="18" charset="0"/>
              </a:rPr>
            </a:br>
            <a:endParaRPr lang="ar-SA" sz="4000" dirty="0">
              <a:solidFill>
                <a:srgbClr val="0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251520" y="1268760"/>
            <a:ext cx="8640960" cy="5400600"/>
          </a:xfrm>
        </p:spPr>
        <p:txBody>
          <a:bodyPr/>
          <a:lstStyle/>
          <a:p>
            <a:pPr algn="l" rtl="0">
              <a:lnSpc>
                <a:spcPct val="150000"/>
              </a:lnSpc>
            </a:pPr>
            <a:r>
              <a:rPr lang="en-US" sz="2800" dirty="0" smtClean="0">
                <a:solidFill>
                  <a:srgbClr val="000000"/>
                </a:solidFill>
                <a:latin typeface="Times New Roman" pitchFamily="18" charset="0"/>
                <a:cs typeface="Times New Roman" pitchFamily="18" charset="0"/>
              </a:rPr>
              <a:t>Three boreholes were dug out, one is 20 m depth and two are 12 m depth according to the standards, from these boreholes the main soil type is sedimentary dark brownish silty clay of high plasticity with pebbles.</a:t>
            </a:r>
          </a:p>
          <a:p>
            <a:pPr algn="l" rtl="0">
              <a:lnSpc>
                <a:spcPct val="150000"/>
              </a:lnSpc>
            </a:pPr>
            <a:r>
              <a:rPr lang="en-US" sz="2800" dirty="0" smtClean="0">
                <a:solidFill>
                  <a:srgbClr val="000000"/>
                </a:solidFill>
                <a:latin typeface="Times New Roman" pitchFamily="18" charset="0"/>
                <a:cs typeface="Times New Roman" pitchFamily="18" charset="0"/>
              </a:rPr>
              <a:t>Lab tests has been conducted on soil samples from the boreholes at different depths, these tests included moisture content, atterberg limits, and undrained cohesion.</a:t>
            </a:r>
            <a:endParaRPr lang="ar-SA" sz="2800" dirty="0">
              <a:solidFill>
                <a:srgbClr val="000000"/>
              </a:solidFill>
              <a:latin typeface="Times New Roman" pitchFamily="18" charset="0"/>
              <a:cs typeface="Times New Roman" pitchFamily="18" charset="0"/>
            </a:endParaRPr>
          </a:p>
        </p:txBody>
      </p:sp>
    </p:spTree>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476672"/>
            <a:ext cx="8640960" cy="715962"/>
          </a:xfrm>
        </p:spPr>
        <p:txBody>
          <a:bodyPr/>
          <a:lstStyle/>
          <a:p>
            <a:pPr lvl="1" algn="ctr" rtl="0"/>
            <a:r>
              <a:rPr lang="en-US" b="1" u="sng" dirty="0" smtClean="0"/>
              <a:t/>
            </a:r>
            <a:br>
              <a:rPr lang="en-US" b="1" u="sng" dirty="0" smtClean="0"/>
            </a:br>
            <a:r>
              <a:rPr lang="en-US" sz="4000" b="1" dirty="0" smtClean="0">
                <a:solidFill>
                  <a:srgbClr val="000000"/>
                </a:solidFill>
                <a:latin typeface="Times New Roman" pitchFamily="18" charset="0"/>
                <a:ea typeface="+mj-ea"/>
                <a:cs typeface="Times New Roman" pitchFamily="18" charset="0"/>
              </a:rPr>
              <a:t>Recommendations</a:t>
            </a:r>
            <a:br>
              <a:rPr lang="en-US" sz="4000" b="1" dirty="0" smtClean="0">
                <a:solidFill>
                  <a:srgbClr val="000000"/>
                </a:solidFill>
                <a:latin typeface="Times New Roman" pitchFamily="18" charset="0"/>
                <a:ea typeface="+mj-ea"/>
                <a:cs typeface="Times New Roman" pitchFamily="18" charset="0"/>
              </a:rPr>
            </a:br>
            <a:endParaRPr lang="ar-SA" sz="4000" b="1" dirty="0">
              <a:solidFill>
                <a:srgbClr val="000000"/>
              </a:solidFill>
              <a:latin typeface="Times New Roman" pitchFamily="18" charset="0"/>
              <a:ea typeface="+mj-ea"/>
              <a:cs typeface="Times New Roman" pitchFamily="18" charset="0"/>
            </a:endParaRPr>
          </a:p>
        </p:txBody>
      </p:sp>
      <p:sp>
        <p:nvSpPr>
          <p:cNvPr id="3" name="عنصر نائب للمحتوى 2"/>
          <p:cNvSpPr>
            <a:spLocks noGrp="1"/>
          </p:cNvSpPr>
          <p:nvPr>
            <p:ph idx="1"/>
          </p:nvPr>
        </p:nvSpPr>
        <p:spPr>
          <a:xfrm>
            <a:off x="179512" y="2060848"/>
            <a:ext cx="8784976" cy="4320480"/>
          </a:xfrm>
        </p:spPr>
        <p:txBody>
          <a:bodyPr/>
          <a:lstStyle/>
          <a:p>
            <a:pPr lvl="0" algn="l" rtl="0">
              <a:lnSpc>
                <a:spcPct val="200000"/>
              </a:lnSpc>
            </a:pPr>
            <a:r>
              <a:rPr lang="en-US" sz="3000" dirty="0" smtClean="0">
                <a:solidFill>
                  <a:srgbClr val="000000"/>
                </a:solidFill>
                <a:latin typeface="Times New Roman" pitchFamily="18" charset="0"/>
                <a:cs typeface="Times New Roman" pitchFamily="18" charset="0"/>
              </a:rPr>
              <a:t>Piles Foundation is recommended for this site.</a:t>
            </a:r>
          </a:p>
          <a:p>
            <a:pPr lvl="0" algn="l" rtl="0">
              <a:lnSpc>
                <a:spcPct val="200000"/>
              </a:lnSpc>
            </a:pPr>
            <a:r>
              <a:rPr lang="en-US" sz="3000" dirty="0" smtClean="0">
                <a:solidFill>
                  <a:srgbClr val="000000"/>
                </a:solidFill>
                <a:latin typeface="Times New Roman" pitchFamily="18" charset="0"/>
                <a:cs typeface="Times New Roman" pitchFamily="18" charset="0"/>
              </a:rPr>
              <a:t>Excavation support system should be constructed for this project (about 8 m below the existing ground surface).</a:t>
            </a:r>
          </a:p>
          <a:p>
            <a:pPr algn="l" rtl="0">
              <a:lnSpc>
                <a:spcPct val="200000"/>
              </a:lnSpc>
              <a:buNone/>
            </a:pPr>
            <a:endParaRPr lang="ar-SA" dirty="0">
              <a:latin typeface="Calibri" pitchFamily="34" charset="0"/>
            </a:endParaRPr>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332656"/>
            <a:ext cx="8640960" cy="715962"/>
          </a:xfrm>
        </p:spPr>
        <p:txBody>
          <a:bodyPr/>
          <a:lstStyle/>
          <a:p>
            <a:pPr algn="ctr" rtl="0"/>
            <a:r>
              <a:rPr lang="en-US" b="1" dirty="0" smtClean="0"/>
              <a:t/>
            </a:r>
            <a:br>
              <a:rPr lang="en-US" b="1" dirty="0" smtClean="0"/>
            </a:br>
            <a:r>
              <a:rPr lang="en-US" sz="4000" b="1" dirty="0" smtClean="0">
                <a:solidFill>
                  <a:srgbClr val="000000"/>
                </a:solidFill>
                <a:latin typeface="Times New Roman" pitchFamily="18" charset="0"/>
                <a:cs typeface="Times New Roman" pitchFamily="18" charset="0"/>
              </a:rPr>
              <a:t>Piles Foundation Design</a:t>
            </a:r>
            <a:r>
              <a:rPr lang="en-US" dirty="0" smtClean="0"/>
              <a:t/>
            </a:r>
            <a:br>
              <a:rPr lang="en-US" dirty="0" smtClean="0"/>
            </a:br>
            <a:endParaRPr lang="ar-SA" dirty="0"/>
          </a:p>
        </p:txBody>
      </p:sp>
      <p:sp>
        <p:nvSpPr>
          <p:cNvPr id="3" name="عنصر نائب للمحتوى 2"/>
          <p:cNvSpPr>
            <a:spLocks noGrp="1"/>
          </p:cNvSpPr>
          <p:nvPr>
            <p:ph idx="1"/>
          </p:nvPr>
        </p:nvSpPr>
        <p:spPr>
          <a:xfrm>
            <a:off x="179512" y="1484784"/>
            <a:ext cx="8784976" cy="5184576"/>
          </a:xfrm>
        </p:spPr>
        <p:txBody>
          <a:bodyPr/>
          <a:lstStyle/>
          <a:p>
            <a:pPr marL="342900" lvl="1" indent="-342900" algn="l" rtl="0">
              <a:lnSpc>
                <a:spcPct val="200000"/>
              </a:lnSpc>
              <a:buFont typeface="Arial" pitchFamily="34" charset="0"/>
              <a:buChar char="•"/>
            </a:pPr>
            <a:r>
              <a:rPr lang="en-US" sz="3000" dirty="0" smtClean="0">
                <a:solidFill>
                  <a:srgbClr val="000000"/>
                </a:solidFill>
                <a:latin typeface="Times New Roman" pitchFamily="18" charset="0"/>
                <a:ea typeface="+mn-ea"/>
                <a:cs typeface="Times New Roman" pitchFamily="18" charset="0"/>
              </a:rPr>
              <a:t>Types and Capacity of Piles:</a:t>
            </a:r>
          </a:p>
          <a:p>
            <a:pPr marL="342900" lvl="1" indent="-342900" algn="l" rtl="0">
              <a:lnSpc>
                <a:spcPct val="200000"/>
              </a:lnSpc>
              <a:buNone/>
            </a:pPr>
            <a:r>
              <a:rPr lang="en-US" sz="3000" dirty="0" smtClean="0">
                <a:solidFill>
                  <a:srgbClr val="000000"/>
                </a:solidFill>
                <a:latin typeface="Times New Roman" pitchFamily="18" charset="0"/>
                <a:ea typeface="+mn-ea"/>
                <a:cs typeface="Times New Roman" pitchFamily="18" charset="0"/>
              </a:rPr>
              <a:t>		</a:t>
            </a:r>
            <a:r>
              <a:rPr lang="en-US" sz="3000" b="1" dirty="0" smtClean="0">
                <a:solidFill>
                  <a:srgbClr val="000000"/>
                </a:solidFill>
                <a:latin typeface="Times New Roman" pitchFamily="18" charset="0"/>
                <a:ea typeface="+mn-ea"/>
                <a:cs typeface="Times New Roman" pitchFamily="18" charset="0"/>
              </a:rPr>
              <a:t>AllPiles</a:t>
            </a:r>
            <a:r>
              <a:rPr lang="en-US" sz="3000" dirty="0" smtClean="0">
                <a:solidFill>
                  <a:srgbClr val="000000"/>
                </a:solidFill>
                <a:latin typeface="Times New Roman" pitchFamily="18" charset="0"/>
                <a:ea typeface="+mn-ea"/>
                <a:cs typeface="Times New Roman" pitchFamily="18" charset="0"/>
              </a:rPr>
              <a:t> program was used to determine the allowable bearing capacity for some common types of piles each has a specific diameter and length.</a:t>
            </a:r>
          </a:p>
          <a:p>
            <a:pPr marL="342900" lvl="1" indent="-342900" algn="l" rtl="0">
              <a:lnSpc>
                <a:spcPct val="150000"/>
              </a:lnSpc>
              <a:buNone/>
            </a:pPr>
            <a:endParaRPr lang="en-US" sz="3200" dirty="0" smtClean="0">
              <a:solidFill>
                <a:srgbClr val="000000"/>
              </a:solidFill>
              <a:latin typeface="Times New Roman" pitchFamily="18" charset="0"/>
              <a:ea typeface="+mn-ea"/>
              <a:cs typeface="Times New Roman" pitchFamily="18" charset="0"/>
            </a:endParaRPr>
          </a:p>
          <a:p>
            <a:pPr algn="l" rtl="0">
              <a:buNone/>
            </a:pPr>
            <a:endParaRPr lang="ar-SA"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 name="عنوان 21"/>
          <p:cNvSpPr>
            <a:spLocks noGrp="1"/>
          </p:cNvSpPr>
          <p:nvPr>
            <p:ph type="title"/>
          </p:nvPr>
        </p:nvSpPr>
        <p:spPr>
          <a:xfrm>
            <a:off x="395536" y="404664"/>
            <a:ext cx="8496944" cy="1152128"/>
          </a:xfrm>
        </p:spPr>
        <p:txBody>
          <a:bodyPr/>
          <a:lstStyle/>
          <a:p>
            <a:pPr algn="ctr" rtl="0"/>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The Allowable Bearing Capacity of Piles From AllPiles</a:t>
            </a:r>
            <a:endParaRPr lang="ar-SA" sz="3600" dirty="0"/>
          </a:p>
        </p:txBody>
      </p:sp>
      <p:pic>
        <p:nvPicPr>
          <p:cNvPr id="32771" name="Picture 3"/>
          <p:cNvPicPr>
            <a:picLocks noChangeAspect="1" noChangeArrowheads="1"/>
          </p:cNvPicPr>
          <p:nvPr/>
        </p:nvPicPr>
        <p:blipFill>
          <a:blip r:embed="rId3" cstate="print">
            <a:lum bright="-16000" contrast="26000"/>
          </a:blip>
          <a:srcRect/>
          <a:stretch>
            <a:fillRect/>
          </a:stretch>
        </p:blipFill>
        <p:spPr bwMode="auto">
          <a:xfrm>
            <a:off x="179512" y="1916832"/>
            <a:ext cx="8578600" cy="4678159"/>
          </a:xfrm>
          <a:prstGeom prst="rect">
            <a:avLst/>
          </a:prstGeom>
          <a:noFill/>
          <a:ln w="9525">
            <a:noFill/>
            <a:miter lim="800000"/>
            <a:headEnd/>
            <a:tailEnd/>
          </a:ln>
          <a:effectLst>
            <a:outerShdw blurRad="114300" dist="2222500" dir="21540000" sx="37000" sy="37000" algn="ctr" rotWithShape="0">
              <a:srgbClr val="000000">
                <a:alpha val="46000"/>
              </a:srgbClr>
            </a:outerShdw>
          </a:effectLst>
        </p:spPr>
      </p:pic>
    </p:spTree>
  </p:cSld>
  <p:clrMapOvr>
    <a:overrideClrMapping bg1="lt1" tx1="dk1" bg2="lt2" tx2="dk2" accent1="accent1" accent2="accent2" accent3="accent3" accent4="accent4" accent5="accent5" accent6="accent6" hlink="hlink" folHlink="folHlink"/>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500" fill="hold"/>
                                        <p:tgtEl>
                                          <p:spTgt spid="32771"/>
                                        </p:tgtEl>
                                        <p:attrNameLst>
                                          <p:attrName>ppt_w</p:attrName>
                                        </p:attrNameLst>
                                      </p:cBhvr>
                                      <p:tavLst>
                                        <p:tav tm="0">
                                          <p:val>
                                            <p:fltVal val="0"/>
                                          </p:val>
                                        </p:tav>
                                        <p:tav tm="100000">
                                          <p:val>
                                            <p:strVal val="#ppt_w"/>
                                          </p:val>
                                        </p:tav>
                                      </p:tavLst>
                                    </p:anim>
                                    <p:anim calcmode="lin" valueType="num">
                                      <p:cBhvr>
                                        <p:cTn id="8" dur="500" fill="hold"/>
                                        <p:tgtEl>
                                          <p:spTgt spid="32771"/>
                                        </p:tgtEl>
                                        <p:attrNameLst>
                                          <p:attrName>ppt_h</p:attrName>
                                        </p:attrNameLst>
                                      </p:cBhvr>
                                      <p:tavLst>
                                        <p:tav tm="0">
                                          <p:val>
                                            <p:fltVal val="0"/>
                                          </p:val>
                                        </p:tav>
                                        <p:tav tm="100000">
                                          <p:val>
                                            <p:strVal val="#ppt_h"/>
                                          </p:val>
                                        </p:tav>
                                      </p:tavLst>
                                    </p:anim>
                                    <p:anim calcmode="lin" valueType="num">
                                      <p:cBhvr>
                                        <p:cTn id="9" dur="500" fill="hold"/>
                                        <p:tgtEl>
                                          <p:spTgt spid="32771"/>
                                        </p:tgtEl>
                                        <p:attrNameLst>
                                          <p:attrName>style.rotation</p:attrName>
                                        </p:attrNameLst>
                                      </p:cBhvr>
                                      <p:tavLst>
                                        <p:tav tm="0">
                                          <p:val>
                                            <p:fltVal val="360"/>
                                          </p:val>
                                        </p:tav>
                                        <p:tav tm="100000">
                                          <p:val>
                                            <p:fltVal val="0"/>
                                          </p:val>
                                        </p:tav>
                                      </p:tavLst>
                                    </p:anim>
                                    <p:animEffect transition="in" filter="fade">
                                      <p:cBhvr>
                                        <p:cTn id="10"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وان 21"/>
          <p:cNvSpPr>
            <a:spLocks noGrp="1"/>
          </p:cNvSpPr>
          <p:nvPr>
            <p:ph type="title"/>
          </p:nvPr>
        </p:nvSpPr>
        <p:spPr>
          <a:xfrm>
            <a:off x="395536" y="404664"/>
            <a:ext cx="8496944" cy="1152128"/>
          </a:xfrm>
        </p:spPr>
        <p:txBody>
          <a:bodyPr/>
          <a:lstStyle/>
          <a:p>
            <a:pPr algn="ctr" rtl="0"/>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The Allowable Bearing Capacity of Piles From AllPiles</a:t>
            </a:r>
            <a:endParaRPr lang="ar-SA" sz="3600" dirty="0"/>
          </a:p>
        </p:txBody>
      </p:sp>
      <p:pic>
        <p:nvPicPr>
          <p:cNvPr id="33799" name="Picture 7"/>
          <p:cNvPicPr>
            <a:picLocks noGrp="1" noChangeAspect="1" noChangeArrowheads="1"/>
          </p:cNvPicPr>
          <p:nvPr>
            <p:ph type="pic" idx="1"/>
          </p:nvPr>
        </p:nvPicPr>
        <p:blipFill>
          <a:blip r:embed="rId2" cstate="print">
            <a:lum bright="-36000" contrast="46000"/>
          </a:blip>
          <a:srcRect l="1338" r="1338"/>
          <a:stretch>
            <a:fillRect/>
          </a:stretch>
        </p:blipFill>
        <p:spPr bwMode="auto">
          <a:xfrm>
            <a:off x="467544" y="1916832"/>
            <a:ext cx="8064500" cy="467995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plus(in)">
                                      <p:cBhvr>
                                        <p:cTn id="7" dur="20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مستطيل 6"/>
          <p:cNvSpPr/>
          <p:nvPr/>
        </p:nvSpPr>
        <p:spPr>
          <a:xfrm>
            <a:off x="0" y="0"/>
            <a:ext cx="9144000" cy="6771084"/>
          </a:xfrm>
          <a:prstGeom prst="rect">
            <a:avLst/>
          </a:prstGeom>
        </p:spPr>
        <p:txBody>
          <a:bodyPr wrap="square">
            <a:spAutoFit/>
          </a:bodyPr>
          <a:lstStyle/>
          <a:p>
            <a:pPr>
              <a:lnSpc>
                <a:spcPct val="150000"/>
              </a:lnSpc>
            </a:pPr>
            <a:r>
              <a:rPr lang="en-US" sz="3600" b="1" dirty="0" smtClean="0">
                <a:solidFill>
                  <a:srgbClr val="000000"/>
                </a:solidFill>
                <a:latin typeface="Times New Roman" pitchFamily="18" charset="0"/>
                <a:cs typeface="Times New Roman" pitchFamily="18" charset="0"/>
              </a:rPr>
              <a:t> GRADUATION PROJECT</a:t>
            </a:r>
          </a:p>
          <a:p>
            <a:pPr>
              <a:lnSpc>
                <a:spcPct val="150000"/>
              </a:lnSpc>
            </a:pPr>
            <a:r>
              <a:rPr lang="en-US" sz="3600" b="1" dirty="0" smtClean="0">
                <a:solidFill>
                  <a:srgbClr val="000000"/>
                </a:solidFill>
                <a:latin typeface="Times New Roman" pitchFamily="18" charset="0"/>
                <a:cs typeface="Times New Roman" pitchFamily="18" charset="0"/>
              </a:rPr>
              <a:t>Foundation System Design for Al Nimmer Commercial Building</a:t>
            </a:r>
          </a:p>
          <a:p>
            <a:pPr algn="l">
              <a:lnSpc>
                <a:spcPct val="150000"/>
              </a:lnSpc>
            </a:pPr>
            <a:r>
              <a:rPr lang="en-US" sz="3600" b="1" dirty="0" smtClean="0">
                <a:solidFill>
                  <a:srgbClr val="000000"/>
                </a:solidFill>
                <a:latin typeface="Times New Roman" pitchFamily="18" charset="0"/>
                <a:cs typeface="Times New Roman" pitchFamily="18" charset="0"/>
              </a:rPr>
              <a:t>	Prepared by:   Noor S.Issa</a:t>
            </a:r>
            <a:endParaRPr lang="en-US" sz="3600" dirty="0" smtClean="0">
              <a:solidFill>
                <a:srgbClr val="000000"/>
              </a:solidFill>
              <a:latin typeface="Times New Roman" pitchFamily="18" charset="0"/>
              <a:cs typeface="Times New Roman" pitchFamily="18" charset="0"/>
            </a:endParaRPr>
          </a:p>
          <a:p>
            <a:pPr>
              <a:lnSpc>
                <a:spcPct val="150000"/>
              </a:lnSpc>
            </a:pPr>
            <a:r>
              <a:rPr lang="en-US" sz="3600" b="1" dirty="0" smtClean="0">
                <a:solidFill>
                  <a:srgbClr val="000000"/>
                </a:solidFill>
                <a:latin typeface="Times New Roman" pitchFamily="18" charset="0"/>
                <a:cs typeface="Times New Roman" pitchFamily="18" charset="0"/>
              </a:rPr>
              <a:t>            Hala S.Qasem</a:t>
            </a:r>
            <a:endParaRPr lang="en-US" sz="3600" dirty="0" smtClean="0">
              <a:solidFill>
                <a:srgbClr val="000000"/>
              </a:solidFill>
              <a:latin typeface="Times New Roman" pitchFamily="18" charset="0"/>
              <a:cs typeface="Times New Roman" pitchFamily="18" charset="0"/>
            </a:endParaRPr>
          </a:p>
          <a:p>
            <a:pPr lvl="0">
              <a:lnSpc>
                <a:spcPct val="150000"/>
              </a:lnSpc>
            </a:pPr>
            <a:r>
              <a:rPr lang="en-US" sz="3600" b="1" dirty="0" smtClean="0">
                <a:solidFill>
                  <a:srgbClr val="000000"/>
                </a:solidFill>
                <a:latin typeface="Times New Roman" pitchFamily="18" charset="0"/>
                <a:cs typeface="Times New Roman" pitchFamily="18" charset="0"/>
              </a:rPr>
              <a:t>             Heba A.Massri</a:t>
            </a:r>
            <a:endParaRPr lang="en-US" sz="3600" dirty="0" smtClean="0">
              <a:solidFill>
                <a:srgbClr val="000000"/>
              </a:solidFill>
              <a:latin typeface="Times New Roman" pitchFamily="18" charset="0"/>
              <a:cs typeface="Times New Roman" pitchFamily="18" charset="0"/>
            </a:endParaRPr>
          </a:p>
          <a:p>
            <a:pPr lvl="0">
              <a:lnSpc>
                <a:spcPct val="150000"/>
              </a:lnSpc>
            </a:pPr>
            <a:r>
              <a:rPr lang="en-US" sz="3600" b="1" dirty="0" smtClean="0">
                <a:solidFill>
                  <a:srgbClr val="000000"/>
                </a:solidFill>
                <a:latin typeface="Times New Roman" pitchFamily="18" charset="0"/>
                <a:cs typeface="Times New Roman" pitchFamily="18" charset="0"/>
              </a:rPr>
              <a:t>                  Iman Abu Durrah</a:t>
            </a:r>
          </a:p>
          <a:p>
            <a:pPr lvl="0">
              <a:lnSpc>
                <a:spcPct val="200000"/>
              </a:lnSpc>
            </a:pPr>
            <a:endParaRPr lang="en-US" sz="2800" b="1" dirty="0" smtClean="0">
              <a:solidFill>
                <a:srgbClr val="000000"/>
              </a:solidFill>
              <a:latin typeface="Calibri" pitchFamily="34" charset="0"/>
              <a:cs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عنوان 4"/>
          <p:cNvSpPr>
            <a:spLocks noGrp="1"/>
          </p:cNvSpPr>
          <p:nvPr>
            <p:ph type="title"/>
          </p:nvPr>
        </p:nvSpPr>
        <p:spPr>
          <a:xfrm>
            <a:off x="179512" y="332656"/>
            <a:ext cx="8748464" cy="1008112"/>
          </a:xfrm>
        </p:spPr>
        <p:txBody>
          <a:bodyPr/>
          <a:lstStyle/>
          <a:p>
            <a:pPr algn="ctr" rtl="0"/>
            <a:r>
              <a:rPr lang="en-US" sz="4000" b="1" dirty="0" smtClean="0">
                <a:solidFill>
                  <a:srgbClr val="000000"/>
                </a:solidFill>
                <a:latin typeface="Times New Roman" pitchFamily="18" charset="0"/>
                <a:cs typeface="Times New Roman" pitchFamily="18" charset="0"/>
              </a:rPr>
              <a:t>Types of Piles Used</a:t>
            </a:r>
            <a:endParaRPr lang="ar-SA" sz="4000" dirty="0">
              <a:solidFill>
                <a:srgbClr val="000000"/>
              </a:solidFill>
              <a:latin typeface="Times New Roman" pitchFamily="18" charset="0"/>
              <a:cs typeface="Times New Roman" pitchFamily="18" charset="0"/>
            </a:endParaRPr>
          </a:p>
        </p:txBody>
      </p:sp>
      <p:sp>
        <p:nvSpPr>
          <p:cNvPr id="6" name="عنصر نائب للمحتوى 5"/>
          <p:cNvSpPr>
            <a:spLocks noGrp="1"/>
          </p:cNvSpPr>
          <p:nvPr>
            <p:ph idx="1"/>
          </p:nvPr>
        </p:nvSpPr>
        <p:spPr>
          <a:xfrm>
            <a:off x="251520" y="1556792"/>
            <a:ext cx="8640960" cy="5072608"/>
          </a:xfrm>
        </p:spPr>
        <p:txBody>
          <a:bodyPr/>
          <a:lstStyle/>
          <a:p>
            <a:pPr algn="l" rtl="0">
              <a:lnSpc>
                <a:spcPct val="150000"/>
              </a:lnSpc>
              <a:buNone/>
            </a:pPr>
            <a:r>
              <a:rPr lang="en-US" sz="3000" dirty="0" smtClean="0">
                <a:solidFill>
                  <a:srgbClr val="000000"/>
                </a:solidFill>
                <a:latin typeface="Times New Roman" pitchFamily="18" charset="0"/>
                <a:cs typeface="Times New Roman" pitchFamily="18" charset="0"/>
              </a:rPr>
              <a:t>The two main types of piles that found to be the most suitable to be used for this loading system are mentioned in the table below.</a:t>
            </a:r>
          </a:p>
          <a:p>
            <a:pPr algn="l" rtl="0">
              <a:lnSpc>
                <a:spcPct val="150000"/>
              </a:lnSpc>
              <a:buNone/>
            </a:pPr>
            <a:endParaRPr lang="en-US" sz="3000" dirty="0" smtClean="0">
              <a:solidFill>
                <a:srgbClr val="000000"/>
              </a:solidFill>
              <a:latin typeface="Times New Roman" pitchFamily="18" charset="0"/>
              <a:cs typeface="Times New Roman" pitchFamily="18" charset="0"/>
            </a:endParaRPr>
          </a:p>
          <a:p>
            <a:pPr algn="l" rtl="0">
              <a:lnSpc>
                <a:spcPct val="150000"/>
              </a:lnSpc>
              <a:buNone/>
            </a:pPr>
            <a:endParaRPr lang="en-US" sz="3000" dirty="0" smtClean="0">
              <a:solidFill>
                <a:srgbClr val="000000"/>
              </a:solidFill>
              <a:latin typeface="Times New Roman" pitchFamily="18" charset="0"/>
              <a:cs typeface="Times New Roman" pitchFamily="18" charset="0"/>
            </a:endParaRPr>
          </a:p>
          <a:p>
            <a:pPr algn="l" rtl="0">
              <a:buNone/>
            </a:pPr>
            <a:endParaRPr lang="ar-SA" sz="3000" dirty="0"/>
          </a:p>
        </p:txBody>
      </p:sp>
      <p:pic>
        <p:nvPicPr>
          <p:cNvPr id="35845" name="Picture 5"/>
          <p:cNvPicPr>
            <a:picLocks noChangeAspect="1" noChangeArrowheads="1"/>
          </p:cNvPicPr>
          <p:nvPr/>
        </p:nvPicPr>
        <p:blipFill>
          <a:blip r:embed="rId3" cstate="print">
            <a:lum bright="-31000" contrast="56000"/>
          </a:blip>
          <a:srcRect/>
          <a:stretch>
            <a:fillRect/>
          </a:stretch>
        </p:blipFill>
        <p:spPr bwMode="auto">
          <a:xfrm>
            <a:off x="715136" y="3861048"/>
            <a:ext cx="7601280" cy="2594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p:cTn id="7" dur="1000" fill="hold"/>
                                        <p:tgtEl>
                                          <p:spTgt spid="35845"/>
                                        </p:tgtEl>
                                        <p:attrNameLst>
                                          <p:attrName>ppt_x</p:attrName>
                                        </p:attrNameLst>
                                      </p:cBhvr>
                                      <p:tavLst>
                                        <p:tav tm="0">
                                          <p:val>
                                            <p:strVal val="#ppt_x-.2"/>
                                          </p:val>
                                        </p:tav>
                                        <p:tav tm="100000">
                                          <p:val>
                                            <p:strVal val="#ppt_x"/>
                                          </p:val>
                                        </p:tav>
                                      </p:tavLst>
                                    </p:anim>
                                    <p:anim calcmode="lin" valueType="num">
                                      <p:cBhvr>
                                        <p:cTn id="8" dur="1000" fill="hold"/>
                                        <p:tgtEl>
                                          <p:spTgt spid="358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04664"/>
            <a:ext cx="8424936" cy="715962"/>
          </a:xfrm>
        </p:spPr>
        <p:txBody>
          <a:bodyPr/>
          <a:lstStyle/>
          <a:p>
            <a:pPr algn="ctr" rtl="0"/>
            <a:r>
              <a:rPr lang="en-US" sz="4000" b="1" dirty="0" smtClean="0">
                <a:solidFill>
                  <a:srgbClr val="000000"/>
                </a:solidFill>
                <a:latin typeface="Times New Roman" pitchFamily="18" charset="0"/>
                <a:cs typeface="Times New Roman" pitchFamily="18" charset="0"/>
              </a:rPr>
              <a:t>Foundation Design</a:t>
            </a:r>
            <a:endParaRPr lang="ar-SA" sz="4000" b="1" dirty="0">
              <a:solidFill>
                <a:srgbClr val="0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395536" y="1484784"/>
            <a:ext cx="8352928" cy="4968552"/>
          </a:xfrm>
        </p:spPr>
        <p:txBody>
          <a:bodyPr/>
          <a:lstStyle/>
          <a:p>
            <a:pPr algn="l" rtl="0">
              <a:lnSpc>
                <a:spcPct val="200000"/>
              </a:lnSpc>
              <a:buNone/>
            </a:pPr>
            <a:r>
              <a:rPr lang="en-US" dirty="0" smtClean="0">
                <a:solidFill>
                  <a:srgbClr val="000000"/>
                </a:solidFill>
                <a:latin typeface="Times New Roman" pitchFamily="18" charset="0"/>
                <a:cs typeface="Times New Roman" pitchFamily="18" charset="0"/>
              </a:rPr>
              <a:t>Foundation design includes:</a:t>
            </a:r>
          </a:p>
          <a:p>
            <a:pPr algn="l" rtl="0">
              <a:lnSpc>
                <a:spcPct val="200000"/>
              </a:lnSpc>
            </a:pPr>
            <a:r>
              <a:rPr lang="en-US" dirty="0" smtClean="0">
                <a:solidFill>
                  <a:srgbClr val="000000"/>
                </a:solidFill>
                <a:latin typeface="Times New Roman" pitchFamily="18" charset="0"/>
                <a:cs typeface="Times New Roman" pitchFamily="18" charset="0"/>
              </a:rPr>
              <a:t>Design of piles and caps under columns.</a:t>
            </a:r>
          </a:p>
          <a:p>
            <a:pPr algn="l" rtl="0">
              <a:lnSpc>
                <a:spcPct val="200000"/>
              </a:lnSpc>
            </a:pPr>
            <a:r>
              <a:rPr lang="en-US" dirty="0" smtClean="0">
                <a:solidFill>
                  <a:srgbClr val="000000"/>
                </a:solidFill>
                <a:latin typeface="Times New Roman" pitchFamily="18" charset="0"/>
                <a:cs typeface="Times New Roman" pitchFamily="18" charset="0"/>
              </a:rPr>
              <a:t>Design of piles and caps under shear walls.</a:t>
            </a:r>
          </a:p>
          <a:p>
            <a:pPr algn="l" rtl="0">
              <a:lnSpc>
                <a:spcPct val="200000"/>
              </a:lnSpc>
            </a:pPr>
            <a:r>
              <a:rPr lang="en-US" dirty="0" smtClean="0">
                <a:solidFill>
                  <a:srgbClr val="000000"/>
                </a:solidFill>
                <a:latin typeface="Times New Roman" pitchFamily="18" charset="0"/>
                <a:cs typeface="Times New Roman" pitchFamily="18" charset="0"/>
              </a:rPr>
              <a:t>Design of tie beams between pile’s caps.</a:t>
            </a:r>
            <a:endParaRPr lang="ar-SA" dirty="0">
              <a:solidFill>
                <a:srgbClr val="00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60648"/>
            <a:ext cx="8496944" cy="1008112"/>
          </a:xfrm>
        </p:spPr>
        <p:txBody>
          <a:bodyPr/>
          <a:lstStyle/>
          <a:p>
            <a:pPr algn="ctr"/>
            <a:r>
              <a:rPr lang="en-US" sz="4000" b="1" dirty="0" smtClean="0">
                <a:solidFill>
                  <a:srgbClr val="000000"/>
                </a:solidFill>
                <a:latin typeface="Times New Roman" pitchFamily="18" charset="0"/>
                <a:cs typeface="Times New Roman" pitchFamily="18" charset="0"/>
              </a:rPr>
              <a:t>Critical Columns</a:t>
            </a:r>
            <a:endParaRPr lang="ar-SA" sz="4000" b="1" dirty="0">
              <a:solidFill>
                <a:srgbClr val="0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323528" y="1268760"/>
            <a:ext cx="8568952" cy="5400600"/>
          </a:xfrm>
        </p:spPr>
        <p:txBody>
          <a:bodyPr/>
          <a:lstStyle/>
          <a:p>
            <a:pPr algn="l" rtl="0">
              <a:lnSpc>
                <a:spcPct val="150000"/>
              </a:lnSpc>
              <a:buFont typeface="Wingdings" pitchFamily="2" charset="2"/>
              <a:buChar char="Ø"/>
            </a:pPr>
            <a:r>
              <a:rPr lang="en-US" sz="2600" dirty="0" smtClean="0">
                <a:solidFill>
                  <a:srgbClr val="000000"/>
                </a:solidFill>
                <a:latin typeface="Times New Roman" pitchFamily="18" charset="0"/>
                <a:cs typeface="Times New Roman" pitchFamily="18" charset="0"/>
              </a:rPr>
              <a:t>Columns were divided into groups, each has a representative column (the critical one) as in the following table.</a:t>
            </a:r>
          </a:p>
          <a:p>
            <a:pPr algn="l" rtl="0">
              <a:buNone/>
            </a:pPr>
            <a:endParaRPr lang="en-US" dirty="0" smtClean="0">
              <a:solidFill>
                <a:srgbClr val="000000"/>
              </a:solidFill>
              <a:latin typeface="Times New Roman" pitchFamily="18" charset="0"/>
              <a:cs typeface="Times New Roman" pitchFamily="18" charset="0"/>
            </a:endParaRPr>
          </a:p>
          <a:p>
            <a:pPr algn="l" rtl="0">
              <a:buNone/>
            </a:pPr>
            <a:endParaRPr lang="ar-SA" dirty="0" smtClean="0">
              <a:solidFill>
                <a:srgbClr val="00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1547664" y="2580444"/>
            <a:ext cx="5358200" cy="4088916"/>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332656"/>
            <a:ext cx="8424936" cy="720080"/>
          </a:xfrm>
        </p:spPr>
        <p:txBody>
          <a:bodyPr/>
          <a:lstStyle/>
          <a:p>
            <a:pPr algn="ctr" rtl="0"/>
            <a:r>
              <a:rPr lang="en-US" sz="4000" b="1" dirty="0" smtClean="0">
                <a:solidFill>
                  <a:srgbClr val="000000"/>
                </a:solidFill>
                <a:latin typeface="Times New Roman" pitchFamily="18" charset="0"/>
                <a:cs typeface="Times New Roman" pitchFamily="18" charset="0"/>
              </a:rPr>
              <a:t>Design Calculations</a:t>
            </a:r>
            <a:endParaRPr lang="ar-SA" sz="4000" b="1" dirty="0">
              <a:solidFill>
                <a:srgbClr val="0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323528" y="1268760"/>
            <a:ext cx="8568952" cy="5432648"/>
          </a:xfrm>
        </p:spPr>
        <p:txBody>
          <a:bodyPr/>
          <a:lstStyle/>
          <a:p>
            <a:pPr algn="l" rtl="0">
              <a:lnSpc>
                <a:spcPct val="150000"/>
              </a:lnSpc>
              <a:buNone/>
            </a:pPr>
            <a:r>
              <a:rPr lang="en-US" dirty="0" smtClean="0">
                <a:solidFill>
                  <a:srgbClr val="000000"/>
                </a:solidFill>
                <a:latin typeface="Times New Roman" pitchFamily="18" charset="0"/>
                <a:cs typeface="Times New Roman" pitchFamily="18" charset="0"/>
              </a:rPr>
              <a:t>For every critical column the calculations are:</a:t>
            </a:r>
          </a:p>
          <a:p>
            <a:pPr marL="514350" indent="-514350" algn="l" rtl="0">
              <a:lnSpc>
                <a:spcPct val="150000"/>
              </a:lnSpc>
              <a:buFont typeface="+mj-lt"/>
              <a:buAutoNum type="arabicPeriod"/>
            </a:pPr>
            <a:r>
              <a:rPr lang="en-US" dirty="0" smtClean="0">
                <a:solidFill>
                  <a:srgbClr val="000000"/>
                </a:solidFill>
                <a:latin typeface="Times New Roman" pitchFamily="18" charset="0"/>
                <a:cs typeface="Times New Roman" pitchFamily="18" charset="0"/>
              </a:rPr>
              <a:t>Number of piles needed under column.</a:t>
            </a:r>
          </a:p>
          <a:p>
            <a:pPr marL="514350" indent="-514350" algn="l" rtl="0">
              <a:lnSpc>
                <a:spcPct val="150000"/>
              </a:lnSpc>
              <a:buFont typeface="+mj-lt"/>
              <a:buAutoNum type="arabicPeriod"/>
            </a:pPr>
            <a:r>
              <a:rPr lang="en-US" dirty="0" smtClean="0">
                <a:solidFill>
                  <a:srgbClr val="000000"/>
                </a:solidFill>
                <a:latin typeface="Times New Roman" pitchFamily="18" charset="0"/>
                <a:cs typeface="Times New Roman" pitchFamily="18" charset="0"/>
              </a:rPr>
              <a:t>Cap dimensions and piles distribution.</a:t>
            </a:r>
          </a:p>
          <a:p>
            <a:pPr marL="514350" indent="-514350" algn="l" rtl="0">
              <a:lnSpc>
                <a:spcPct val="150000"/>
              </a:lnSpc>
              <a:buFont typeface="+mj-lt"/>
              <a:buAutoNum type="arabicPeriod"/>
            </a:pPr>
            <a:r>
              <a:rPr lang="en-US" dirty="0" smtClean="0">
                <a:solidFill>
                  <a:srgbClr val="000000"/>
                </a:solidFill>
                <a:latin typeface="Times New Roman" pitchFamily="18" charset="0"/>
                <a:cs typeface="Times New Roman" pitchFamily="18" charset="0"/>
              </a:rPr>
              <a:t>Depth of cap (according to one way shear).</a:t>
            </a:r>
          </a:p>
          <a:p>
            <a:pPr marL="514350" indent="-514350" algn="l" rtl="0">
              <a:lnSpc>
                <a:spcPct val="150000"/>
              </a:lnSpc>
              <a:buFont typeface="+mj-lt"/>
              <a:buAutoNum type="arabicPeriod"/>
            </a:pPr>
            <a:r>
              <a:rPr lang="en-US" dirty="0" smtClean="0">
                <a:solidFill>
                  <a:srgbClr val="000000"/>
                </a:solidFill>
                <a:latin typeface="Times New Roman" pitchFamily="18" charset="0"/>
                <a:cs typeface="Times New Roman" pitchFamily="18" charset="0"/>
              </a:rPr>
              <a:t> Checking punching for both column and piles.</a:t>
            </a:r>
          </a:p>
          <a:p>
            <a:pPr marL="514350" indent="-514350" algn="l" rtl="0">
              <a:lnSpc>
                <a:spcPct val="150000"/>
              </a:lnSpc>
              <a:buFont typeface="+mj-lt"/>
              <a:buAutoNum type="arabicPeriod"/>
            </a:pPr>
            <a:r>
              <a:rPr lang="en-US" dirty="0" smtClean="0">
                <a:solidFill>
                  <a:srgbClr val="000000"/>
                </a:solidFill>
                <a:latin typeface="Times New Roman" pitchFamily="18" charset="0"/>
                <a:cs typeface="Times New Roman" pitchFamily="18" charset="0"/>
              </a:rPr>
              <a:t>Steel reinforcement for both piles and piles cap.</a:t>
            </a:r>
          </a:p>
          <a:p>
            <a:pPr marL="514350" indent="-514350" algn="l" rtl="0">
              <a:lnSpc>
                <a:spcPct val="150000"/>
              </a:lnSpc>
              <a:buFont typeface="+mj-lt"/>
              <a:buAutoNum type="arabicPeriod"/>
            </a:pPr>
            <a:endParaRPr lang="ar-SA" dirty="0">
              <a:solidFill>
                <a:srgbClr val="000000"/>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332656"/>
            <a:ext cx="8424936" cy="720080"/>
          </a:xfrm>
        </p:spPr>
        <p:txBody>
          <a:bodyPr/>
          <a:lstStyle/>
          <a:p>
            <a:pPr algn="ctr" rtl="0"/>
            <a:r>
              <a:rPr lang="en-US" sz="4000" b="1" dirty="0" smtClean="0">
                <a:solidFill>
                  <a:srgbClr val="000000"/>
                </a:solidFill>
                <a:latin typeface="Times New Roman" pitchFamily="18" charset="0"/>
                <a:cs typeface="Times New Roman" pitchFamily="18" charset="0"/>
              </a:rPr>
              <a:t>Design Theories</a:t>
            </a:r>
            <a:endParaRPr lang="ar-SA" sz="4000" b="1" dirty="0">
              <a:solidFill>
                <a:srgbClr val="0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1196752"/>
            <a:ext cx="8712968" cy="5256584"/>
          </a:xfrm>
        </p:spPr>
        <p:txBody>
          <a:bodyPr/>
          <a:lstStyle/>
          <a:p>
            <a:pPr algn="l" rtl="0">
              <a:lnSpc>
                <a:spcPct val="200000"/>
              </a:lnSpc>
              <a:buFont typeface="Arial" pitchFamily="34" charset="0"/>
              <a:buChar char="•"/>
            </a:pPr>
            <a:r>
              <a:rPr lang="en-US" dirty="0" smtClean="0">
                <a:solidFill>
                  <a:srgbClr val="000000"/>
                </a:solidFill>
                <a:latin typeface="Times New Roman" pitchFamily="18" charset="0"/>
                <a:cs typeface="Times New Roman" pitchFamily="18" charset="0"/>
              </a:rPr>
              <a:t>No. of piles under column=  </a:t>
            </a:r>
          </a:p>
          <a:p>
            <a:pPr algn="l" rtl="0">
              <a:lnSpc>
                <a:spcPct val="200000"/>
              </a:lnSpc>
              <a:buFont typeface="Arial" pitchFamily="34" charset="0"/>
              <a:buChar char="•"/>
            </a:pPr>
            <a:r>
              <a:rPr lang="en-US" dirty="0" smtClean="0">
                <a:solidFill>
                  <a:srgbClr val="000000"/>
                </a:solidFill>
                <a:latin typeface="Times New Roman" pitchFamily="18" charset="0"/>
                <a:cs typeface="Times New Roman" pitchFamily="18" charset="0"/>
              </a:rPr>
              <a:t>Minimum center to center spacing =2.5diam between adjacent piles.</a:t>
            </a:r>
          </a:p>
          <a:p>
            <a:pPr algn="l" rtl="0">
              <a:lnSpc>
                <a:spcPct val="200000"/>
              </a:lnSpc>
              <a:buFont typeface="Arial" pitchFamily="34" charset="0"/>
              <a:buChar char="•"/>
            </a:pPr>
            <a:r>
              <a:rPr lang="en-US" dirty="0" smtClean="0">
                <a:solidFill>
                  <a:srgbClr val="000000"/>
                </a:solidFill>
                <a:latin typeface="Times New Roman" pitchFamily="18" charset="0"/>
                <a:cs typeface="Times New Roman" pitchFamily="18" charset="0"/>
              </a:rPr>
              <a:t>20 cm minimum clear distance between the edges of cap and pile, that acts as a cover for the pile.</a:t>
            </a:r>
          </a:p>
          <a:p>
            <a:pPr marL="514350" indent="-514350" algn="l" rtl="0">
              <a:lnSpc>
                <a:spcPct val="150000"/>
              </a:lnSpc>
              <a:buNone/>
            </a:pPr>
            <a:endParaRPr lang="ar-SA" dirty="0">
              <a:solidFill>
                <a:srgbClr val="000000"/>
              </a:solidFill>
              <a:latin typeface="Times New Roman" pitchFamily="18" charset="0"/>
              <a:cs typeface="Times New Roman" pitchFamily="18" charset="0"/>
            </a:endParaRPr>
          </a:p>
        </p:txBody>
      </p:sp>
      <p:sp>
        <p:nvSpPr>
          <p:cNvPr id="308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3084" name="Picture 12"/>
          <p:cNvPicPr>
            <a:picLocks noChangeAspect="1" noChangeArrowheads="1"/>
          </p:cNvPicPr>
          <p:nvPr/>
        </p:nvPicPr>
        <p:blipFill>
          <a:blip r:embed="rId3" cstate="print">
            <a:clrChange>
              <a:clrFrom>
                <a:srgbClr val="FFFFFF"/>
              </a:clrFrom>
              <a:clrTo>
                <a:srgbClr val="FFFFFF">
                  <a:alpha val="0"/>
                </a:srgbClr>
              </a:clrTo>
            </a:clrChange>
            <a:lum bright="-32000" contrast="7000"/>
          </a:blip>
          <a:srcRect/>
          <a:stretch>
            <a:fillRect/>
          </a:stretch>
        </p:blipFill>
        <p:spPr bwMode="auto">
          <a:xfrm>
            <a:off x="5220072" y="1484784"/>
            <a:ext cx="3487967" cy="792088"/>
          </a:xfrm>
          <a:prstGeom prst="rect">
            <a:avLst/>
          </a:prstGeom>
          <a:noFill/>
          <a:ln>
            <a:noFill/>
          </a:ln>
        </p:spPr>
      </p:pic>
    </p:spTree>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0"/>
            <a:ext cx="8424936" cy="720080"/>
          </a:xfrm>
        </p:spPr>
        <p:txBody>
          <a:bodyPr/>
          <a:lstStyle/>
          <a:p>
            <a:pPr algn="ctr" rtl="0"/>
            <a:r>
              <a:rPr lang="en-US" sz="4000" b="1" dirty="0" smtClean="0">
                <a:solidFill>
                  <a:srgbClr val="000000"/>
                </a:solidFill>
                <a:latin typeface="Times New Roman" pitchFamily="18" charset="0"/>
                <a:cs typeface="Times New Roman" pitchFamily="18" charset="0"/>
              </a:rPr>
              <a:t>Design Theories</a:t>
            </a:r>
            <a:endParaRPr lang="ar-SA" sz="4000" b="1" dirty="0">
              <a:solidFill>
                <a:srgbClr val="0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1052736"/>
            <a:ext cx="8784976" cy="5616624"/>
          </a:xfrm>
          <a:noFill/>
          <a:ln>
            <a:noFill/>
          </a:ln>
        </p:spPr>
        <p:txBody>
          <a:bodyPr/>
          <a:lstStyle/>
          <a:p>
            <a:pPr marL="514350" indent="-514350" algn="l" rtl="0">
              <a:lnSpc>
                <a:spcPct val="150000"/>
              </a:lnSpc>
              <a:buFont typeface="Arial" pitchFamily="34" charset="0"/>
              <a:buChar char="•"/>
            </a:pPr>
            <a:r>
              <a:rPr lang="en-US" dirty="0" smtClean="0">
                <a:solidFill>
                  <a:srgbClr val="000000"/>
                </a:solidFill>
                <a:latin typeface="Times New Roman" pitchFamily="18" charset="0"/>
                <a:cs typeface="Times New Roman" pitchFamily="18" charset="0"/>
              </a:rPr>
              <a:t>Depth of cap according to one way shear:</a:t>
            </a:r>
          </a:p>
          <a:p>
            <a:pPr marL="514350" indent="-514350" algn="l" rtl="0">
              <a:lnSpc>
                <a:spcPct val="150000"/>
              </a:lnSpc>
              <a:buNone/>
            </a:pPr>
            <a:r>
              <a:rPr lang="en-US" sz="3000" dirty="0" smtClean="0">
                <a:solidFill>
                  <a:srgbClr val="000000"/>
                </a:solidFill>
                <a:latin typeface="Times New Roman" pitchFamily="18" charset="0"/>
                <a:cs typeface="Times New Roman" pitchFamily="18" charset="0"/>
              </a:rPr>
              <a:t>	V</a:t>
            </a:r>
            <a:r>
              <a:rPr lang="en-US" sz="1600" dirty="0" smtClean="0">
                <a:solidFill>
                  <a:srgbClr val="000000"/>
                </a:solidFill>
                <a:latin typeface="Times New Roman" pitchFamily="18" charset="0"/>
                <a:cs typeface="Times New Roman" pitchFamily="18" charset="0"/>
              </a:rPr>
              <a:t>u.pile </a:t>
            </a:r>
            <a:r>
              <a:rPr lang="en-US" sz="3000" dirty="0" smtClean="0">
                <a:solidFill>
                  <a:srgbClr val="000000"/>
                </a:solidFill>
                <a:latin typeface="Times New Roman" pitchFamily="18" charset="0"/>
                <a:cs typeface="Times New Roman" pitchFamily="18" charset="0"/>
              </a:rPr>
              <a:t>= </a:t>
            </a:r>
            <a:r>
              <a:rPr lang="en-US" sz="2800" dirty="0" smtClean="0">
                <a:solidFill>
                  <a:srgbClr val="000000"/>
                </a:solidFill>
                <a:latin typeface="Times New Roman" pitchFamily="18" charset="0"/>
                <a:cs typeface="Times New Roman" pitchFamily="18" charset="0"/>
              </a:rPr>
              <a:t>ФVc</a:t>
            </a:r>
            <a:r>
              <a:rPr lang="en-US" sz="3000"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pPr marL="514350" indent="-514350" algn="l" rtl="0">
              <a:lnSpc>
                <a:spcPct val="150000"/>
              </a:lnSpc>
              <a:buFont typeface="Arial" pitchFamily="34" charset="0"/>
              <a:buChar char="•"/>
            </a:pPr>
            <a:r>
              <a:rPr lang="en-US" dirty="0" smtClean="0">
                <a:solidFill>
                  <a:srgbClr val="000000"/>
                </a:solidFill>
                <a:latin typeface="Times New Roman" pitchFamily="18" charset="0"/>
                <a:cs typeface="Times New Roman" pitchFamily="18" charset="0"/>
              </a:rPr>
              <a:t>Punching check:</a:t>
            </a:r>
          </a:p>
          <a:p>
            <a:pPr marL="914400" lvl="1" indent="-514350" algn="l" rtl="0">
              <a:lnSpc>
                <a:spcPct val="150000"/>
              </a:lnSpc>
              <a:buFont typeface="Wingdings" pitchFamily="2" charset="2"/>
              <a:buChar char="Ø"/>
            </a:pPr>
            <a:r>
              <a:rPr lang="en-US" dirty="0" smtClean="0"/>
              <a:t> </a:t>
            </a:r>
            <a:r>
              <a:rPr lang="en-US" sz="2600" dirty="0" smtClean="0">
                <a:solidFill>
                  <a:srgbClr val="000000"/>
                </a:solidFill>
                <a:latin typeface="Times New Roman" pitchFamily="18" charset="0"/>
                <a:cs typeface="Times New Roman" pitchFamily="18" charset="0"/>
              </a:rPr>
              <a:t>If B</a:t>
            </a:r>
            <a:r>
              <a:rPr lang="en-US" sz="2000" dirty="0" smtClean="0">
                <a:solidFill>
                  <a:srgbClr val="000000"/>
                </a:solidFill>
                <a:latin typeface="Times New Roman" pitchFamily="18" charset="0"/>
                <a:cs typeface="Times New Roman" pitchFamily="18" charset="0"/>
              </a:rPr>
              <a:t>c</a:t>
            </a:r>
            <a:r>
              <a:rPr lang="en-US" sz="2600" dirty="0" smtClean="0">
                <a:solidFill>
                  <a:srgbClr val="000000"/>
                </a:solidFill>
                <a:latin typeface="Times New Roman" pitchFamily="18" charset="0"/>
                <a:cs typeface="Times New Roman" pitchFamily="18" charset="0"/>
              </a:rPr>
              <a:t> ≤ 2;</a:t>
            </a:r>
          </a:p>
          <a:p>
            <a:pPr marL="514350" indent="-514350" algn="l" rtl="0">
              <a:lnSpc>
                <a:spcPct val="150000"/>
              </a:lnSpc>
              <a:buNone/>
            </a:pPr>
            <a:endParaRPr lang="en-US" dirty="0" smtClean="0">
              <a:solidFill>
                <a:srgbClr val="000000"/>
              </a:solidFill>
              <a:latin typeface="Times New Roman" pitchFamily="18" charset="0"/>
              <a:cs typeface="Times New Roman" pitchFamily="18" charset="0"/>
            </a:endParaRPr>
          </a:p>
          <a:p>
            <a:pPr marL="914400" lvl="1" indent="-514350" algn="l" rtl="0">
              <a:lnSpc>
                <a:spcPct val="150000"/>
              </a:lnSpc>
              <a:buFont typeface="Wingdings" pitchFamily="2" charset="2"/>
              <a:buChar char="Ø"/>
            </a:pPr>
            <a:r>
              <a:rPr lang="en-US" sz="2600" dirty="0" smtClean="0">
                <a:solidFill>
                  <a:srgbClr val="000000"/>
                </a:solidFill>
                <a:latin typeface="Times New Roman" pitchFamily="18" charset="0"/>
                <a:cs typeface="Times New Roman" pitchFamily="18" charset="0"/>
              </a:rPr>
              <a:t>If Bc &gt; 2; </a:t>
            </a:r>
          </a:p>
          <a:p>
            <a:pPr marL="514350" indent="-514350" algn="l" rtl="0">
              <a:lnSpc>
                <a:spcPct val="150000"/>
              </a:lnSpc>
              <a:buNone/>
            </a:pPr>
            <a:r>
              <a:rPr lang="en-US" dirty="0" smtClean="0">
                <a:solidFill>
                  <a:srgbClr val="000000"/>
                </a:solidFill>
                <a:latin typeface="Times New Roman" pitchFamily="18" charset="0"/>
                <a:cs typeface="Times New Roman" pitchFamily="18" charset="0"/>
              </a:rPr>
              <a:t>	</a:t>
            </a:r>
          </a:p>
          <a:p>
            <a:pPr marL="514350" indent="-514350" algn="l" rtl="0">
              <a:lnSpc>
                <a:spcPct val="150000"/>
              </a:lnSpc>
              <a:buNone/>
            </a:pPr>
            <a:endParaRPr lang="en-US" dirty="0" smtClean="0">
              <a:solidFill>
                <a:srgbClr val="000000"/>
              </a:solidFill>
              <a:latin typeface="Times New Roman" pitchFamily="18" charset="0"/>
              <a:cs typeface="Times New Roman" pitchFamily="18" charset="0"/>
            </a:endParaRPr>
          </a:p>
          <a:p>
            <a:pPr marL="514350" indent="-514350" algn="l" rtl="0">
              <a:lnSpc>
                <a:spcPct val="150000"/>
              </a:lnSpc>
              <a:buNone/>
            </a:pPr>
            <a:endParaRPr lang="en-US" dirty="0" smtClean="0">
              <a:solidFill>
                <a:srgbClr val="000000"/>
              </a:solidFill>
              <a:latin typeface="Times New Roman" pitchFamily="18" charset="0"/>
              <a:cs typeface="Times New Roman" pitchFamily="18" charset="0"/>
            </a:endParaRPr>
          </a:p>
          <a:p>
            <a:pPr marL="514350" indent="-514350" algn="l" rtl="0">
              <a:lnSpc>
                <a:spcPct val="150000"/>
              </a:lnSpc>
              <a:buNone/>
            </a:pPr>
            <a:endParaRPr lang="ar-SA" dirty="0">
              <a:solidFill>
                <a:srgbClr val="000000"/>
              </a:solidFill>
              <a:latin typeface="Times New Roman" pitchFamily="18" charset="0"/>
              <a:cs typeface="Times New Roman" pitchFamily="18" charset="0"/>
            </a:endParaRPr>
          </a:p>
        </p:txBody>
      </p:sp>
      <p:sp>
        <p:nvSpPr>
          <p:cNvPr id="308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1" name="Picture 1"/>
          <p:cNvPicPr>
            <a:picLocks noChangeAspect="1" noChangeArrowheads="1"/>
          </p:cNvPicPr>
          <p:nvPr/>
        </p:nvPicPr>
        <p:blipFill>
          <a:blip r:embed="rId3" cstate="print">
            <a:clrChange>
              <a:clrFrom>
                <a:srgbClr val="FFFFFF"/>
              </a:clrFrom>
              <a:clrTo>
                <a:srgbClr val="FFFFFF">
                  <a:alpha val="0"/>
                </a:srgbClr>
              </a:clrTo>
            </a:clrChange>
            <a:lum bright="-100000" contrast="-100000"/>
          </a:blip>
          <a:srcRect/>
          <a:stretch>
            <a:fillRect/>
          </a:stretch>
        </p:blipFill>
        <p:spPr bwMode="auto">
          <a:xfrm>
            <a:off x="2987824" y="1916832"/>
            <a:ext cx="9289032" cy="1224136"/>
          </a:xfrm>
          <a:prstGeom prst="rect">
            <a:avLst/>
          </a:prstGeom>
          <a:noFill/>
          <a:ln>
            <a:noFill/>
          </a:ln>
          <a:effectLst>
            <a:outerShdw blurRad="584200" dist="2159000" sx="101000" sy="101000" algn="ctr" rotWithShape="0">
              <a:srgbClr val="000000">
                <a:alpha val="0"/>
              </a:srgbClr>
            </a:outerShdw>
          </a:effectLst>
        </p:spPr>
      </p:pic>
      <p:sp>
        <p:nvSpPr>
          <p:cNvPr id="471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47124" name="Picture 20"/>
          <p:cNvPicPr>
            <a:picLocks noChangeAspect="1" noChangeArrowheads="1"/>
          </p:cNvPicPr>
          <p:nvPr/>
        </p:nvPicPr>
        <p:blipFill>
          <a:blip r:embed="rId4" cstate="print">
            <a:lum bright="-100000" contrast="-100000"/>
            <a:clrChange>
              <a:clrFrom>
                <a:srgbClr val="FFFFFF"/>
              </a:clrFrom>
              <a:clrTo>
                <a:srgbClr val="FFFFFF">
                  <a:alpha val="0"/>
                </a:srgbClr>
              </a:clrTo>
            </a:clrChange>
          </a:blip>
          <a:srcRect/>
          <a:stretch>
            <a:fillRect/>
          </a:stretch>
        </p:blipFill>
        <p:spPr bwMode="auto">
          <a:xfrm>
            <a:off x="755576" y="4365104"/>
            <a:ext cx="9937105" cy="1080120"/>
          </a:xfrm>
          <a:prstGeom prst="rect">
            <a:avLst/>
          </a:prstGeom>
          <a:noFill/>
          <a:ln>
            <a:noFill/>
          </a:ln>
          <a:effectLst>
            <a:outerShdw blurRad="584200" dist="2159000" sx="101000" sy="101000" algn="ctr" rotWithShape="0">
              <a:srgbClr val="000000">
                <a:alpha val="0"/>
              </a:srgbClr>
            </a:outerShdw>
          </a:effectLst>
        </p:spPr>
      </p:pic>
      <p:sp>
        <p:nvSpPr>
          <p:cNvPr id="4712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47125" name="Picture 21"/>
          <p:cNvPicPr>
            <a:picLocks noChangeAspect="1" noChangeArrowheads="1"/>
          </p:cNvPicPr>
          <p:nvPr/>
        </p:nvPicPr>
        <p:blipFill>
          <a:blip r:embed="rId5" cstate="print">
            <a:clrChange>
              <a:clrFrom>
                <a:srgbClr val="FFFFFF"/>
              </a:clrFrom>
              <a:clrTo>
                <a:srgbClr val="FFFFFF">
                  <a:alpha val="0"/>
                </a:srgbClr>
              </a:clrTo>
            </a:clrChange>
            <a:lum bright="-13000" contrast="100000"/>
          </a:blip>
          <a:srcRect/>
          <a:stretch>
            <a:fillRect/>
          </a:stretch>
        </p:blipFill>
        <p:spPr bwMode="auto">
          <a:xfrm>
            <a:off x="683567" y="5805264"/>
            <a:ext cx="6624737" cy="847819"/>
          </a:xfrm>
          <a:prstGeom prst="rect">
            <a:avLst/>
          </a:prstGeom>
          <a:noFill/>
          <a:effectLst>
            <a:outerShdw blurRad="330200" dist="38100" sx="1000" sy="1000" algn="ctr" rotWithShape="0">
              <a:srgbClr val="000000">
                <a:alpha val="46000"/>
              </a:srgbClr>
            </a:outerShdw>
          </a:effectLst>
        </p:spPr>
      </p:pic>
      <p:sp>
        <p:nvSpPr>
          <p:cNvPr id="47127" name="Rectangle 2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5000" contrast="17000"/>
          </a:blip>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60648"/>
            <a:ext cx="8568952" cy="720080"/>
          </a:xfrm>
        </p:spPr>
        <p:txBody>
          <a:bodyPr/>
          <a:lstStyle/>
          <a:p>
            <a:pPr algn="ctr" rtl="0"/>
            <a:r>
              <a:rPr lang="en-US" sz="4000" b="1" dirty="0" smtClean="0">
                <a:solidFill>
                  <a:srgbClr val="000000"/>
                </a:solidFill>
                <a:latin typeface="Times New Roman" pitchFamily="18" charset="0"/>
                <a:cs typeface="Times New Roman" pitchFamily="18" charset="0"/>
              </a:rPr>
              <a:t>Design Theories </a:t>
            </a:r>
            <a:endParaRPr lang="ar-SA" sz="4000" b="1" dirty="0">
              <a:solidFill>
                <a:srgbClr val="0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1268760"/>
            <a:ext cx="8784976" cy="5400600"/>
          </a:xfrm>
          <a:noFill/>
          <a:ln>
            <a:noFill/>
          </a:ln>
        </p:spPr>
        <p:txBody>
          <a:bodyPr/>
          <a:lstStyle/>
          <a:p>
            <a:pPr algn="l" rtl="0">
              <a:lnSpc>
                <a:spcPct val="150000"/>
              </a:lnSpc>
            </a:pPr>
            <a:r>
              <a:rPr lang="en-US" dirty="0" smtClean="0">
                <a:solidFill>
                  <a:srgbClr val="000000"/>
                </a:solidFill>
                <a:latin typeface="Times New Roman" pitchFamily="18" charset="0"/>
                <a:cs typeface="+mj-cs"/>
              </a:rPr>
              <a:t>Main Reinforcement:</a:t>
            </a:r>
          </a:p>
          <a:p>
            <a:pPr algn="l" rtl="0">
              <a:lnSpc>
                <a:spcPct val="150000"/>
              </a:lnSpc>
              <a:buNone/>
            </a:pPr>
            <a:r>
              <a:rPr lang="en-US" dirty="0" smtClean="0">
                <a:solidFill>
                  <a:srgbClr val="000000"/>
                </a:solidFill>
                <a:latin typeface="Times New Roman" pitchFamily="18" charset="0"/>
                <a:cs typeface="+mj-cs"/>
              </a:rPr>
              <a:t>	A</a:t>
            </a:r>
            <a:r>
              <a:rPr lang="en-US" sz="2000" dirty="0" smtClean="0">
                <a:solidFill>
                  <a:srgbClr val="000000"/>
                </a:solidFill>
                <a:latin typeface="Times New Roman" pitchFamily="18" charset="0"/>
                <a:cs typeface="+mj-cs"/>
              </a:rPr>
              <a:t>s</a:t>
            </a:r>
            <a:r>
              <a:rPr lang="en-US" dirty="0" smtClean="0">
                <a:solidFill>
                  <a:srgbClr val="000000"/>
                </a:solidFill>
                <a:latin typeface="Times New Roman" pitchFamily="18" charset="0"/>
                <a:cs typeface="+mj-cs"/>
              </a:rPr>
              <a:t> =ρ b d.</a:t>
            </a:r>
          </a:p>
          <a:p>
            <a:pPr algn="l" rtl="0">
              <a:lnSpc>
                <a:spcPct val="200000"/>
              </a:lnSpc>
              <a:buNone/>
            </a:pPr>
            <a:r>
              <a:rPr lang="en-US" dirty="0" smtClean="0">
                <a:solidFill>
                  <a:srgbClr val="000000"/>
                </a:solidFill>
                <a:latin typeface="Times New Roman" pitchFamily="18" charset="0"/>
                <a:cs typeface="+mj-cs"/>
              </a:rPr>
              <a:t>	</a:t>
            </a:r>
          </a:p>
          <a:p>
            <a:pPr algn="l" rtl="0">
              <a:lnSpc>
                <a:spcPct val="150000"/>
              </a:lnSpc>
            </a:pPr>
            <a:r>
              <a:rPr lang="en-US" dirty="0" smtClean="0">
                <a:solidFill>
                  <a:srgbClr val="000000"/>
                </a:solidFill>
                <a:latin typeface="Times New Roman" pitchFamily="18" charset="0"/>
                <a:cs typeface="+mj-cs"/>
              </a:rPr>
              <a:t>Minimum Reinforcement:</a:t>
            </a:r>
          </a:p>
          <a:p>
            <a:pPr algn="l" rtl="0">
              <a:lnSpc>
                <a:spcPct val="150000"/>
              </a:lnSpc>
              <a:buNone/>
            </a:pPr>
            <a:r>
              <a:rPr lang="en-US" dirty="0" smtClean="0">
                <a:solidFill>
                  <a:srgbClr val="000000"/>
                </a:solidFill>
                <a:latin typeface="Times New Roman" pitchFamily="18" charset="0"/>
                <a:cs typeface="+mj-cs"/>
              </a:rPr>
              <a:t>	A</a:t>
            </a:r>
            <a:r>
              <a:rPr lang="en-US" sz="2000" dirty="0" smtClean="0">
                <a:solidFill>
                  <a:srgbClr val="000000"/>
                </a:solidFill>
                <a:latin typeface="Times New Roman" pitchFamily="18" charset="0"/>
                <a:cs typeface="+mj-cs"/>
              </a:rPr>
              <a:t>smin</a:t>
            </a:r>
            <a:r>
              <a:rPr lang="en-US" dirty="0" smtClean="0">
                <a:solidFill>
                  <a:srgbClr val="000000"/>
                </a:solidFill>
                <a:latin typeface="Times New Roman" pitchFamily="18" charset="0"/>
                <a:cs typeface="+mj-cs"/>
              </a:rPr>
              <a:t>= .0018 bh.</a:t>
            </a:r>
          </a:p>
          <a:p>
            <a:pPr algn="l" rtl="0">
              <a:lnSpc>
                <a:spcPct val="150000"/>
              </a:lnSpc>
              <a:buNone/>
            </a:pPr>
            <a:r>
              <a:rPr lang="en-US" dirty="0" smtClean="0">
                <a:cs typeface="+mj-cs"/>
              </a:rPr>
              <a:t>	</a:t>
            </a:r>
          </a:p>
          <a:p>
            <a:pPr marL="514350" indent="-514350" algn="l" rtl="0">
              <a:lnSpc>
                <a:spcPct val="150000"/>
              </a:lnSpc>
              <a:buFont typeface="Wingdings" pitchFamily="2" charset="2"/>
              <a:buChar char="Ø"/>
            </a:pPr>
            <a:endParaRPr lang="en-US" dirty="0" smtClean="0">
              <a:solidFill>
                <a:srgbClr val="000000"/>
              </a:solidFill>
              <a:latin typeface="Times New Roman" pitchFamily="18" charset="0"/>
              <a:cs typeface="+mj-cs"/>
            </a:endParaRPr>
          </a:p>
          <a:p>
            <a:pPr marL="514350" indent="-514350" algn="l" rtl="0">
              <a:lnSpc>
                <a:spcPct val="150000"/>
              </a:lnSpc>
              <a:buNone/>
            </a:pPr>
            <a:endParaRPr lang="en-US" dirty="0" smtClean="0">
              <a:solidFill>
                <a:srgbClr val="000000"/>
              </a:solidFill>
              <a:latin typeface="Times New Roman" pitchFamily="18" charset="0"/>
              <a:cs typeface="Times New Roman" pitchFamily="18" charset="0"/>
            </a:endParaRPr>
          </a:p>
          <a:p>
            <a:pPr marL="514350" indent="-514350" algn="l" rtl="0">
              <a:lnSpc>
                <a:spcPct val="150000"/>
              </a:lnSpc>
              <a:buNone/>
            </a:pPr>
            <a:endParaRPr lang="ar-SA" dirty="0">
              <a:solidFill>
                <a:srgbClr val="000000"/>
              </a:solidFill>
              <a:latin typeface="Times New Roman" pitchFamily="18" charset="0"/>
              <a:cs typeface="Times New Roman" pitchFamily="18" charset="0"/>
            </a:endParaRPr>
          </a:p>
        </p:txBody>
      </p:sp>
      <p:sp>
        <p:nvSpPr>
          <p:cNvPr id="308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50177" name="Picture 1"/>
          <p:cNvPicPr>
            <a:picLocks noChangeAspect="1" noChangeArrowheads="1"/>
          </p:cNvPicPr>
          <p:nvPr/>
        </p:nvPicPr>
        <p:blipFill>
          <a:blip r:embed="rId3" cstate="print">
            <a:clrChange>
              <a:clrFrom>
                <a:srgbClr val="FFFFFF"/>
              </a:clrFrom>
              <a:clrTo>
                <a:srgbClr val="FFFFFF">
                  <a:alpha val="0"/>
                </a:srgbClr>
              </a:clrTo>
            </a:clrChange>
            <a:lum bright="-62000" contrast="100000"/>
          </a:blip>
          <a:srcRect/>
          <a:stretch>
            <a:fillRect/>
          </a:stretch>
        </p:blipFill>
        <p:spPr bwMode="auto">
          <a:xfrm>
            <a:off x="539552" y="2708920"/>
            <a:ext cx="5616624" cy="1193533"/>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9000" contrast="17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404664"/>
            <a:ext cx="8568952" cy="792088"/>
          </a:xfrm>
        </p:spPr>
        <p:txBody>
          <a:bodyPr/>
          <a:lstStyle/>
          <a:p>
            <a:pPr algn="ctr"/>
            <a:r>
              <a:rPr lang="en-US" sz="4000" b="1" dirty="0" smtClean="0">
                <a:solidFill>
                  <a:srgbClr val="000000"/>
                </a:solidFill>
                <a:latin typeface="Times New Roman" pitchFamily="18" charset="0"/>
                <a:cs typeface="Times New Roman" pitchFamily="18" charset="0"/>
              </a:rPr>
              <a:t>Piles Reinforcement (Theory)</a:t>
            </a:r>
            <a:endParaRPr lang="ar-SA" sz="4000" b="1" dirty="0" smtClean="0">
              <a:solidFill>
                <a:srgbClr val="0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1340768"/>
            <a:ext cx="8784976" cy="5328592"/>
          </a:xfrm>
        </p:spPr>
        <p:txBody>
          <a:bodyPr/>
          <a:lstStyle/>
          <a:p>
            <a:pPr algn="l" rtl="0">
              <a:lnSpc>
                <a:spcPct val="150000"/>
              </a:lnSpc>
              <a:buFont typeface="Arial" pitchFamily="34" charset="0"/>
              <a:buChar char="•"/>
            </a:pPr>
            <a:r>
              <a:rPr lang="en-US" sz="2800" dirty="0" smtClean="0">
                <a:solidFill>
                  <a:srgbClr val="000000"/>
                </a:solidFill>
                <a:latin typeface="Times New Roman" pitchFamily="18" charset="0"/>
                <a:ea typeface="+mj-ea"/>
                <a:cs typeface="+mj-cs"/>
              </a:rPr>
              <a:t>Vertical Reinforcement:</a:t>
            </a:r>
          </a:p>
          <a:p>
            <a:pPr lvl="1" algn="l" rtl="0">
              <a:lnSpc>
                <a:spcPct val="150000"/>
              </a:lnSpc>
              <a:buFont typeface="Wingdings" pitchFamily="2" charset="2"/>
              <a:buChar char="Ø"/>
            </a:pPr>
            <a:r>
              <a:rPr lang="en-US" dirty="0" smtClean="0">
                <a:solidFill>
                  <a:srgbClr val="000000"/>
                </a:solidFill>
                <a:latin typeface="Times New Roman" pitchFamily="18" charset="0"/>
                <a:ea typeface="+mj-ea"/>
                <a:cs typeface="+mj-cs"/>
              </a:rPr>
              <a:t>Pile capacity =ФP</a:t>
            </a:r>
            <a:r>
              <a:rPr lang="en-US" sz="2000" dirty="0" smtClean="0">
                <a:solidFill>
                  <a:srgbClr val="000000"/>
                </a:solidFill>
                <a:latin typeface="Times New Roman" pitchFamily="18" charset="0"/>
                <a:ea typeface="+mj-ea"/>
                <a:cs typeface="+mj-cs"/>
              </a:rPr>
              <a:t>n</a:t>
            </a:r>
            <a:r>
              <a:rPr lang="en-US" baseline="-25000" dirty="0" smtClean="0">
                <a:cs typeface="+mj-cs"/>
              </a:rPr>
              <a:t> </a:t>
            </a:r>
            <a:r>
              <a:rPr lang="en-US" dirty="0" smtClean="0">
                <a:cs typeface="+mj-cs"/>
              </a:rPr>
              <a:t> &gt;</a:t>
            </a:r>
            <a:r>
              <a:rPr lang="en-US" dirty="0" smtClean="0">
                <a:solidFill>
                  <a:srgbClr val="000000"/>
                </a:solidFill>
                <a:latin typeface="Times New Roman" pitchFamily="18" charset="0"/>
                <a:ea typeface="+mj-ea"/>
                <a:cs typeface="+mj-cs"/>
              </a:rPr>
              <a:t>V</a:t>
            </a:r>
            <a:r>
              <a:rPr lang="en-US" sz="2000" dirty="0" smtClean="0">
                <a:solidFill>
                  <a:srgbClr val="000000"/>
                </a:solidFill>
                <a:latin typeface="Times New Roman" pitchFamily="18" charset="0"/>
                <a:ea typeface="+mj-ea"/>
                <a:cs typeface="+mj-cs"/>
              </a:rPr>
              <a:t>u.pile</a:t>
            </a:r>
            <a:r>
              <a:rPr lang="en-US" baseline="-25000" dirty="0" smtClean="0">
                <a:cs typeface="+mj-cs"/>
              </a:rPr>
              <a:t>  </a:t>
            </a:r>
            <a:r>
              <a:rPr lang="en-US" dirty="0" smtClean="0">
                <a:solidFill>
                  <a:srgbClr val="000000"/>
                </a:solidFill>
                <a:latin typeface="Times New Roman" pitchFamily="18" charset="0"/>
                <a:ea typeface="+mj-ea"/>
                <a:cs typeface="+mj-cs"/>
              </a:rPr>
              <a:t>         A</a:t>
            </a:r>
            <a:r>
              <a:rPr lang="en-US" sz="2000" dirty="0" smtClean="0">
                <a:solidFill>
                  <a:srgbClr val="000000"/>
                </a:solidFill>
                <a:latin typeface="Times New Roman" pitchFamily="18" charset="0"/>
                <a:ea typeface="+mj-ea"/>
                <a:cs typeface="+mj-cs"/>
              </a:rPr>
              <a:t>s.pile</a:t>
            </a:r>
            <a:r>
              <a:rPr lang="en-US" dirty="0" smtClean="0">
                <a:solidFill>
                  <a:srgbClr val="000000"/>
                </a:solidFill>
                <a:latin typeface="Times New Roman" pitchFamily="18" charset="0"/>
                <a:ea typeface="+mj-ea"/>
                <a:cs typeface="+mj-cs"/>
              </a:rPr>
              <a:t> = 0.5% A</a:t>
            </a:r>
            <a:r>
              <a:rPr lang="en-US" sz="2000" dirty="0" smtClean="0">
                <a:solidFill>
                  <a:srgbClr val="000000"/>
                </a:solidFill>
                <a:latin typeface="Times New Roman" pitchFamily="18" charset="0"/>
                <a:ea typeface="+mj-ea"/>
                <a:cs typeface="+mj-cs"/>
              </a:rPr>
              <a:t>g</a:t>
            </a:r>
            <a:r>
              <a:rPr lang="en-US" baseline="-25000" dirty="0" smtClean="0"/>
              <a:t>. </a:t>
            </a:r>
          </a:p>
          <a:p>
            <a:pPr marL="914400" lvl="1" indent="-457200" algn="l" rtl="0">
              <a:lnSpc>
                <a:spcPct val="150000"/>
              </a:lnSpc>
              <a:buFont typeface="Wingdings" pitchFamily="2" charset="2"/>
              <a:buChar char="Ø"/>
            </a:pPr>
            <a:r>
              <a:rPr lang="en-US" sz="2400" baseline="-25000" dirty="0" smtClean="0"/>
              <a:t> </a:t>
            </a:r>
            <a:r>
              <a:rPr lang="en-US" sz="2600" dirty="0" smtClean="0">
                <a:solidFill>
                  <a:srgbClr val="000000"/>
                </a:solidFill>
                <a:latin typeface="Times New Roman" pitchFamily="18" charset="0"/>
                <a:ea typeface="+mj-ea"/>
                <a:cs typeface="+mj-cs"/>
              </a:rPr>
              <a:t>ФP</a:t>
            </a:r>
            <a:r>
              <a:rPr lang="en-US" sz="2000" dirty="0" smtClean="0">
                <a:solidFill>
                  <a:srgbClr val="000000"/>
                </a:solidFill>
                <a:latin typeface="Times New Roman" pitchFamily="18" charset="0"/>
                <a:ea typeface="+mj-ea"/>
                <a:cs typeface="+mj-cs"/>
              </a:rPr>
              <a:t>n</a:t>
            </a:r>
            <a:r>
              <a:rPr lang="en-US" sz="2600" dirty="0" smtClean="0">
                <a:solidFill>
                  <a:srgbClr val="000000"/>
                </a:solidFill>
                <a:latin typeface="Times New Roman" pitchFamily="18" charset="0"/>
                <a:ea typeface="+mj-ea"/>
                <a:cs typeface="+mj-cs"/>
              </a:rPr>
              <a:t> = 0.7x0.85x [(0.85xƒ</a:t>
            </a:r>
            <a:r>
              <a:rPr lang="en-US" sz="2000" dirty="0" smtClean="0">
                <a:solidFill>
                  <a:srgbClr val="000000"/>
                </a:solidFill>
                <a:latin typeface="Times New Roman" pitchFamily="18" charset="0"/>
                <a:ea typeface="+mj-ea"/>
                <a:cs typeface="+mj-cs"/>
              </a:rPr>
              <a:t>c</a:t>
            </a:r>
            <a:r>
              <a:rPr lang="en-US" sz="2600" dirty="0" smtClean="0">
                <a:solidFill>
                  <a:srgbClr val="000000"/>
                </a:solidFill>
                <a:latin typeface="Times New Roman" pitchFamily="18" charset="0"/>
                <a:ea typeface="+mj-ea"/>
                <a:cs typeface="+mj-cs"/>
              </a:rPr>
              <a:t> x (A</a:t>
            </a:r>
            <a:r>
              <a:rPr lang="en-US" sz="2000" dirty="0" smtClean="0">
                <a:solidFill>
                  <a:srgbClr val="000000"/>
                </a:solidFill>
                <a:latin typeface="Times New Roman" pitchFamily="18" charset="0"/>
                <a:ea typeface="+mj-ea"/>
                <a:cs typeface="+mj-cs"/>
              </a:rPr>
              <a:t>g</a:t>
            </a:r>
            <a:r>
              <a:rPr lang="en-US" sz="2600" dirty="0" smtClean="0">
                <a:solidFill>
                  <a:srgbClr val="000000"/>
                </a:solidFill>
                <a:latin typeface="Times New Roman" pitchFamily="18" charset="0"/>
                <a:ea typeface="+mj-ea"/>
                <a:cs typeface="+mj-cs"/>
              </a:rPr>
              <a:t> – A</a:t>
            </a:r>
            <a:r>
              <a:rPr lang="en-US" sz="2000" dirty="0" smtClean="0">
                <a:solidFill>
                  <a:srgbClr val="000000"/>
                </a:solidFill>
                <a:latin typeface="Times New Roman" pitchFamily="18" charset="0"/>
                <a:ea typeface="+mj-ea"/>
                <a:cs typeface="+mj-cs"/>
              </a:rPr>
              <a:t>s</a:t>
            </a:r>
            <a:r>
              <a:rPr lang="en-US" sz="2600" dirty="0" smtClean="0">
                <a:solidFill>
                  <a:srgbClr val="000000"/>
                </a:solidFill>
                <a:latin typeface="Times New Roman" pitchFamily="18" charset="0"/>
                <a:ea typeface="+mj-ea"/>
                <a:cs typeface="+mj-cs"/>
              </a:rPr>
              <a:t>) + (A</a:t>
            </a:r>
            <a:r>
              <a:rPr lang="en-US" sz="2000" dirty="0" smtClean="0">
                <a:solidFill>
                  <a:srgbClr val="000000"/>
                </a:solidFill>
                <a:latin typeface="Times New Roman" pitchFamily="18" charset="0"/>
                <a:ea typeface="+mj-ea"/>
                <a:cs typeface="+mj-cs"/>
              </a:rPr>
              <a:t>s</a:t>
            </a:r>
            <a:r>
              <a:rPr lang="en-US" sz="2600" dirty="0" smtClean="0">
                <a:solidFill>
                  <a:srgbClr val="000000"/>
                </a:solidFill>
                <a:latin typeface="Times New Roman" pitchFamily="18" charset="0"/>
                <a:ea typeface="+mj-ea"/>
                <a:cs typeface="+mj-cs"/>
              </a:rPr>
              <a:t> f</a:t>
            </a:r>
            <a:r>
              <a:rPr lang="en-US" sz="2000" dirty="0" smtClean="0">
                <a:solidFill>
                  <a:srgbClr val="000000"/>
                </a:solidFill>
                <a:latin typeface="Times New Roman" pitchFamily="18" charset="0"/>
                <a:ea typeface="+mj-ea"/>
                <a:cs typeface="+mj-cs"/>
              </a:rPr>
              <a:t>y</a:t>
            </a:r>
            <a:r>
              <a:rPr lang="en-US" sz="2600" dirty="0" smtClean="0">
                <a:solidFill>
                  <a:srgbClr val="000000"/>
                </a:solidFill>
                <a:latin typeface="Times New Roman" pitchFamily="18" charset="0"/>
                <a:ea typeface="+mj-ea"/>
                <a:cs typeface="+mj-cs"/>
              </a:rPr>
              <a:t>)].</a:t>
            </a:r>
            <a:endParaRPr lang="en-US" sz="2800" baseline="-25000" dirty="0" smtClean="0"/>
          </a:p>
          <a:p>
            <a:pPr algn="l" rtl="0">
              <a:lnSpc>
                <a:spcPct val="150000"/>
              </a:lnSpc>
              <a:buFont typeface="Arial" pitchFamily="34" charset="0"/>
              <a:buChar char="•"/>
            </a:pPr>
            <a:r>
              <a:rPr lang="en-US" sz="2800" dirty="0" smtClean="0">
                <a:solidFill>
                  <a:srgbClr val="000000"/>
                </a:solidFill>
                <a:latin typeface="Times New Roman" pitchFamily="18" charset="0"/>
                <a:ea typeface="+mj-ea"/>
                <a:cs typeface="+mj-cs"/>
              </a:rPr>
              <a:t>Spiral Reinforcement:</a:t>
            </a:r>
          </a:p>
          <a:p>
            <a:pPr lvl="1" algn="l" rtl="0">
              <a:lnSpc>
                <a:spcPct val="150000"/>
              </a:lnSpc>
              <a:buFont typeface="Wingdings" pitchFamily="2" charset="2"/>
              <a:buChar char="Ø"/>
            </a:pPr>
            <a:r>
              <a:rPr lang="en-US" sz="2400" dirty="0" smtClean="0">
                <a:solidFill>
                  <a:srgbClr val="000000"/>
                </a:solidFill>
                <a:latin typeface="Times New Roman" pitchFamily="18" charset="0"/>
                <a:ea typeface="+mj-ea"/>
                <a:cs typeface="+mj-cs"/>
              </a:rPr>
              <a:t> Assume bars diameter (12 mm).</a:t>
            </a:r>
          </a:p>
          <a:p>
            <a:pPr lvl="1" algn="l" rtl="0">
              <a:lnSpc>
                <a:spcPct val="150000"/>
              </a:lnSpc>
              <a:buFont typeface="Wingdings" pitchFamily="2" charset="2"/>
              <a:buChar char="Ø"/>
            </a:pPr>
            <a:r>
              <a:rPr lang="en-US" sz="2400" dirty="0" smtClean="0">
                <a:solidFill>
                  <a:srgbClr val="000000"/>
                </a:solidFill>
                <a:latin typeface="Times New Roman" pitchFamily="18" charset="0"/>
                <a:ea typeface="+mj-ea"/>
                <a:cs typeface="+mj-cs"/>
              </a:rPr>
              <a:t>Find spacing between spirals from the equation: </a:t>
            </a:r>
          </a:p>
          <a:p>
            <a:pPr algn="l" rtl="0">
              <a:lnSpc>
                <a:spcPct val="150000"/>
              </a:lnSpc>
              <a:buNone/>
            </a:pPr>
            <a:endParaRPr lang="en-US" sz="2800" dirty="0" smtClean="0">
              <a:solidFill>
                <a:srgbClr val="000000"/>
              </a:solidFill>
              <a:latin typeface="Times New Roman" pitchFamily="18" charset="0"/>
              <a:ea typeface="+mj-ea"/>
              <a:cs typeface="+mj-cs"/>
            </a:endParaRPr>
          </a:p>
          <a:p>
            <a:pPr algn="l" rtl="0">
              <a:lnSpc>
                <a:spcPct val="150000"/>
              </a:lnSpc>
              <a:buNone/>
            </a:pPr>
            <a:endParaRPr lang="en-US" sz="2800" dirty="0" smtClean="0">
              <a:solidFill>
                <a:srgbClr val="000000"/>
              </a:solidFill>
              <a:latin typeface="Times New Roman" pitchFamily="18" charset="0"/>
              <a:ea typeface="+mj-ea"/>
              <a:cs typeface="+mj-cs"/>
            </a:endParaRPr>
          </a:p>
          <a:p>
            <a:pPr algn="l" rtl="0">
              <a:lnSpc>
                <a:spcPct val="150000"/>
              </a:lnSpc>
              <a:buFont typeface="Wingdings" pitchFamily="2" charset="2"/>
              <a:buChar char="Ø"/>
            </a:pPr>
            <a:endParaRPr lang="en-US" sz="2800" baseline="-25000" dirty="0" smtClean="0"/>
          </a:p>
          <a:p>
            <a:pPr algn="l" rtl="0">
              <a:lnSpc>
                <a:spcPct val="150000"/>
              </a:lnSpc>
              <a:buNone/>
            </a:pPr>
            <a:r>
              <a:rPr lang="en-US" sz="2800" baseline="-25000" dirty="0" smtClean="0"/>
              <a:t> </a:t>
            </a:r>
          </a:p>
          <a:p>
            <a:pPr algn="l" rtl="0">
              <a:lnSpc>
                <a:spcPct val="150000"/>
              </a:lnSpc>
              <a:buFont typeface="Wingdings" pitchFamily="2" charset="2"/>
              <a:buChar char="Ø"/>
            </a:pPr>
            <a:endParaRPr lang="en-US" sz="2800" baseline="-25000" dirty="0" smtClean="0"/>
          </a:p>
          <a:p>
            <a:pPr algn="l" rtl="0">
              <a:lnSpc>
                <a:spcPct val="150000"/>
              </a:lnSpc>
              <a:buFont typeface="Wingdings" pitchFamily="2" charset="2"/>
              <a:buChar char="Ø"/>
            </a:pPr>
            <a:endParaRPr lang="en-US" sz="2800" baseline="-25000" dirty="0" smtClean="0"/>
          </a:p>
          <a:p>
            <a:pPr algn="l" rtl="0">
              <a:lnSpc>
                <a:spcPct val="150000"/>
              </a:lnSpc>
              <a:buFont typeface="Wingdings" pitchFamily="2" charset="2"/>
              <a:buChar char="Ø"/>
            </a:pPr>
            <a:endParaRPr lang="en-US" sz="2800" baseline="-25000" dirty="0" smtClean="0"/>
          </a:p>
          <a:p>
            <a:pPr algn="l" rtl="0">
              <a:lnSpc>
                <a:spcPct val="150000"/>
              </a:lnSpc>
              <a:buFont typeface="Wingdings" pitchFamily="2" charset="2"/>
              <a:buChar char="Ø"/>
            </a:pPr>
            <a:endParaRPr lang="en-US" sz="2800" baseline="-25000" dirty="0" smtClean="0"/>
          </a:p>
          <a:p>
            <a:pPr algn="l" rtl="0">
              <a:buFont typeface="Wingdings" pitchFamily="2" charset="2"/>
              <a:buChar char="Ø"/>
            </a:pPr>
            <a:endParaRPr lang="en-US" sz="2800" baseline="-25000" dirty="0" smtClean="0"/>
          </a:p>
          <a:p>
            <a:pPr algn="l" rtl="0">
              <a:buFont typeface="Wingdings" pitchFamily="2" charset="2"/>
              <a:buChar char="Ø"/>
            </a:pPr>
            <a:endParaRPr lang="en-US" sz="2800" baseline="-25000" dirty="0" smtClean="0"/>
          </a:p>
          <a:p>
            <a:pPr algn="l" rtl="0">
              <a:buFont typeface="Wingdings" pitchFamily="2" charset="2"/>
              <a:buChar char="Ø"/>
            </a:pPr>
            <a:endParaRPr lang="en-US" sz="2800" baseline="-25000" dirty="0" smtClean="0"/>
          </a:p>
          <a:p>
            <a:pPr algn="l" rtl="0">
              <a:buFont typeface="Wingdings" pitchFamily="2" charset="2"/>
              <a:buChar char="Ø"/>
            </a:pPr>
            <a:endParaRPr lang="en-US" sz="2800" baseline="-25000" dirty="0" smtClean="0"/>
          </a:p>
          <a:p>
            <a:pPr algn="l" rtl="0">
              <a:buFont typeface="Wingdings" pitchFamily="2" charset="2"/>
              <a:buChar char="Ø"/>
            </a:pPr>
            <a:endParaRPr lang="en-US" sz="2800" baseline="-25000" dirty="0" smtClean="0"/>
          </a:p>
          <a:p>
            <a:pPr algn="l" rtl="0">
              <a:buFont typeface="Wingdings" pitchFamily="2" charset="2"/>
              <a:buChar char="Ø"/>
            </a:pPr>
            <a:endParaRPr lang="en-US" sz="2800" baseline="-25000" dirty="0" smtClean="0"/>
          </a:p>
          <a:p>
            <a:pPr algn="l" rtl="0">
              <a:buNone/>
            </a:pPr>
            <a:r>
              <a:rPr lang="en-US" sz="2800" baseline="-25000" dirty="0" smtClean="0"/>
              <a:t> </a:t>
            </a:r>
            <a:r>
              <a:rPr lang="en-US" sz="3000" dirty="0" smtClean="0">
                <a:solidFill>
                  <a:srgbClr val="000000"/>
                </a:solidFill>
                <a:latin typeface="Times New Roman" pitchFamily="18" charset="0"/>
                <a:ea typeface="+mj-ea"/>
                <a:cs typeface="+mj-cs"/>
              </a:rPr>
              <a:t> </a:t>
            </a:r>
            <a:endParaRPr lang="ar-SA" sz="3000" dirty="0" smtClean="0">
              <a:solidFill>
                <a:srgbClr val="000000"/>
              </a:solidFill>
              <a:latin typeface="Times New Roman" pitchFamily="18" charset="0"/>
              <a:ea typeface="+mj-ea"/>
              <a:cs typeface="+mj-cs"/>
            </a:endParaRPr>
          </a:p>
        </p:txBody>
      </p:sp>
      <p:sp>
        <p:nvSpPr>
          <p:cNvPr id="10" name="سهم إلى اليمين 9"/>
          <p:cNvSpPr/>
          <p:nvPr/>
        </p:nvSpPr>
        <p:spPr bwMode="auto">
          <a:xfrm>
            <a:off x="5004048" y="2348880"/>
            <a:ext cx="720080" cy="360040"/>
          </a:xfrm>
          <a:prstGeom prst="rightArrow">
            <a:avLst/>
          </a:prstGeom>
          <a:gradFill flip="none" rotWithShape="1">
            <a:gsLst>
              <a:gs pos="0">
                <a:srgbClr val="4D4D4D"/>
              </a:gs>
              <a:gs pos="39999">
                <a:srgbClr val="0A128C"/>
              </a:gs>
              <a:gs pos="70000">
                <a:srgbClr val="181CC7"/>
              </a:gs>
              <a:gs pos="88000">
                <a:srgbClr val="7005D4"/>
              </a:gs>
              <a:gs pos="100000">
                <a:srgbClr val="8C3D91"/>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charset="0"/>
            </a:endParaRPr>
          </a:p>
        </p:txBody>
      </p:sp>
      <p:graphicFrame>
        <p:nvGraphicFramePr>
          <p:cNvPr id="1030" name="Object 6"/>
          <p:cNvGraphicFramePr>
            <a:graphicFrameLocks noChangeAspect="1"/>
          </p:cNvGraphicFramePr>
          <p:nvPr/>
        </p:nvGraphicFramePr>
        <p:xfrm>
          <a:off x="251519" y="5661248"/>
          <a:ext cx="9205233" cy="935847"/>
        </p:xfrm>
        <a:graphic>
          <a:graphicData uri="http://schemas.openxmlformats.org/presentationml/2006/ole">
            <p:oleObj spid="_x0000_s1030" name="مستند" r:id="rId3" imgW="5262244" imgH="588362" progId="Word.Document.12">
              <p:embed/>
            </p:oleObj>
          </a:graphicData>
        </a:graphic>
      </p:graphicFrame>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225689"/>
            <a:ext cx="9144000" cy="5632311"/>
          </a:xfrm>
          <a:prstGeom prst="rect">
            <a:avLst/>
          </a:prstGeom>
        </p:spPr>
        <p:txBody>
          <a:bodyPr wrap="square">
            <a:spAutoFit/>
          </a:bodyPr>
          <a:lstStyle/>
          <a:p>
            <a:pPr marL="514350" indent="-514350" algn="l">
              <a:lnSpc>
                <a:spcPct val="150000"/>
              </a:lnSpc>
              <a:buFont typeface="+mj-lt"/>
              <a:buAutoNum type="arabicParenR"/>
            </a:pPr>
            <a:r>
              <a:rPr lang="en-US" sz="3000" dirty="0" smtClean="0">
                <a:solidFill>
                  <a:srgbClr val="000000"/>
                </a:solidFill>
                <a:latin typeface="Times New Roman" pitchFamily="18" charset="0"/>
                <a:cs typeface="+mj-cs"/>
              </a:rPr>
              <a:t>To provide some background information about foundation systems.</a:t>
            </a:r>
          </a:p>
          <a:p>
            <a:pPr marL="514350" indent="-514350" algn="l">
              <a:lnSpc>
                <a:spcPct val="150000"/>
              </a:lnSpc>
              <a:buFont typeface="+mj-lt"/>
              <a:buAutoNum type="arabicParenR"/>
            </a:pPr>
            <a:r>
              <a:rPr lang="en-US" sz="3000" dirty="0" smtClean="0">
                <a:solidFill>
                  <a:srgbClr val="000000"/>
                </a:solidFill>
                <a:latin typeface="Times New Roman" pitchFamily="18" charset="0"/>
                <a:cs typeface="+mj-cs"/>
              </a:rPr>
              <a:t>To design piles foundation system for the proposed building. </a:t>
            </a:r>
          </a:p>
          <a:p>
            <a:pPr marL="514350" indent="-514350" algn="l">
              <a:lnSpc>
                <a:spcPct val="150000"/>
              </a:lnSpc>
              <a:buFont typeface="+mj-lt"/>
              <a:buAutoNum type="arabicParenR"/>
            </a:pPr>
            <a:r>
              <a:rPr lang="en-US" sz="3000" dirty="0" smtClean="0">
                <a:solidFill>
                  <a:srgbClr val="000000"/>
                </a:solidFill>
                <a:latin typeface="Times New Roman" pitchFamily="18" charset="0"/>
                <a:cs typeface="+mj-cs"/>
              </a:rPr>
              <a:t>To design Mat over Piles as an alternative foundation system.</a:t>
            </a:r>
          </a:p>
          <a:p>
            <a:pPr marL="514350" indent="-514350" algn="l">
              <a:lnSpc>
                <a:spcPct val="150000"/>
              </a:lnSpc>
              <a:buFont typeface="+mj-lt"/>
              <a:buAutoNum type="arabicParenR"/>
            </a:pPr>
            <a:r>
              <a:rPr lang="en-US" sz="3000" dirty="0" smtClean="0">
                <a:solidFill>
                  <a:srgbClr val="000000"/>
                </a:solidFill>
                <a:latin typeface="Times New Roman" pitchFamily="18" charset="0"/>
                <a:cs typeface="+mj-cs"/>
              </a:rPr>
              <a:t>To make cost &amp; duration estimation for both systems.     </a:t>
            </a:r>
          </a:p>
          <a:p>
            <a:pPr algn="l">
              <a:lnSpc>
                <a:spcPct val="150000"/>
              </a:lnSpc>
              <a:buNone/>
            </a:pPr>
            <a:r>
              <a:rPr lang="en-US" sz="3000" dirty="0" smtClean="0">
                <a:solidFill>
                  <a:schemeClr val="tx1">
                    <a:lumMod val="50000"/>
                  </a:schemeClr>
                </a:solidFill>
                <a:cs typeface="+mj-cs"/>
              </a:rPr>
              <a:t> </a:t>
            </a:r>
            <a:endParaRPr lang="ar-SA" sz="3000" dirty="0">
              <a:solidFill>
                <a:schemeClr val="tx1">
                  <a:lumMod val="50000"/>
                </a:schemeClr>
              </a:solidFill>
              <a:cs typeface="+mj-cs"/>
            </a:endParaRPr>
          </a:p>
        </p:txBody>
      </p:sp>
      <p:sp>
        <p:nvSpPr>
          <p:cNvPr id="3" name="عنوان 2"/>
          <p:cNvSpPr>
            <a:spLocks noGrp="1"/>
          </p:cNvSpPr>
          <p:nvPr>
            <p:ph type="title"/>
          </p:nvPr>
        </p:nvSpPr>
        <p:spPr>
          <a:xfrm>
            <a:off x="251520" y="188640"/>
            <a:ext cx="8568952" cy="792088"/>
          </a:xfrm>
        </p:spPr>
        <p:txBody>
          <a:bodyPr/>
          <a:lstStyle/>
          <a:p>
            <a:pPr algn="ctr" rtl="0"/>
            <a:r>
              <a:rPr lang="en-US" sz="3600" b="1" dirty="0" smtClean="0">
                <a:solidFill>
                  <a:srgbClr val="000000"/>
                </a:solidFill>
                <a:latin typeface="Times New Roman" pitchFamily="18" charset="0"/>
                <a:cs typeface="Times New Roman" pitchFamily="18" charset="0"/>
              </a:rPr>
              <a:t>Project Objectives</a:t>
            </a:r>
            <a:endParaRPr lang="ar-SA" sz="3600" b="1" dirty="0">
              <a:solidFill>
                <a:srgbClr val="00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60648"/>
            <a:ext cx="8568952" cy="715962"/>
          </a:xfrm>
        </p:spPr>
        <p:txBody>
          <a:bodyPr/>
          <a:lstStyle/>
          <a:p>
            <a:pPr algn="ctr"/>
            <a:r>
              <a:rPr lang="en-US" b="1" dirty="0" smtClean="0">
                <a:solidFill>
                  <a:srgbClr val="000000"/>
                </a:solidFill>
                <a:latin typeface="Times New Roman" pitchFamily="18" charset="0"/>
                <a:cs typeface="Times New Roman" pitchFamily="18" charset="0"/>
              </a:rPr>
              <a:t>Piles Reinforcement</a:t>
            </a:r>
            <a:endParaRPr lang="ar-SA" dirty="0"/>
          </a:p>
        </p:txBody>
      </p:sp>
      <p:pic>
        <p:nvPicPr>
          <p:cNvPr id="2051" name="Picture 3"/>
          <p:cNvPicPr>
            <a:picLocks noGrp="1" noChangeAspect="1" noChangeArrowheads="1"/>
          </p:cNvPicPr>
          <p:nvPr>
            <p:ph idx="1"/>
          </p:nvPr>
        </p:nvPicPr>
        <p:blipFill>
          <a:blip r:embed="rId2" cstate="print">
            <a:lum bright="-51000" contrast="59000"/>
          </a:blip>
          <a:srcRect/>
          <a:stretch>
            <a:fillRect/>
          </a:stretch>
        </p:blipFill>
        <p:spPr bwMode="auto">
          <a:xfrm>
            <a:off x="178270" y="1412776"/>
            <a:ext cx="8686420" cy="5256584"/>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88640"/>
            <a:ext cx="8352928" cy="648072"/>
          </a:xfrm>
        </p:spPr>
        <p:txBody>
          <a:bodyPr/>
          <a:lstStyle/>
          <a:p>
            <a:pPr algn="ctr"/>
            <a:r>
              <a:rPr lang="en-US" sz="4000" b="1" dirty="0" smtClean="0">
                <a:solidFill>
                  <a:srgbClr val="000000"/>
                </a:solidFill>
                <a:latin typeface="Times New Roman" pitchFamily="18" charset="0"/>
                <a:ea typeface="+mn-ea"/>
              </a:rPr>
              <a:t>Design of Shear Walls</a:t>
            </a:r>
            <a:endParaRPr lang="ar-SA" sz="4000" b="1" dirty="0" smtClean="0">
              <a:solidFill>
                <a:srgbClr val="000000"/>
              </a:solidFill>
              <a:latin typeface="Times New Roman" pitchFamily="18" charset="0"/>
              <a:ea typeface="+mn-ea"/>
            </a:endParaRPr>
          </a:p>
        </p:txBody>
      </p:sp>
      <p:sp>
        <p:nvSpPr>
          <p:cNvPr id="3" name="عنصر نائب للمحتوى 2"/>
          <p:cNvSpPr>
            <a:spLocks noGrp="1"/>
          </p:cNvSpPr>
          <p:nvPr>
            <p:ph idx="1"/>
          </p:nvPr>
        </p:nvSpPr>
        <p:spPr>
          <a:xfrm>
            <a:off x="179512" y="1484784"/>
            <a:ext cx="8784976" cy="4680520"/>
          </a:xfrm>
        </p:spPr>
        <p:txBody>
          <a:bodyPr/>
          <a:lstStyle/>
          <a:p>
            <a:pPr algn="l" rtl="0">
              <a:lnSpc>
                <a:spcPct val="200000"/>
              </a:lnSpc>
              <a:buFont typeface="Arial" pitchFamily="34" charset="0"/>
              <a:buChar char="•"/>
            </a:pPr>
            <a:r>
              <a:rPr lang="en-US" sz="3100" dirty="0" smtClean="0">
                <a:solidFill>
                  <a:srgbClr val="000000"/>
                </a:solidFill>
                <a:latin typeface="Times New Roman" pitchFamily="18" charset="0"/>
                <a:cs typeface="+mj-cs"/>
              </a:rPr>
              <a:t>No. of piles under shear wall</a:t>
            </a:r>
            <a:r>
              <a:rPr lang="en-US" sz="3100" dirty="0" smtClean="0">
                <a:cs typeface="+mj-cs"/>
              </a:rPr>
              <a:t>=</a:t>
            </a:r>
          </a:p>
          <a:p>
            <a:pPr lvl="1" algn="l" rtl="0">
              <a:lnSpc>
                <a:spcPct val="200000"/>
              </a:lnSpc>
              <a:buFont typeface="Wingdings" pitchFamily="2" charset="2"/>
              <a:buChar char="Ø"/>
            </a:pPr>
            <a:r>
              <a:rPr lang="en-US" sz="3100" dirty="0" smtClean="0">
                <a:solidFill>
                  <a:srgbClr val="000000"/>
                </a:solidFill>
                <a:latin typeface="Times New Roman" pitchFamily="18" charset="0"/>
                <a:ea typeface="+mn-ea"/>
                <a:cs typeface="+mj-cs"/>
              </a:rPr>
              <a:t>Shear wall No.1            8 piles.  </a:t>
            </a:r>
          </a:p>
          <a:p>
            <a:pPr lvl="1" algn="l" rtl="0">
              <a:lnSpc>
                <a:spcPct val="200000"/>
              </a:lnSpc>
              <a:buFont typeface="Wingdings" pitchFamily="2" charset="2"/>
              <a:buChar char="Ø"/>
            </a:pPr>
            <a:r>
              <a:rPr lang="en-US" sz="3100" dirty="0" smtClean="0">
                <a:solidFill>
                  <a:srgbClr val="000000"/>
                </a:solidFill>
                <a:latin typeface="Times New Roman" pitchFamily="18" charset="0"/>
                <a:ea typeface="+mn-ea"/>
                <a:cs typeface="+mj-cs"/>
              </a:rPr>
              <a:t>Shear wall No.2            3 piles.</a:t>
            </a:r>
            <a:endParaRPr lang="en-US" sz="2700" dirty="0" smtClean="0">
              <a:ea typeface="+mn-ea"/>
              <a:cs typeface="+mj-cs"/>
            </a:endParaRPr>
          </a:p>
          <a:p>
            <a:pPr algn="l" rtl="0">
              <a:lnSpc>
                <a:spcPct val="200000"/>
              </a:lnSpc>
            </a:pPr>
            <a:r>
              <a:rPr lang="en-US" sz="3100" dirty="0" smtClean="0">
                <a:solidFill>
                  <a:srgbClr val="000000"/>
                </a:solidFill>
                <a:latin typeface="Times New Roman" pitchFamily="18" charset="0"/>
                <a:cs typeface="+mj-cs"/>
              </a:rPr>
              <a:t>Minimum center to center spacing = 2.5diam.</a:t>
            </a:r>
          </a:p>
          <a:p>
            <a:pPr algn="l" rtl="0">
              <a:lnSpc>
                <a:spcPct val="150000"/>
              </a:lnSpc>
              <a:buNone/>
            </a:pPr>
            <a:endParaRPr lang="en-US" sz="3100" dirty="0" smtClean="0">
              <a:solidFill>
                <a:srgbClr val="000000"/>
              </a:solidFill>
              <a:latin typeface="Times New Roman" pitchFamily="18" charset="0"/>
              <a:cs typeface="+mj-cs"/>
            </a:endParaRPr>
          </a:p>
          <a:p>
            <a:pPr algn="l" rtl="0">
              <a:lnSpc>
                <a:spcPct val="200000"/>
              </a:lnSpc>
              <a:buNone/>
            </a:pPr>
            <a:endParaRPr lang="en-US" sz="3100" dirty="0" smtClean="0">
              <a:solidFill>
                <a:srgbClr val="000000"/>
              </a:solidFill>
              <a:latin typeface="Times New Roman" pitchFamily="18" charset="0"/>
              <a:cs typeface="+mj-cs"/>
            </a:endParaRPr>
          </a:p>
          <a:p>
            <a:pPr algn="l" rtl="0">
              <a:lnSpc>
                <a:spcPct val="150000"/>
              </a:lnSpc>
              <a:buFont typeface="Arial" pitchFamily="34" charset="0"/>
              <a:buChar char="•"/>
            </a:pPr>
            <a:endParaRPr lang="en-US" sz="3500" dirty="0" smtClean="0">
              <a:solidFill>
                <a:srgbClr val="000000"/>
              </a:solidFill>
              <a:latin typeface="Times New Roman" pitchFamily="18" charset="0"/>
              <a:ea typeface="+mn-ea"/>
              <a:cs typeface="+mj-cs"/>
            </a:endParaRPr>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52225" name="Picture 1"/>
          <p:cNvPicPr>
            <a:picLocks noChangeAspect="1" noChangeArrowheads="1"/>
          </p:cNvPicPr>
          <p:nvPr/>
        </p:nvPicPr>
        <p:blipFill>
          <a:blip r:embed="rId2" cstate="print">
            <a:clrChange>
              <a:clrFrom>
                <a:srgbClr val="FFFFFF"/>
              </a:clrFrom>
              <a:clrTo>
                <a:srgbClr val="FFFFFF">
                  <a:alpha val="0"/>
                </a:srgbClr>
              </a:clrTo>
            </a:clrChange>
            <a:lum bright="-40000" contrast="48000"/>
          </a:blip>
          <a:srcRect/>
          <a:stretch>
            <a:fillRect/>
          </a:stretch>
        </p:blipFill>
        <p:spPr bwMode="auto">
          <a:xfrm>
            <a:off x="5364088" y="1772816"/>
            <a:ext cx="3600400" cy="760674"/>
          </a:xfrm>
          <a:prstGeom prst="rect">
            <a:avLst/>
          </a:prstGeom>
          <a:noFill/>
        </p:spPr>
      </p:pic>
      <p:sp>
        <p:nvSpPr>
          <p:cNvPr id="6" name="سهم إلى اليمين 5"/>
          <p:cNvSpPr/>
          <p:nvPr/>
        </p:nvSpPr>
        <p:spPr bwMode="auto">
          <a:xfrm>
            <a:off x="3635896" y="2996952"/>
            <a:ext cx="1080120" cy="432048"/>
          </a:xfrm>
          <a:prstGeom prst="rightArrow">
            <a:avLst/>
          </a:prstGeom>
          <a:gradFill flip="none" rotWithShape="1">
            <a:gsLst>
              <a:gs pos="0">
                <a:srgbClr val="4D4D4D"/>
              </a:gs>
              <a:gs pos="39999">
                <a:srgbClr val="0A128C"/>
              </a:gs>
              <a:gs pos="70000">
                <a:srgbClr val="181CC7"/>
              </a:gs>
              <a:gs pos="88000">
                <a:srgbClr val="7005D4"/>
              </a:gs>
              <a:gs pos="100000">
                <a:srgbClr val="8C3D91"/>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charset="0"/>
            </a:endParaRPr>
          </a:p>
        </p:txBody>
      </p:sp>
      <p:sp>
        <p:nvSpPr>
          <p:cNvPr id="8" name="سهم إلى اليمين 7"/>
          <p:cNvSpPr/>
          <p:nvPr/>
        </p:nvSpPr>
        <p:spPr bwMode="auto">
          <a:xfrm>
            <a:off x="3635896" y="4005064"/>
            <a:ext cx="1080120" cy="432048"/>
          </a:xfrm>
          <a:prstGeom prst="rightArrow">
            <a:avLst/>
          </a:prstGeom>
          <a:gradFill flip="none" rotWithShape="1">
            <a:gsLst>
              <a:gs pos="0">
                <a:srgbClr val="4D4D4D"/>
              </a:gs>
              <a:gs pos="39999">
                <a:srgbClr val="0A128C"/>
              </a:gs>
              <a:gs pos="70000">
                <a:srgbClr val="181CC7"/>
              </a:gs>
              <a:gs pos="88000">
                <a:srgbClr val="7005D4"/>
              </a:gs>
              <a:gs pos="100000">
                <a:srgbClr val="8C3D91"/>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endParaRPr lang="ar-SA" smtClean="0"/>
          </a:p>
        </p:txBody>
      </p:sp>
    </p:spTree>
  </p:cSld>
  <p:clrMapOvr>
    <a:masterClrMapping/>
  </p:clrMapOvr>
  <p:transition>
    <p:cover dir="l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260648"/>
            <a:ext cx="7315200" cy="715962"/>
          </a:xfrm>
        </p:spPr>
        <p:txBody>
          <a:bodyPr/>
          <a:lstStyle/>
          <a:p>
            <a:pPr algn="ctr"/>
            <a:r>
              <a:rPr lang="en-US" b="1" dirty="0" smtClean="0">
                <a:solidFill>
                  <a:srgbClr val="000000"/>
                </a:solidFill>
                <a:latin typeface="Times New Roman" pitchFamily="18" charset="0"/>
              </a:rPr>
              <a:t>Design of Shear Walls</a:t>
            </a:r>
            <a:endParaRPr lang="ar-SA" dirty="0"/>
          </a:p>
        </p:txBody>
      </p:sp>
      <p:sp>
        <p:nvSpPr>
          <p:cNvPr id="3" name="عنصر نائب للمحتوى 2"/>
          <p:cNvSpPr>
            <a:spLocks noGrp="1"/>
          </p:cNvSpPr>
          <p:nvPr>
            <p:ph idx="1"/>
          </p:nvPr>
        </p:nvSpPr>
        <p:spPr>
          <a:xfrm>
            <a:off x="323528" y="1268760"/>
            <a:ext cx="8424936" cy="5400600"/>
          </a:xfrm>
        </p:spPr>
        <p:txBody>
          <a:bodyPr/>
          <a:lstStyle/>
          <a:p>
            <a:pPr algn="l" rtl="0">
              <a:lnSpc>
                <a:spcPct val="150000"/>
              </a:lnSpc>
              <a:buFont typeface="Arial" pitchFamily="34" charset="0"/>
              <a:buChar char="•"/>
            </a:pPr>
            <a:r>
              <a:rPr lang="en-US" sz="3000" dirty="0" smtClean="0">
                <a:solidFill>
                  <a:srgbClr val="000000"/>
                </a:solidFill>
                <a:latin typeface="Times New Roman" pitchFamily="18" charset="0"/>
                <a:cs typeface="Times New Roman" pitchFamily="18" charset="0"/>
              </a:rPr>
              <a:t>Piles reactions are at the center of shear wall so:</a:t>
            </a:r>
          </a:p>
          <a:p>
            <a:pPr lvl="1" algn="l" rtl="0">
              <a:lnSpc>
                <a:spcPct val="150000"/>
              </a:lnSpc>
              <a:buFont typeface="Wingdings" pitchFamily="2" charset="2"/>
              <a:buChar char="Ø"/>
            </a:pPr>
            <a:r>
              <a:rPr lang="en-US" sz="3000" dirty="0" smtClean="0">
                <a:solidFill>
                  <a:srgbClr val="000000"/>
                </a:solidFill>
                <a:latin typeface="Times New Roman" pitchFamily="18" charset="0"/>
                <a:cs typeface="Times New Roman" pitchFamily="18" charset="0"/>
              </a:rPr>
              <a:t> Effective depth of cap “d” =30 cm (minimum),</a:t>
            </a:r>
          </a:p>
          <a:p>
            <a:pPr lvl="1" algn="l" rtl="0">
              <a:lnSpc>
                <a:spcPct val="150000"/>
              </a:lnSpc>
              <a:buNone/>
            </a:pPr>
            <a:r>
              <a:rPr lang="en-US" sz="3000" dirty="0" smtClean="0">
                <a:solidFill>
                  <a:srgbClr val="000000"/>
                </a:solidFill>
                <a:latin typeface="Times New Roman" pitchFamily="18" charset="0"/>
                <a:cs typeface="Times New Roman" pitchFamily="18" charset="0"/>
              </a:rPr>
              <a:t>and total depth “h”= 45 cm.</a:t>
            </a:r>
          </a:p>
          <a:p>
            <a:pPr marL="742950" lvl="2" indent="-292100" algn="l" rtl="0">
              <a:lnSpc>
                <a:spcPct val="200000"/>
              </a:lnSpc>
              <a:buFont typeface="Wingdings" pitchFamily="2" charset="2"/>
              <a:buChar char="Ø"/>
            </a:pPr>
            <a:r>
              <a:rPr lang="en-US" sz="3000" dirty="0" smtClean="0">
                <a:solidFill>
                  <a:srgbClr val="000000"/>
                </a:solidFill>
                <a:latin typeface="Times New Roman" pitchFamily="18" charset="0"/>
                <a:cs typeface="Times New Roman" pitchFamily="18" charset="0"/>
              </a:rPr>
              <a:t>A</a:t>
            </a:r>
            <a:r>
              <a:rPr lang="en-US" sz="2000" dirty="0" smtClean="0">
                <a:solidFill>
                  <a:srgbClr val="000000"/>
                </a:solidFill>
                <a:latin typeface="Times New Roman" pitchFamily="18" charset="0"/>
                <a:cs typeface="Times New Roman" pitchFamily="18" charset="0"/>
              </a:rPr>
              <a:t>s</a:t>
            </a:r>
            <a:r>
              <a:rPr lang="en-US" sz="3000" dirty="0" smtClean="0">
                <a:solidFill>
                  <a:srgbClr val="000000"/>
                </a:solidFill>
                <a:latin typeface="Times New Roman" pitchFamily="18" charset="0"/>
                <a:cs typeface="Times New Roman" pitchFamily="18" charset="0"/>
              </a:rPr>
              <a:t> =A </a:t>
            </a:r>
            <a:r>
              <a:rPr lang="en-US" sz="2000" dirty="0" smtClean="0">
                <a:solidFill>
                  <a:srgbClr val="000000"/>
                </a:solidFill>
                <a:latin typeface="Times New Roman" pitchFamily="18" charset="0"/>
                <a:cs typeface="Times New Roman" pitchFamily="18" charset="0"/>
              </a:rPr>
              <a:t>shrinkage</a:t>
            </a:r>
            <a:r>
              <a:rPr lang="en-US" sz="3000" dirty="0" smtClean="0">
                <a:solidFill>
                  <a:srgbClr val="000000"/>
                </a:solidFill>
                <a:latin typeface="Times New Roman" pitchFamily="18" charset="0"/>
                <a:cs typeface="Times New Roman" pitchFamily="18" charset="0"/>
              </a:rPr>
              <a:t>=.0018bh  (zero moment).</a:t>
            </a:r>
          </a:p>
          <a:p>
            <a:pPr algn="l" rtl="0">
              <a:lnSpc>
                <a:spcPct val="200000"/>
              </a:lnSpc>
            </a:pPr>
            <a:r>
              <a:rPr lang="en-US" sz="3000" dirty="0" smtClean="0">
                <a:solidFill>
                  <a:srgbClr val="000000"/>
                </a:solidFill>
                <a:latin typeface="Times New Roman" pitchFamily="18" charset="0"/>
              </a:rPr>
              <a:t>Longitudinal Reinforcement             5Ф18.</a:t>
            </a:r>
          </a:p>
          <a:p>
            <a:pPr algn="l" rtl="0">
              <a:lnSpc>
                <a:spcPct val="200000"/>
              </a:lnSpc>
            </a:pPr>
            <a:r>
              <a:rPr lang="en-US" sz="3000" dirty="0" smtClean="0">
                <a:solidFill>
                  <a:srgbClr val="000000"/>
                </a:solidFill>
                <a:latin typeface="Times New Roman" pitchFamily="18" charset="0"/>
              </a:rPr>
              <a:t>Lateral Reinforcement </a:t>
            </a:r>
            <a:r>
              <a:rPr lang="en-US" dirty="0" smtClean="0">
                <a:solidFill>
                  <a:srgbClr val="000000"/>
                </a:solidFill>
                <a:latin typeface="Times New Roman" pitchFamily="18" charset="0"/>
              </a:rPr>
              <a:t>            </a:t>
            </a:r>
            <a:r>
              <a:rPr lang="en-US" sz="3000" dirty="0" smtClean="0">
                <a:solidFill>
                  <a:srgbClr val="000000"/>
                </a:solidFill>
                <a:latin typeface="Times New Roman" pitchFamily="18" charset="0"/>
              </a:rPr>
              <a:t>4Ф18\m.</a:t>
            </a:r>
          </a:p>
        </p:txBody>
      </p:sp>
      <p:sp>
        <p:nvSpPr>
          <p:cNvPr id="4" name="سهم إلى اليمين 3"/>
          <p:cNvSpPr/>
          <p:nvPr/>
        </p:nvSpPr>
        <p:spPr bwMode="auto">
          <a:xfrm>
            <a:off x="5292080" y="5013176"/>
            <a:ext cx="1008112" cy="432048"/>
          </a:xfrm>
          <a:prstGeom prst="rightArrow">
            <a:avLst/>
          </a:prstGeom>
          <a:gradFill flip="none" rotWithShape="1">
            <a:gsLst>
              <a:gs pos="0">
                <a:srgbClr val="4D4D4D"/>
              </a:gs>
              <a:gs pos="39999">
                <a:srgbClr val="0A128C"/>
              </a:gs>
              <a:gs pos="70000">
                <a:srgbClr val="181CC7"/>
              </a:gs>
              <a:gs pos="88000">
                <a:srgbClr val="7005D4"/>
              </a:gs>
              <a:gs pos="100000">
                <a:srgbClr val="8C3D91"/>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charset="0"/>
            </a:endParaRPr>
          </a:p>
        </p:txBody>
      </p:sp>
      <p:sp>
        <p:nvSpPr>
          <p:cNvPr id="5" name="سهم إلى اليمين 4"/>
          <p:cNvSpPr/>
          <p:nvPr/>
        </p:nvSpPr>
        <p:spPr bwMode="auto">
          <a:xfrm>
            <a:off x="4355976" y="6021288"/>
            <a:ext cx="1008112" cy="432048"/>
          </a:xfrm>
          <a:prstGeom prst="rightArrow">
            <a:avLst/>
          </a:prstGeom>
          <a:gradFill flip="none" rotWithShape="1">
            <a:gsLst>
              <a:gs pos="0">
                <a:srgbClr val="4D4D4D"/>
              </a:gs>
              <a:gs pos="39999">
                <a:srgbClr val="0A128C"/>
              </a:gs>
              <a:gs pos="70000">
                <a:srgbClr val="181CC7"/>
              </a:gs>
              <a:gs pos="88000">
                <a:srgbClr val="7005D4"/>
              </a:gs>
              <a:gs pos="100000">
                <a:srgbClr val="8C3D91"/>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charset="0"/>
            </a:endParaRPr>
          </a:p>
        </p:txBody>
      </p:sp>
    </p:spTree>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332656"/>
            <a:ext cx="7315200" cy="715962"/>
          </a:xfrm>
        </p:spPr>
        <p:txBody>
          <a:bodyPr/>
          <a:lstStyle/>
          <a:p>
            <a:pPr algn="ctr"/>
            <a:r>
              <a:rPr lang="en-US" sz="4000" b="1" dirty="0" smtClean="0">
                <a:solidFill>
                  <a:srgbClr val="000000"/>
                </a:solidFill>
                <a:latin typeface="Times New Roman" pitchFamily="18" charset="0"/>
                <a:cs typeface="Times New Roman" pitchFamily="18" charset="0"/>
              </a:rPr>
              <a:t>Plan View of Shear Wall </a:t>
            </a:r>
            <a:endParaRPr lang="ar-SA" sz="4000" b="1" dirty="0" smtClean="0">
              <a:solidFill>
                <a:srgbClr val="000000"/>
              </a:solidFill>
              <a:latin typeface="Times New Roman" pitchFamily="18" charset="0"/>
              <a:cs typeface="Times New Roman" pitchFamily="18" charset="0"/>
            </a:endParaRPr>
          </a:p>
        </p:txBody>
      </p:sp>
      <p:pic>
        <p:nvPicPr>
          <p:cNvPr id="53251" name="Picture 3"/>
          <p:cNvPicPr>
            <a:picLocks noChangeAspect="1" noChangeArrowheads="1"/>
          </p:cNvPicPr>
          <p:nvPr/>
        </p:nvPicPr>
        <p:blipFill>
          <a:blip r:embed="rId2" cstate="print">
            <a:lum bright="-11000" contrast="11000"/>
          </a:blip>
          <a:srcRect/>
          <a:stretch>
            <a:fillRect/>
          </a:stretch>
        </p:blipFill>
        <p:spPr bwMode="auto">
          <a:xfrm>
            <a:off x="0" y="1196752"/>
            <a:ext cx="9144000" cy="5661248"/>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edge">
                                      <p:cBhvr>
                                        <p:cTn id="7" dur="2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60648"/>
            <a:ext cx="8424936" cy="720080"/>
          </a:xfrm>
        </p:spPr>
        <p:txBody>
          <a:bodyPr/>
          <a:lstStyle/>
          <a:p>
            <a:pPr algn="ctr"/>
            <a:r>
              <a:rPr lang="en-US" sz="4000" b="1" dirty="0" smtClean="0">
                <a:solidFill>
                  <a:srgbClr val="000000"/>
                </a:solidFill>
                <a:latin typeface="Times New Roman" pitchFamily="18" charset="0"/>
              </a:rPr>
              <a:t>Design of Tie Beams</a:t>
            </a:r>
            <a:endParaRPr lang="ar-SA" sz="4000" dirty="0"/>
          </a:p>
        </p:txBody>
      </p:sp>
      <p:sp>
        <p:nvSpPr>
          <p:cNvPr id="3" name="عنصر نائب للمحتوى 2"/>
          <p:cNvSpPr>
            <a:spLocks noGrp="1"/>
          </p:cNvSpPr>
          <p:nvPr>
            <p:ph idx="1"/>
          </p:nvPr>
        </p:nvSpPr>
        <p:spPr>
          <a:xfrm>
            <a:off x="179512" y="1268760"/>
            <a:ext cx="8640960" cy="5400600"/>
          </a:xfrm>
        </p:spPr>
        <p:txBody>
          <a:bodyPr/>
          <a:lstStyle/>
          <a:p>
            <a:pPr marL="514350" indent="-514350" algn="l" rtl="0">
              <a:lnSpc>
                <a:spcPct val="150000"/>
              </a:lnSpc>
            </a:pPr>
            <a:r>
              <a:rPr lang="en-US" sz="3000" dirty="0" smtClean="0">
                <a:solidFill>
                  <a:srgbClr val="000000"/>
                </a:solidFill>
                <a:latin typeface="Times New Roman" pitchFamily="18" charset="0"/>
              </a:rPr>
              <a:t>Assume b=50 cm (for all tie beams).</a:t>
            </a:r>
            <a:endParaRPr lang="en-US" sz="3000" dirty="0" smtClean="0">
              <a:solidFill>
                <a:srgbClr val="000000"/>
              </a:solidFill>
              <a:latin typeface="Times New Roman" pitchFamily="18" charset="0"/>
              <a:cs typeface="+mj-cs"/>
            </a:endParaRPr>
          </a:p>
          <a:p>
            <a:pPr marL="514350" indent="-514350" algn="l" rtl="0">
              <a:lnSpc>
                <a:spcPct val="150000"/>
              </a:lnSpc>
            </a:pPr>
            <a:r>
              <a:rPr lang="en-US" sz="3000" dirty="0" smtClean="0">
                <a:solidFill>
                  <a:srgbClr val="000000"/>
                </a:solidFill>
                <a:latin typeface="Times New Roman" pitchFamily="18" charset="0"/>
                <a:cs typeface="+mj-cs"/>
              </a:rPr>
              <a:t>Maximum load of tie beam "Q"=10 % of the maximum load of columns             </a:t>
            </a:r>
            <a:r>
              <a:rPr lang="en-US" sz="3000" dirty="0" smtClean="0">
                <a:solidFill>
                  <a:srgbClr val="000000"/>
                </a:solidFill>
                <a:latin typeface="Times New Roman" pitchFamily="18" charset="0"/>
              </a:rPr>
              <a:t>Q=66.19 ton.</a:t>
            </a:r>
            <a:endParaRPr lang="en-US" sz="3000" dirty="0" smtClean="0">
              <a:solidFill>
                <a:srgbClr val="000000"/>
              </a:solidFill>
              <a:latin typeface="Times New Roman" pitchFamily="18" charset="0"/>
              <a:cs typeface="+mj-cs"/>
            </a:endParaRPr>
          </a:p>
          <a:p>
            <a:pPr algn="l" rtl="0">
              <a:lnSpc>
                <a:spcPct val="150000"/>
              </a:lnSpc>
            </a:pPr>
            <a:r>
              <a:rPr lang="en-US" sz="3000" dirty="0" smtClean="0">
                <a:solidFill>
                  <a:srgbClr val="000000"/>
                </a:solidFill>
                <a:latin typeface="Times New Roman" pitchFamily="18" charset="0"/>
              </a:rPr>
              <a:t>ρ = .8 %.</a:t>
            </a:r>
            <a:r>
              <a:rPr lang="en-US" sz="3000" dirty="0" smtClean="0">
                <a:solidFill>
                  <a:srgbClr val="000000"/>
                </a:solidFill>
                <a:latin typeface="Times New Roman" pitchFamily="18" charset="0"/>
                <a:cs typeface="+mj-cs"/>
              </a:rPr>
              <a:t> </a:t>
            </a:r>
          </a:p>
          <a:p>
            <a:pPr algn="l" rtl="0">
              <a:lnSpc>
                <a:spcPct val="150000"/>
              </a:lnSpc>
            </a:pPr>
            <a:r>
              <a:rPr lang="en-US" sz="3000" dirty="0" smtClean="0">
                <a:solidFill>
                  <a:srgbClr val="000000"/>
                </a:solidFill>
                <a:latin typeface="Times New Roman" pitchFamily="18" charset="0"/>
                <a:cs typeface="+mj-cs"/>
              </a:rPr>
              <a:t>A</a:t>
            </a:r>
            <a:r>
              <a:rPr lang="en-US" sz="2400" dirty="0" smtClean="0">
                <a:solidFill>
                  <a:srgbClr val="000000"/>
                </a:solidFill>
                <a:latin typeface="Times New Roman" pitchFamily="18" charset="0"/>
                <a:cs typeface="+mj-cs"/>
              </a:rPr>
              <a:t>s</a:t>
            </a:r>
            <a:r>
              <a:rPr lang="en-US" sz="3000" dirty="0" smtClean="0">
                <a:solidFill>
                  <a:srgbClr val="000000"/>
                </a:solidFill>
                <a:latin typeface="Times New Roman" pitchFamily="18" charset="0"/>
                <a:cs typeface="+mj-cs"/>
              </a:rPr>
              <a:t>=                      = </a:t>
            </a:r>
            <a:r>
              <a:rPr lang="en-US" sz="3000" dirty="0" err="1" smtClean="0">
                <a:solidFill>
                  <a:srgbClr val="000000"/>
                </a:solidFill>
                <a:latin typeface="Times New Roman" pitchFamily="18" charset="0"/>
                <a:cs typeface="+mj-cs"/>
              </a:rPr>
              <a:t>ρbd</a:t>
            </a:r>
            <a:r>
              <a:rPr lang="en-US" sz="3000" dirty="0" smtClean="0">
                <a:solidFill>
                  <a:srgbClr val="000000"/>
                </a:solidFill>
                <a:latin typeface="Times New Roman" pitchFamily="18" charset="0"/>
                <a:cs typeface="+mj-cs"/>
              </a:rPr>
              <a:t> </a:t>
            </a:r>
          </a:p>
          <a:p>
            <a:pPr lvl="1" algn="l" rtl="0">
              <a:lnSpc>
                <a:spcPct val="150000"/>
              </a:lnSpc>
              <a:buFont typeface="Wingdings" pitchFamily="2" charset="2"/>
              <a:buChar char="Ø"/>
            </a:pPr>
            <a:r>
              <a:rPr lang="en-US" sz="2600" dirty="0" smtClean="0">
                <a:solidFill>
                  <a:srgbClr val="000000"/>
                </a:solidFill>
                <a:latin typeface="Times New Roman" pitchFamily="18" charset="0"/>
              </a:rPr>
              <a:t>As  = 30.086 cm², so use 10 ɸ 25.</a:t>
            </a:r>
          </a:p>
          <a:p>
            <a:pPr lvl="1" algn="l" rtl="0">
              <a:lnSpc>
                <a:spcPct val="150000"/>
              </a:lnSpc>
              <a:buFont typeface="Wingdings" pitchFamily="2" charset="2"/>
              <a:buChar char="Ø"/>
            </a:pPr>
            <a:r>
              <a:rPr lang="en-US" sz="2600" dirty="0" smtClean="0">
                <a:solidFill>
                  <a:srgbClr val="000000"/>
                </a:solidFill>
                <a:latin typeface="Times New Roman" pitchFamily="18" charset="0"/>
              </a:rPr>
              <a:t>d = 75 cm, so h= 80 cm. </a:t>
            </a:r>
          </a:p>
          <a:p>
            <a:pPr lvl="1" algn="l" rtl="0">
              <a:lnSpc>
                <a:spcPct val="150000"/>
              </a:lnSpc>
              <a:buFont typeface="Arial" pitchFamily="34" charset="0"/>
              <a:buChar char="•"/>
            </a:pPr>
            <a:endParaRPr lang="en-US" sz="2600" dirty="0" smtClean="0">
              <a:solidFill>
                <a:srgbClr val="000000"/>
              </a:solidFill>
              <a:latin typeface="Times New Roman" pitchFamily="18" charset="0"/>
              <a:cs typeface="+mj-cs"/>
            </a:endParaRPr>
          </a:p>
          <a:p>
            <a:pPr algn="l" rtl="0">
              <a:lnSpc>
                <a:spcPct val="150000"/>
              </a:lnSpc>
              <a:buNone/>
            </a:pPr>
            <a:endParaRPr lang="en-US" sz="3000" dirty="0" smtClean="0">
              <a:solidFill>
                <a:srgbClr val="000000"/>
              </a:solidFill>
              <a:latin typeface="Times New Roman" pitchFamily="18" charset="0"/>
              <a:cs typeface="+mj-cs"/>
            </a:endParaRPr>
          </a:p>
          <a:p>
            <a:pPr algn="l" rtl="0">
              <a:lnSpc>
                <a:spcPct val="200000"/>
              </a:lnSpc>
              <a:buNone/>
            </a:pPr>
            <a:endParaRPr lang="ar-SA" sz="3000" dirty="0" smtClean="0">
              <a:solidFill>
                <a:srgbClr val="000000"/>
              </a:solidFill>
              <a:latin typeface="Times New Roman" pitchFamily="18" charset="0"/>
              <a:cs typeface="Times New Roman" pitchFamily="18" charset="0"/>
            </a:endParaRPr>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51201" name="Picture 1"/>
          <p:cNvPicPr>
            <a:picLocks noChangeAspect="1" noChangeArrowheads="1"/>
          </p:cNvPicPr>
          <p:nvPr/>
        </p:nvPicPr>
        <p:blipFill>
          <a:blip r:embed="rId2" cstate="print">
            <a:clrChange>
              <a:clrFrom>
                <a:srgbClr val="FFFFFF"/>
              </a:clrFrom>
              <a:clrTo>
                <a:srgbClr val="FFFFFF">
                  <a:alpha val="0"/>
                </a:srgbClr>
              </a:clrTo>
            </a:clrChange>
            <a:lum bright="-70000" contrast="99000"/>
          </a:blip>
          <a:srcRect/>
          <a:stretch>
            <a:fillRect/>
          </a:stretch>
        </p:blipFill>
        <p:spPr bwMode="auto">
          <a:xfrm>
            <a:off x="1331640" y="4365104"/>
            <a:ext cx="1881972" cy="881241"/>
          </a:xfrm>
          <a:prstGeom prst="rect">
            <a:avLst/>
          </a:prstGeom>
          <a:noFill/>
        </p:spPr>
      </p:pic>
      <p:sp>
        <p:nvSpPr>
          <p:cNvPr id="6" name="سهم إلى اليمين 5"/>
          <p:cNvSpPr/>
          <p:nvPr/>
        </p:nvSpPr>
        <p:spPr bwMode="auto">
          <a:xfrm>
            <a:off x="4932040" y="2996952"/>
            <a:ext cx="1152128" cy="432048"/>
          </a:xfrm>
          <a:prstGeom prst="rightArrow">
            <a:avLst/>
          </a:prstGeom>
          <a:gradFill flip="none" rotWithShape="1">
            <a:gsLst>
              <a:gs pos="0">
                <a:srgbClr val="4D4D4D"/>
              </a:gs>
              <a:gs pos="39999">
                <a:srgbClr val="0A128C"/>
              </a:gs>
              <a:gs pos="70000">
                <a:srgbClr val="181CC7"/>
              </a:gs>
              <a:gs pos="88000">
                <a:srgbClr val="7005D4"/>
              </a:gs>
              <a:gs pos="100000">
                <a:srgbClr val="8C3D91"/>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charset="0"/>
            </a:endParaRPr>
          </a:p>
        </p:txBody>
      </p:sp>
      <p:sp>
        <p:nvSpPr>
          <p:cNvPr id="8" name="سهم للأسفل 7"/>
          <p:cNvSpPr/>
          <p:nvPr/>
        </p:nvSpPr>
        <p:spPr bwMode="auto">
          <a:xfrm>
            <a:off x="4283968" y="4509120"/>
            <a:ext cx="340616" cy="720080"/>
          </a:xfrm>
          <a:prstGeom prst="downArrow">
            <a:avLst/>
          </a:prstGeom>
          <a:gradFill flip="none" rotWithShape="1">
            <a:gsLst>
              <a:gs pos="0">
                <a:srgbClr val="4D4D4D"/>
              </a:gs>
              <a:gs pos="39999">
                <a:srgbClr val="0A128C"/>
              </a:gs>
              <a:gs pos="70000">
                <a:srgbClr val="181CC7"/>
              </a:gs>
              <a:gs pos="88000">
                <a:srgbClr val="7005D4"/>
              </a:gs>
              <a:gs pos="100000">
                <a:srgbClr val="8C3D91"/>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endParaRPr lang="ar-SA" smtClean="0"/>
          </a:p>
        </p:txBody>
      </p:sp>
    </p:spTree>
  </p:cSld>
  <p:clrMapOvr>
    <a:masterClrMapping/>
  </p:clrMapOvr>
  <p:transition>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lum bright="-11000" contrast="11000"/>
          </a:blip>
          <a:srcRect/>
          <a:stretch>
            <a:fillRect/>
          </a:stretch>
        </p:blipFill>
        <p:spPr bwMode="auto">
          <a:xfrm>
            <a:off x="0" y="1412776"/>
            <a:ext cx="9144000" cy="5445224"/>
          </a:xfrm>
          <a:prstGeom prst="rect">
            <a:avLst/>
          </a:prstGeom>
          <a:noFill/>
          <a:ln w="9525">
            <a:noFill/>
            <a:miter lim="800000"/>
            <a:headEnd/>
            <a:tailEnd/>
          </a:ln>
        </p:spPr>
      </p:pic>
      <p:sp>
        <p:nvSpPr>
          <p:cNvPr id="3" name="عنوان 2"/>
          <p:cNvSpPr>
            <a:spLocks noGrp="1"/>
          </p:cNvSpPr>
          <p:nvPr>
            <p:ph type="title"/>
          </p:nvPr>
        </p:nvSpPr>
        <p:spPr>
          <a:xfrm>
            <a:off x="179512" y="188640"/>
            <a:ext cx="8784976" cy="787970"/>
          </a:xfrm>
        </p:spPr>
        <p:txBody>
          <a:bodyPr/>
          <a:lstStyle/>
          <a:p>
            <a:pPr algn="ctr"/>
            <a:r>
              <a:rPr lang="en-US" sz="4000" b="1" dirty="0" smtClean="0">
                <a:solidFill>
                  <a:srgbClr val="000000"/>
                </a:solidFill>
                <a:latin typeface="Times New Roman" pitchFamily="18" charset="0"/>
                <a:cs typeface="Times New Roman" pitchFamily="18" charset="0"/>
              </a:rPr>
              <a:t>Plan View of Piles' Caps &amp; Tie Beams</a:t>
            </a:r>
            <a:endParaRPr lang="ar-SA" sz="4000" b="1" dirty="0" smtClean="0">
              <a:solidFill>
                <a:srgbClr val="000000"/>
              </a:solidFill>
              <a:latin typeface="Times New Roman" pitchFamily="18" charset="0"/>
              <a:cs typeface="Times New Roman" pitchFamily="18"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60648"/>
            <a:ext cx="8640960" cy="715962"/>
          </a:xfrm>
        </p:spPr>
        <p:txBody>
          <a:bodyPr/>
          <a:lstStyle/>
          <a:p>
            <a:pPr algn="ctr"/>
            <a:r>
              <a:rPr lang="en-US" b="1" dirty="0" smtClean="0"/>
              <a:t/>
            </a:r>
            <a:br>
              <a:rPr lang="en-US" b="1" dirty="0" smtClean="0"/>
            </a:br>
            <a:r>
              <a:rPr lang="en-US" b="1" dirty="0" smtClean="0">
                <a:solidFill>
                  <a:srgbClr val="000000"/>
                </a:solidFill>
                <a:latin typeface="Times New Roman" pitchFamily="18" charset="0"/>
                <a:cs typeface="Times New Roman" pitchFamily="18" charset="0"/>
              </a:rPr>
              <a:t>MAT OVER PILES</a:t>
            </a:r>
            <a:r>
              <a:rPr lang="en-US" dirty="0" smtClean="0"/>
              <a:t/>
            </a:r>
            <a:br>
              <a:rPr lang="en-US" dirty="0" smtClean="0"/>
            </a:br>
            <a:endParaRPr lang="ar-SA" dirty="0"/>
          </a:p>
        </p:txBody>
      </p:sp>
      <p:sp>
        <p:nvSpPr>
          <p:cNvPr id="3" name="عنصر نائب للمحتوى 2"/>
          <p:cNvSpPr>
            <a:spLocks noGrp="1"/>
          </p:cNvSpPr>
          <p:nvPr>
            <p:ph idx="1"/>
          </p:nvPr>
        </p:nvSpPr>
        <p:spPr>
          <a:xfrm>
            <a:off x="251520" y="1628800"/>
            <a:ext cx="8640960" cy="4896544"/>
          </a:xfrm>
        </p:spPr>
        <p:txBody>
          <a:bodyPr/>
          <a:lstStyle/>
          <a:p>
            <a:pPr algn="l" rtl="0">
              <a:lnSpc>
                <a:spcPct val="200000"/>
              </a:lnSpc>
            </a:pPr>
            <a:r>
              <a:rPr lang="en-US" sz="3000" dirty="0" smtClean="0">
                <a:solidFill>
                  <a:srgbClr val="000000"/>
                </a:solidFill>
                <a:latin typeface="Times New Roman" pitchFamily="18" charset="0"/>
                <a:cs typeface="+mj-cs"/>
              </a:rPr>
              <a:t> q</a:t>
            </a:r>
            <a:r>
              <a:rPr lang="en-US" sz="2000" dirty="0" smtClean="0">
                <a:solidFill>
                  <a:srgbClr val="000000"/>
                </a:solidFill>
                <a:latin typeface="Times New Roman" pitchFamily="18" charset="0"/>
                <a:cs typeface="+mj-cs"/>
              </a:rPr>
              <a:t>u.mat</a:t>
            </a:r>
            <a:r>
              <a:rPr lang="en-US" sz="3000" dirty="0" smtClean="0">
                <a:solidFill>
                  <a:srgbClr val="000000"/>
                </a:solidFill>
                <a:latin typeface="Times New Roman" pitchFamily="18" charset="0"/>
                <a:cs typeface="+mj-cs"/>
              </a:rPr>
              <a:t> = </a:t>
            </a:r>
            <a:endParaRPr lang="en-US" sz="2800" dirty="0" smtClean="0">
              <a:solidFill>
                <a:srgbClr val="000000"/>
              </a:solidFill>
              <a:latin typeface="Times New Roman" pitchFamily="18" charset="0"/>
              <a:cs typeface="+mj-cs"/>
            </a:endParaRPr>
          </a:p>
          <a:p>
            <a:pPr algn="l" rtl="0">
              <a:lnSpc>
                <a:spcPct val="200000"/>
              </a:lnSpc>
            </a:pPr>
            <a:r>
              <a:rPr lang="en-US" sz="3000" dirty="0" smtClean="0">
                <a:solidFill>
                  <a:srgbClr val="000000"/>
                </a:solidFill>
                <a:latin typeface="Times New Roman" pitchFamily="18" charset="0"/>
                <a:cs typeface="+mj-cs"/>
              </a:rPr>
              <a:t>Q</a:t>
            </a:r>
            <a:r>
              <a:rPr lang="en-US" sz="2000" dirty="0" smtClean="0">
                <a:solidFill>
                  <a:srgbClr val="000000"/>
                </a:solidFill>
                <a:latin typeface="Times New Roman" pitchFamily="18" charset="0"/>
                <a:cs typeface="+mj-cs"/>
              </a:rPr>
              <a:t>mat </a:t>
            </a:r>
            <a:r>
              <a:rPr lang="en-US" sz="3000" dirty="0" smtClean="0">
                <a:solidFill>
                  <a:srgbClr val="000000"/>
                </a:solidFill>
                <a:latin typeface="Times New Roman" pitchFamily="18" charset="0"/>
                <a:cs typeface="+mj-cs"/>
              </a:rPr>
              <a:t>= mat load= q</a:t>
            </a:r>
            <a:r>
              <a:rPr lang="en-US" sz="2000" dirty="0" smtClean="0">
                <a:solidFill>
                  <a:srgbClr val="000000"/>
                </a:solidFill>
                <a:latin typeface="Times New Roman" pitchFamily="18" charset="0"/>
                <a:cs typeface="+mj-cs"/>
              </a:rPr>
              <a:t>all.mat </a:t>
            </a:r>
            <a:r>
              <a:rPr lang="en-US" sz="3000" dirty="0" smtClean="0">
                <a:solidFill>
                  <a:srgbClr val="000000"/>
                </a:solidFill>
                <a:latin typeface="Times New Roman" pitchFamily="18" charset="0"/>
                <a:cs typeface="+mj-cs"/>
              </a:rPr>
              <a:t>xA</a:t>
            </a:r>
            <a:r>
              <a:rPr lang="en-US" sz="2000" dirty="0" smtClean="0">
                <a:solidFill>
                  <a:srgbClr val="000000"/>
                </a:solidFill>
                <a:latin typeface="Times New Roman" pitchFamily="18" charset="0"/>
                <a:cs typeface="+mj-cs"/>
              </a:rPr>
              <a:t>mat.</a:t>
            </a:r>
          </a:p>
          <a:p>
            <a:pPr algn="l" rtl="0">
              <a:lnSpc>
                <a:spcPct val="200000"/>
              </a:lnSpc>
              <a:buNone/>
            </a:pPr>
            <a:r>
              <a:rPr lang="en-US" sz="3000" dirty="0" smtClean="0">
                <a:solidFill>
                  <a:srgbClr val="000000"/>
                </a:solidFill>
                <a:latin typeface="Times New Roman" pitchFamily="18" charset="0"/>
                <a:cs typeface="+mj-cs"/>
              </a:rPr>
              <a:t>		  =156.4 x 405 = 63342.6 </a:t>
            </a:r>
            <a:r>
              <a:rPr lang="en-US" sz="2800" dirty="0" smtClean="0">
                <a:solidFill>
                  <a:srgbClr val="000000"/>
                </a:solidFill>
                <a:latin typeface="Times New Roman" pitchFamily="18" charset="0"/>
                <a:cs typeface="+mj-cs"/>
              </a:rPr>
              <a:t>KN.</a:t>
            </a:r>
            <a:r>
              <a:rPr lang="en-US" sz="3000" dirty="0" smtClean="0">
                <a:solidFill>
                  <a:srgbClr val="000000"/>
                </a:solidFill>
                <a:latin typeface="Times New Roman" pitchFamily="18" charset="0"/>
                <a:cs typeface="+mj-cs"/>
              </a:rPr>
              <a:t> </a:t>
            </a:r>
          </a:p>
          <a:p>
            <a:pPr algn="l" rtl="0">
              <a:lnSpc>
                <a:spcPct val="200000"/>
              </a:lnSpc>
            </a:pPr>
            <a:r>
              <a:rPr lang="en-US" sz="3000" dirty="0" smtClean="0">
                <a:solidFill>
                  <a:srgbClr val="000000"/>
                </a:solidFill>
                <a:latin typeface="Times New Roman" pitchFamily="18" charset="0"/>
                <a:cs typeface="+mj-cs"/>
              </a:rPr>
              <a:t>Piles load= building load - mat load.</a:t>
            </a:r>
            <a:r>
              <a:rPr lang="en-US" sz="2800" dirty="0" smtClean="0">
                <a:solidFill>
                  <a:srgbClr val="000000"/>
                </a:solidFill>
                <a:latin typeface="Times New Roman" pitchFamily="18" charset="0"/>
                <a:cs typeface="Times New Roman" pitchFamily="18" charset="0"/>
              </a:rPr>
              <a:t> </a:t>
            </a:r>
            <a:endParaRPr lang="en-US" sz="3000" dirty="0" smtClean="0">
              <a:solidFill>
                <a:srgbClr val="000000"/>
              </a:solidFill>
              <a:latin typeface="Times New Roman" pitchFamily="18" charset="0"/>
              <a:cs typeface="+mj-cs"/>
            </a:endParaRPr>
          </a:p>
          <a:p>
            <a:pPr algn="l" rtl="0">
              <a:lnSpc>
                <a:spcPct val="200000"/>
              </a:lnSpc>
              <a:buNone/>
            </a:pPr>
            <a:r>
              <a:rPr lang="en-US" sz="3000" dirty="0" smtClean="0">
                <a:solidFill>
                  <a:srgbClr val="000000"/>
                </a:solidFill>
                <a:latin typeface="Times New Roman" pitchFamily="18" charset="0"/>
                <a:cs typeface="+mj-cs"/>
              </a:rPr>
              <a:t>		         = 99171.88 – 63342.63= 35829.28 </a:t>
            </a:r>
            <a:r>
              <a:rPr lang="en-US" sz="2800" dirty="0" smtClean="0">
                <a:solidFill>
                  <a:srgbClr val="000000"/>
                </a:solidFill>
                <a:latin typeface="Times New Roman" pitchFamily="18" charset="0"/>
                <a:cs typeface="+mj-cs"/>
              </a:rPr>
              <a:t>KN.</a:t>
            </a:r>
          </a:p>
          <a:p>
            <a:pPr algn="l" rtl="0">
              <a:lnSpc>
                <a:spcPct val="150000"/>
              </a:lnSpc>
            </a:pPr>
            <a:endParaRPr lang="ar-SA" dirty="0"/>
          </a:p>
        </p:txBody>
      </p:sp>
      <p:graphicFrame>
        <p:nvGraphicFramePr>
          <p:cNvPr id="3079" name="Object 7"/>
          <p:cNvGraphicFramePr>
            <a:graphicFrameLocks noChangeAspect="1"/>
          </p:cNvGraphicFramePr>
          <p:nvPr/>
        </p:nvGraphicFramePr>
        <p:xfrm>
          <a:off x="1907704" y="1916832"/>
          <a:ext cx="9793089" cy="872594"/>
        </p:xfrm>
        <a:graphic>
          <a:graphicData uri="http://schemas.openxmlformats.org/presentationml/2006/ole">
            <p:oleObj spid="_x0000_s3079" name="مستند" r:id="rId5" imgW="5273690" imgH="469817" progId="Word.Document.12">
              <p:embed/>
            </p:oleObj>
          </a:graphicData>
        </a:graphic>
      </p:graphicFrame>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404664"/>
            <a:ext cx="8784976" cy="792088"/>
          </a:xfrm>
        </p:spPr>
        <p:txBody>
          <a:bodyPr/>
          <a:lstStyle/>
          <a:p>
            <a:pPr algn="ctr" rtl="0">
              <a:lnSpc>
                <a:spcPct val="150000"/>
              </a:lnSpc>
            </a:pPr>
            <a:r>
              <a:rPr lang="en-US" b="1" dirty="0" smtClean="0"/>
              <a:t/>
            </a:r>
            <a:br>
              <a:rPr lang="en-US" b="1" dirty="0" smtClean="0"/>
            </a:br>
            <a:r>
              <a:rPr lang="en-US" sz="4000" b="1" dirty="0" smtClean="0">
                <a:solidFill>
                  <a:srgbClr val="000000"/>
                </a:solidFill>
                <a:latin typeface="Times New Roman" pitchFamily="18" charset="0"/>
                <a:cs typeface="Times New Roman" pitchFamily="18" charset="0"/>
              </a:rPr>
              <a:t>MAT OVER PILES</a:t>
            </a:r>
            <a:r>
              <a:rPr lang="en-US" dirty="0" smtClean="0"/>
              <a:t/>
            </a:r>
            <a:br>
              <a:rPr lang="en-US" dirty="0" smtClean="0"/>
            </a:br>
            <a:endParaRPr lang="ar-SA" dirty="0"/>
          </a:p>
        </p:txBody>
      </p:sp>
      <p:sp>
        <p:nvSpPr>
          <p:cNvPr id="5" name="عنصر نائب للمحتوى 4"/>
          <p:cNvSpPr>
            <a:spLocks noGrp="1"/>
          </p:cNvSpPr>
          <p:nvPr>
            <p:ph idx="1"/>
          </p:nvPr>
        </p:nvSpPr>
        <p:spPr>
          <a:xfrm>
            <a:off x="179512" y="1484784"/>
            <a:ext cx="8784976" cy="5040560"/>
          </a:xfrm>
        </p:spPr>
        <p:txBody>
          <a:bodyPr/>
          <a:lstStyle/>
          <a:p>
            <a:pPr algn="l" rtl="0">
              <a:lnSpc>
                <a:spcPct val="200000"/>
              </a:lnSpc>
            </a:pPr>
            <a:r>
              <a:rPr lang="en-US" sz="2900" dirty="0" smtClean="0">
                <a:solidFill>
                  <a:srgbClr val="000000"/>
                </a:solidFill>
                <a:latin typeface="Times New Roman" pitchFamily="18" charset="0"/>
                <a:cs typeface="+mj-cs"/>
              </a:rPr>
              <a:t>Piles used for mat are 80 cm diameter and 16 m length.</a:t>
            </a:r>
          </a:p>
          <a:p>
            <a:pPr algn="l" rtl="0">
              <a:lnSpc>
                <a:spcPct val="200000"/>
              </a:lnSpc>
            </a:pPr>
            <a:r>
              <a:rPr lang="en-US" sz="2900" dirty="0" smtClean="0">
                <a:solidFill>
                  <a:srgbClr val="000000"/>
                </a:solidFill>
                <a:latin typeface="Times New Roman" pitchFamily="18" charset="0"/>
                <a:cs typeface="+mj-cs"/>
              </a:rPr>
              <a:t>Number of piles=                      =</a:t>
            </a:r>
            <a:r>
              <a:rPr lang="en-US" sz="2900" dirty="0" smtClean="0">
                <a:solidFill>
                  <a:srgbClr val="000000"/>
                </a:solidFill>
                <a:latin typeface="Times New Roman" pitchFamily="18" charset="0"/>
              </a:rPr>
              <a:t> 44 piles.</a:t>
            </a:r>
            <a:r>
              <a:rPr lang="en-US" sz="2900" dirty="0" smtClean="0">
                <a:solidFill>
                  <a:srgbClr val="000000"/>
                </a:solidFill>
                <a:latin typeface="Times New Roman" pitchFamily="18" charset="0"/>
                <a:cs typeface="+mj-cs"/>
              </a:rPr>
              <a:t>	</a:t>
            </a:r>
          </a:p>
          <a:p>
            <a:pPr algn="l" rtl="0">
              <a:lnSpc>
                <a:spcPct val="200000"/>
              </a:lnSpc>
            </a:pPr>
            <a:r>
              <a:rPr lang="en-US" sz="2900" dirty="0" smtClean="0">
                <a:solidFill>
                  <a:srgbClr val="000000"/>
                </a:solidFill>
                <a:latin typeface="Times New Roman" pitchFamily="18" charset="0"/>
                <a:cs typeface="+mj-cs"/>
              </a:rPr>
              <a:t>Depth of mat “d” = 100 cm </a:t>
            </a:r>
            <a:r>
              <a:rPr lang="en-US" sz="2900" dirty="0" smtClean="0">
                <a:solidFill>
                  <a:srgbClr val="000000"/>
                </a:solidFill>
                <a:latin typeface="Times New Roman" pitchFamily="18" charset="0"/>
              </a:rPr>
              <a:t>such that for the most critical column (No.8) no punching occurs:</a:t>
            </a:r>
          </a:p>
          <a:p>
            <a:pPr lvl="1" algn="l" rtl="0">
              <a:lnSpc>
                <a:spcPct val="200000"/>
              </a:lnSpc>
              <a:buFont typeface="Wingdings" pitchFamily="2" charset="2"/>
              <a:buChar char="Ø"/>
            </a:pPr>
            <a:r>
              <a:rPr lang="en-US" sz="2600" dirty="0" smtClean="0">
                <a:solidFill>
                  <a:srgbClr val="000000"/>
                </a:solidFill>
                <a:latin typeface="Times New Roman" pitchFamily="18" charset="0"/>
                <a:cs typeface="+mj-cs"/>
              </a:rPr>
              <a:t>Φ Vc</a:t>
            </a:r>
            <a:r>
              <a:rPr lang="en-US" sz="2600" dirty="0" smtClean="0">
                <a:cs typeface="+mj-cs"/>
              </a:rPr>
              <a:t> </a:t>
            </a:r>
            <a:r>
              <a:rPr lang="en-US" sz="2600" dirty="0" smtClean="0">
                <a:solidFill>
                  <a:srgbClr val="000000"/>
                </a:solidFill>
                <a:latin typeface="Times New Roman" pitchFamily="18" charset="0"/>
                <a:cs typeface="+mj-cs"/>
              </a:rPr>
              <a:t>= 4555 KN &gt; Vu.max = 4326.65 KN (from SAP). </a:t>
            </a:r>
          </a:p>
          <a:p>
            <a:pPr algn="l" rtl="0">
              <a:lnSpc>
                <a:spcPct val="200000"/>
              </a:lnSpc>
              <a:buNone/>
            </a:pPr>
            <a:endParaRPr lang="en-US" dirty="0" smtClean="0">
              <a:solidFill>
                <a:srgbClr val="000000"/>
              </a:solidFill>
              <a:latin typeface="Times New Roman" pitchFamily="18" charset="0"/>
              <a:cs typeface="+mj-cs"/>
            </a:endParaRPr>
          </a:p>
        </p:txBody>
      </p:sp>
      <p:graphicFrame>
        <p:nvGraphicFramePr>
          <p:cNvPr id="4100" name="Object 4"/>
          <p:cNvGraphicFramePr>
            <a:graphicFrameLocks noChangeAspect="1"/>
          </p:cNvGraphicFramePr>
          <p:nvPr/>
        </p:nvGraphicFramePr>
        <p:xfrm>
          <a:off x="3203848" y="2708920"/>
          <a:ext cx="8462639" cy="1080120"/>
        </p:xfrm>
        <a:graphic>
          <a:graphicData uri="http://schemas.openxmlformats.org/presentationml/2006/ole">
            <p:oleObj spid="_x0000_s4100" name="مستند" r:id="rId4" imgW="5273690" imgH="673224" progId="Word.Document.12">
              <p:embed/>
            </p:oleObj>
          </a:graphicData>
        </a:graphic>
      </p:graphicFrame>
      <p:sp>
        <p:nvSpPr>
          <p:cNvPr id="6" name="سهم للأسفل 5"/>
          <p:cNvSpPr/>
          <p:nvPr/>
        </p:nvSpPr>
        <p:spPr bwMode="auto">
          <a:xfrm>
            <a:off x="6948264" y="4797152"/>
            <a:ext cx="340616" cy="720080"/>
          </a:xfrm>
          <a:prstGeom prst="downArrow">
            <a:avLst/>
          </a:prstGeom>
          <a:gradFill flip="none" rotWithShape="1">
            <a:gsLst>
              <a:gs pos="0">
                <a:srgbClr val="4D4D4D"/>
              </a:gs>
              <a:gs pos="39999">
                <a:srgbClr val="0A128C"/>
              </a:gs>
              <a:gs pos="70000">
                <a:srgbClr val="181CC7"/>
              </a:gs>
              <a:gs pos="88000">
                <a:srgbClr val="7005D4"/>
              </a:gs>
              <a:gs pos="100000">
                <a:srgbClr val="8C3D91"/>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endParaRPr lang="ar-SA" smtClean="0"/>
          </a:p>
        </p:txBody>
      </p:sp>
    </p:spTree>
  </p:cSld>
  <p:clrMapOvr>
    <a:masterClrMapping/>
  </p:clrMapOvr>
  <p:transition>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404664"/>
            <a:ext cx="8784976" cy="792088"/>
          </a:xfrm>
        </p:spPr>
        <p:txBody>
          <a:bodyPr/>
          <a:lstStyle/>
          <a:p>
            <a:pPr algn="ctr" rtl="0">
              <a:lnSpc>
                <a:spcPct val="150000"/>
              </a:lnSpc>
            </a:pPr>
            <a:r>
              <a:rPr lang="en-US" b="1" dirty="0" smtClean="0"/>
              <a:t/>
            </a:r>
            <a:br>
              <a:rPr lang="en-US" b="1" dirty="0" smtClean="0"/>
            </a:br>
            <a:r>
              <a:rPr lang="en-US" sz="4000" b="1" dirty="0" smtClean="0">
                <a:solidFill>
                  <a:srgbClr val="000000"/>
                </a:solidFill>
                <a:latin typeface="Times New Roman" pitchFamily="18" charset="0"/>
                <a:cs typeface="Times New Roman" pitchFamily="18" charset="0"/>
              </a:rPr>
              <a:t>Maximum Shear Force From SAP</a:t>
            </a:r>
            <a:r>
              <a:rPr lang="en-US" dirty="0" smtClean="0"/>
              <a:t/>
            </a:r>
            <a:br>
              <a:rPr lang="en-US" dirty="0" smtClean="0"/>
            </a:br>
            <a:endParaRPr lang="ar-SA" dirty="0"/>
          </a:p>
        </p:txBody>
      </p:sp>
      <p:pic>
        <p:nvPicPr>
          <p:cNvPr id="57347" name="Picture 3"/>
          <p:cNvPicPr>
            <a:picLocks noGrp="1" noChangeAspect="1" noChangeArrowheads="1"/>
          </p:cNvPicPr>
          <p:nvPr>
            <p:ph idx="1"/>
          </p:nvPr>
        </p:nvPicPr>
        <p:blipFill>
          <a:blip r:embed="rId3" cstate="print">
            <a:lum bright="-32000" contrast="70000"/>
          </a:blip>
          <a:srcRect/>
          <a:stretch>
            <a:fillRect/>
          </a:stretch>
        </p:blipFill>
        <p:spPr bwMode="auto">
          <a:xfrm>
            <a:off x="251520" y="1772816"/>
            <a:ext cx="8690608" cy="4896544"/>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404664"/>
            <a:ext cx="8784976" cy="1080120"/>
          </a:xfrm>
        </p:spPr>
        <p:txBody>
          <a:bodyPr/>
          <a:lstStyle/>
          <a:p>
            <a:pPr algn="ctr" rtl="0"/>
            <a:r>
              <a:rPr lang="en-US" sz="4000" b="1" dirty="0" smtClean="0">
                <a:solidFill>
                  <a:srgbClr val="000000"/>
                </a:solidFill>
                <a:latin typeface="Times New Roman" pitchFamily="18" charset="0"/>
                <a:cs typeface="Times New Roman" pitchFamily="18" charset="0"/>
              </a:rPr>
              <a:t/>
            </a:r>
            <a:br>
              <a:rPr lang="en-US" sz="4000" b="1" dirty="0" smtClean="0">
                <a:solidFill>
                  <a:srgbClr val="000000"/>
                </a:solidFill>
                <a:latin typeface="Times New Roman" pitchFamily="18" charset="0"/>
                <a:cs typeface="Times New Roman" pitchFamily="18" charset="0"/>
              </a:rPr>
            </a:br>
            <a:r>
              <a:rPr lang="en-US" sz="4000" b="1" dirty="0" smtClean="0">
                <a:solidFill>
                  <a:srgbClr val="000000"/>
                </a:solidFill>
                <a:latin typeface="Times New Roman" pitchFamily="18" charset="0"/>
                <a:cs typeface="Times New Roman" pitchFamily="18" charset="0"/>
              </a:rPr>
              <a:t>Cost and Duration Estimation </a:t>
            </a:r>
            <a:r>
              <a:rPr lang="en-US" dirty="0" smtClean="0"/>
              <a:t/>
            </a:r>
            <a:br>
              <a:rPr lang="en-US" dirty="0" smtClean="0"/>
            </a:br>
            <a:endParaRPr lang="ar-SA" dirty="0"/>
          </a:p>
        </p:txBody>
      </p:sp>
      <p:pic>
        <p:nvPicPr>
          <p:cNvPr id="58372" name="Picture 4"/>
          <p:cNvPicPr>
            <a:picLocks noGrp="1" noChangeAspect="1" noChangeArrowheads="1"/>
          </p:cNvPicPr>
          <p:nvPr>
            <p:ph idx="1"/>
          </p:nvPr>
        </p:nvPicPr>
        <p:blipFill>
          <a:blip r:embed="rId2" cstate="print">
            <a:lum bright="-54000" contrast="61000"/>
          </a:blip>
          <a:srcRect/>
          <a:stretch>
            <a:fillRect/>
          </a:stretch>
        </p:blipFill>
        <p:spPr bwMode="auto">
          <a:xfrm>
            <a:off x="150708" y="1988840"/>
            <a:ext cx="8813780" cy="4536504"/>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395536" y="332658"/>
            <a:ext cx="8352928" cy="1080118"/>
          </a:xfrm>
        </p:spPr>
        <p:txBody>
          <a:bodyPr/>
          <a:lstStyle/>
          <a:p>
            <a:pPr algn="ctr"/>
            <a:r>
              <a:rPr lang="en-US" sz="4000" b="1" dirty="0" smtClean="0">
                <a:solidFill>
                  <a:srgbClr val="000000"/>
                </a:solidFill>
                <a:latin typeface="Times New Roman" pitchFamily="18" charset="0"/>
                <a:cs typeface="Times New Roman" pitchFamily="18" charset="0"/>
              </a:rPr>
              <a:t>Building</a:t>
            </a:r>
            <a:r>
              <a:rPr lang="en-US" sz="4000" b="1" dirty="0" smtClean="0">
                <a:solidFill>
                  <a:schemeClr val="tx1">
                    <a:lumMod val="50000"/>
                  </a:schemeClr>
                </a:solidFill>
                <a:latin typeface="Times New Roman" pitchFamily="18" charset="0"/>
                <a:cs typeface="Times New Roman" pitchFamily="18" charset="0"/>
              </a:rPr>
              <a:t> </a:t>
            </a:r>
            <a:r>
              <a:rPr lang="en-US" sz="4000" b="1" dirty="0" smtClean="0">
                <a:solidFill>
                  <a:srgbClr val="000000"/>
                </a:solidFill>
                <a:latin typeface="Times New Roman" pitchFamily="18" charset="0"/>
                <a:cs typeface="Times New Roman" pitchFamily="18" charset="0"/>
              </a:rPr>
              <a:t>Description</a:t>
            </a:r>
            <a:endParaRPr lang="ru-RU" sz="3800" b="1" dirty="0">
              <a:solidFill>
                <a:srgbClr val="000000"/>
              </a:solidFill>
              <a:latin typeface="Times New Roman" pitchFamily="18" charset="0"/>
              <a:cs typeface="Times New Roman" pitchFamily="18" charset="0"/>
            </a:endParaRPr>
          </a:p>
        </p:txBody>
      </p:sp>
      <p:sp>
        <p:nvSpPr>
          <p:cNvPr id="6" name="عنصر نائب للمحتوى 5"/>
          <p:cNvSpPr>
            <a:spLocks noGrp="1"/>
          </p:cNvSpPr>
          <p:nvPr>
            <p:ph idx="1"/>
          </p:nvPr>
        </p:nvSpPr>
        <p:spPr>
          <a:xfrm>
            <a:off x="251520" y="1196752"/>
            <a:ext cx="8640960" cy="5184576"/>
          </a:xfrm>
        </p:spPr>
        <p:txBody>
          <a:bodyPr/>
          <a:lstStyle/>
          <a:p>
            <a:pPr algn="l" rtl="0">
              <a:lnSpc>
                <a:spcPct val="200000"/>
              </a:lnSpc>
              <a:buFont typeface="Arial" pitchFamily="34" charset="0"/>
              <a:buChar char="•"/>
            </a:pPr>
            <a:r>
              <a:rPr lang="en-US" dirty="0" smtClean="0">
                <a:solidFill>
                  <a:srgbClr val="000000"/>
                </a:solidFill>
                <a:latin typeface="Times New Roman" pitchFamily="18" charset="0"/>
                <a:cs typeface="Times New Roman" pitchFamily="18" charset="0"/>
              </a:rPr>
              <a:t>The  </a:t>
            </a:r>
            <a:r>
              <a:rPr lang="en-US" dirty="0">
                <a:solidFill>
                  <a:srgbClr val="000000"/>
                </a:solidFill>
                <a:latin typeface="Times New Roman" pitchFamily="18" charset="0"/>
                <a:cs typeface="Times New Roman" pitchFamily="18" charset="0"/>
              </a:rPr>
              <a:t>plan area </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405m </a:t>
            </a:r>
            <a:r>
              <a:rPr lang="en-US" dirty="0" smtClean="0">
                <a:solidFill>
                  <a:srgbClr val="000000"/>
                </a:solidFill>
                <a:latin typeface="Times New Roman" pitchFamily="18" charset="0"/>
                <a:cs typeface="Times New Roman" pitchFamily="18" charset="0"/>
              </a:rPr>
              <a:t>².</a:t>
            </a:r>
          </a:p>
          <a:p>
            <a:pPr algn="l" rtl="0">
              <a:lnSpc>
                <a:spcPct val="200000"/>
              </a:lnSpc>
              <a:buFont typeface="Arial" pitchFamily="34" charset="0"/>
              <a:buChar char="•"/>
            </a:pPr>
            <a:r>
              <a:rPr lang="en-US" dirty="0" smtClean="0">
                <a:solidFill>
                  <a:srgbClr val="000000"/>
                </a:solidFill>
                <a:latin typeface="Times New Roman" pitchFamily="18" charset="0"/>
                <a:cs typeface="Times New Roman" pitchFamily="18" charset="0"/>
              </a:rPr>
              <a:t> Number of floors =13 floors such that:  </a:t>
            </a:r>
          </a:p>
          <a:p>
            <a:pPr lvl="1" algn="l" rtl="0">
              <a:lnSpc>
                <a:spcPct val="200000"/>
              </a:lnSpc>
              <a:buFont typeface="Wingdings" pitchFamily="2" charset="2"/>
              <a:buChar char="Ø"/>
            </a:pPr>
            <a:r>
              <a:rPr lang="en-US" sz="3000" dirty="0" smtClean="0">
                <a:solidFill>
                  <a:srgbClr val="000000"/>
                </a:solidFill>
                <a:latin typeface="Times New Roman" pitchFamily="18" charset="0"/>
                <a:cs typeface="Times New Roman" pitchFamily="18" charset="0"/>
              </a:rPr>
              <a:t>Two basement </a:t>
            </a:r>
            <a:r>
              <a:rPr lang="en-US" sz="3000" dirty="0">
                <a:solidFill>
                  <a:srgbClr val="000000"/>
                </a:solidFill>
                <a:latin typeface="Times New Roman" pitchFamily="18" charset="0"/>
                <a:cs typeface="Times New Roman" pitchFamily="18" charset="0"/>
              </a:rPr>
              <a:t>floors </a:t>
            </a:r>
            <a:r>
              <a:rPr lang="en-US" sz="3000" dirty="0" smtClean="0">
                <a:solidFill>
                  <a:srgbClr val="000000"/>
                </a:solidFill>
                <a:latin typeface="Times New Roman" pitchFamily="18" charset="0"/>
                <a:cs typeface="Times New Roman" pitchFamily="18" charset="0"/>
              </a:rPr>
              <a:t>(3.5 </a:t>
            </a:r>
            <a:r>
              <a:rPr lang="en-US" sz="3000" dirty="0">
                <a:solidFill>
                  <a:srgbClr val="000000"/>
                </a:solidFill>
                <a:latin typeface="Times New Roman" pitchFamily="18" charset="0"/>
                <a:cs typeface="Times New Roman" pitchFamily="18" charset="0"/>
              </a:rPr>
              <a:t>m </a:t>
            </a:r>
            <a:r>
              <a:rPr lang="en-US" sz="3000" dirty="0" smtClean="0">
                <a:solidFill>
                  <a:srgbClr val="000000"/>
                </a:solidFill>
                <a:latin typeface="Times New Roman" pitchFamily="18" charset="0"/>
                <a:cs typeface="Times New Roman" pitchFamily="18" charset="0"/>
              </a:rPr>
              <a:t>height). </a:t>
            </a:r>
          </a:p>
          <a:p>
            <a:pPr lvl="1" algn="l" rtl="0">
              <a:lnSpc>
                <a:spcPct val="200000"/>
              </a:lnSpc>
              <a:buFont typeface="Wingdings" pitchFamily="2" charset="2"/>
              <a:buChar char="Ø"/>
            </a:pPr>
            <a:r>
              <a:rPr lang="en-US" sz="3000" dirty="0" smtClean="0">
                <a:solidFill>
                  <a:srgbClr val="000000"/>
                </a:solidFill>
                <a:latin typeface="Times New Roman" pitchFamily="18" charset="0"/>
                <a:cs typeface="Times New Roman" pitchFamily="18" charset="0"/>
              </a:rPr>
              <a:t>One ground floor </a:t>
            </a:r>
            <a:r>
              <a:rPr lang="en-US" sz="3000" dirty="0">
                <a:solidFill>
                  <a:srgbClr val="000000"/>
                </a:solidFill>
                <a:latin typeface="Times New Roman" pitchFamily="18" charset="0"/>
                <a:cs typeface="Times New Roman" pitchFamily="18" charset="0"/>
              </a:rPr>
              <a:t>and ten </a:t>
            </a:r>
            <a:r>
              <a:rPr lang="en-US" sz="3000" dirty="0" smtClean="0">
                <a:solidFill>
                  <a:srgbClr val="000000"/>
                </a:solidFill>
                <a:latin typeface="Times New Roman" pitchFamily="18" charset="0"/>
                <a:cs typeface="Times New Roman" pitchFamily="18" charset="0"/>
              </a:rPr>
              <a:t>replicated stories (3 m). </a:t>
            </a:r>
          </a:p>
          <a:p>
            <a:pPr algn="l" rtl="0">
              <a:lnSpc>
                <a:spcPct val="200000"/>
              </a:lnSpc>
              <a:buFont typeface="Arial" pitchFamily="34" charset="0"/>
              <a:buChar char="•"/>
            </a:pPr>
            <a:r>
              <a:rPr lang="en-US" dirty="0" smtClean="0">
                <a:solidFill>
                  <a:srgbClr val="000000"/>
                </a:solidFill>
                <a:latin typeface="Times New Roman" pitchFamily="18" charset="0"/>
                <a:cs typeface="Times New Roman" pitchFamily="18" charset="0"/>
              </a:rPr>
              <a:t>Located </a:t>
            </a:r>
            <a:r>
              <a:rPr lang="en-US" dirty="0">
                <a:solidFill>
                  <a:srgbClr val="000000"/>
                </a:solidFill>
                <a:latin typeface="Times New Roman" pitchFamily="18" charset="0"/>
                <a:cs typeface="Times New Roman" pitchFamily="18" charset="0"/>
              </a:rPr>
              <a:t>at the city center of Nablus</a:t>
            </a:r>
            <a:r>
              <a:rPr lang="en-US" dirty="0" smtClean="0">
                <a:solidFill>
                  <a:srgbClr val="000000"/>
                </a:solidFill>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39552" y="764704"/>
            <a:ext cx="7992888" cy="5616624"/>
          </a:xfrm>
          <a:effectLst>
            <a:glow rad="101600">
              <a:schemeClr val="accent4">
                <a:satMod val="175000"/>
                <a:alpha val="40000"/>
              </a:schemeClr>
            </a:glow>
          </a:effectLst>
        </p:spPr>
        <p:txBody>
          <a:bodyPr/>
          <a:lstStyle/>
          <a:p>
            <a:pPr algn="ctr"/>
            <a:r>
              <a:rPr lang="en-US" sz="9600" dirty="0" smtClean="0">
                <a:solidFill>
                  <a:srgbClr val="000000"/>
                </a:solidFill>
                <a:latin typeface="Curlz MT" pitchFamily="82" charset="0"/>
                <a:ea typeface="DFKai-SB" pitchFamily="65" charset="-120"/>
                <a:cs typeface="Diwani Outline Shaded" pitchFamily="2" charset="-78"/>
              </a:rPr>
              <a:t>THANK YOU</a:t>
            </a:r>
            <a:br>
              <a:rPr lang="en-US" sz="9600" dirty="0" smtClean="0">
                <a:solidFill>
                  <a:srgbClr val="000000"/>
                </a:solidFill>
                <a:latin typeface="Curlz MT" pitchFamily="82" charset="0"/>
                <a:ea typeface="DFKai-SB" pitchFamily="65" charset="-120"/>
                <a:cs typeface="Diwani Outline Shaded" pitchFamily="2" charset="-78"/>
              </a:rPr>
            </a:br>
            <a:endParaRPr lang="ar-SA" sz="9600" b="1" dirty="0" smtClean="0">
              <a:solidFill>
                <a:srgbClr val="000000"/>
              </a:solidFill>
              <a:latin typeface="Curlz MT" pitchFamily="82" charset="0"/>
              <a:ea typeface="DFKai-SB" pitchFamily="65" charset="-120"/>
              <a:cs typeface="Diwani Outline Shaded" pitchFamily="2" charset="-78"/>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p:cNvSpPr>
            <a:spLocks noGrp="1"/>
          </p:cNvSpPr>
          <p:nvPr>
            <p:ph type="title"/>
          </p:nvPr>
        </p:nvSpPr>
        <p:spPr>
          <a:xfrm>
            <a:off x="395536" y="260648"/>
            <a:ext cx="8352928" cy="715962"/>
          </a:xfrm>
        </p:spPr>
        <p:txBody>
          <a:bodyPr/>
          <a:lstStyle/>
          <a:p>
            <a:pPr algn="ctr"/>
            <a:r>
              <a:rPr lang="en-US" sz="4000" b="1" dirty="0" smtClean="0">
                <a:solidFill>
                  <a:srgbClr val="000000"/>
                </a:solidFill>
                <a:latin typeface="Times New Roman" pitchFamily="18" charset="0"/>
                <a:cs typeface="Times New Roman" pitchFamily="18" charset="0"/>
              </a:rPr>
              <a:t>Introduction</a:t>
            </a:r>
            <a:endParaRPr lang="ar-SA" sz="4000" b="1" dirty="0">
              <a:solidFill>
                <a:srgbClr val="000000"/>
              </a:solidFill>
              <a:latin typeface="Times New Roman" pitchFamily="18" charset="0"/>
              <a:cs typeface="Times New Roman" pitchFamily="18" charset="0"/>
            </a:endParaRPr>
          </a:p>
        </p:txBody>
      </p:sp>
      <p:sp>
        <p:nvSpPr>
          <p:cNvPr id="7" name="عنصر نائب للمحتوى 6"/>
          <p:cNvSpPr>
            <a:spLocks noGrp="1"/>
          </p:cNvSpPr>
          <p:nvPr>
            <p:ph idx="1"/>
          </p:nvPr>
        </p:nvSpPr>
        <p:spPr>
          <a:xfrm>
            <a:off x="179512" y="1196752"/>
            <a:ext cx="8640960" cy="5472608"/>
          </a:xfrm>
        </p:spPr>
        <p:txBody>
          <a:bodyPr/>
          <a:lstStyle/>
          <a:p>
            <a:pPr lvl="0" algn="l" rtl="0">
              <a:lnSpc>
                <a:spcPct val="200000"/>
              </a:lnSpc>
              <a:buNone/>
            </a:pPr>
            <a:r>
              <a:rPr lang="en-US" sz="3000" dirty="0" smtClean="0">
                <a:solidFill>
                  <a:srgbClr val="000000"/>
                </a:solidFill>
              </a:rPr>
              <a:t>		</a:t>
            </a:r>
            <a:r>
              <a:rPr lang="en-US" sz="3000" dirty="0" smtClean="0">
                <a:solidFill>
                  <a:srgbClr val="000000"/>
                </a:solidFill>
                <a:latin typeface="Times New Roman" pitchFamily="18" charset="0"/>
                <a:cs typeface="Times New Roman" pitchFamily="18" charset="0"/>
              </a:rPr>
              <a:t>The main purpose of foundation is to receive structural loads and external loads applied to the structure and transmit them in to the soil at a given depth below the ground safely (without causing soil failure or unsafe differential settlement of the supported structure).</a:t>
            </a:r>
          </a:p>
          <a:p>
            <a:pPr lvl="0" algn="l" rtl="0">
              <a:lnSpc>
                <a:spcPct val="150000"/>
              </a:lnSpc>
              <a:buNone/>
            </a:pPr>
            <a:endParaRPr lang="en-US" sz="3000" dirty="0" smtClean="0">
              <a:solidFill>
                <a:srgbClr val="000000"/>
              </a:solidFill>
            </a:endParaRPr>
          </a:p>
          <a:p>
            <a:pPr lvl="0" algn="l" rtl="0">
              <a:lnSpc>
                <a:spcPct val="150000"/>
              </a:lnSpc>
              <a:buNone/>
            </a:pPr>
            <a:endParaRPr lang="en-US" sz="3000" dirty="0" smtClean="0">
              <a:solidFill>
                <a:srgbClr val="000000"/>
              </a:solidFill>
            </a:endParaRPr>
          </a:p>
          <a:p>
            <a:pPr lvl="0" algn="l" rtl="0">
              <a:lnSpc>
                <a:spcPct val="150000"/>
              </a:lnSpc>
              <a:buNone/>
            </a:pPr>
            <a:endParaRPr lang="en-US" sz="3000" dirty="0" smtClean="0">
              <a:solidFill>
                <a:srgbClr val="000000"/>
              </a:solidFill>
            </a:endParaRP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51520" y="476672"/>
            <a:ext cx="8640960" cy="936104"/>
          </a:xfrm>
        </p:spPr>
        <p:txBody>
          <a:bodyPr/>
          <a:lstStyle/>
          <a:p>
            <a:pPr lvl="1" algn="ctr" rtl="0"/>
            <a:r>
              <a:rPr lang="en-US" sz="3500" b="1" dirty="0" smtClean="0">
                <a:solidFill>
                  <a:srgbClr val="000000"/>
                </a:solidFill>
                <a:latin typeface="Times New Roman" pitchFamily="18" charset="0"/>
                <a:cs typeface="Times New Roman" pitchFamily="18" charset="0"/>
              </a:rPr>
              <a:t/>
            </a:r>
            <a:br>
              <a:rPr lang="en-US" sz="3500" b="1" dirty="0" smtClean="0">
                <a:solidFill>
                  <a:srgbClr val="000000"/>
                </a:solidFill>
                <a:latin typeface="Times New Roman" pitchFamily="18" charset="0"/>
                <a:cs typeface="Times New Roman" pitchFamily="18" charset="0"/>
              </a:rPr>
            </a:br>
            <a:r>
              <a:rPr lang="en-US" sz="3500" b="1" dirty="0" smtClean="0">
                <a:solidFill>
                  <a:srgbClr val="000000"/>
                </a:solidFill>
                <a:latin typeface="Times New Roman" pitchFamily="18" charset="0"/>
                <a:cs typeface="Times New Roman" pitchFamily="18" charset="0"/>
              </a:rPr>
              <a:t>General Requirements of Foundations</a:t>
            </a:r>
            <a:br>
              <a:rPr lang="en-US" sz="3500" b="1" dirty="0" smtClean="0">
                <a:solidFill>
                  <a:srgbClr val="000000"/>
                </a:solidFill>
                <a:latin typeface="Times New Roman" pitchFamily="18" charset="0"/>
                <a:cs typeface="Times New Roman" pitchFamily="18" charset="0"/>
              </a:rPr>
            </a:br>
            <a:endParaRPr lang="ar-SA" sz="3500" dirty="0"/>
          </a:p>
        </p:txBody>
      </p:sp>
      <p:sp>
        <p:nvSpPr>
          <p:cNvPr id="5" name="عنصر نائب للمحتوى 4"/>
          <p:cNvSpPr>
            <a:spLocks noGrp="1"/>
          </p:cNvSpPr>
          <p:nvPr>
            <p:ph idx="1"/>
          </p:nvPr>
        </p:nvSpPr>
        <p:spPr>
          <a:xfrm>
            <a:off x="251520" y="1628800"/>
            <a:ext cx="8640960" cy="4968552"/>
          </a:xfrm>
        </p:spPr>
        <p:txBody>
          <a:bodyPr/>
          <a:lstStyle/>
          <a:p>
            <a:pPr lvl="0" algn="l" rtl="0">
              <a:lnSpc>
                <a:spcPct val="200000"/>
              </a:lnSpc>
            </a:pPr>
            <a:r>
              <a:rPr lang="en-US" sz="2800" dirty="0" smtClean="0">
                <a:solidFill>
                  <a:srgbClr val="000000"/>
                </a:solidFill>
                <a:latin typeface="Times New Roman" pitchFamily="18" charset="0"/>
                <a:cs typeface="Times New Roman" pitchFamily="18" charset="0"/>
              </a:rPr>
              <a:t>Depth must be adequate and below the zone of seasonal volume changes.</a:t>
            </a:r>
          </a:p>
          <a:p>
            <a:pPr lvl="0" algn="l" rtl="0">
              <a:lnSpc>
                <a:spcPct val="200000"/>
              </a:lnSpc>
            </a:pPr>
            <a:r>
              <a:rPr lang="en-US" sz="2800" dirty="0" smtClean="0">
                <a:solidFill>
                  <a:srgbClr val="000000"/>
                </a:solidFill>
                <a:latin typeface="Times New Roman" pitchFamily="18" charset="0"/>
                <a:cs typeface="Times New Roman" pitchFamily="18" charset="0"/>
              </a:rPr>
              <a:t> System must be safe  against overturning, rotation, sliding, and soil rupture.</a:t>
            </a:r>
          </a:p>
          <a:p>
            <a:pPr lvl="0" algn="l" rtl="0">
              <a:lnSpc>
                <a:spcPct val="200000"/>
              </a:lnSpc>
            </a:pPr>
            <a:r>
              <a:rPr lang="en-US" sz="2800" dirty="0" smtClean="0">
                <a:solidFill>
                  <a:srgbClr val="000000"/>
                </a:solidFill>
                <a:latin typeface="Times New Roman" pitchFamily="18" charset="0"/>
                <a:cs typeface="Times New Roman" pitchFamily="18" charset="0"/>
              </a:rPr>
              <a:t> The foundation should be economical.</a:t>
            </a:r>
          </a:p>
        </p:txBody>
      </p:sp>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7992888" cy="792088"/>
          </a:xfrm>
        </p:spPr>
        <p:txBody>
          <a:bodyPr/>
          <a:lstStyle/>
          <a:p>
            <a:pPr algn="ctr"/>
            <a:r>
              <a:rPr lang="en-US" sz="3600" b="1" dirty="0" smtClean="0">
                <a:solidFill>
                  <a:srgbClr val="000000"/>
                </a:solidFill>
                <a:latin typeface="Times New Roman" pitchFamily="18" charset="0"/>
                <a:cs typeface="Times New Roman" pitchFamily="18" charset="0"/>
              </a:rPr>
              <a:t>Review of Foundation Types</a:t>
            </a:r>
            <a:endParaRPr lang="ar-SA" sz="3600" dirty="0">
              <a:solidFill>
                <a:srgbClr val="0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323528" y="1268760"/>
            <a:ext cx="8064896" cy="5328592"/>
          </a:xfrm>
        </p:spPr>
        <p:txBody>
          <a:bodyPr/>
          <a:lstStyle/>
          <a:p>
            <a:pPr algn="l" rtl="0">
              <a:lnSpc>
                <a:spcPct val="150000"/>
              </a:lnSpc>
              <a:buNone/>
            </a:pPr>
            <a:r>
              <a:rPr lang="en-US" sz="3200" b="1" dirty="0" smtClean="0">
                <a:solidFill>
                  <a:srgbClr val="000000"/>
                </a:solidFill>
                <a:latin typeface="Times New Roman" pitchFamily="18" charset="0"/>
                <a:cs typeface="Times New Roman" pitchFamily="18" charset="0"/>
              </a:rPr>
              <a:t>Shallow Foundations</a:t>
            </a:r>
            <a:r>
              <a:rPr lang="en-US" sz="3600" dirty="0" smtClean="0">
                <a:solidFill>
                  <a:srgbClr val="000000"/>
                </a:solidFill>
                <a:latin typeface="Times New Roman" pitchFamily="18" charset="0"/>
                <a:cs typeface="Times New Roman" pitchFamily="18" charset="0"/>
              </a:rPr>
              <a:t>:</a:t>
            </a:r>
            <a:endParaRPr lang="en-US" sz="3200" b="1" dirty="0" smtClean="0">
              <a:solidFill>
                <a:srgbClr val="000000"/>
              </a:solidFill>
              <a:latin typeface="Times New Roman" pitchFamily="18" charset="0"/>
              <a:cs typeface="Times New Roman" pitchFamily="18" charset="0"/>
            </a:endParaRPr>
          </a:p>
          <a:p>
            <a:pPr lvl="2" algn="l" rtl="0">
              <a:lnSpc>
                <a:spcPct val="150000"/>
              </a:lnSpc>
            </a:pPr>
            <a:r>
              <a:rPr lang="en-US" sz="2800" dirty="0" smtClean="0">
                <a:solidFill>
                  <a:srgbClr val="000000"/>
                </a:solidFill>
                <a:latin typeface="Times New Roman" pitchFamily="18" charset="0"/>
                <a:cs typeface="Times New Roman" pitchFamily="18" charset="0"/>
              </a:rPr>
              <a:t>Isolated (Spread) Foundations.</a:t>
            </a:r>
          </a:p>
          <a:p>
            <a:pPr lvl="2" algn="l" rtl="0">
              <a:lnSpc>
                <a:spcPct val="150000"/>
              </a:lnSpc>
            </a:pPr>
            <a:r>
              <a:rPr lang="en-US" sz="2800" dirty="0" smtClean="0">
                <a:solidFill>
                  <a:srgbClr val="000000"/>
                </a:solidFill>
                <a:latin typeface="Times New Roman" pitchFamily="18" charset="0"/>
                <a:cs typeface="Times New Roman" pitchFamily="18" charset="0"/>
              </a:rPr>
              <a:t>Combined  Foundation.</a:t>
            </a:r>
          </a:p>
          <a:p>
            <a:pPr lvl="2" algn="l" rtl="0">
              <a:lnSpc>
                <a:spcPct val="150000"/>
              </a:lnSpc>
            </a:pPr>
            <a:r>
              <a:rPr lang="en-US" sz="2800" dirty="0" smtClean="0">
                <a:solidFill>
                  <a:srgbClr val="000000"/>
                </a:solidFill>
                <a:latin typeface="Times New Roman" pitchFamily="18" charset="0"/>
                <a:cs typeface="Times New Roman" pitchFamily="18" charset="0"/>
              </a:rPr>
              <a:t>Continuous(Wall) Foundation.</a:t>
            </a:r>
          </a:p>
          <a:p>
            <a:pPr lvl="2" algn="l" rtl="0">
              <a:lnSpc>
                <a:spcPct val="150000"/>
              </a:lnSpc>
            </a:pPr>
            <a:r>
              <a:rPr lang="en-US" sz="2800" dirty="0" smtClean="0">
                <a:solidFill>
                  <a:srgbClr val="000000"/>
                </a:solidFill>
                <a:latin typeface="Times New Roman" pitchFamily="18" charset="0"/>
                <a:cs typeface="Times New Roman" pitchFamily="18" charset="0"/>
              </a:rPr>
              <a:t>Strip Foundation.</a:t>
            </a:r>
          </a:p>
          <a:p>
            <a:pPr lvl="2" algn="l" rtl="0">
              <a:lnSpc>
                <a:spcPct val="150000"/>
              </a:lnSpc>
            </a:pPr>
            <a:r>
              <a:rPr lang="en-US" sz="2800" dirty="0" smtClean="0">
                <a:solidFill>
                  <a:srgbClr val="000000"/>
                </a:solidFill>
                <a:latin typeface="Times New Roman" pitchFamily="18" charset="0"/>
                <a:cs typeface="Times New Roman" pitchFamily="18" charset="0"/>
              </a:rPr>
              <a:t>Mat Foundation.</a:t>
            </a:r>
          </a:p>
          <a:p>
            <a:pPr marL="514350" indent="-514350" algn="l" rtl="0">
              <a:lnSpc>
                <a:spcPct val="150000"/>
              </a:lnSpc>
              <a:buNone/>
            </a:pPr>
            <a:endParaRPr lang="ar-SA" dirty="0">
              <a:solidFill>
                <a:srgbClr val="000000"/>
              </a:solidFill>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7992888" cy="792088"/>
          </a:xfrm>
        </p:spPr>
        <p:txBody>
          <a:bodyPr/>
          <a:lstStyle/>
          <a:p>
            <a:pPr algn="ctr"/>
            <a:r>
              <a:rPr lang="en-US" sz="3600" b="1" dirty="0" smtClean="0">
                <a:solidFill>
                  <a:srgbClr val="000000"/>
                </a:solidFill>
                <a:latin typeface="Times New Roman" pitchFamily="18" charset="0"/>
                <a:cs typeface="Times New Roman" pitchFamily="18" charset="0"/>
              </a:rPr>
              <a:t>Review of Foundation Types</a:t>
            </a:r>
            <a:endParaRPr lang="ar-SA" sz="3600" dirty="0">
              <a:solidFill>
                <a:srgbClr val="0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323528" y="1124744"/>
            <a:ext cx="8424936" cy="5472608"/>
          </a:xfrm>
        </p:spPr>
        <p:txBody>
          <a:bodyPr/>
          <a:lstStyle/>
          <a:p>
            <a:pPr marL="514350" lvl="1" indent="-514350" algn="l" rtl="0">
              <a:lnSpc>
                <a:spcPct val="200000"/>
              </a:lnSpc>
              <a:buFont typeface="+mj-lt"/>
              <a:buAutoNum type="arabicParenR" startAt="2"/>
            </a:pPr>
            <a:r>
              <a:rPr lang="en-US" sz="3200" b="1" dirty="0" smtClean="0">
                <a:solidFill>
                  <a:srgbClr val="000000"/>
                </a:solidFill>
                <a:latin typeface="Times New Roman" pitchFamily="18" charset="0"/>
                <a:cs typeface="Times New Roman" pitchFamily="18" charset="0"/>
              </a:rPr>
              <a:t>Deep Foundations</a:t>
            </a:r>
            <a:r>
              <a:rPr lang="en-US" sz="3600" b="1" dirty="0" smtClean="0">
                <a:solidFill>
                  <a:srgbClr val="000000"/>
                </a:solidFill>
                <a:latin typeface="Times New Roman" pitchFamily="18" charset="0"/>
                <a:cs typeface="Times New Roman" pitchFamily="18" charset="0"/>
              </a:rPr>
              <a:t>:</a:t>
            </a:r>
            <a:endParaRPr lang="en-US" sz="3200" dirty="0" smtClean="0">
              <a:solidFill>
                <a:srgbClr val="000000"/>
              </a:solidFill>
              <a:latin typeface="Times New Roman" pitchFamily="18" charset="0"/>
              <a:cs typeface="Times New Roman" pitchFamily="18" charset="0"/>
            </a:endParaRPr>
          </a:p>
          <a:p>
            <a:pPr marL="1371600" lvl="3" indent="-514350" algn="l" rtl="0">
              <a:lnSpc>
                <a:spcPct val="200000"/>
              </a:lnSpc>
              <a:buFont typeface="Arial" pitchFamily="34" charset="0"/>
              <a:buChar char="•"/>
            </a:pPr>
            <a:r>
              <a:rPr lang="en-US" sz="3000" dirty="0" smtClean="0">
                <a:solidFill>
                  <a:srgbClr val="000000"/>
                </a:solidFill>
                <a:latin typeface="Times New Roman" pitchFamily="18" charset="0"/>
                <a:cs typeface="Times New Roman" pitchFamily="18" charset="0"/>
              </a:rPr>
              <a:t>Piles.</a:t>
            </a:r>
          </a:p>
          <a:p>
            <a:pPr marL="1371600" lvl="3" indent="-514350" algn="l" rtl="0">
              <a:lnSpc>
                <a:spcPct val="200000"/>
              </a:lnSpc>
              <a:buFont typeface="Arial" pitchFamily="34" charset="0"/>
              <a:buChar char="•"/>
            </a:pPr>
            <a:r>
              <a:rPr lang="en-US" sz="3000" dirty="0" smtClean="0">
                <a:solidFill>
                  <a:srgbClr val="000000"/>
                </a:solidFill>
                <a:latin typeface="Times New Roman" pitchFamily="18" charset="0"/>
                <a:cs typeface="Times New Roman" pitchFamily="18" charset="0"/>
              </a:rPr>
              <a:t>piers. </a:t>
            </a:r>
          </a:p>
          <a:p>
            <a:pPr marL="1371600" lvl="3" indent="-514350" algn="l" rtl="0">
              <a:lnSpc>
                <a:spcPct val="200000"/>
              </a:lnSpc>
              <a:buFont typeface="Arial" pitchFamily="34" charset="0"/>
              <a:buChar char="•"/>
            </a:pPr>
            <a:r>
              <a:rPr lang="en-US" sz="3000" dirty="0" smtClean="0">
                <a:solidFill>
                  <a:srgbClr val="000000"/>
                </a:solidFill>
                <a:latin typeface="Times New Roman" pitchFamily="18" charset="0"/>
                <a:cs typeface="Times New Roman" pitchFamily="18" charset="0"/>
              </a:rPr>
              <a:t>Caissons.</a:t>
            </a:r>
            <a:endParaRPr lang="ar-SA" sz="3000" dirty="0">
              <a:solidFill>
                <a:srgbClr val="000000"/>
              </a:solidFill>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332656"/>
            <a:ext cx="8568952" cy="1080120"/>
          </a:xfrm>
        </p:spPr>
        <p:txBody>
          <a:bodyPr/>
          <a:lstStyle/>
          <a:p>
            <a:pPr algn="ctr"/>
            <a:r>
              <a:rPr lang="en-US" b="1" dirty="0" smtClean="0">
                <a:solidFill>
                  <a:srgbClr val="000000"/>
                </a:solidFill>
                <a:latin typeface="Times New Roman" pitchFamily="18" charset="0"/>
                <a:cs typeface="Times New Roman" pitchFamily="18" charset="0"/>
              </a:rPr>
              <a:t>Piles</a:t>
            </a:r>
            <a:r>
              <a:rPr lang="en-US" sz="6000" dirty="0" smtClean="0">
                <a:solidFill>
                  <a:srgbClr val="000000"/>
                </a:solidFill>
                <a:latin typeface="Times New Roman" pitchFamily="18" charset="0"/>
                <a:cs typeface="Times New Roman" pitchFamily="18" charset="0"/>
              </a:rPr>
              <a:t> </a:t>
            </a:r>
            <a:endParaRPr lang="ar-SA" dirty="0"/>
          </a:p>
        </p:txBody>
      </p:sp>
      <p:sp>
        <p:nvSpPr>
          <p:cNvPr id="9" name="عنصر نائب للمحتوى 8"/>
          <p:cNvSpPr>
            <a:spLocks noGrp="1"/>
          </p:cNvSpPr>
          <p:nvPr>
            <p:ph sz="half" idx="2"/>
          </p:nvPr>
        </p:nvSpPr>
        <p:spPr>
          <a:xfrm>
            <a:off x="179512" y="1484784"/>
            <a:ext cx="5328592" cy="5112568"/>
          </a:xfrm>
        </p:spPr>
        <p:txBody>
          <a:bodyPr/>
          <a:lstStyle/>
          <a:p>
            <a:pPr algn="l" rtl="0">
              <a:lnSpc>
                <a:spcPct val="150000"/>
              </a:lnSpc>
              <a:buNone/>
            </a:pPr>
            <a:r>
              <a:rPr lang="en-US" sz="2800" dirty="0" smtClean="0">
                <a:solidFill>
                  <a:srgbClr val="000000"/>
                </a:solidFill>
                <a:latin typeface="Times New Roman" pitchFamily="18" charset="0"/>
                <a:cs typeface="Times New Roman" pitchFamily="18" charset="0"/>
              </a:rPr>
              <a:t>		</a:t>
            </a:r>
            <a:r>
              <a:rPr lang="en-US" sz="3000" dirty="0" smtClean="0">
                <a:solidFill>
                  <a:srgbClr val="000000"/>
                </a:solidFill>
                <a:latin typeface="Times New Roman" pitchFamily="18" charset="0"/>
                <a:cs typeface="Times New Roman" pitchFamily="18" charset="0"/>
              </a:rPr>
              <a:t>piles are long members that transfer the load to deeper soil or rock of high bearing capacity avoiding shallow soil of low bearing capacity</a:t>
            </a:r>
            <a:r>
              <a:rPr lang="en-US" sz="3000" b="1" dirty="0" smtClean="0">
                <a:solidFill>
                  <a:srgbClr val="000000"/>
                </a:solidFill>
                <a:latin typeface="Times New Roman" pitchFamily="18" charset="0"/>
                <a:cs typeface="Times New Roman" pitchFamily="18" charset="0"/>
              </a:rPr>
              <a:t>,</a:t>
            </a:r>
            <a:r>
              <a:rPr lang="en-US" sz="3000" dirty="0" smtClean="0">
                <a:solidFill>
                  <a:srgbClr val="000000"/>
                </a:solidFill>
                <a:latin typeface="Times New Roman" pitchFamily="18" charset="0"/>
                <a:cs typeface="Times New Roman" pitchFamily="18" charset="0"/>
              </a:rPr>
              <a:t> and they can be precast or cast in situ.</a:t>
            </a:r>
            <a:endParaRPr lang="ar-SA" sz="3000" dirty="0">
              <a:solidFill>
                <a:srgbClr val="000000"/>
              </a:solidFill>
              <a:latin typeface="Times New Roman" pitchFamily="18" charset="0"/>
              <a:cs typeface="Times New Roman" pitchFamily="18" charset="0"/>
            </a:endParaRPr>
          </a:p>
        </p:txBody>
      </p:sp>
      <p:pic>
        <p:nvPicPr>
          <p:cNvPr id="12" name="Picture 2"/>
          <p:cNvPicPr>
            <a:picLocks noGrp="1" noChangeAspect="1" noChangeArrowheads="1"/>
          </p:cNvPicPr>
          <p:nvPr>
            <p:ph sz="quarter" idx="4"/>
          </p:nvPr>
        </p:nvPicPr>
        <p:blipFill>
          <a:blip r:embed="rId2" cstate="print">
            <a:lum bright="-11000" contrast="32000"/>
          </a:blip>
          <a:srcRect/>
          <a:stretch>
            <a:fillRect/>
          </a:stretch>
        </p:blipFill>
        <p:spPr bwMode="auto">
          <a:xfrm>
            <a:off x="5652120" y="1484784"/>
            <a:ext cx="3249168" cy="4630110"/>
          </a:xfrm>
          <a:prstGeom prst="rect">
            <a:avLst/>
          </a:prstGeom>
          <a:solidFill>
            <a:schemeClr val="bg2">
              <a:lumMod val="20000"/>
              <a:lumOff val="80000"/>
              <a:alpha val="5000"/>
            </a:schemeClr>
          </a:solid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1683</TotalTime>
  <Words>799</Words>
  <Application>Microsoft Office PowerPoint</Application>
  <PresentationFormat>On-screen Show (4:3)</PresentationFormat>
  <Paragraphs>176</Paragraphs>
  <Slides>40</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powerpoint-template</vt:lpstr>
      <vt:lpstr>مستند</vt:lpstr>
      <vt:lpstr>Slide 1</vt:lpstr>
      <vt:lpstr>Slide 2</vt:lpstr>
      <vt:lpstr>Project Objectives</vt:lpstr>
      <vt:lpstr>Building Description</vt:lpstr>
      <vt:lpstr>Introduction</vt:lpstr>
      <vt:lpstr> General Requirements of Foundations </vt:lpstr>
      <vt:lpstr>Review of Foundation Types</vt:lpstr>
      <vt:lpstr>Review of Foundation Types</vt:lpstr>
      <vt:lpstr>Piles </vt:lpstr>
      <vt:lpstr>Piles </vt:lpstr>
      <vt:lpstr> Structural Analysis </vt:lpstr>
      <vt:lpstr>Sap Model for The Building</vt:lpstr>
      <vt:lpstr>Results of Structural Analysis</vt:lpstr>
      <vt:lpstr>Results of Structural Analysis</vt:lpstr>
      <vt:lpstr>  Subsurface Exploration  </vt:lpstr>
      <vt:lpstr> Recommendations </vt:lpstr>
      <vt:lpstr> Piles Foundation Design </vt:lpstr>
      <vt:lpstr>       The Allowable Bearing Capacity of Piles From AllPiles</vt:lpstr>
      <vt:lpstr>       The Allowable Bearing Capacity of Piles From AllPiles</vt:lpstr>
      <vt:lpstr>Types of Piles Used</vt:lpstr>
      <vt:lpstr>Foundation Design</vt:lpstr>
      <vt:lpstr>Critical Columns</vt:lpstr>
      <vt:lpstr>Design Calculations</vt:lpstr>
      <vt:lpstr>Design Theories</vt:lpstr>
      <vt:lpstr>Design Theories</vt:lpstr>
      <vt:lpstr>Slide 26</vt:lpstr>
      <vt:lpstr>Design Theories </vt:lpstr>
      <vt:lpstr>Slide 28</vt:lpstr>
      <vt:lpstr>Piles Reinforcement (Theory)</vt:lpstr>
      <vt:lpstr>Piles Reinforcement</vt:lpstr>
      <vt:lpstr>Design of Shear Walls</vt:lpstr>
      <vt:lpstr>Design of Shear Walls</vt:lpstr>
      <vt:lpstr>Plan View of Shear Wall </vt:lpstr>
      <vt:lpstr>Design of Tie Beams</vt:lpstr>
      <vt:lpstr>Plan View of Piles' Caps &amp; Tie Beams</vt:lpstr>
      <vt:lpstr> MAT OVER PILES </vt:lpstr>
      <vt:lpstr> MAT OVER PILES </vt:lpstr>
      <vt:lpstr> Maximum Shear Force From SAP </vt:lpstr>
      <vt:lpstr> Cost and Duration Estimation  </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arcc</dc:creator>
  <cp:lastModifiedBy>student</cp:lastModifiedBy>
  <cp:revision>405</cp:revision>
  <dcterms:created xsi:type="dcterms:W3CDTF">2012-05-14T12:36:04Z</dcterms:created>
  <dcterms:modified xsi:type="dcterms:W3CDTF">2012-06-07T07:23:02Z</dcterms:modified>
</cp:coreProperties>
</file>