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7" r:id="rId2"/>
    <p:sldId id="316" r:id="rId3"/>
    <p:sldId id="317" r:id="rId4"/>
    <p:sldId id="259" r:id="rId5"/>
    <p:sldId id="261" r:id="rId6"/>
    <p:sldId id="262" r:id="rId7"/>
    <p:sldId id="292" r:id="rId8"/>
    <p:sldId id="293" r:id="rId9"/>
    <p:sldId id="332" r:id="rId10"/>
    <p:sldId id="296" r:id="rId11"/>
    <p:sldId id="333" r:id="rId12"/>
    <p:sldId id="297" r:id="rId13"/>
    <p:sldId id="298" r:id="rId14"/>
    <p:sldId id="300" r:id="rId15"/>
    <p:sldId id="301" r:id="rId16"/>
    <p:sldId id="299" r:id="rId17"/>
    <p:sldId id="303" r:id="rId18"/>
    <p:sldId id="304" r:id="rId19"/>
    <p:sldId id="305" r:id="rId20"/>
    <p:sldId id="334" r:id="rId21"/>
    <p:sldId id="338" r:id="rId22"/>
    <p:sldId id="340" r:id="rId23"/>
    <p:sldId id="339" r:id="rId24"/>
    <p:sldId id="308" r:id="rId25"/>
    <p:sldId id="302" r:id="rId26"/>
    <p:sldId id="311" r:id="rId27"/>
    <p:sldId id="312" r:id="rId28"/>
    <p:sldId id="313" r:id="rId29"/>
    <p:sldId id="318" r:id="rId30"/>
    <p:sldId id="328" r:id="rId31"/>
    <p:sldId id="343" r:id="rId32"/>
    <p:sldId id="321"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4660"/>
  </p:normalViewPr>
  <p:slideViewPr>
    <p:cSldViewPr>
      <p:cViewPr>
        <p:scale>
          <a:sx n="75" d="100"/>
          <a:sy n="75" d="100"/>
        </p:scale>
        <p:origin x="-1254"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F7349-BEB1-458F-AAB9-5862D07873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F7349-BEB1-458F-AAB9-5862D07873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F7349-BEB1-458F-AAB9-5862D07873DB}"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F7349-BEB1-458F-AAB9-5862D07873DB}"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F7349-BEB1-458F-AAB9-5862D07873D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F7349-BEB1-458F-AAB9-5862D07873DB}"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F7349-BEB1-458F-AAB9-5862D07873D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F7349-BEB1-458F-AAB9-5862D07873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F7349-BEB1-458F-AAB9-5862D07873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F7349-BEB1-458F-AAB9-5862D07873DB}"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B41A3-BE14-400F-ACF9-C6DA62178422}" type="datetimeFigureOut">
              <a:rPr lang="en-US" smtClean="0"/>
              <a:pPr/>
              <a:t>5/30/2015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F7349-BEB1-458F-AAB9-5862D07873DB}"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99B41A3-BE14-400F-ACF9-C6DA62178422}" type="datetimeFigureOut">
              <a:rPr lang="en-US" smtClean="0"/>
              <a:pPr/>
              <a:t>5/30/2015</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B2F7349-BEB1-458F-AAB9-5862D07873DB}"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85800"/>
            <a:ext cx="7467600" cy="5447645"/>
          </a:xfrm>
          <a:prstGeom prst="rect">
            <a:avLst/>
          </a:prstGeom>
        </p:spPr>
        <p:txBody>
          <a:bodyPr wrap="square">
            <a:spAutoFit/>
          </a:bodyPr>
          <a:lstStyle/>
          <a:p>
            <a:pPr algn="ctr"/>
            <a:r>
              <a:rPr lang="en-US" sz="2000" b="1" dirty="0" smtClean="0">
                <a:latin typeface="Times New Roman" pitchFamily="18" charset="0"/>
                <a:cs typeface="Times New Roman" pitchFamily="18" charset="0"/>
              </a:rPr>
              <a:t>An-Najah National University</a:t>
            </a:r>
          </a:p>
          <a:p>
            <a:pPr algn="ctr"/>
            <a:endParaRPr lang="en-US" sz="28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 </a:t>
            </a:r>
          </a:p>
          <a:p>
            <a:pPr algn="ctr"/>
            <a:r>
              <a:rPr lang="en-US" sz="2000" b="1" dirty="0" smtClean="0">
                <a:latin typeface="Times New Roman" pitchFamily="18" charset="0"/>
                <a:cs typeface="Times New Roman" pitchFamily="18" charset="0"/>
              </a:rPr>
              <a:t>Faculty Of Engineering </a:t>
            </a:r>
          </a:p>
          <a:p>
            <a:pPr algn="ctr"/>
            <a:r>
              <a:rPr lang="en-US" sz="2000" b="1" dirty="0" smtClean="0">
                <a:latin typeface="Times New Roman" pitchFamily="18" charset="0"/>
                <a:cs typeface="Times New Roman" pitchFamily="18" charset="0"/>
              </a:rPr>
              <a:t>Civil Engineering Department</a:t>
            </a:r>
          </a:p>
          <a:p>
            <a:pPr algn="ctr"/>
            <a:r>
              <a:rPr lang="en-US" sz="2800" b="1" dirty="0" smtClean="0">
                <a:latin typeface="Times New Roman" pitchFamily="18" charset="0"/>
                <a:cs typeface="Times New Roman" pitchFamily="18" charset="0"/>
              </a:rPr>
              <a:t> </a:t>
            </a:r>
          </a:p>
          <a:p>
            <a:pPr algn="ctr"/>
            <a:r>
              <a:rPr lang="en-US" sz="2400" b="1" dirty="0" smtClean="0">
                <a:latin typeface="Times New Roman" pitchFamily="18" charset="0"/>
                <a:cs typeface="Times New Roman" pitchFamily="18" charset="0"/>
              </a:rPr>
              <a:t>Analysis and Design Structural Building</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for (tower)</a:t>
            </a:r>
          </a:p>
          <a:p>
            <a:pPr algn="ctr"/>
            <a:endParaRPr lang="en-US" sz="28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Prepared by :</a:t>
            </a:r>
          </a:p>
          <a:p>
            <a:pPr algn="ctr"/>
            <a:r>
              <a:rPr lang="en-US" sz="2000" b="1" dirty="0" smtClean="0">
                <a:latin typeface="Times New Roman" pitchFamily="18" charset="0"/>
                <a:cs typeface="Times New Roman" pitchFamily="18" charset="0"/>
              </a:rPr>
              <a:t>Mohammad Shqair  &amp;   Salah Odeh</a:t>
            </a:r>
          </a:p>
          <a:p>
            <a:pPr algn="ctr"/>
            <a:r>
              <a:rPr lang="en-US" sz="2000" b="1" dirty="0" smtClean="0">
                <a:latin typeface="Times New Roman" pitchFamily="18" charset="0"/>
                <a:cs typeface="Times New Roman" pitchFamily="18" charset="0"/>
              </a:rPr>
              <a:t>Submitted to:</a:t>
            </a:r>
          </a:p>
          <a:p>
            <a:pPr algn="ctr"/>
            <a:r>
              <a:rPr lang="en-US" sz="2000" b="1" dirty="0" smtClean="0">
                <a:latin typeface="Times New Roman" pitchFamily="18" charset="0"/>
                <a:cs typeface="Times New Roman" pitchFamily="18" charset="0"/>
              </a:rPr>
              <a:t>Dr. </a:t>
            </a:r>
            <a:r>
              <a:rPr lang="en-US" sz="2000" b="1" dirty="0" err="1" smtClean="0">
                <a:latin typeface="Times New Roman" pitchFamily="18" charset="0"/>
                <a:cs typeface="Times New Roman" pitchFamily="18" charset="0"/>
              </a:rPr>
              <a:t>Wael</a:t>
            </a:r>
            <a:r>
              <a:rPr lang="en-US" sz="2000" b="1" dirty="0" smtClean="0">
                <a:latin typeface="Times New Roman" pitchFamily="18" charset="0"/>
                <a:cs typeface="Times New Roman" pitchFamily="18" charset="0"/>
              </a:rPr>
              <a:t> Abu </a:t>
            </a:r>
            <a:r>
              <a:rPr lang="en-US" sz="2000" b="1" dirty="0" err="1" smtClean="0">
                <a:latin typeface="Times New Roman" pitchFamily="18" charset="0"/>
                <a:cs typeface="Times New Roman" pitchFamily="18" charset="0"/>
              </a:rPr>
              <a:t>Assab</a:t>
            </a: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5" name="Picture 4" descr="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3734321" y="1143000"/>
            <a:ext cx="1371600" cy="1371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8229600" cy="4800600"/>
          </a:xfrm>
        </p:spPr>
        <p:txBody>
          <a:bodyPr>
            <a:normAutofit fontScale="92500" lnSpcReduction="10000"/>
          </a:bodyPr>
          <a:lstStyle/>
          <a:p>
            <a:pPr marL="0" indent="0">
              <a:buNone/>
            </a:pPr>
            <a:r>
              <a:rPr lang="en-US" b="1" dirty="0"/>
              <a:t>Load Combinations:</a:t>
            </a:r>
            <a:endParaRPr lang="en-US" dirty="0"/>
          </a:p>
          <a:p>
            <a:pPr marL="0" indent="0">
              <a:buNone/>
            </a:pPr>
            <a:r>
              <a:rPr lang="en-US" dirty="0"/>
              <a:t>Combining factored loads using strength design:</a:t>
            </a:r>
          </a:p>
          <a:p>
            <a:pPr marL="0" lvl="0" indent="0">
              <a:buNone/>
            </a:pPr>
            <a:r>
              <a:rPr lang="en-US" dirty="0"/>
              <a:t>1.4(D)</a:t>
            </a:r>
          </a:p>
          <a:p>
            <a:pPr marL="0" lvl="0" indent="0">
              <a:buNone/>
            </a:pPr>
            <a:r>
              <a:rPr lang="en-US" dirty="0"/>
              <a:t>1.2(D) + 1.6(L + H) + 0.5(Lr)</a:t>
            </a:r>
          </a:p>
          <a:p>
            <a:pPr marL="0" lvl="0" indent="0">
              <a:buNone/>
            </a:pPr>
            <a:r>
              <a:rPr lang="en-US" dirty="0"/>
              <a:t>1.2D + 1.6(Lr) + (L or 0.8W)</a:t>
            </a:r>
          </a:p>
          <a:p>
            <a:pPr marL="0" lvl="0" indent="0">
              <a:buNone/>
            </a:pPr>
            <a:r>
              <a:rPr lang="en-US" dirty="0"/>
              <a:t>1.2D + 1.6W + L + 0.5(Lr)</a:t>
            </a:r>
          </a:p>
          <a:p>
            <a:pPr marL="0" lvl="0" indent="0">
              <a:buNone/>
            </a:pPr>
            <a:r>
              <a:rPr lang="en-US" dirty="0"/>
              <a:t>1.2D + 1.0E + L + 0.2S</a:t>
            </a:r>
          </a:p>
          <a:p>
            <a:pPr marL="0" lvl="0" indent="0">
              <a:buNone/>
            </a:pPr>
            <a:r>
              <a:rPr lang="en-US" dirty="0"/>
              <a:t>0.9D + 1.6W + 1.6H</a:t>
            </a:r>
          </a:p>
          <a:p>
            <a:pPr marL="0" lvl="0" indent="0">
              <a:buNone/>
            </a:pPr>
            <a:r>
              <a:rPr lang="en-US" dirty="0"/>
              <a:t>0.9D + 1.0E + 1.6H</a:t>
            </a:r>
          </a:p>
          <a:p>
            <a:pPr marL="0" lvl="0" indent="0">
              <a:buNone/>
            </a:pPr>
            <a:endParaRPr lang="en-US" dirty="0"/>
          </a:p>
          <a:p>
            <a:pPr marL="0" lv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xmlns="" val="509831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2209800"/>
            <a:ext cx="8229600" cy="4800600"/>
          </a:xfrm>
        </p:spPr>
        <p:txBody>
          <a:bodyPr>
            <a:normAutofit/>
          </a:bodyPr>
          <a:lstStyle/>
          <a:p>
            <a:pPr marL="0" indent="0">
              <a:buNone/>
            </a:pPr>
            <a:r>
              <a:rPr lang="en-US" b="1" dirty="0" smtClean="0"/>
              <a:t>Soil </a:t>
            </a:r>
            <a:r>
              <a:rPr lang="en-US" b="1" dirty="0"/>
              <a:t>(for Foundation</a:t>
            </a:r>
            <a:r>
              <a:rPr lang="en-US" b="1" dirty="0" smtClean="0"/>
              <a:t>):</a:t>
            </a:r>
            <a:r>
              <a:rPr lang="en-US" dirty="0"/>
              <a:t> </a:t>
            </a:r>
            <a:r>
              <a:rPr lang="en-US" dirty="0" smtClean="0"/>
              <a:t>The </a:t>
            </a:r>
            <a:r>
              <a:rPr lang="en-US" dirty="0"/>
              <a:t>allowable bearing capacity of soil is taken as (300KN/m</a:t>
            </a:r>
            <a:r>
              <a:rPr lang="en-US" baseline="30000" dirty="0"/>
              <a:t>2</a:t>
            </a:r>
            <a:r>
              <a:rPr lang="en-US" dirty="0"/>
              <a:t>) this value has been founded from the soil test. </a:t>
            </a:r>
            <a:endParaRPr lang="en-US" dirty="0" smtClean="0"/>
          </a:p>
          <a:p>
            <a:pPr marL="0" indent="0">
              <a:buNone/>
            </a:pPr>
            <a:r>
              <a:rPr lang="en-US" b="1" dirty="0"/>
              <a:t>Design Code and standards</a:t>
            </a:r>
            <a:r>
              <a:rPr lang="en-US" b="1" dirty="0" smtClean="0"/>
              <a:t>:</a:t>
            </a:r>
          </a:p>
          <a:p>
            <a:pPr marL="0" lvl="0" indent="0">
              <a:buNone/>
            </a:pPr>
            <a:r>
              <a:rPr lang="en-US" dirty="0"/>
              <a:t>ACI 318-08:American Concrete </a:t>
            </a:r>
            <a:r>
              <a:rPr lang="en-US" dirty="0" smtClean="0"/>
              <a:t>Institute provisions </a:t>
            </a:r>
            <a:r>
              <a:rPr lang="en-US" dirty="0"/>
              <a:t>for reinforced concrete structure design.</a:t>
            </a:r>
          </a:p>
          <a:p>
            <a:pPr marL="0" lvl="0" indent="0">
              <a:buNone/>
            </a:pPr>
            <a:r>
              <a:rPr lang="en-US" dirty="0"/>
              <a:t>UBC-97: code which is used here for seismic load parameters determination.</a:t>
            </a:r>
          </a:p>
          <a:p>
            <a:pPr marL="0" lvl="0" indent="0">
              <a:buNone/>
            </a:pPr>
            <a:r>
              <a:rPr lang="en-US" dirty="0" smtClean="0"/>
              <a:t>The </a:t>
            </a:r>
            <a:r>
              <a:rPr lang="en-US" dirty="0"/>
              <a:t>British code (for wind loads).</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xmlns="" val="314281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normAutofit/>
          </a:bodyPr>
          <a:lstStyle/>
          <a:p>
            <a:r>
              <a:rPr lang="en-US" b="1" dirty="0" smtClean="0">
                <a:solidFill>
                  <a:schemeClr val="tx1"/>
                </a:solidFill>
                <a:latin typeface="Calibri" pitchFamily="34" charset="0"/>
              </a:rPr>
              <a:t>Chapter two : </a:t>
            </a:r>
            <a:r>
              <a:rPr lang="en-US" b="1" dirty="0">
                <a:solidFill>
                  <a:schemeClr val="tx1"/>
                </a:solidFill>
              </a:rPr>
              <a:t>Preliminary Design</a:t>
            </a:r>
            <a:endParaRPr lang="en-US" b="1" dirty="0">
              <a:solidFill>
                <a:schemeClr val="tx1"/>
              </a:solidFill>
              <a:latin typeface="Calibri" pitchFamily="34" charset="0"/>
            </a:endParaRPr>
          </a:p>
        </p:txBody>
      </p:sp>
      <p:sp>
        <p:nvSpPr>
          <p:cNvPr id="5" name="Content Placeholder 2"/>
          <p:cNvSpPr>
            <a:spLocks noGrp="1"/>
          </p:cNvSpPr>
          <p:nvPr>
            <p:ph idx="1"/>
          </p:nvPr>
        </p:nvSpPr>
        <p:spPr>
          <a:xfrm>
            <a:off x="609600" y="2057400"/>
            <a:ext cx="8229600" cy="4800600"/>
          </a:xfrm>
        </p:spPr>
        <p:txBody>
          <a:bodyPr>
            <a:normAutofit/>
          </a:bodyPr>
          <a:lstStyle/>
          <a:p>
            <a:pPr marL="0" indent="0">
              <a:buNone/>
            </a:pPr>
            <a:r>
              <a:rPr lang="en-GB" dirty="0" smtClean="0"/>
              <a:t>This </a:t>
            </a:r>
            <a:r>
              <a:rPr lang="en-GB" dirty="0"/>
              <a:t>chapter provides manual (hand calculations) analysis and design of slabs, beams and columns using simplified one dimensional </a:t>
            </a:r>
            <a:r>
              <a:rPr lang="en-GB" dirty="0" smtClean="0"/>
              <a:t>analysis</a:t>
            </a:r>
          </a:p>
          <a:p>
            <a:pPr marL="0" indent="0">
              <a:buNone/>
            </a:pPr>
            <a:r>
              <a:rPr lang="en-GB" dirty="0" smtClean="0"/>
              <a:t> </a:t>
            </a:r>
            <a:r>
              <a:rPr lang="en-GB" b="1" dirty="0"/>
              <a:t>Structural Systems </a:t>
            </a:r>
            <a:endParaRPr lang="en-US" dirty="0"/>
          </a:p>
          <a:p>
            <a:pPr marL="0" indent="0">
              <a:buNone/>
            </a:pPr>
            <a:r>
              <a:rPr lang="en-GB" dirty="0"/>
              <a:t>This project is divided into </a:t>
            </a:r>
            <a:r>
              <a:rPr lang="en-US" dirty="0"/>
              <a:t>two</a:t>
            </a:r>
            <a:r>
              <a:rPr lang="en-GB" dirty="0"/>
              <a:t> parts as shown in drawings</a:t>
            </a:r>
            <a:endParaRPr lang="en-US" dirty="0"/>
          </a:p>
          <a:p>
            <a:pPr marL="0" indent="0">
              <a:buNone/>
            </a:pPr>
            <a:r>
              <a:rPr lang="en-GB" u="sng" dirty="0"/>
              <a:t>In part A: </a:t>
            </a:r>
            <a:endParaRPr lang="en-US" dirty="0"/>
          </a:p>
          <a:p>
            <a:pPr marL="0" indent="0">
              <a:buNone/>
            </a:pPr>
            <a:r>
              <a:rPr lang="en-GB" dirty="0"/>
              <a:t>First and second floors are designed as mixed one way ribbed slab and two way ribbed slab</a:t>
            </a:r>
            <a:r>
              <a:rPr lang="en-GB" dirty="0" smtClean="0"/>
              <a:t>.</a:t>
            </a:r>
            <a:endParaRPr lang="en-US" dirty="0"/>
          </a:p>
          <a:p>
            <a:pPr marL="0" indent="0">
              <a:buNone/>
            </a:pPr>
            <a:r>
              <a:rPr lang="en-GB" u="sng" dirty="0"/>
              <a:t>In part B:</a:t>
            </a:r>
            <a:endParaRPr lang="en-US" dirty="0"/>
          </a:p>
          <a:p>
            <a:pPr marL="0" indent="0">
              <a:buNone/>
            </a:pPr>
            <a:r>
              <a:rPr lang="en-GB" dirty="0"/>
              <a:t>Other floors are designed as one way ribbed slabs .</a:t>
            </a:r>
            <a:endParaRPr lang="en-US" dirty="0"/>
          </a:p>
          <a:p>
            <a:pPr marL="0" indent="0">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73735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8229600" cy="4800600"/>
          </a:xfrm>
        </p:spPr>
        <p:txBody>
          <a:bodyPr>
            <a:normAutofit/>
          </a:bodyPr>
          <a:lstStyle/>
          <a:p>
            <a:pPr marL="0" indent="0">
              <a:buNone/>
            </a:pPr>
            <a:r>
              <a:rPr lang="en-GB" b="1" dirty="0"/>
              <a:t>Design of </a:t>
            </a:r>
            <a:r>
              <a:rPr lang="en-GB" b="1" dirty="0" smtClean="0"/>
              <a:t>slabs</a:t>
            </a:r>
          </a:p>
          <a:p>
            <a:pPr marL="0" lvl="0" indent="0">
              <a:buNone/>
            </a:pPr>
            <a:r>
              <a:rPr lang="en-GB" u="sng" dirty="0"/>
              <a:t>One way ribbed slab : </a:t>
            </a:r>
            <a:endParaRPr lang="en-US" dirty="0"/>
          </a:p>
          <a:p>
            <a:pPr marL="0" lvl="0" indent="0">
              <a:buNone/>
            </a:pPr>
            <a:r>
              <a:rPr lang="en-GB" dirty="0"/>
              <a:t>The thickness of slab (</a:t>
            </a:r>
            <a:r>
              <a:rPr lang="en-GB" dirty="0" err="1"/>
              <a:t>h</a:t>
            </a:r>
            <a:r>
              <a:rPr lang="en-GB" baseline="-25000" dirty="0" err="1"/>
              <a:t>min</a:t>
            </a:r>
            <a:r>
              <a:rPr lang="en-GB" dirty="0"/>
              <a:t>) is given using ACI code Table 2.1</a:t>
            </a:r>
            <a:endParaRPr lang="en-US" dirty="0"/>
          </a:p>
          <a:p>
            <a:pPr marL="0" indent="0">
              <a:buNone/>
            </a:pP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6746" y="3657600"/>
            <a:ext cx="5667375" cy="2952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094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381999" cy="4038600"/>
          </a:xfrm>
        </p:spPr>
        <p:txBody>
          <a:bodyPr>
            <a:normAutofit fontScale="77500" lnSpcReduction="20000"/>
          </a:bodyPr>
          <a:lstStyle/>
          <a:p>
            <a:pPr marL="0" indent="0">
              <a:buNone/>
            </a:pPr>
            <a:r>
              <a:rPr lang="en-GB" b="1" dirty="0"/>
              <a:t>In part a and b:</a:t>
            </a:r>
            <a:endParaRPr lang="en-US" b="1" dirty="0"/>
          </a:p>
          <a:p>
            <a:pPr marL="0" indent="0">
              <a:buNone/>
            </a:pPr>
            <a:r>
              <a:rPr lang="en-GB" dirty="0"/>
              <a:t>The most critical span in </a:t>
            </a:r>
            <a:r>
              <a:rPr lang="en-GB" b="1" dirty="0"/>
              <a:t>part a </a:t>
            </a:r>
            <a:r>
              <a:rPr lang="en-GB" dirty="0"/>
              <a:t>is the middle span which is 5.65 m length which is located between grid lines. </a:t>
            </a:r>
            <a:endParaRPr lang="en-GB" dirty="0" smtClean="0"/>
          </a:p>
          <a:p>
            <a:pPr marL="0" indent="0">
              <a:buNone/>
            </a:pPr>
            <a:endParaRPr lang="en-US" dirty="0"/>
          </a:p>
          <a:p>
            <a:pPr marL="0" indent="0">
              <a:buNone/>
            </a:pPr>
            <a:r>
              <a:rPr lang="en-GB" dirty="0"/>
              <a:t>The most critical span in </a:t>
            </a:r>
            <a:r>
              <a:rPr lang="en-GB" b="1" dirty="0"/>
              <a:t>part b </a:t>
            </a:r>
            <a:r>
              <a:rPr lang="en-GB" dirty="0"/>
              <a:t>is the middle span which is 5.65 m length which is located between grid lines. </a:t>
            </a:r>
            <a:endParaRPr lang="en-US" dirty="0"/>
          </a:p>
          <a:p>
            <a:pPr marL="0" indent="0">
              <a:buNone/>
            </a:pPr>
            <a:r>
              <a:rPr lang="en-GB" dirty="0"/>
              <a:t> </a:t>
            </a:r>
            <a:endParaRPr lang="en-US" dirty="0"/>
          </a:p>
          <a:p>
            <a:pPr marL="0" indent="0">
              <a:buNone/>
            </a:pPr>
            <a:r>
              <a:rPr lang="en-GB" dirty="0" err="1"/>
              <a:t>h</a:t>
            </a:r>
            <a:r>
              <a:rPr lang="en-GB" baseline="-25000" dirty="0" err="1"/>
              <a:t>min</a:t>
            </a:r>
            <a:r>
              <a:rPr lang="en-GB" dirty="0"/>
              <a:t> = Ln /21 =5650/21= 269 mm</a:t>
            </a:r>
            <a:endParaRPr lang="en-US" dirty="0"/>
          </a:p>
          <a:p>
            <a:pPr marL="0" indent="0">
              <a:buNone/>
            </a:pPr>
            <a:r>
              <a:rPr lang="en-GB" dirty="0"/>
              <a:t>We use thickness of slab </a:t>
            </a:r>
            <a:r>
              <a:rPr lang="en-GB" dirty="0" smtClean="0"/>
              <a:t>320mm</a:t>
            </a:r>
          </a:p>
          <a:p>
            <a:pPr marL="0" indent="0">
              <a:buNone/>
            </a:pPr>
            <a:endParaRPr lang="en-US" dirty="0"/>
          </a:p>
          <a:p>
            <a:pPr marL="0" indent="0">
              <a:buNone/>
            </a:pPr>
            <a:r>
              <a:rPr lang="en-GB" dirty="0"/>
              <a:t>So, the block dimensions will be:</a:t>
            </a:r>
            <a:endParaRPr lang="en-US" dirty="0"/>
          </a:p>
          <a:p>
            <a:pPr marL="0" lvl="0" indent="0">
              <a:buNone/>
            </a:pPr>
            <a:r>
              <a:rPr lang="en-GB" dirty="0"/>
              <a:t>Length= 400 mm</a:t>
            </a:r>
            <a:endParaRPr lang="en-US" dirty="0"/>
          </a:p>
          <a:p>
            <a:pPr marL="0" lvl="0" indent="0">
              <a:buNone/>
            </a:pPr>
            <a:r>
              <a:rPr lang="en-GB" dirty="0"/>
              <a:t>Height= 140 mm</a:t>
            </a:r>
            <a:endParaRPr lang="en-US" dirty="0"/>
          </a:p>
          <a:p>
            <a:pPr marL="0" lvl="0" indent="0">
              <a:buNone/>
            </a:pPr>
            <a:r>
              <a:rPr lang="en-GB" dirty="0"/>
              <a:t>Width= 200 mm</a:t>
            </a:r>
            <a:endParaRPr lang="en-US" dirty="0"/>
          </a:p>
          <a:p>
            <a:pPr marL="0" indent="0">
              <a:buNone/>
            </a:pPr>
            <a:endParaRPr lang="en-US" dirty="0"/>
          </a:p>
        </p:txBody>
      </p:sp>
    </p:spTree>
    <p:extLst>
      <p:ext uri="{BB962C8B-B14F-4D97-AF65-F5344CB8AC3E}">
        <p14:creationId xmlns:p14="http://schemas.microsoft.com/office/powerpoint/2010/main" xmlns="" val="241820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133600"/>
            <a:ext cx="7823200" cy="4495800"/>
          </a:xfrm>
        </p:spPr>
        <p:txBody>
          <a:bodyPr>
            <a:normAutofit fontScale="77500" lnSpcReduction="20000"/>
          </a:bodyPr>
          <a:lstStyle/>
          <a:p>
            <a:pPr marL="0" indent="0">
              <a:buNone/>
            </a:pPr>
            <a:r>
              <a:rPr lang="en-GB" dirty="0"/>
              <a:t>Own weight of slab:</a:t>
            </a:r>
            <a:endParaRPr lang="en-US" dirty="0"/>
          </a:p>
          <a:p>
            <a:pPr marL="0" indent="0">
              <a:buNone/>
            </a:pPr>
            <a:r>
              <a:rPr lang="en-GB" dirty="0"/>
              <a:t> </a:t>
            </a:r>
            <a:endParaRPr lang="en-US" dirty="0"/>
          </a:p>
          <a:p>
            <a:pPr marL="0" indent="0">
              <a:buNone/>
            </a:pPr>
            <a:r>
              <a:rPr lang="en-GB" dirty="0"/>
              <a:t>Refer to Table for material unit weights:</a:t>
            </a:r>
            <a:endParaRPr lang="en-US" dirty="0"/>
          </a:p>
          <a:p>
            <a:pPr marL="0" indent="0">
              <a:buNone/>
            </a:pPr>
            <a:r>
              <a:rPr lang="en-GB" dirty="0"/>
              <a:t>Own weight:</a:t>
            </a:r>
            <a:endParaRPr lang="en-US" dirty="0"/>
          </a:p>
          <a:p>
            <a:pPr marL="0" indent="0">
              <a:buNone/>
            </a:pPr>
            <a:r>
              <a:rPr lang="en-GB" dirty="0"/>
              <a:t>= [(0.52x0.06) + (0.12x0.14)] x25+0.4x0.14x12 = 1.872 KN/m</a:t>
            </a:r>
            <a:endParaRPr lang="en-US" dirty="0"/>
          </a:p>
          <a:p>
            <a:pPr marL="0" indent="0">
              <a:buNone/>
            </a:pPr>
            <a:r>
              <a:rPr lang="en-GB" dirty="0"/>
              <a:t>    Weight/m</a:t>
            </a:r>
            <a:r>
              <a:rPr lang="en-GB" baseline="30000" dirty="0"/>
              <a:t>2 </a:t>
            </a:r>
            <a:r>
              <a:rPr lang="en-GB" dirty="0"/>
              <a:t>= 1.872/0.52 = 3.6 KN/ m</a:t>
            </a:r>
            <a:r>
              <a:rPr lang="en-GB" baseline="30000" dirty="0"/>
              <a:t>2</a:t>
            </a:r>
            <a:endParaRPr lang="en-US" dirty="0"/>
          </a:p>
          <a:p>
            <a:pPr marL="0" indent="0">
              <a:buNone/>
            </a:pPr>
            <a:r>
              <a:rPr lang="en-US" dirty="0"/>
              <a:t> </a:t>
            </a:r>
          </a:p>
          <a:p>
            <a:pPr marL="0" indent="0">
              <a:buNone/>
            </a:pPr>
            <a:r>
              <a:rPr lang="en-GB" dirty="0"/>
              <a:t>Super imposed dead load:</a:t>
            </a:r>
            <a:endParaRPr lang="en-US" dirty="0"/>
          </a:p>
          <a:p>
            <a:pPr marL="0" indent="0">
              <a:buNone/>
            </a:pPr>
            <a:r>
              <a:rPr lang="en-GB" dirty="0"/>
              <a:t>SID =0.015x23+0.1x19+0.02x23+0.03x26=3.5KN/m</a:t>
            </a:r>
            <a:r>
              <a:rPr lang="en-GB" baseline="30000" dirty="0"/>
              <a:t>2 </a:t>
            </a:r>
            <a:endParaRPr lang="en-US" dirty="0"/>
          </a:p>
          <a:p>
            <a:pPr marL="0" indent="0">
              <a:buNone/>
            </a:pPr>
            <a:r>
              <a:rPr lang="en-GB" dirty="0"/>
              <a:t>Partition loads</a:t>
            </a:r>
            <a:r>
              <a:rPr lang="en-GB" dirty="0" smtClean="0"/>
              <a:t>:    1KN/m</a:t>
            </a:r>
            <a:r>
              <a:rPr lang="en-GB" baseline="30000" dirty="0" smtClean="0"/>
              <a:t>2</a:t>
            </a:r>
          </a:p>
          <a:p>
            <a:pPr marL="0" indent="0">
              <a:buNone/>
            </a:pPr>
            <a:endParaRPr lang="en-US" dirty="0"/>
          </a:p>
          <a:p>
            <a:pPr marL="0" indent="0">
              <a:buNone/>
            </a:pPr>
            <a:r>
              <a:rPr lang="en-GB" dirty="0"/>
              <a:t>Total dead load</a:t>
            </a:r>
            <a:r>
              <a:rPr lang="en-GB" dirty="0" smtClean="0"/>
              <a:t>: </a:t>
            </a:r>
            <a:r>
              <a:rPr lang="en-GB" dirty="0"/>
              <a:t>DL = 1+ 3.5 + 3.6=8.1 KN/m</a:t>
            </a:r>
            <a:r>
              <a:rPr lang="en-GB" baseline="30000" dirty="0"/>
              <a:t>2</a:t>
            </a:r>
            <a:endParaRPr lang="en-US" dirty="0"/>
          </a:p>
          <a:p>
            <a:pPr marL="0" indent="0">
              <a:buNone/>
            </a:pPr>
            <a:r>
              <a:rPr lang="en-GB" dirty="0"/>
              <a:t>Live load</a:t>
            </a:r>
            <a:r>
              <a:rPr lang="en-GB" dirty="0" smtClean="0"/>
              <a:t>:</a:t>
            </a:r>
            <a:r>
              <a:rPr lang="en-US" dirty="0"/>
              <a:t> </a:t>
            </a:r>
            <a:r>
              <a:rPr lang="en-GB" dirty="0" smtClean="0"/>
              <a:t> </a:t>
            </a:r>
            <a:r>
              <a:rPr lang="en-GB" dirty="0"/>
              <a:t>L.L = 2 KN/m</a:t>
            </a:r>
            <a:r>
              <a:rPr lang="en-GB" baseline="30000" dirty="0"/>
              <a:t>2</a:t>
            </a:r>
            <a:endParaRPr lang="en-US" dirty="0"/>
          </a:p>
          <a:p>
            <a:pPr marL="0" indent="0">
              <a:buNone/>
            </a:pPr>
            <a:r>
              <a:rPr lang="en-GB" dirty="0"/>
              <a:t>Ultimate load:</a:t>
            </a:r>
            <a:endParaRPr lang="en-US" dirty="0"/>
          </a:p>
          <a:p>
            <a:pPr marL="0" indent="0">
              <a:buNone/>
            </a:pPr>
            <a:r>
              <a:rPr lang="en-GB" dirty="0"/>
              <a:t>W</a:t>
            </a:r>
            <a:r>
              <a:rPr lang="en-GB" baseline="-25000" dirty="0"/>
              <a:t>u</a:t>
            </a:r>
            <a:r>
              <a:rPr lang="en-GB" dirty="0"/>
              <a:t> = 1.2 D.L +1.6 </a:t>
            </a:r>
            <a:r>
              <a:rPr lang="en-GB" dirty="0" smtClean="0"/>
              <a:t>L.L</a:t>
            </a:r>
            <a:r>
              <a:rPr lang="en-US" dirty="0"/>
              <a:t> </a:t>
            </a:r>
            <a:r>
              <a:rPr lang="en-US" dirty="0" smtClean="0"/>
              <a:t>                </a:t>
            </a:r>
            <a:r>
              <a:rPr lang="en-GB" dirty="0" smtClean="0"/>
              <a:t>W</a:t>
            </a:r>
            <a:r>
              <a:rPr lang="en-GB" baseline="-25000" dirty="0" smtClean="0"/>
              <a:t>u</a:t>
            </a:r>
            <a:r>
              <a:rPr lang="en-GB" dirty="0" smtClean="0"/>
              <a:t>=1.2x8.1+1.6x2=12.92 </a:t>
            </a:r>
            <a:r>
              <a:rPr lang="en-GB" dirty="0"/>
              <a:t>KN/m</a:t>
            </a:r>
            <a:r>
              <a:rPr lang="en-GB" baseline="30000" dirty="0"/>
              <a:t>2</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xmlns="" val="101883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Content Placeholder 2"/>
              <p:cNvSpPr>
                <a:spLocks noGrp="1"/>
              </p:cNvSpPr>
              <p:nvPr>
                <p:ph idx="1"/>
              </p:nvPr>
            </p:nvSpPr>
            <p:spPr>
              <a:xfrm>
                <a:off x="304800" y="1905000"/>
                <a:ext cx="8381999" cy="4724400"/>
              </a:xfrm>
            </p:spPr>
            <p:txBody>
              <a:bodyPr>
                <a:normAutofit fontScale="85000" lnSpcReduction="20000"/>
              </a:bodyPr>
              <a:lstStyle/>
              <a:p>
                <a:pPr marL="0" lvl="0" indent="0">
                  <a:buNone/>
                </a:pPr>
                <a:r>
                  <a:rPr lang="en-GB" u="sng" dirty="0"/>
                  <a:t>Two way ribbed slab:</a:t>
                </a:r>
                <a:endParaRPr lang="en-US" dirty="0"/>
              </a:p>
              <a:p>
                <a:pPr marL="0" indent="0">
                  <a:buNone/>
                </a:pPr>
                <a:r>
                  <a:rPr lang="en-GB" b="1" dirty="0"/>
                  <a:t> </a:t>
                </a:r>
                <a:r>
                  <a:rPr lang="en-GB" dirty="0" smtClean="0"/>
                  <a:t>For </a:t>
                </a:r>
                <a:r>
                  <a:rPr lang="en-GB" dirty="0"/>
                  <a:t>part a :</a:t>
                </a:r>
                <a:endParaRPr lang="en-US" dirty="0"/>
              </a:p>
              <a:p>
                <a:pPr marL="0" indent="0">
                  <a:buNone/>
                </a:pPr>
                <a:r>
                  <a:rPr lang="en-GB" dirty="0"/>
                  <a:t>A deflection is the most important factor that controls the minimum thickness, and below the calculation for thickness:</a:t>
                </a:r>
                <a:endParaRPr lang="en-US" dirty="0"/>
              </a:p>
              <a:p>
                <a:pPr marL="0" indent="0">
                  <a:buNone/>
                </a:pPr>
                <a:r>
                  <a:rPr lang="en-GB" dirty="0"/>
                  <a:t>The most critical panel that may give the maximum thickness has dimensions of (</a:t>
                </a:r>
                <a:r>
                  <a:rPr lang="en-GB" b="1" dirty="0"/>
                  <a:t>11.62 x 9.8</a:t>
                </a:r>
                <a:r>
                  <a:rPr lang="en-GB" dirty="0"/>
                  <a:t>) m clear, which its spans have the minimum (</a:t>
                </a:r>
                <a14:m>
                  <m:oMath xmlns:m="http://schemas.openxmlformats.org/officeDocument/2006/math">
                    <m:r>
                      <m:rPr>
                        <m:sty m:val="p"/>
                      </m:rPr>
                      <a:rPr lang="en-GB"/>
                      <m:t>β</m:t>
                    </m:r>
                  </m:oMath>
                </a14:m>
                <a:r>
                  <a:rPr lang="en-GB" dirty="0"/>
                  <a:t>)and maximum effective length </a:t>
                </a:r>
                <a14:m>
                  <m:oMath xmlns:m="http://schemas.openxmlformats.org/officeDocument/2006/math">
                    <m:r>
                      <m:rPr>
                        <m:sty m:val="p"/>
                      </m:rPr>
                      <a:rPr lang="en-GB" b="0" i="0"/>
                      <m:t>ln</m:t>
                    </m:r>
                  </m:oMath>
                </a14:m>
                <a:r>
                  <a:rPr lang="en-GB" dirty="0"/>
                  <a:t>refer to figure 2.1.</a:t>
                </a:r>
                <a:endParaRPr lang="en-US" dirty="0"/>
              </a:p>
              <a:p>
                <a:pPr marL="0" indent="0">
                  <a:buNone/>
                </a:pPr>
                <a:r>
                  <a:rPr lang="en-GB" dirty="0"/>
                  <a:t> </a:t>
                </a:r>
                <a:endParaRPr lang="en-US" dirty="0"/>
              </a:p>
              <a:p>
                <a:pPr marL="0" indent="0">
                  <a:buNone/>
                </a:pPr>
                <a14:m>
                  <m:oMath xmlns:m="http://schemas.openxmlformats.org/officeDocument/2006/math">
                    <m:r>
                      <m:rPr>
                        <m:sty m:val="p"/>
                      </m:rPr>
                      <a:rPr lang="en-GB"/>
                      <m:t>Β</m:t>
                    </m:r>
                  </m:oMath>
                </a14:m>
                <a:r>
                  <a:rPr lang="en-GB" dirty="0"/>
                  <a:t>= (long span/short span) =11.62 /9.8 = 1.19</a:t>
                </a:r>
                <a:endParaRPr lang="en-US" dirty="0"/>
              </a:p>
              <a:p>
                <a:pPr marL="0" indent="0">
                  <a:buNone/>
                </a:pPr>
                <a:r>
                  <a:rPr lang="en-GB" dirty="0"/>
                  <a:t> </a:t>
                </a:r>
                <a:endParaRPr lang="en-US" dirty="0"/>
              </a:p>
              <a:p>
                <a:pPr marL="0" indent="0">
                  <a:buNone/>
                </a:pPr>
                <a14:m>
                  <m:oMathPara xmlns:m="http://schemas.openxmlformats.org/officeDocument/2006/math">
                    <m:oMathParaPr>
                      <m:jc m:val="left"/>
                    </m:oMathParaPr>
                    <m:oMath xmlns:m="http://schemas.openxmlformats.org/officeDocument/2006/math">
                      <m:r>
                        <m:rPr>
                          <m:sty m:val="p"/>
                        </m:rPr>
                        <a:rPr lang="en-GB"/>
                        <m:t>h</m:t>
                      </m:r>
                      <m:r>
                        <m:rPr>
                          <m:sty m:val="p"/>
                        </m:rPr>
                        <a:rPr lang="en-GB" baseline="-25000"/>
                        <m:t>min</m:t>
                      </m:r>
                      <m:func>
                        <m:funcPr>
                          <m:ctrlPr>
                            <a:rPr lang="en-US" b="1" i="1"/>
                          </m:ctrlPr>
                        </m:funcPr>
                        <m:fName>
                          <m:r>
                            <a:rPr lang="en-GB" b="1"/>
                            <m:t>= </m:t>
                          </m:r>
                          <m:r>
                            <a:rPr lang="en-GB" b="1" i="1"/>
                            <m:t>𝐥𝐧</m:t>
                          </m:r>
                        </m:fName>
                        <m:e>
                          <m:d>
                            <m:dPr>
                              <m:ctrlPr>
                                <a:rPr lang="en-US" b="1" i="1"/>
                              </m:ctrlPr>
                            </m:dPr>
                            <m:e>
                              <m:r>
                                <a:rPr lang="en-GB" b="1" i="1"/>
                                <m:t>𝟎</m:t>
                              </m:r>
                              <m:r>
                                <a:rPr lang="en-GB" b="1"/>
                                <m:t>.</m:t>
                              </m:r>
                              <m:r>
                                <a:rPr lang="en-GB" b="1" i="1"/>
                                <m:t>𝟖</m:t>
                              </m:r>
                              <m:r>
                                <a:rPr lang="en-GB" b="1"/>
                                <m:t>+</m:t>
                              </m:r>
                              <m:f>
                                <m:fPr>
                                  <m:ctrlPr>
                                    <a:rPr lang="en-US" b="1" i="1"/>
                                  </m:ctrlPr>
                                </m:fPr>
                                <m:num>
                                  <m:r>
                                    <a:rPr lang="en-GB" b="1" i="1"/>
                                    <m:t>𝐟𝐲</m:t>
                                  </m:r>
                                </m:num>
                                <m:den>
                                  <m:r>
                                    <a:rPr lang="en-GB" b="1" i="1"/>
                                    <m:t>𝟏𝟒𝟎𝟎</m:t>
                                  </m:r>
                                </m:den>
                              </m:f>
                            </m:e>
                          </m:d>
                        </m:e>
                      </m:func>
                      <m:r>
                        <a:rPr lang="en-GB" b="1"/>
                        <m:t>/(</m:t>
                      </m:r>
                      <m:r>
                        <a:rPr lang="en-GB" b="1" i="1"/>
                        <m:t>𝟑𝟔</m:t>
                      </m:r>
                      <m:r>
                        <a:rPr lang="en-GB" b="1"/>
                        <m:t>+</m:t>
                      </m:r>
                      <m:r>
                        <a:rPr lang="en-GB" b="1" i="1"/>
                        <m:t>𝟗</m:t>
                      </m:r>
                      <m:r>
                        <a:rPr lang="en-GB" b="1" i="1"/>
                        <m:t>𝛃</m:t>
                      </m:r>
                      <m:r>
                        <a:rPr lang="en-GB" b="1"/>
                        <m:t>)</m:t>
                      </m:r>
                    </m:oMath>
                  </m:oMathPara>
                </a14:m>
                <a:endParaRPr lang="en-US" dirty="0"/>
              </a:p>
              <a:p>
                <a:pPr marL="0" indent="0">
                  <a:buNone/>
                </a:pPr>
                <a:r>
                  <a:rPr lang="en-GB" dirty="0" err="1"/>
                  <a:t>h</a:t>
                </a:r>
                <a:r>
                  <a:rPr lang="en-GB" baseline="-25000" dirty="0" err="1"/>
                  <a:t>min</a:t>
                </a:r>
                <a:r>
                  <a:rPr lang="en-GB" dirty="0"/>
                  <a:t> = </a:t>
                </a:r>
                <a14:m>
                  <m:oMath xmlns:m="http://schemas.openxmlformats.org/officeDocument/2006/math">
                    <m:r>
                      <a:rPr lang="en-GB" b="1" i="1">
                        <a:latin typeface="Cambria Math"/>
                      </a:rPr>
                      <m:t>𝐥𝐧</m:t>
                    </m:r>
                  </m:oMath>
                </a14:m>
                <a:r>
                  <a:rPr lang="en-GB" dirty="0"/>
                  <a:t> (0.8 +420/1400)/(36 +9 x1.19 ) = 0.20 m</a:t>
                </a:r>
                <a:r>
                  <a:rPr lang="en-GB" dirty="0" smtClean="0"/>
                  <a:t>.</a:t>
                </a:r>
              </a:p>
              <a:p>
                <a:pPr marL="0" indent="0">
                  <a:buNone/>
                </a:pPr>
                <a:endParaRPr lang="en-US" dirty="0"/>
              </a:p>
              <a:p>
                <a:pPr marL="0" indent="0" algn="ctr">
                  <a:buNone/>
                </a:pPr>
                <a:r>
                  <a:rPr lang="en-GB" dirty="0"/>
                  <a:t>Let it</a:t>
                </a:r>
                <a:r>
                  <a:rPr lang="en-GB" b="1" dirty="0"/>
                  <a:t> 25</a:t>
                </a:r>
                <a:r>
                  <a:rPr lang="en-GB" dirty="0"/>
                  <a:t> cm</a:t>
                </a:r>
                <a:endParaRPr lang="en-US" dirty="0"/>
              </a:p>
              <a:p>
                <a:pPr marL="0" indent="0">
                  <a:buNone/>
                </a:pPr>
                <a:endParaRPr lang="en-US"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04800" y="1905000"/>
                <a:ext cx="8381999" cy="4724400"/>
              </a:xfrm>
              <a:blipFill rotWithShape="1">
                <a:blip r:embed="rId2"/>
                <a:stretch>
                  <a:fillRect l="-727" t="-1806"/>
                </a:stretch>
              </a:blipFill>
            </p:spPr>
            <p:txBody>
              <a:bodyPr/>
              <a:lstStyle/>
              <a:p>
                <a:r>
                  <a:rPr lang="he-IL">
                    <a:noFill/>
                  </a:rPr>
                  <a:t> </a:t>
                </a:r>
              </a:p>
            </p:txBody>
          </p:sp>
        </mc:Fallback>
      </mc:AlternateContent>
    </p:spTree>
    <p:extLst>
      <p:ext uri="{BB962C8B-B14F-4D97-AF65-F5344CB8AC3E}">
        <p14:creationId xmlns:p14="http://schemas.microsoft.com/office/powerpoint/2010/main" xmlns="" val="674234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8790" y="2438400"/>
            <a:ext cx="8381999" cy="3725333"/>
          </a:xfrm>
        </p:spPr>
        <p:txBody>
          <a:bodyPr>
            <a:normAutofit/>
          </a:bodyPr>
          <a:lstStyle/>
          <a:p>
            <a:pPr marL="0" indent="0">
              <a:buNone/>
            </a:pPr>
            <a:r>
              <a:rPr lang="en-US" dirty="0" smtClean="0"/>
              <a:t> </a:t>
            </a:r>
            <a:endParaRPr lang="en-US" dirty="0"/>
          </a:p>
          <a:p>
            <a:pPr marL="0" indent="0">
              <a:buNone/>
            </a:pPr>
            <a:endParaRPr lang="en-US" dirty="0"/>
          </a:p>
        </p:txBody>
      </p:sp>
      <p:pic>
        <p:nvPicPr>
          <p:cNvPr id="4" name="Picture 3" descr="C:\Users\Balashgihu-GTS\Desktop\chapter 2\two wa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4800"/>
            <a:ext cx="9144000" cy="6360994"/>
          </a:xfrm>
          <a:prstGeom prst="rect">
            <a:avLst/>
          </a:prstGeom>
          <a:noFill/>
          <a:ln>
            <a:noFill/>
          </a:ln>
        </p:spPr>
      </p:pic>
    </p:spTree>
    <p:extLst>
      <p:ext uri="{BB962C8B-B14F-4D97-AF65-F5344CB8AC3E}">
        <p14:creationId xmlns:p14="http://schemas.microsoft.com/office/powerpoint/2010/main" xmlns="" val="1955030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981200"/>
            <a:ext cx="8381999" cy="4876800"/>
          </a:xfrm>
        </p:spPr>
        <p:txBody>
          <a:bodyPr>
            <a:normAutofit fontScale="92500" lnSpcReduction="20000"/>
          </a:bodyPr>
          <a:lstStyle/>
          <a:p>
            <a:pPr marL="0" indent="0">
              <a:buNone/>
            </a:pPr>
            <a:r>
              <a:rPr lang="en-GB" dirty="0"/>
              <a:t>Own weight of </a:t>
            </a:r>
            <a:r>
              <a:rPr lang="en-GB" dirty="0" smtClean="0"/>
              <a:t>slab:</a:t>
            </a:r>
            <a:r>
              <a:rPr lang="en-US" dirty="0"/>
              <a:t> </a:t>
            </a:r>
            <a:r>
              <a:rPr lang="en-GB" dirty="0" smtClean="0"/>
              <a:t>Refer </a:t>
            </a:r>
            <a:r>
              <a:rPr lang="en-GB" dirty="0"/>
              <a:t>to Table for material unit weights:</a:t>
            </a:r>
            <a:endParaRPr lang="en-US" dirty="0"/>
          </a:p>
          <a:p>
            <a:pPr marL="0" indent="0">
              <a:buNone/>
            </a:pPr>
            <a:r>
              <a:rPr lang="en-US" baseline="30000" dirty="0"/>
              <a:t> </a:t>
            </a:r>
            <a:endParaRPr lang="en-US" dirty="0"/>
          </a:p>
          <a:p>
            <a:pPr marL="0" indent="0">
              <a:buNone/>
            </a:pPr>
            <a:r>
              <a:rPr lang="en-GB" dirty="0"/>
              <a:t>Own weight of slab:</a:t>
            </a:r>
            <a:endParaRPr lang="en-US" dirty="0"/>
          </a:p>
          <a:p>
            <a:pPr marL="0" indent="0">
              <a:buNone/>
            </a:pPr>
            <a:r>
              <a:rPr lang="en-GB" dirty="0"/>
              <a:t> </a:t>
            </a:r>
            <a:r>
              <a:rPr lang="en-GB" dirty="0" smtClean="0"/>
              <a:t>O.W </a:t>
            </a:r>
            <a:r>
              <a:rPr lang="en-GB" dirty="0"/>
              <a:t>= [(55x55x10) +(15x24x55) + (2)(15x24x20)] x </a:t>
            </a:r>
            <a:r>
              <a:rPr lang="en-GB" dirty="0" smtClean="0"/>
              <a:t>25 </a:t>
            </a:r>
            <a:r>
              <a:rPr lang="en-GB" dirty="0"/>
              <a:t>+ </a:t>
            </a:r>
            <a:r>
              <a:rPr lang="en-GB" dirty="0" smtClean="0"/>
              <a:t>[x40x24x20]x12 </a:t>
            </a:r>
            <a:r>
              <a:rPr lang="en-GB" dirty="0"/>
              <a:t>= 2.072 KN/m</a:t>
            </a:r>
            <a:endParaRPr lang="en-US" dirty="0"/>
          </a:p>
          <a:p>
            <a:pPr marL="0" indent="0">
              <a:buNone/>
            </a:pPr>
            <a:r>
              <a:rPr lang="en-GB" dirty="0"/>
              <a:t> </a:t>
            </a:r>
            <a:r>
              <a:rPr lang="en-GB" dirty="0" smtClean="0"/>
              <a:t>Own weight:</a:t>
            </a:r>
            <a:r>
              <a:rPr lang="en-US" dirty="0"/>
              <a:t> </a:t>
            </a:r>
            <a:r>
              <a:rPr lang="en-US" dirty="0" smtClean="0"/>
              <a:t>  </a:t>
            </a:r>
            <a:r>
              <a:rPr lang="en-GB" dirty="0" smtClean="0"/>
              <a:t>O.W </a:t>
            </a:r>
            <a:r>
              <a:rPr lang="en-GB" dirty="0"/>
              <a:t>=2.072 / (</a:t>
            </a:r>
            <a:r>
              <a:rPr lang="en-GB" dirty="0" smtClean="0"/>
              <a:t>0.55)</a:t>
            </a:r>
            <a:r>
              <a:rPr lang="en-GB" baseline="30000" dirty="0" smtClean="0"/>
              <a:t>2</a:t>
            </a:r>
            <a:r>
              <a:rPr lang="en-US" dirty="0"/>
              <a:t> </a:t>
            </a:r>
            <a:r>
              <a:rPr lang="en-GB" dirty="0" smtClean="0"/>
              <a:t> </a:t>
            </a:r>
            <a:r>
              <a:rPr lang="en-GB" dirty="0"/>
              <a:t>=6.85 KN/m</a:t>
            </a:r>
            <a:r>
              <a:rPr lang="en-GB" baseline="30000" dirty="0"/>
              <a:t>2</a:t>
            </a:r>
            <a:endParaRPr lang="en-US" dirty="0"/>
          </a:p>
          <a:p>
            <a:pPr marL="0" indent="0">
              <a:buNone/>
            </a:pPr>
            <a:r>
              <a:rPr lang="en-GB" dirty="0"/>
              <a:t> </a:t>
            </a:r>
            <a:endParaRPr lang="en-US" dirty="0"/>
          </a:p>
          <a:p>
            <a:pPr marL="0" indent="0">
              <a:buNone/>
            </a:pPr>
            <a:r>
              <a:rPr lang="en-GB" dirty="0"/>
              <a:t>Super imposed dead load: </a:t>
            </a:r>
            <a:r>
              <a:rPr lang="en-US" dirty="0"/>
              <a:t> </a:t>
            </a:r>
            <a:r>
              <a:rPr lang="en-US" dirty="0" smtClean="0"/>
              <a:t> </a:t>
            </a:r>
            <a:r>
              <a:rPr lang="en-GB" dirty="0"/>
              <a:t> </a:t>
            </a:r>
            <a:r>
              <a:rPr lang="en-GB" dirty="0" smtClean="0"/>
              <a:t>SID </a:t>
            </a:r>
            <a:r>
              <a:rPr lang="en-GB" dirty="0"/>
              <a:t>=4.5 KN/m</a:t>
            </a:r>
            <a:r>
              <a:rPr lang="en-GB" baseline="30000" dirty="0"/>
              <a:t>2</a:t>
            </a:r>
            <a:endParaRPr lang="en-US" dirty="0"/>
          </a:p>
          <a:p>
            <a:pPr marL="0" indent="0">
              <a:buNone/>
            </a:pPr>
            <a:r>
              <a:rPr lang="en-GB" baseline="30000" dirty="0"/>
              <a:t> </a:t>
            </a:r>
            <a:r>
              <a:rPr lang="en-GB" dirty="0" smtClean="0"/>
              <a:t>Total </a:t>
            </a:r>
            <a:r>
              <a:rPr lang="en-GB" dirty="0"/>
              <a:t>dead load</a:t>
            </a:r>
            <a:r>
              <a:rPr lang="en-GB" dirty="0" smtClean="0"/>
              <a:t>:</a:t>
            </a:r>
            <a:r>
              <a:rPr lang="en-US" dirty="0"/>
              <a:t> </a:t>
            </a:r>
            <a:r>
              <a:rPr lang="en-US" dirty="0" smtClean="0"/>
              <a:t>  </a:t>
            </a:r>
            <a:r>
              <a:rPr lang="en-GB" dirty="0"/>
              <a:t> </a:t>
            </a:r>
            <a:r>
              <a:rPr lang="en-GB" dirty="0" smtClean="0"/>
              <a:t>D.L </a:t>
            </a:r>
            <a:r>
              <a:rPr lang="en-GB" dirty="0"/>
              <a:t>=6.85 +</a:t>
            </a:r>
            <a:r>
              <a:rPr lang="en-GB" dirty="0" smtClean="0"/>
              <a:t>4.5</a:t>
            </a:r>
            <a:r>
              <a:rPr lang="en-US" dirty="0"/>
              <a:t> </a:t>
            </a:r>
            <a:r>
              <a:rPr lang="en-GB" dirty="0" smtClean="0"/>
              <a:t> </a:t>
            </a:r>
            <a:r>
              <a:rPr lang="en-GB" dirty="0"/>
              <a:t>=11.35 KN/m</a:t>
            </a:r>
            <a:r>
              <a:rPr lang="en-GB" baseline="30000" dirty="0"/>
              <a:t>2</a:t>
            </a:r>
            <a:r>
              <a:rPr lang="en-GB" dirty="0"/>
              <a:t>	</a:t>
            </a:r>
            <a:endParaRPr lang="en-US" dirty="0"/>
          </a:p>
          <a:p>
            <a:pPr marL="0" indent="0">
              <a:buNone/>
            </a:pPr>
            <a:r>
              <a:rPr lang="en-GB" dirty="0"/>
              <a:t> </a:t>
            </a:r>
            <a:endParaRPr lang="en-US" dirty="0"/>
          </a:p>
          <a:p>
            <a:pPr marL="0" indent="0">
              <a:buNone/>
            </a:pPr>
            <a:r>
              <a:rPr lang="en-GB" dirty="0"/>
              <a:t> Live </a:t>
            </a:r>
            <a:r>
              <a:rPr lang="en-GB" dirty="0" smtClean="0"/>
              <a:t>load</a:t>
            </a:r>
            <a:r>
              <a:rPr lang="en-US" dirty="0"/>
              <a:t> </a:t>
            </a:r>
            <a:r>
              <a:rPr lang="en-US" dirty="0" smtClean="0"/>
              <a:t> </a:t>
            </a:r>
            <a:r>
              <a:rPr lang="en-GB" dirty="0"/>
              <a:t> </a:t>
            </a:r>
            <a:r>
              <a:rPr lang="en-GB" dirty="0" smtClean="0"/>
              <a:t>L=6 </a:t>
            </a:r>
            <a:r>
              <a:rPr lang="en-GB" dirty="0"/>
              <a:t>KN/m</a:t>
            </a:r>
            <a:r>
              <a:rPr lang="en-GB" baseline="30000" dirty="0"/>
              <a:t>2</a:t>
            </a:r>
            <a:endParaRPr lang="en-US" dirty="0"/>
          </a:p>
          <a:p>
            <a:pPr marL="0" indent="0">
              <a:buNone/>
            </a:pPr>
            <a:r>
              <a:rPr lang="en-GB" dirty="0"/>
              <a:t> </a:t>
            </a:r>
            <a:endParaRPr lang="en-US" dirty="0"/>
          </a:p>
          <a:p>
            <a:pPr marL="0" indent="0">
              <a:buNone/>
            </a:pPr>
            <a:r>
              <a:rPr lang="en-GB" dirty="0"/>
              <a:t>Ultimate load</a:t>
            </a:r>
            <a:r>
              <a:rPr lang="en-GB" dirty="0" smtClean="0"/>
              <a:t>:</a:t>
            </a:r>
            <a:endParaRPr lang="en-US" dirty="0"/>
          </a:p>
          <a:p>
            <a:pPr marL="0" indent="0">
              <a:buNone/>
            </a:pPr>
            <a:r>
              <a:rPr lang="en-GB" dirty="0"/>
              <a:t>W</a:t>
            </a:r>
            <a:r>
              <a:rPr lang="en-GB" baseline="-25000" dirty="0"/>
              <a:t>u</a:t>
            </a:r>
            <a:r>
              <a:rPr lang="en-GB" dirty="0"/>
              <a:t>=1.2 (D.L) +</a:t>
            </a:r>
            <a:r>
              <a:rPr lang="en-GB" dirty="0" smtClean="0"/>
              <a:t>1.6(L.L)</a:t>
            </a:r>
            <a:r>
              <a:rPr lang="en-US" dirty="0"/>
              <a:t> </a:t>
            </a:r>
            <a:r>
              <a:rPr lang="en-US" dirty="0" smtClean="0"/>
              <a:t>            </a:t>
            </a:r>
            <a:r>
              <a:rPr lang="en-GB" dirty="0" smtClean="0"/>
              <a:t>W</a:t>
            </a:r>
            <a:r>
              <a:rPr lang="en-GB" baseline="-25000" dirty="0" smtClean="0"/>
              <a:t>u</a:t>
            </a:r>
            <a:r>
              <a:rPr lang="en-GB" dirty="0" smtClean="0"/>
              <a:t>=1.2x11.35 </a:t>
            </a:r>
            <a:r>
              <a:rPr lang="en-GB" dirty="0"/>
              <a:t>+1.6x6=23.22 KN/m</a:t>
            </a:r>
            <a:r>
              <a:rPr lang="en-GB" baseline="30000" dirty="0"/>
              <a:t>2</a:t>
            </a:r>
            <a:endParaRPr lang="en-US" dirty="0"/>
          </a:p>
          <a:p>
            <a:pPr marL="0" indent="0">
              <a:buNone/>
            </a:pPr>
            <a:endParaRPr lang="en-US" dirty="0"/>
          </a:p>
        </p:txBody>
      </p:sp>
    </p:spTree>
    <p:extLst>
      <p:ext uri="{BB962C8B-B14F-4D97-AF65-F5344CB8AC3E}">
        <p14:creationId xmlns:p14="http://schemas.microsoft.com/office/powerpoint/2010/main" xmlns="" val="2393405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4800" y="1905000"/>
            <a:ext cx="8381999" cy="3962400"/>
          </a:xfrm>
        </p:spPr>
        <p:txBody>
          <a:bodyPr>
            <a:normAutofit/>
          </a:bodyPr>
          <a:lstStyle/>
          <a:p>
            <a:pPr marL="0" indent="0">
              <a:buNone/>
            </a:pPr>
            <a:r>
              <a:rPr lang="en-GB" b="1" dirty="0"/>
              <a:t>Beams analysis and </a:t>
            </a:r>
            <a:r>
              <a:rPr lang="en-GB" b="1" dirty="0" smtClean="0"/>
              <a:t>design</a:t>
            </a:r>
          </a:p>
          <a:p>
            <a:pPr marL="0" indent="0">
              <a:buNone/>
            </a:pPr>
            <a:r>
              <a:rPr lang="en-GB" u="sng" dirty="0"/>
              <a:t>Part A:</a:t>
            </a:r>
            <a:endParaRPr lang="en-US" dirty="0"/>
          </a:p>
          <a:p>
            <a:pPr marL="0" indent="0">
              <a:buNone/>
            </a:pPr>
            <a:r>
              <a:rPr lang="en-GB" dirty="0"/>
              <a:t>Beam (B3A),(B4 A),and (B6 A) in basement floor (show below in figure).</a:t>
            </a:r>
            <a:endParaRPr lang="en-US" dirty="0"/>
          </a:p>
          <a:p>
            <a:pPr marL="0" indent="0">
              <a:buNone/>
            </a:pPr>
            <a:endParaRPr lang="en-US" dirty="0"/>
          </a:p>
        </p:txBody>
      </p:sp>
      <p:pic>
        <p:nvPicPr>
          <p:cNvPr id="4" name="Picture 3"/>
          <p:cNvPicPr/>
          <p:nvPr/>
        </p:nvPicPr>
        <p:blipFill>
          <a:blip r:embed="rId2"/>
          <a:srcRect/>
          <a:stretch>
            <a:fillRect/>
          </a:stretch>
        </p:blipFill>
        <p:spPr bwMode="auto">
          <a:xfrm>
            <a:off x="1981200" y="3505200"/>
            <a:ext cx="4724400" cy="3200400"/>
          </a:xfrm>
          <a:prstGeom prst="rect">
            <a:avLst/>
          </a:prstGeom>
          <a:noFill/>
          <a:ln w="9525">
            <a:noFill/>
            <a:miter lim="800000"/>
            <a:headEnd/>
            <a:tailEnd/>
          </a:ln>
        </p:spPr>
      </p:pic>
    </p:spTree>
    <p:extLst>
      <p:ext uri="{BB962C8B-B14F-4D97-AF65-F5344CB8AC3E}">
        <p14:creationId xmlns:p14="http://schemas.microsoft.com/office/powerpoint/2010/main" xmlns="" val="1440145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solidFill>
                  <a:schemeClr val="tx1"/>
                </a:solidFill>
              </a:rPr>
              <a:t>Chapter one:  Introduction.</a:t>
            </a:r>
          </a:p>
          <a:p>
            <a:pPr marL="0" indent="0">
              <a:buNone/>
            </a:pPr>
            <a:r>
              <a:rPr lang="en-US" dirty="0" smtClean="0">
                <a:solidFill>
                  <a:schemeClr val="tx1"/>
                </a:solidFill>
              </a:rPr>
              <a:t>Chapter two: Preliminary Design.</a:t>
            </a:r>
          </a:p>
          <a:p>
            <a:pPr marL="0" indent="0">
              <a:buNone/>
            </a:pPr>
            <a:r>
              <a:rPr lang="en-US" dirty="0" smtClean="0">
                <a:solidFill>
                  <a:schemeClr val="tx1"/>
                </a:solidFill>
              </a:rPr>
              <a:t>Chapter three: 3D modeling by SAP2000</a:t>
            </a:r>
            <a:endParaRPr lang="he-IL" dirty="0">
              <a:solidFill>
                <a:schemeClr val="tx1"/>
              </a:solidFill>
            </a:endParaRPr>
          </a:p>
        </p:txBody>
      </p:sp>
      <p:sp>
        <p:nvSpPr>
          <p:cNvPr id="3" name="Title 2"/>
          <p:cNvSpPr>
            <a:spLocks noGrp="1"/>
          </p:cNvSpPr>
          <p:nvPr>
            <p:ph type="title"/>
          </p:nvPr>
        </p:nvSpPr>
        <p:spPr>
          <a:xfrm>
            <a:off x="457200" y="533400"/>
            <a:ext cx="8229600" cy="1252728"/>
          </a:xfrm>
        </p:spPr>
        <p:txBody>
          <a:bodyPr>
            <a:normAutofit/>
          </a:bodyPr>
          <a:lstStyle/>
          <a:p>
            <a:r>
              <a:rPr lang="en-US" dirty="0">
                <a:solidFill>
                  <a:schemeClr val="bg1"/>
                </a:solidFill>
              </a:rPr>
              <a:t>Outline </a:t>
            </a:r>
            <a:r>
              <a:rPr lang="en-US" dirty="0" smtClean="0">
                <a:solidFill>
                  <a:schemeClr val="bg1"/>
                </a:solidFill>
              </a:rPr>
              <a:t>:</a:t>
            </a:r>
            <a:endParaRPr lang="he-IL" dirty="0">
              <a:solidFill>
                <a:schemeClr val="bg1"/>
              </a:solidFill>
            </a:endParaRPr>
          </a:p>
        </p:txBody>
      </p:sp>
    </p:spTree>
    <p:extLst>
      <p:ext uri="{BB962C8B-B14F-4D97-AF65-F5344CB8AC3E}">
        <p14:creationId xmlns:p14="http://schemas.microsoft.com/office/powerpoint/2010/main" xmlns="" val="981635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Content Placeholder 2"/>
              <p:cNvSpPr>
                <a:spLocks noGrp="1"/>
              </p:cNvSpPr>
              <p:nvPr>
                <p:ph idx="1"/>
              </p:nvPr>
            </p:nvSpPr>
            <p:spPr>
              <a:xfrm>
                <a:off x="228600" y="2057400"/>
                <a:ext cx="8381999" cy="4648200"/>
              </a:xfrm>
            </p:spPr>
            <p:txBody>
              <a:bodyPr>
                <a:normAutofit/>
              </a:bodyPr>
              <a:lstStyle/>
              <a:p>
                <a:pPr marL="0" indent="0">
                  <a:buNone/>
                </a:pPr>
                <a:r>
                  <a:rPr lang="en-GB" b="1" dirty="0"/>
                  <a:t>For beam (B6A</a:t>
                </a:r>
                <a:r>
                  <a:rPr lang="en-GB" b="1" dirty="0" smtClean="0"/>
                  <a:t>):</a:t>
                </a:r>
                <a:r>
                  <a:rPr lang="en-GB" dirty="0"/>
                  <a:t> </a:t>
                </a:r>
                <a:endParaRPr lang="en-US" dirty="0"/>
              </a:p>
              <a:p>
                <a:pPr marL="0" indent="0">
                  <a:buNone/>
                </a:pPr>
                <a:r>
                  <a:rPr lang="en-GB" dirty="0" err="1"/>
                  <a:t>h</a:t>
                </a:r>
                <a:r>
                  <a:rPr lang="en-GB" baseline="-25000" dirty="0" err="1"/>
                  <a:t>min</a:t>
                </a:r>
                <a:r>
                  <a:rPr lang="en-GB" dirty="0"/>
                  <a:t>= </a:t>
                </a:r>
                <a14:m>
                  <m:oMath xmlns:m="http://schemas.openxmlformats.org/officeDocument/2006/math">
                    <m:f>
                      <m:fPr>
                        <m:ctrlPr>
                          <a:rPr lang="en-US" i="1"/>
                        </m:ctrlPr>
                      </m:fPr>
                      <m:num>
                        <m:r>
                          <a:rPr lang="en-GB"/>
                          <m:t>6600</m:t>
                        </m:r>
                      </m:num>
                      <m:den>
                        <m:r>
                          <a:rPr lang="en-GB"/>
                          <m:t>21</m:t>
                        </m:r>
                      </m:den>
                    </m:f>
                  </m:oMath>
                </a14:m>
                <a:r>
                  <a:rPr lang="en-GB" dirty="0"/>
                  <a:t> =314.28 </a:t>
                </a:r>
                <a:r>
                  <a:rPr lang="en-GB" dirty="0" smtClean="0"/>
                  <a:t>mm</a:t>
                </a:r>
                <a:endParaRPr lang="en-US" dirty="0"/>
              </a:p>
              <a:p>
                <a:pPr marL="0" indent="0">
                  <a:buNone/>
                </a:pPr>
                <a:r>
                  <a:rPr lang="en-GB" dirty="0"/>
                  <a:t>Assume that the beam dimensions are:400 mm depth, and 250 mm width.</a:t>
                </a:r>
                <a:endParaRPr lang="en-US" dirty="0"/>
              </a:p>
              <a:p>
                <a:pPr marL="0" indent="0">
                  <a:buNone/>
                </a:pPr>
                <a:endParaRPr lang="en-US" dirty="0"/>
              </a:p>
              <a:p>
                <a:pPr marL="0" indent="0">
                  <a:buNone/>
                </a:pPr>
                <a:r>
                  <a:rPr lang="en-GB" dirty="0"/>
                  <a:t>Load on beam:</a:t>
                </a:r>
                <a:endParaRPr lang="en-US" dirty="0"/>
              </a:p>
              <a:p>
                <a:pPr marL="0" indent="0">
                  <a:buNone/>
                </a:pPr>
                <a:r>
                  <a:rPr lang="en-GB" dirty="0"/>
                  <a:t>From slab</a:t>
                </a:r>
                <a:r>
                  <a:rPr lang="en-GB" dirty="0" smtClean="0"/>
                  <a:t>: </a:t>
                </a:r>
                <a:r>
                  <a:rPr lang="en-GB" dirty="0"/>
                  <a:t>= 3.2 x </a:t>
                </a:r>
                <a:r>
                  <a:rPr lang="en-GB" dirty="0" smtClean="0"/>
                  <a:t>23.22</a:t>
                </a:r>
                <a:r>
                  <a:rPr lang="en-US" dirty="0"/>
                  <a:t/>
                </a:r>
                <a:r>
                  <a:rPr lang="en-GB" dirty="0" smtClean="0"/>
                  <a:t/>
                </a:r>
                <a:r>
                  <a:rPr lang="en-GB" dirty="0"/>
                  <a:t>= 74.3 KN/m.</a:t>
                </a:r>
                <a:endParaRPr lang="en-US" dirty="0"/>
              </a:p>
              <a:p>
                <a:pPr marL="0" indent="0">
                  <a:buNone/>
                </a:pPr>
                <a:r>
                  <a:rPr lang="en-GB" dirty="0"/>
                  <a:t> Beam own weight</a:t>
                </a:r>
                <a:r>
                  <a:rPr lang="en-GB" dirty="0" smtClean="0"/>
                  <a:t>:</a:t>
                </a:r>
                <a:r>
                  <a:rPr lang="en-US" dirty="0"/>
                  <a:t/>
                </a:r>
                <a:r>
                  <a:rPr lang="en-GB" dirty="0" smtClean="0"/>
                  <a:t/>
                </a:r>
                <a:r>
                  <a:rPr lang="en-GB" dirty="0"/>
                  <a:t>=0.4 x 0.25 x 25 = 2.5 KN/m.</a:t>
                </a:r>
                <a:endParaRPr lang="en-US" dirty="0"/>
              </a:p>
              <a:p>
                <a:pPr marL="0" indent="0">
                  <a:buNone/>
                </a:pPr>
                <a:r>
                  <a:rPr lang="en-GB" dirty="0"/>
                  <a:t>Total load on beam (W</a:t>
                </a:r>
                <a:r>
                  <a:rPr lang="en-GB" baseline="-25000" dirty="0"/>
                  <a:t>u</a:t>
                </a:r>
                <a:r>
                  <a:rPr lang="en-GB" dirty="0" smtClean="0"/>
                  <a:t>):</a:t>
                </a:r>
                <a:r>
                  <a:rPr lang="en-US" dirty="0"/>
                  <a:t/>
                </a:r>
                <a:r>
                  <a:rPr lang="en-GB" dirty="0" smtClean="0"/>
                  <a:t>= </a:t>
                </a:r>
                <a:r>
                  <a:rPr lang="en-GB" dirty="0"/>
                  <a:t>(1.2 x 2.5) + 74.3 = 77.3 KN/m. </a:t>
                </a:r>
                <a:endParaRPr lang="en-GB" dirty="0" smtClean="0"/>
              </a:p>
              <a:p>
                <a:pPr marL="0" indent="0">
                  <a:buNone/>
                </a:pPr>
                <a:r>
                  <a:rPr lang="en-GB" dirty="0"/>
                  <a:t>Ln = 6.60 – (2 x0.25) = 6.1 m.</a:t>
                </a:r>
                <a:endParaRPr lang="en-US" dirty="0"/>
              </a:p>
              <a:p>
                <a:pPr marL="0" indent="0">
                  <a:buNone/>
                </a:pPr>
                <a:endParaRPr lang="en-US" dirty="0"/>
              </a:p>
              <a:p>
                <a:pPr marL="0" indent="0">
                  <a:buNone/>
                </a:pPr>
                <a:endParaRPr lang="en-US" dirty="0"/>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228600" y="2057400"/>
                <a:ext cx="8381999" cy="4648200"/>
              </a:xfrm>
              <a:blipFill rotWithShape="1">
                <a:blip r:embed="rId2"/>
                <a:stretch>
                  <a:fillRect l="-1164" t="-1050" b="-131"/>
                </a:stretch>
              </a:blipFill>
            </p:spPr>
            <p:txBody>
              <a:bodyPr/>
              <a:lstStyle/>
              <a:p>
                <a:r>
                  <a:rPr lang="he-IL">
                    <a:noFill/>
                  </a:rPr>
                  <a:t> </a:t>
                </a:r>
              </a:p>
            </p:txBody>
          </p:sp>
        </mc:Fallback>
      </mc:AlternateContent>
    </p:spTree>
    <p:extLst>
      <p:ext uri="{BB962C8B-B14F-4D97-AF65-F5344CB8AC3E}">
        <p14:creationId xmlns:p14="http://schemas.microsoft.com/office/powerpoint/2010/main" xmlns="" val="37382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Content Placeholder 2"/>
              <p:cNvSpPr>
                <a:spLocks noGrp="1"/>
              </p:cNvSpPr>
              <p:nvPr>
                <p:ph idx="1"/>
              </p:nvPr>
            </p:nvSpPr>
            <p:spPr>
              <a:xfrm>
                <a:off x="228600" y="2057400"/>
                <a:ext cx="8381999" cy="4648200"/>
              </a:xfrm>
            </p:spPr>
            <p:txBody>
              <a:bodyPr>
                <a:normAutofit fontScale="85000" lnSpcReduction="20000"/>
              </a:bodyPr>
              <a:lstStyle/>
              <a:p>
                <a:pPr marL="0" indent="0">
                  <a:buNone/>
                </a:pPr>
                <a:r>
                  <a:rPr lang="en-GB" dirty="0"/>
                  <a:t>M</a:t>
                </a:r>
                <a:r>
                  <a:rPr lang="en-GB" baseline="-25000" dirty="0"/>
                  <a:t>u</a:t>
                </a:r>
                <a:r>
                  <a:rPr lang="en-GB" baseline="30000" dirty="0"/>
                  <a:t>--</a:t>
                </a:r>
                <a:r>
                  <a:rPr lang="en-GB" baseline="-25000" dirty="0"/>
                  <a:t>exterior</a:t>
                </a:r>
                <a:r>
                  <a:rPr lang="en-GB" dirty="0"/>
                  <a:t> = </a:t>
                </a:r>
                <a14:m>
                  <m:oMath xmlns:m="http://schemas.openxmlformats.org/officeDocument/2006/math">
                    <m:f>
                      <m:fPr>
                        <m:ctrlPr>
                          <a:rPr lang="en-US" i="1"/>
                        </m:ctrlPr>
                      </m:fPr>
                      <m:num>
                        <m:sSub>
                          <m:sSubPr>
                            <m:ctrlPr>
                              <a:rPr lang="en-US" i="1"/>
                            </m:ctrlPr>
                          </m:sSubPr>
                          <m:e>
                            <m:r>
                              <m:rPr>
                                <m:sty m:val="p"/>
                              </m:rPr>
                              <a:rPr lang="en-GB"/>
                              <m:t>w</m:t>
                            </m:r>
                          </m:e>
                          <m:sub>
                            <m:r>
                              <m:rPr>
                                <m:sty m:val="p"/>
                              </m:rPr>
                              <a:rPr lang="en-GB" baseline="-25000"/>
                              <m:t>u</m:t>
                            </m:r>
                          </m:sub>
                        </m:sSub>
                        <m:sSup>
                          <m:sSupPr>
                            <m:ctrlPr>
                              <a:rPr lang="en-US" i="1"/>
                            </m:ctrlPr>
                          </m:sSupPr>
                          <m:e>
                            <m:r>
                              <m:rPr>
                                <m:sty m:val="p"/>
                              </m:rPr>
                              <a:rPr lang="en-GB"/>
                              <m:t>ln</m:t>
                            </m:r>
                          </m:e>
                          <m:sup>
                            <m:r>
                              <a:rPr lang="en-GB" baseline="30000"/>
                              <m:t>2</m:t>
                            </m:r>
                          </m:sup>
                        </m:sSup>
                      </m:num>
                      <m:den>
                        <m:r>
                          <a:rPr lang="en-GB"/>
                          <m:t>16</m:t>
                        </m:r>
                      </m:den>
                    </m:f>
                  </m:oMath>
                </a14:m>
                <a:r>
                  <a:rPr lang="en-GB" dirty="0"/>
                  <a:t> = (77.3)(6.1)</a:t>
                </a:r>
                <a:r>
                  <a:rPr lang="en-GB" baseline="30000" dirty="0"/>
                  <a:t>2</a:t>
                </a:r>
                <a:r>
                  <a:rPr lang="en-GB" dirty="0"/>
                  <a:t> /16 = 179.8KN.m</a:t>
                </a:r>
                <a:endParaRPr lang="en-US" dirty="0"/>
              </a:p>
              <a:p>
                <a:pPr marL="0" indent="0">
                  <a:buNone/>
                </a:pPr>
                <a:r>
                  <a:rPr lang="en-GB" dirty="0"/>
                  <a:t> </a:t>
                </a:r>
                <a:endParaRPr lang="en-US" dirty="0"/>
              </a:p>
              <a:p>
                <a:pPr marL="0" indent="0">
                  <a:buNone/>
                </a:pPr>
                <a14:m>
                  <m:oMath xmlns:m="http://schemas.openxmlformats.org/officeDocument/2006/math">
                    <m:r>
                      <m:rPr>
                        <m:sty m:val="p"/>
                      </m:rPr>
                      <a:rPr lang="en-GB"/>
                      <m:t>ρ</m:t>
                    </m:r>
                    <m:r>
                      <a:rPr lang="en-GB"/>
                      <m:t>=</m:t>
                    </m:r>
                    <m:f>
                      <m:fPr>
                        <m:ctrlPr>
                          <a:rPr lang="en-US" i="1"/>
                        </m:ctrlPr>
                      </m:fPr>
                      <m:num>
                        <m:r>
                          <a:rPr lang="en-GB"/>
                          <m:t>0</m:t>
                        </m:r>
                        <m:r>
                          <a:rPr lang="en-GB"/>
                          <m:t>.</m:t>
                        </m:r>
                        <m:r>
                          <a:rPr lang="en-GB"/>
                          <m:t>85</m:t>
                        </m:r>
                        <m:r>
                          <a:rPr lang="en-GB"/>
                          <m:t> </m:t>
                        </m:r>
                        <m:r>
                          <m:rPr>
                            <m:sty m:val="p"/>
                          </m:rPr>
                          <a:rPr lang="en-GB"/>
                          <m:t>f</m:t>
                        </m:r>
                        <m:r>
                          <a:rPr lang="en-GB"/>
                          <m:t>`</m:t>
                        </m:r>
                        <m:r>
                          <m:rPr>
                            <m:sty m:val="p"/>
                          </m:rPr>
                          <a:rPr lang="en-GB"/>
                          <m:t>c</m:t>
                        </m:r>
                      </m:num>
                      <m:den>
                        <m:r>
                          <m:rPr>
                            <m:sty m:val="p"/>
                          </m:rPr>
                          <a:rPr lang="en-GB"/>
                          <m:t>fy</m:t>
                        </m:r>
                      </m:den>
                    </m:f>
                    <m:r>
                      <a:rPr lang="en-GB"/>
                      <m:t>(</m:t>
                    </m:r>
                    <m:r>
                      <a:rPr lang="en-GB"/>
                      <m:t>1</m:t>
                    </m:r>
                    <m:r>
                      <a:rPr lang="en-GB" i="1"/>
                      <m:t>−</m:t>
                    </m:r>
                    <m:rad>
                      <m:radPr>
                        <m:degHide m:val="on"/>
                        <m:ctrlPr>
                          <a:rPr lang="en-US" i="1"/>
                        </m:ctrlPr>
                      </m:radPr>
                      <m:deg/>
                      <m:e>
                        <m:r>
                          <a:rPr lang="en-GB"/>
                          <m:t>1</m:t>
                        </m:r>
                        <m:r>
                          <a:rPr lang="en-GB" i="1"/>
                          <m:t>−</m:t>
                        </m:r>
                        <m:r>
                          <a:rPr lang="en-GB"/>
                          <m:t> </m:t>
                        </m:r>
                        <m:f>
                          <m:fPr>
                            <m:ctrlPr>
                              <a:rPr lang="en-US" i="1"/>
                            </m:ctrlPr>
                          </m:fPr>
                          <m:num>
                            <m:r>
                              <a:rPr lang="en-GB"/>
                              <m:t>2</m:t>
                            </m:r>
                            <m:r>
                              <a:rPr lang="en-GB"/>
                              <m:t>.</m:t>
                            </m:r>
                            <m:r>
                              <a:rPr lang="en-GB"/>
                              <m:t>61</m:t>
                            </m:r>
                            <m:r>
                              <a:rPr lang="en-GB" i="1"/>
                              <m:t>∗</m:t>
                            </m:r>
                            <m:sSup>
                              <m:sSupPr>
                                <m:ctrlPr>
                                  <a:rPr lang="en-US" i="1"/>
                                </m:ctrlPr>
                              </m:sSupPr>
                              <m:e>
                                <m:r>
                                  <a:rPr lang="en-GB"/>
                                  <m:t>10</m:t>
                                </m:r>
                              </m:e>
                              <m:sup>
                                <m:r>
                                  <a:rPr lang="en-GB"/>
                                  <m:t>6</m:t>
                                </m:r>
                              </m:sup>
                            </m:sSup>
                            <m:sSub>
                              <m:sSubPr>
                                <m:ctrlPr>
                                  <a:rPr lang="en-US" i="1"/>
                                </m:ctrlPr>
                              </m:sSubPr>
                              <m:e>
                                <m:r>
                                  <m:rPr>
                                    <m:sty m:val="p"/>
                                  </m:rPr>
                                  <a:rPr lang="en-GB"/>
                                  <m:t>M</m:t>
                                </m:r>
                              </m:e>
                              <m:sub>
                                <m:r>
                                  <m:rPr>
                                    <m:sty m:val="p"/>
                                  </m:rPr>
                                  <a:rPr lang="en-GB"/>
                                  <m:t>u</m:t>
                                </m:r>
                              </m:sub>
                            </m:sSub>
                          </m:num>
                          <m:den>
                            <m:r>
                              <m:rPr>
                                <m:sty m:val="p"/>
                              </m:rPr>
                              <a:rPr lang="en-GB"/>
                              <m:t>b</m:t>
                            </m:r>
                            <m:r>
                              <a:rPr lang="en-GB"/>
                              <m:t> </m:t>
                            </m:r>
                            <m:sSup>
                              <m:sSupPr>
                                <m:ctrlPr>
                                  <a:rPr lang="en-US" i="1"/>
                                </m:ctrlPr>
                              </m:sSupPr>
                              <m:e>
                                <m:r>
                                  <m:rPr>
                                    <m:sty m:val="p"/>
                                  </m:rPr>
                                  <a:rPr lang="en-GB"/>
                                  <m:t>d</m:t>
                                </m:r>
                              </m:e>
                              <m:sup>
                                <m:r>
                                  <a:rPr lang="en-GB"/>
                                  <m:t>2</m:t>
                                </m:r>
                              </m:sup>
                            </m:sSup>
                            <m:r>
                              <m:rPr>
                                <m:sty m:val="p"/>
                              </m:rPr>
                              <a:rPr lang="en-GB"/>
                              <m:t>f</m:t>
                            </m:r>
                            <m:r>
                              <a:rPr lang="en-GB"/>
                              <m:t>`</m:t>
                            </m:r>
                            <m:r>
                              <m:rPr>
                                <m:sty m:val="p"/>
                              </m:rPr>
                              <a:rPr lang="en-GB"/>
                              <m:t>c</m:t>
                            </m:r>
                            <m:r>
                              <a:rPr lang="en-GB"/>
                              <m:t> </m:t>
                            </m:r>
                          </m:den>
                        </m:f>
                      </m:e>
                    </m:rad>
                  </m:oMath>
                </a14:m>
                <a:r>
                  <a:rPr lang="en-GB" dirty="0"/>
                  <a:t>)</a:t>
                </a:r>
                <a:endParaRPr lang="en-US" dirty="0"/>
              </a:p>
              <a:p>
                <a:pPr marL="0" indent="0">
                  <a:buNone/>
                </a:pPr>
                <a:r>
                  <a:rPr lang="en-GB" dirty="0"/>
                  <a:t> </a:t>
                </a:r>
                <a:endParaRPr lang="en-US" dirty="0"/>
              </a:p>
              <a:p>
                <a:pPr marL="0" indent="0">
                  <a:buNone/>
                </a:pPr>
                <a:r>
                  <a:rPr lang="en-GB" dirty="0"/>
                  <a:t> </a:t>
                </a:r>
                <a:endParaRPr lang="en-US" dirty="0"/>
              </a:p>
              <a:p>
                <a:pPr marL="0" indent="0">
                  <a:buNone/>
                </a:pPr>
                <a:r>
                  <a:rPr lang="en-GB" dirty="0"/>
                  <a:t> </a:t>
                </a:r>
                <a14:m>
                  <m:oMath xmlns:m="http://schemas.openxmlformats.org/officeDocument/2006/math">
                    <m:r>
                      <m:rPr>
                        <m:sty m:val="p"/>
                      </m:rPr>
                      <a:rPr lang="en-GB"/>
                      <m:t>ρ</m:t>
                    </m:r>
                    <m:r>
                      <a:rPr lang="en-GB"/>
                      <m:t>= </m:t>
                    </m:r>
                    <m:f>
                      <m:fPr>
                        <m:ctrlPr>
                          <a:rPr lang="en-US" i="1"/>
                        </m:ctrlPr>
                      </m:fPr>
                      <m:num>
                        <m:r>
                          <a:rPr lang="en-GB"/>
                          <m:t>0</m:t>
                        </m:r>
                        <m:r>
                          <a:rPr lang="en-GB"/>
                          <m:t>.</m:t>
                        </m:r>
                        <m:r>
                          <a:rPr lang="en-GB"/>
                          <m:t>85</m:t>
                        </m:r>
                        <m:r>
                          <a:rPr lang="en-GB" i="1"/>
                          <m:t>∗</m:t>
                        </m:r>
                        <m:r>
                          <a:rPr lang="en-GB"/>
                          <m:t> </m:t>
                        </m:r>
                        <m:r>
                          <a:rPr lang="en-GB"/>
                          <m:t>28</m:t>
                        </m:r>
                      </m:num>
                      <m:den>
                        <m:r>
                          <a:rPr lang="en-GB"/>
                          <m:t>420</m:t>
                        </m:r>
                      </m:den>
                    </m:f>
                    <m:r>
                      <a:rPr lang="en-GB"/>
                      <m:t>(</m:t>
                    </m:r>
                    <m:r>
                      <a:rPr lang="en-GB"/>
                      <m:t>1</m:t>
                    </m:r>
                    <m:r>
                      <a:rPr lang="en-GB" i="1"/>
                      <m:t>−</m:t>
                    </m:r>
                    <m:rad>
                      <m:radPr>
                        <m:degHide m:val="on"/>
                        <m:ctrlPr>
                          <a:rPr lang="en-US" i="1"/>
                        </m:ctrlPr>
                      </m:radPr>
                      <m:deg/>
                      <m:e>
                        <m:r>
                          <a:rPr lang="en-GB"/>
                          <m:t>1</m:t>
                        </m:r>
                        <m:r>
                          <a:rPr lang="en-GB" i="1"/>
                          <m:t>−</m:t>
                        </m:r>
                        <m:r>
                          <a:rPr lang="en-GB"/>
                          <m:t> </m:t>
                        </m:r>
                        <m:f>
                          <m:fPr>
                            <m:ctrlPr>
                              <a:rPr lang="en-US" i="1"/>
                            </m:ctrlPr>
                          </m:fPr>
                          <m:num>
                            <m:r>
                              <a:rPr lang="en-GB"/>
                              <m:t>2</m:t>
                            </m:r>
                            <m:r>
                              <a:rPr lang="en-GB"/>
                              <m:t>.</m:t>
                            </m:r>
                            <m:r>
                              <a:rPr lang="en-GB"/>
                              <m:t>61</m:t>
                            </m:r>
                            <m:r>
                              <a:rPr lang="en-GB" i="1"/>
                              <m:t>∗</m:t>
                            </m:r>
                            <m:sSup>
                              <m:sSupPr>
                                <m:ctrlPr>
                                  <a:rPr lang="en-US" i="1"/>
                                </m:ctrlPr>
                              </m:sSupPr>
                              <m:e>
                                <m:r>
                                  <a:rPr lang="en-GB"/>
                                  <m:t>10</m:t>
                                </m:r>
                              </m:e>
                              <m:sup>
                                <m:r>
                                  <a:rPr lang="en-GB"/>
                                  <m:t>6</m:t>
                                </m:r>
                              </m:sup>
                            </m:sSup>
                            <m:r>
                              <a:rPr lang="en-GB" i="1"/>
                              <m:t>∗</m:t>
                            </m:r>
                            <m:r>
                              <a:rPr lang="en-GB"/>
                              <m:t>179</m:t>
                            </m:r>
                            <m:r>
                              <a:rPr lang="en-GB"/>
                              <m:t>.</m:t>
                            </m:r>
                            <m:r>
                              <a:rPr lang="en-GB"/>
                              <m:t>8</m:t>
                            </m:r>
                          </m:num>
                          <m:den>
                            <m:r>
                              <a:rPr lang="en-GB"/>
                              <m:t>250</m:t>
                            </m:r>
                            <m:r>
                              <a:rPr lang="en-GB"/>
                              <m:t> </m:t>
                            </m:r>
                            <m:r>
                              <a:rPr lang="en-GB" i="1"/>
                              <m:t>∗</m:t>
                            </m:r>
                            <m:r>
                              <a:rPr lang="en-GB"/>
                              <m:t> </m:t>
                            </m:r>
                            <m:sSup>
                              <m:sSupPr>
                                <m:ctrlPr>
                                  <a:rPr lang="en-US" i="1"/>
                                </m:ctrlPr>
                              </m:sSupPr>
                              <m:e>
                                <m:d>
                                  <m:dPr>
                                    <m:ctrlPr>
                                      <a:rPr lang="en-US" i="1"/>
                                    </m:ctrlPr>
                                  </m:dPr>
                                  <m:e>
                                    <m:r>
                                      <a:rPr lang="en-GB"/>
                                      <m:t>340</m:t>
                                    </m:r>
                                  </m:e>
                                </m:d>
                              </m:e>
                              <m:sup>
                                <m:r>
                                  <a:rPr lang="en-GB"/>
                                  <m:t>2</m:t>
                                </m:r>
                              </m:sup>
                            </m:sSup>
                            <m:r>
                              <a:rPr lang="en-GB" i="1"/>
                              <m:t>∗</m:t>
                            </m:r>
                            <m:r>
                              <a:rPr lang="en-GB"/>
                              <m:t>28</m:t>
                            </m:r>
                            <m:r>
                              <a:rPr lang="en-GB"/>
                              <m:t> </m:t>
                            </m:r>
                          </m:den>
                        </m:f>
                      </m:e>
                    </m:rad>
                  </m:oMath>
                </a14:m>
                <a:r>
                  <a:rPr lang="en-GB" dirty="0"/>
                  <a:t>) = 0.0199</a:t>
                </a:r>
                <a:endParaRPr lang="en-US" dirty="0"/>
              </a:p>
              <a:p>
                <a:pPr marL="0" indent="0">
                  <a:buNone/>
                </a:pPr>
                <a:r>
                  <a:rPr lang="en-GB" dirty="0"/>
                  <a:t> </a:t>
                </a:r>
                <a:endParaRPr lang="en-US" dirty="0"/>
              </a:p>
              <a:p>
                <a:pPr marL="0" indent="0">
                  <a:buNone/>
                </a:pPr>
                <a:r>
                  <a:rPr lang="en-GB" dirty="0"/>
                  <a:t>A</a:t>
                </a:r>
                <a:r>
                  <a:rPr lang="en-GB" baseline="-25000" dirty="0"/>
                  <a:t>s</a:t>
                </a:r>
                <a:r>
                  <a:rPr lang="en-GB" dirty="0"/>
                  <a:t> = </a:t>
                </a:r>
                <a14:m>
                  <m:oMath xmlns:m="http://schemas.openxmlformats.org/officeDocument/2006/math">
                    <m:r>
                      <a:rPr lang="en-GB" b="0" i="1"/>
                      <m:t>𝜌</m:t>
                    </m:r>
                    <m:r>
                      <a:rPr lang="en-GB" b="0"/>
                      <m:t> </m:t>
                    </m:r>
                    <m:r>
                      <a:rPr lang="en-GB" b="0" i="1"/>
                      <m:t>𝑏</m:t>
                    </m:r>
                    <m:r>
                      <a:rPr lang="en-GB" b="0"/>
                      <m:t> </m:t>
                    </m:r>
                    <m:r>
                      <a:rPr lang="en-GB" b="0" i="1"/>
                      <m:t>𝑑</m:t>
                    </m:r>
                    <m:r>
                      <a:rPr lang="en-GB" b="0"/>
                      <m:t>= </m:t>
                    </m:r>
                    <m:r>
                      <a:rPr lang="en-GB" b="0"/>
                      <m:t>0</m:t>
                    </m:r>
                    <m:r>
                      <a:rPr lang="en-GB" b="0"/>
                      <m:t>.</m:t>
                    </m:r>
                    <m:r>
                      <a:rPr lang="en-GB" b="0"/>
                      <m:t>0199</m:t>
                    </m:r>
                    <m:r>
                      <a:rPr lang="en-GB" b="0" i="1"/>
                      <m:t>∗</m:t>
                    </m:r>
                    <m:r>
                      <a:rPr lang="en-GB" b="0"/>
                      <m:t>250</m:t>
                    </m:r>
                    <m:r>
                      <a:rPr lang="en-GB" b="0" i="1"/>
                      <m:t>∗</m:t>
                    </m:r>
                    <m:r>
                      <a:rPr lang="en-GB" b="0"/>
                      <m:t>340</m:t>
                    </m:r>
                    <m:r>
                      <a:rPr lang="en-GB" b="0"/>
                      <m:t>=</m:t>
                    </m:r>
                    <m:r>
                      <a:rPr lang="en-GB" b="0"/>
                      <m:t>1694</m:t>
                    </m:r>
                    <m:r>
                      <a:rPr lang="en-GB" b="0"/>
                      <m:t>.</m:t>
                    </m:r>
                    <m:r>
                      <a:rPr lang="en-GB" b="0"/>
                      <m:t>4</m:t>
                    </m:r>
                  </m:oMath>
                </a14:m>
                <a:r>
                  <a:rPr lang="en-GB" dirty="0"/>
                  <a:t> mm</a:t>
                </a:r>
                <a:r>
                  <a:rPr lang="en-GB" baseline="30000" dirty="0"/>
                  <a:t>2</a:t>
                </a:r>
                <a:endParaRPr lang="en-US" dirty="0"/>
              </a:p>
              <a:p>
                <a:pPr marL="0" indent="0">
                  <a:buNone/>
                </a:pPr>
                <a:r>
                  <a:rPr lang="en-GB" baseline="30000" dirty="0"/>
                  <a:t> </a:t>
                </a:r>
                <a:endParaRPr lang="en-US" dirty="0"/>
              </a:p>
              <a:p>
                <a:pPr marL="0" indent="0">
                  <a:buNone/>
                </a:pPr>
                <a:r>
                  <a:rPr lang="en-GB" dirty="0"/>
                  <a:t>Use bar diameter Ø18 mm, and area of bar = 254 mm</a:t>
                </a:r>
                <a:r>
                  <a:rPr lang="en-GB" baseline="30000" dirty="0"/>
                  <a:t>2</a:t>
                </a:r>
                <a:endParaRPr lang="en-US" dirty="0"/>
              </a:p>
              <a:p>
                <a:pPr marL="0" indent="0">
                  <a:buNone/>
                </a:pPr>
                <a:r>
                  <a:rPr lang="en-GB" dirty="0"/>
                  <a:t>Number of bars = </a:t>
                </a:r>
                <a14:m>
                  <m:oMath xmlns:m="http://schemas.openxmlformats.org/officeDocument/2006/math">
                    <m:f>
                      <m:fPr>
                        <m:ctrlPr>
                          <a:rPr lang="en-US" i="1"/>
                        </m:ctrlPr>
                      </m:fPr>
                      <m:num>
                        <m:r>
                          <a:rPr lang="en-GB"/>
                          <m:t>1694</m:t>
                        </m:r>
                        <m:r>
                          <a:rPr lang="en-GB"/>
                          <m:t>.</m:t>
                        </m:r>
                        <m:r>
                          <a:rPr lang="en-GB"/>
                          <m:t>4</m:t>
                        </m:r>
                      </m:num>
                      <m:den>
                        <m:r>
                          <a:rPr lang="en-GB"/>
                          <m:t>254</m:t>
                        </m:r>
                      </m:den>
                    </m:f>
                  </m:oMath>
                </a14:m>
                <a:r>
                  <a:rPr lang="en-GB" dirty="0"/>
                  <a:t> = 6.67</a:t>
                </a:r>
                <a:endParaRPr lang="en-US" dirty="0"/>
              </a:p>
              <a:p>
                <a:pPr marL="0" indent="0" algn="ctr">
                  <a:buNone/>
                </a:pPr>
                <a:r>
                  <a:rPr lang="en-GB" dirty="0"/>
                  <a:t/>
                </a:r>
                <a:r>
                  <a:rPr lang="en-GB" b="1" dirty="0"/>
                  <a:t>Use 7 Ø18</a:t>
                </a:r>
                <a:endParaRPr lang="en-US" b="1" dirty="0"/>
              </a:p>
              <a:p>
                <a:pPr marL="0" indent="0">
                  <a:buNone/>
                </a:pPr>
                <a:endParaRPr lang="en-US" dirty="0"/>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228600" y="2057400"/>
                <a:ext cx="8381999" cy="4648200"/>
              </a:xfrm>
              <a:blipFill rotWithShape="1">
                <a:blip r:embed="rId2"/>
                <a:stretch>
                  <a:fillRect l="-801" t="-1575" b="-525"/>
                </a:stretch>
              </a:blipFill>
            </p:spPr>
            <p:txBody>
              <a:bodyPr/>
              <a:lstStyle/>
              <a:p>
                <a:r>
                  <a:rPr lang="he-IL">
                    <a:noFill/>
                  </a:rPr>
                  <a:t> </a:t>
                </a:r>
              </a:p>
            </p:txBody>
          </p:sp>
        </mc:Fallback>
      </mc:AlternateContent>
    </p:spTree>
    <p:extLst>
      <p:ext uri="{BB962C8B-B14F-4D97-AF65-F5344CB8AC3E}">
        <p14:creationId xmlns:p14="http://schemas.microsoft.com/office/powerpoint/2010/main" xmlns="" val="197091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Content Placeholder 2"/>
              <p:cNvSpPr>
                <a:spLocks noGrp="1"/>
              </p:cNvSpPr>
              <p:nvPr>
                <p:ph idx="1"/>
              </p:nvPr>
            </p:nvSpPr>
            <p:spPr>
              <a:xfrm>
                <a:off x="228600" y="2057400"/>
                <a:ext cx="8381999" cy="4648200"/>
              </a:xfrm>
            </p:spPr>
            <p:txBody>
              <a:bodyPr>
                <a:normAutofit lnSpcReduction="10000"/>
              </a:bodyPr>
              <a:lstStyle/>
              <a:p>
                <a:pPr marL="0" indent="0">
                  <a:buNone/>
                </a:pPr>
                <a:r>
                  <a:rPr lang="en-GB" dirty="0"/>
                  <a:t>M</a:t>
                </a:r>
                <a:r>
                  <a:rPr lang="en-GB" baseline="-25000" dirty="0"/>
                  <a:t>u</a:t>
                </a:r>
                <a:r>
                  <a:rPr lang="en-GB" baseline="30000" dirty="0"/>
                  <a:t>—</a:t>
                </a:r>
                <a:r>
                  <a:rPr lang="en-GB" baseline="-25000" dirty="0"/>
                  <a:t>interior </a:t>
                </a:r>
                <a:r>
                  <a:rPr lang="en-GB" dirty="0"/>
                  <a:t>= </a:t>
                </a:r>
                <a14:m>
                  <m:oMath xmlns:m="http://schemas.openxmlformats.org/officeDocument/2006/math">
                    <m:f>
                      <m:fPr>
                        <m:ctrlPr>
                          <a:rPr lang="en-US" i="1"/>
                        </m:ctrlPr>
                      </m:fPr>
                      <m:num>
                        <m:sSub>
                          <m:sSubPr>
                            <m:ctrlPr>
                              <a:rPr lang="en-US" i="1"/>
                            </m:ctrlPr>
                          </m:sSubPr>
                          <m:e>
                            <m:r>
                              <m:rPr>
                                <m:sty m:val="p"/>
                              </m:rPr>
                              <a:rPr lang="en-GB"/>
                              <m:t>w</m:t>
                            </m:r>
                          </m:e>
                          <m:sub>
                            <m:r>
                              <m:rPr>
                                <m:sty m:val="p"/>
                              </m:rPr>
                              <a:rPr lang="en-GB" baseline="-25000"/>
                              <m:t>u</m:t>
                            </m:r>
                          </m:sub>
                        </m:sSub>
                        <m:sSup>
                          <m:sSupPr>
                            <m:ctrlPr>
                              <a:rPr lang="en-US" i="1"/>
                            </m:ctrlPr>
                          </m:sSupPr>
                          <m:e>
                            <m:r>
                              <m:rPr>
                                <m:sty m:val="p"/>
                              </m:rPr>
                              <a:rPr lang="en-GB"/>
                              <m:t>ln</m:t>
                            </m:r>
                          </m:e>
                          <m:sup>
                            <m:r>
                              <a:rPr lang="en-GB" baseline="30000"/>
                              <m:t>2</m:t>
                            </m:r>
                          </m:sup>
                        </m:sSup>
                      </m:num>
                      <m:den>
                        <m:r>
                          <a:rPr lang="en-GB"/>
                          <m:t>10</m:t>
                        </m:r>
                      </m:den>
                    </m:f>
                  </m:oMath>
                </a14:m>
                <a:r>
                  <a:rPr lang="en-GB" dirty="0"/>
                  <a:t> = (77.3) (6.1)</a:t>
                </a:r>
                <a:r>
                  <a:rPr lang="en-GB" baseline="30000" dirty="0"/>
                  <a:t>2</a:t>
                </a:r>
                <a:r>
                  <a:rPr lang="en-GB" dirty="0"/>
                  <a:t> /10 = 287.6KN.m</a:t>
                </a:r>
                <a:endParaRPr lang="en-US" dirty="0"/>
              </a:p>
              <a:p>
                <a:pPr marL="0" indent="0">
                  <a:buNone/>
                </a:pPr>
                <a:r>
                  <a:rPr lang="en-GB" dirty="0"/>
                  <a:t> </a:t>
                </a:r>
                <a:endParaRPr lang="en-US" dirty="0"/>
              </a:p>
              <a:p>
                <a:pPr marL="0" indent="0">
                  <a:buNone/>
                </a:pPr>
                <a14:m>
                  <m:oMath xmlns:m="http://schemas.openxmlformats.org/officeDocument/2006/math">
                    <m:r>
                      <m:rPr>
                        <m:sty m:val="p"/>
                      </m:rPr>
                      <a:rPr lang="en-GB"/>
                      <m:t>ρ</m:t>
                    </m:r>
                    <m:r>
                      <a:rPr lang="en-GB"/>
                      <m:t>= </m:t>
                    </m:r>
                    <m:f>
                      <m:fPr>
                        <m:ctrlPr>
                          <a:rPr lang="en-US" i="1"/>
                        </m:ctrlPr>
                      </m:fPr>
                      <m:num>
                        <m:r>
                          <a:rPr lang="en-GB"/>
                          <m:t>0</m:t>
                        </m:r>
                        <m:r>
                          <a:rPr lang="en-GB"/>
                          <m:t>.</m:t>
                        </m:r>
                        <m:r>
                          <a:rPr lang="en-GB"/>
                          <m:t>85</m:t>
                        </m:r>
                        <m:r>
                          <a:rPr lang="en-GB" i="1"/>
                          <m:t>∗</m:t>
                        </m:r>
                        <m:r>
                          <a:rPr lang="en-GB"/>
                          <m:t> </m:t>
                        </m:r>
                        <m:r>
                          <a:rPr lang="en-GB"/>
                          <m:t>28</m:t>
                        </m:r>
                      </m:num>
                      <m:den>
                        <m:r>
                          <a:rPr lang="en-GB"/>
                          <m:t>420</m:t>
                        </m:r>
                      </m:den>
                    </m:f>
                    <m:r>
                      <a:rPr lang="en-GB"/>
                      <m:t>(</m:t>
                    </m:r>
                    <m:r>
                      <a:rPr lang="en-GB"/>
                      <m:t>1</m:t>
                    </m:r>
                    <m:r>
                      <a:rPr lang="en-GB" i="1"/>
                      <m:t>−</m:t>
                    </m:r>
                    <m:rad>
                      <m:radPr>
                        <m:degHide m:val="on"/>
                        <m:ctrlPr>
                          <a:rPr lang="en-US" i="1"/>
                        </m:ctrlPr>
                      </m:radPr>
                      <m:deg/>
                      <m:e>
                        <m:r>
                          <a:rPr lang="en-GB"/>
                          <m:t>1</m:t>
                        </m:r>
                        <m:r>
                          <a:rPr lang="en-GB" i="1"/>
                          <m:t>−</m:t>
                        </m:r>
                        <m:r>
                          <a:rPr lang="en-GB"/>
                          <m:t> </m:t>
                        </m:r>
                        <m:f>
                          <m:fPr>
                            <m:ctrlPr>
                              <a:rPr lang="en-US" i="1"/>
                            </m:ctrlPr>
                          </m:fPr>
                          <m:num>
                            <m:r>
                              <a:rPr lang="en-GB"/>
                              <m:t>2</m:t>
                            </m:r>
                            <m:r>
                              <a:rPr lang="en-GB"/>
                              <m:t>.</m:t>
                            </m:r>
                            <m:r>
                              <a:rPr lang="en-GB"/>
                              <m:t>61</m:t>
                            </m:r>
                            <m:r>
                              <a:rPr lang="en-GB" i="1"/>
                              <m:t>∗</m:t>
                            </m:r>
                            <m:sSup>
                              <m:sSupPr>
                                <m:ctrlPr>
                                  <a:rPr lang="en-US" i="1"/>
                                </m:ctrlPr>
                              </m:sSupPr>
                              <m:e>
                                <m:r>
                                  <a:rPr lang="en-GB"/>
                                  <m:t>10</m:t>
                                </m:r>
                              </m:e>
                              <m:sup>
                                <m:r>
                                  <a:rPr lang="en-GB"/>
                                  <m:t>6</m:t>
                                </m:r>
                              </m:sup>
                            </m:sSup>
                            <m:r>
                              <a:rPr lang="en-GB" i="1"/>
                              <m:t>∗</m:t>
                            </m:r>
                            <m:r>
                              <a:rPr lang="en-GB"/>
                              <m:t>287</m:t>
                            </m:r>
                            <m:r>
                              <a:rPr lang="en-GB"/>
                              <m:t>.</m:t>
                            </m:r>
                            <m:r>
                              <a:rPr lang="en-GB"/>
                              <m:t>6</m:t>
                            </m:r>
                          </m:num>
                          <m:den>
                            <m:r>
                              <a:rPr lang="en-GB"/>
                              <m:t>250</m:t>
                            </m:r>
                            <m:r>
                              <a:rPr lang="en-GB"/>
                              <m:t> </m:t>
                            </m:r>
                            <m:r>
                              <a:rPr lang="en-GB" i="1"/>
                              <m:t>∗</m:t>
                            </m:r>
                            <m:r>
                              <a:rPr lang="en-GB"/>
                              <m:t> </m:t>
                            </m:r>
                            <m:sSup>
                              <m:sSupPr>
                                <m:ctrlPr>
                                  <a:rPr lang="en-US" i="1"/>
                                </m:ctrlPr>
                              </m:sSupPr>
                              <m:e>
                                <m:d>
                                  <m:dPr>
                                    <m:ctrlPr>
                                      <a:rPr lang="en-US" i="1"/>
                                    </m:ctrlPr>
                                  </m:dPr>
                                  <m:e>
                                    <m:r>
                                      <a:rPr lang="en-GB"/>
                                      <m:t>340</m:t>
                                    </m:r>
                                  </m:e>
                                </m:d>
                              </m:e>
                              <m:sup>
                                <m:r>
                                  <a:rPr lang="en-GB"/>
                                  <m:t>2</m:t>
                                </m:r>
                              </m:sup>
                            </m:sSup>
                            <m:r>
                              <a:rPr lang="en-GB" i="1"/>
                              <m:t>∗</m:t>
                            </m:r>
                            <m:r>
                              <a:rPr lang="en-GB"/>
                              <m:t>28</m:t>
                            </m:r>
                            <m:r>
                              <a:rPr lang="en-GB"/>
                              <m:t> </m:t>
                            </m:r>
                          </m:den>
                        </m:f>
                      </m:e>
                    </m:rad>
                  </m:oMath>
                </a14:m>
                <a:r>
                  <a:rPr lang="en-GB" dirty="0"/>
                  <a:t>) = 0.0414</a:t>
                </a:r>
                <a:endParaRPr lang="en-US" dirty="0"/>
              </a:p>
              <a:p>
                <a:pPr marL="0" indent="0">
                  <a:buNone/>
                </a:pPr>
                <a:r>
                  <a:rPr lang="en-GB" dirty="0"/>
                  <a:t> </a:t>
                </a:r>
                <a:endParaRPr lang="en-US" dirty="0"/>
              </a:p>
              <a:p>
                <a:pPr marL="0" indent="0">
                  <a:buNone/>
                </a:pPr>
                <a:r>
                  <a:rPr lang="en-GB" dirty="0"/>
                  <a:t>A</a:t>
                </a:r>
                <a:r>
                  <a:rPr lang="en-GB" baseline="-25000" dirty="0"/>
                  <a:t>s</a:t>
                </a:r>
                <a:r>
                  <a:rPr lang="en-GB" dirty="0"/>
                  <a:t> = </a:t>
                </a:r>
                <a14:m>
                  <m:oMath xmlns:m="http://schemas.openxmlformats.org/officeDocument/2006/math">
                    <m:r>
                      <a:rPr lang="en-GB" b="0" i="1"/>
                      <m:t>𝜌</m:t>
                    </m:r>
                    <m:r>
                      <a:rPr lang="en-GB" b="0"/>
                      <m:t> </m:t>
                    </m:r>
                    <m:r>
                      <a:rPr lang="en-GB" b="0" i="1"/>
                      <m:t>𝑏</m:t>
                    </m:r>
                    <m:r>
                      <a:rPr lang="en-GB" b="0"/>
                      <m:t> </m:t>
                    </m:r>
                    <m:r>
                      <a:rPr lang="en-GB" b="0" i="1"/>
                      <m:t>𝑑</m:t>
                    </m:r>
                    <m:r>
                      <a:rPr lang="en-GB" b="0"/>
                      <m:t>= </m:t>
                    </m:r>
                    <m:r>
                      <a:rPr lang="en-GB" b="0"/>
                      <m:t>0</m:t>
                    </m:r>
                    <m:r>
                      <a:rPr lang="en-GB" b="0"/>
                      <m:t>.</m:t>
                    </m:r>
                    <m:r>
                      <a:rPr lang="en-GB" b="0"/>
                      <m:t>0414</m:t>
                    </m:r>
                    <m:r>
                      <a:rPr lang="en-GB" b="0" i="1"/>
                      <m:t>∗</m:t>
                    </m:r>
                    <m:r>
                      <a:rPr lang="en-GB" b="0"/>
                      <m:t>250</m:t>
                    </m:r>
                    <m:r>
                      <a:rPr lang="en-GB" b="0" i="1"/>
                      <m:t>∗</m:t>
                    </m:r>
                    <m:r>
                      <a:rPr lang="en-GB" b="0"/>
                      <m:t>340</m:t>
                    </m:r>
                    <m:r>
                      <a:rPr lang="en-GB" b="0"/>
                      <m:t>= </m:t>
                    </m:r>
                  </m:oMath>
                </a14:m>
                <a:r>
                  <a:rPr lang="en-GB" dirty="0"/>
                  <a:t>3520.8 mm</a:t>
                </a:r>
                <a:r>
                  <a:rPr lang="en-GB" baseline="30000" dirty="0"/>
                  <a:t>2</a:t>
                </a:r>
                <a:endParaRPr lang="en-US" dirty="0"/>
              </a:p>
              <a:p>
                <a:pPr marL="0" indent="0">
                  <a:buNone/>
                </a:pPr>
                <a:r>
                  <a:rPr lang="en-GB" dirty="0"/>
                  <a:t> </a:t>
                </a:r>
                <a:endParaRPr lang="en-US" dirty="0"/>
              </a:p>
              <a:p>
                <a:pPr marL="0" indent="0">
                  <a:buNone/>
                </a:pPr>
                <a:r>
                  <a:rPr lang="en-GB" dirty="0"/>
                  <a:t>Use bar diameter Ø25 mm, area of bar = 490 mm</a:t>
                </a:r>
                <a:r>
                  <a:rPr lang="en-GB" b="1" baseline="30000" dirty="0"/>
                  <a:t>2</a:t>
                </a:r>
                <a:endParaRPr lang="en-US" dirty="0"/>
              </a:p>
              <a:p>
                <a:pPr marL="0" indent="0">
                  <a:buNone/>
                </a:pPr>
                <a:r>
                  <a:rPr lang="en-GB" dirty="0"/>
                  <a:t>Number of bars = </a:t>
                </a:r>
                <a14:m>
                  <m:oMath xmlns:m="http://schemas.openxmlformats.org/officeDocument/2006/math">
                    <m:f>
                      <m:fPr>
                        <m:ctrlPr>
                          <a:rPr lang="en-US" i="1"/>
                        </m:ctrlPr>
                      </m:fPr>
                      <m:num>
                        <m:r>
                          <a:rPr lang="en-GB"/>
                          <m:t>3520</m:t>
                        </m:r>
                        <m:r>
                          <a:rPr lang="en-GB"/>
                          <m:t>.</m:t>
                        </m:r>
                        <m:r>
                          <a:rPr lang="en-GB"/>
                          <m:t>8</m:t>
                        </m:r>
                      </m:num>
                      <m:den>
                        <m:r>
                          <a:rPr lang="en-GB"/>
                          <m:t>490</m:t>
                        </m:r>
                      </m:den>
                    </m:f>
                  </m:oMath>
                </a14:m>
                <a:r>
                  <a:rPr lang="en-GB" dirty="0"/>
                  <a:t> = 7.18 bars</a:t>
                </a:r>
                <a:endParaRPr lang="en-US" dirty="0"/>
              </a:p>
              <a:p>
                <a:pPr marL="0" indent="0" algn="ctr">
                  <a:buNone/>
                </a:pPr>
                <a:r>
                  <a:rPr lang="en-GB" b="1" dirty="0"/>
                  <a:t>Use 8Ø25</a:t>
                </a:r>
                <a:endParaRPr lang="en-US" b="1" dirty="0"/>
              </a:p>
              <a:p>
                <a:pPr marL="0" indent="0">
                  <a:buNone/>
                </a:pPr>
                <a:endParaRPr lang="en-US" dirty="0"/>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228600" y="2057400"/>
                <a:ext cx="8381999" cy="4648200"/>
              </a:xfrm>
              <a:blipFill rotWithShape="1">
                <a:blip r:embed="rId2"/>
                <a:stretch>
                  <a:fillRect l="-1164" t="-919"/>
                </a:stretch>
              </a:blipFill>
            </p:spPr>
            <p:txBody>
              <a:bodyPr/>
              <a:lstStyle/>
              <a:p>
                <a:r>
                  <a:rPr lang="he-IL">
                    <a:noFill/>
                  </a:rPr>
                  <a:t> </a:t>
                </a:r>
              </a:p>
            </p:txBody>
          </p:sp>
        </mc:Fallback>
      </mc:AlternateContent>
    </p:spTree>
    <p:extLst>
      <p:ext uri="{BB962C8B-B14F-4D97-AF65-F5344CB8AC3E}">
        <p14:creationId xmlns:p14="http://schemas.microsoft.com/office/powerpoint/2010/main" xmlns="" val="18566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Content Placeholder 2"/>
              <p:cNvSpPr>
                <a:spLocks noGrp="1"/>
              </p:cNvSpPr>
              <p:nvPr>
                <p:ph idx="1"/>
              </p:nvPr>
            </p:nvSpPr>
            <p:spPr>
              <a:xfrm>
                <a:off x="228600" y="2057400"/>
                <a:ext cx="8381999" cy="4648200"/>
              </a:xfrm>
            </p:spPr>
            <p:txBody>
              <a:bodyPr>
                <a:normAutofit fontScale="92500" lnSpcReduction="10000"/>
              </a:bodyPr>
              <a:lstStyle/>
              <a:p>
                <a:pPr marL="0" indent="0">
                  <a:buNone/>
                </a:pPr>
                <a:r>
                  <a:rPr lang="en-GB" dirty="0"/>
                  <a:t>M</a:t>
                </a:r>
                <a:r>
                  <a:rPr lang="en-GB" baseline="-25000" dirty="0"/>
                  <a:t>u</a:t>
                </a:r>
                <a:r>
                  <a:rPr lang="en-GB" baseline="30000" dirty="0"/>
                  <a:t>+</a:t>
                </a:r>
                <a:r>
                  <a:rPr lang="en-GB" dirty="0"/>
                  <a:t>= </a:t>
                </a:r>
                <a14:m>
                  <m:oMath xmlns:m="http://schemas.openxmlformats.org/officeDocument/2006/math">
                    <m:f>
                      <m:fPr>
                        <m:ctrlPr>
                          <a:rPr lang="en-US" i="1"/>
                        </m:ctrlPr>
                      </m:fPr>
                      <m:num>
                        <m:sSub>
                          <m:sSubPr>
                            <m:ctrlPr>
                              <a:rPr lang="en-US" i="1"/>
                            </m:ctrlPr>
                          </m:sSubPr>
                          <m:e>
                            <m:r>
                              <m:rPr>
                                <m:sty m:val="p"/>
                              </m:rPr>
                              <a:rPr lang="en-GB"/>
                              <m:t>w</m:t>
                            </m:r>
                          </m:e>
                          <m:sub>
                            <m:r>
                              <m:rPr>
                                <m:sty m:val="p"/>
                              </m:rPr>
                              <a:rPr lang="en-GB" baseline="-25000"/>
                              <m:t>u</m:t>
                            </m:r>
                          </m:sub>
                        </m:sSub>
                        <m:sSup>
                          <m:sSupPr>
                            <m:ctrlPr>
                              <a:rPr lang="en-US" i="1"/>
                            </m:ctrlPr>
                          </m:sSupPr>
                          <m:e>
                            <m:r>
                              <m:rPr>
                                <m:sty m:val="p"/>
                              </m:rPr>
                              <a:rPr lang="en-GB"/>
                              <m:t>ln</m:t>
                            </m:r>
                          </m:e>
                          <m:sup>
                            <m:r>
                              <a:rPr lang="en-GB" baseline="30000"/>
                              <m:t>2</m:t>
                            </m:r>
                          </m:sup>
                        </m:sSup>
                      </m:num>
                      <m:den>
                        <m:r>
                          <a:rPr lang="en-GB"/>
                          <m:t>14</m:t>
                        </m:r>
                      </m:den>
                    </m:f>
                  </m:oMath>
                </a14:m>
                <a:r>
                  <a:rPr lang="en-GB" dirty="0"/>
                  <a:t> = (77.3)(6.1)</a:t>
                </a:r>
                <a:r>
                  <a:rPr lang="en-GB" baseline="30000" dirty="0"/>
                  <a:t>2</a:t>
                </a:r>
                <a:r>
                  <a:rPr lang="en-GB" dirty="0"/>
                  <a:t> /14 = 205.4KN.m</a:t>
                </a:r>
                <a:endParaRPr lang="en-US" dirty="0"/>
              </a:p>
              <a:p>
                <a:pPr marL="0" indent="0">
                  <a:buNone/>
                </a:pPr>
                <a:r>
                  <a:rPr lang="en-GB" dirty="0"/>
                  <a:t> </a:t>
                </a:r>
                <a:endParaRPr lang="en-US" dirty="0"/>
              </a:p>
              <a:p>
                <a:pPr marL="0" indent="0">
                  <a:buNone/>
                </a:pPr>
                <a:r>
                  <a:rPr lang="en-GB" dirty="0"/>
                  <a:t> </a:t>
                </a:r>
                <a:endParaRPr lang="en-US" dirty="0"/>
              </a:p>
              <a:p>
                <a:pPr marL="0" indent="0">
                  <a:buNone/>
                </a:pPr>
                <a14:m>
                  <m:oMath xmlns:m="http://schemas.openxmlformats.org/officeDocument/2006/math">
                    <m:r>
                      <m:rPr>
                        <m:sty m:val="p"/>
                      </m:rPr>
                      <a:rPr lang="en-GB"/>
                      <m:t>ρ</m:t>
                    </m:r>
                    <m:r>
                      <a:rPr lang="en-GB"/>
                      <m:t>= </m:t>
                    </m:r>
                    <m:f>
                      <m:fPr>
                        <m:ctrlPr>
                          <a:rPr lang="en-US" i="1"/>
                        </m:ctrlPr>
                      </m:fPr>
                      <m:num>
                        <m:r>
                          <a:rPr lang="en-GB"/>
                          <m:t>0</m:t>
                        </m:r>
                        <m:r>
                          <a:rPr lang="en-GB"/>
                          <m:t>.</m:t>
                        </m:r>
                        <m:r>
                          <a:rPr lang="en-GB"/>
                          <m:t>85</m:t>
                        </m:r>
                        <m:r>
                          <a:rPr lang="en-GB" i="1"/>
                          <m:t>∗</m:t>
                        </m:r>
                        <m:r>
                          <a:rPr lang="en-GB"/>
                          <m:t> </m:t>
                        </m:r>
                        <m:r>
                          <a:rPr lang="en-GB"/>
                          <m:t>28</m:t>
                        </m:r>
                      </m:num>
                      <m:den>
                        <m:r>
                          <a:rPr lang="en-GB"/>
                          <m:t>420</m:t>
                        </m:r>
                      </m:den>
                    </m:f>
                    <m:r>
                      <a:rPr lang="en-GB"/>
                      <m:t>(</m:t>
                    </m:r>
                    <m:r>
                      <a:rPr lang="en-GB"/>
                      <m:t>1</m:t>
                    </m:r>
                    <m:r>
                      <a:rPr lang="en-GB" i="1"/>
                      <m:t>−</m:t>
                    </m:r>
                    <m:rad>
                      <m:radPr>
                        <m:degHide m:val="on"/>
                        <m:ctrlPr>
                          <a:rPr lang="en-US" i="1"/>
                        </m:ctrlPr>
                      </m:radPr>
                      <m:deg/>
                      <m:e>
                        <m:r>
                          <a:rPr lang="en-GB"/>
                          <m:t>1</m:t>
                        </m:r>
                        <m:r>
                          <a:rPr lang="en-GB" i="1"/>
                          <m:t>−</m:t>
                        </m:r>
                        <m:r>
                          <a:rPr lang="en-GB"/>
                          <m:t> </m:t>
                        </m:r>
                        <m:f>
                          <m:fPr>
                            <m:ctrlPr>
                              <a:rPr lang="en-US" i="1"/>
                            </m:ctrlPr>
                          </m:fPr>
                          <m:num>
                            <m:r>
                              <a:rPr lang="en-GB"/>
                              <m:t>2</m:t>
                            </m:r>
                            <m:r>
                              <a:rPr lang="en-GB"/>
                              <m:t>.</m:t>
                            </m:r>
                            <m:r>
                              <a:rPr lang="en-GB"/>
                              <m:t>61</m:t>
                            </m:r>
                            <m:r>
                              <a:rPr lang="en-GB" i="1"/>
                              <m:t>∗</m:t>
                            </m:r>
                            <m:sSup>
                              <m:sSupPr>
                                <m:ctrlPr>
                                  <a:rPr lang="en-US" i="1"/>
                                </m:ctrlPr>
                              </m:sSupPr>
                              <m:e>
                                <m:r>
                                  <a:rPr lang="en-GB"/>
                                  <m:t>10</m:t>
                                </m:r>
                              </m:e>
                              <m:sup>
                                <m:r>
                                  <a:rPr lang="en-GB"/>
                                  <m:t>6</m:t>
                                </m:r>
                              </m:sup>
                            </m:sSup>
                            <m:r>
                              <a:rPr lang="en-GB" i="1"/>
                              <m:t>∗</m:t>
                            </m:r>
                            <m:r>
                              <a:rPr lang="en-GB"/>
                              <m:t>205</m:t>
                            </m:r>
                            <m:r>
                              <a:rPr lang="en-GB"/>
                              <m:t>.</m:t>
                            </m:r>
                            <m:r>
                              <a:rPr lang="en-GB"/>
                              <m:t>4</m:t>
                            </m:r>
                          </m:num>
                          <m:den>
                            <m:r>
                              <a:rPr lang="en-GB"/>
                              <m:t>250</m:t>
                            </m:r>
                            <m:r>
                              <a:rPr lang="en-GB"/>
                              <m:t> </m:t>
                            </m:r>
                            <m:r>
                              <a:rPr lang="en-GB" i="1"/>
                              <m:t>∗</m:t>
                            </m:r>
                            <m:r>
                              <a:rPr lang="en-GB"/>
                              <m:t> </m:t>
                            </m:r>
                            <m:sSup>
                              <m:sSupPr>
                                <m:ctrlPr>
                                  <a:rPr lang="en-US" i="1"/>
                                </m:ctrlPr>
                              </m:sSupPr>
                              <m:e>
                                <m:d>
                                  <m:dPr>
                                    <m:ctrlPr>
                                      <a:rPr lang="en-US" i="1"/>
                                    </m:ctrlPr>
                                  </m:dPr>
                                  <m:e>
                                    <m:r>
                                      <a:rPr lang="en-GB"/>
                                      <m:t>340</m:t>
                                    </m:r>
                                  </m:e>
                                </m:d>
                              </m:e>
                              <m:sup>
                                <m:r>
                                  <a:rPr lang="en-GB"/>
                                  <m:t>2</m:t>
                                </m:r>
                              </m:sup>
                            </m:sSup>
                            <m:r>
                              <a:rPr lang="en-GB" i="1"/>
                              <m:t>∗</m:t>
                            </m:r>
                            <m:r>
                              <a:rPr lang="en-GB"/>
                              <m:t>28</m:t>
                            </m:r>
                            <m:r>
                              <a:rPr lang="en-GB"/>
                              <m:t> </m:t>
                            </m:r>
                          </m:den>
                        </m:f>
                      </m:e>
                    </m:rad>
                  </m:oMath>
                </a14:m>
                <a:r>
                  <a:rPr lang="en-GB" dirty="0"/>
                  <a:t>) = 0.024</a:t>
                </a:r>
                <a:endParaRPr lang="en-US" dirty="0"/>
              </a:p>
              <a:p>
                <a:pPr marL="0" indent="0">
                  <a:buNone/>
                </a:pPr>
                <a:r>
                  <a:rPr lang="en-GB" dirty="0"/>
                  <a:t> </a:t>
                </a:r>
                <a:endParaRPr lang="en-US" dirty="0"/>
              </a:p>
              <a:p>
                <a:pPr marL="0" indent="0">
                  <a:buNone/>
                </a:pPr>
                <a:r>
                  <a:rPr lang="en-GB" dirty="0"/>
                  <a:t>A</a:t>
                </a:r>
                <a:r>
                  <a:rPr lang="en-GB" baseline="-25000" dirty="0"/>
                  <a:t>s</a:t>
                </a:r>
                <a:r>
                  <a:rPr lang="en-GB" dirty="0"/>
                  <a:t> = </a:t>
                </a:r>
                <a14:m>
                  <m:oMath xmlns:m="http://schemas.openxmlformats.org/officeDocument/2006/math">
                    <m:r>
                      <a:rPr lang="en-GB" b="0" i="1"/>
                      <m:t>𝜌</m:t>
                    </m:r>
                    <m:r>
                      <a:rPr lang="en-GB" b="0"/>
                      <m:t> </m:t>
                    </m:r>
                    <m:r>
                      <a:rPr lang="en-GB" b="0" i="1"/>
                      <m:t>𝑏</m:t>
                    </m:r>
                    <m:r>
                      <a:rPr lang="en-GB" b="0"/>
                      <m:t> </m:t>
                    </m:r>
                    <m:r>
                      <a:rPr lang="en-GB" b="0" i="1"/>
                      <m:t>𝑑</m:t>
                    </m:r>
                    <m:r>
                      <a:rPr lang="en-GB" b="0"/>
                      <m:t>= </m:t>
                    </m:r>
                    <m:r>
                      <a:rPr lang="en-GB" b="0"/>
                      <m:t>0</m:t>
                    </m:r>
                    <m:r>
                      <a:rPr lang="en-GB" b="0"/>
                      <m:t>.</m:t>
                    </m:r>
                    <m:r>
                      <a:rPr lang="en-GB" b="0"/>
                      <m:t>024</m:t>
                    </m:r>
                    <m:r>
                      <a:rPr lang="en-GB" b="0" i="1"/>
                      <m:t>∗</m:t>
                    </m:r>
                    <m:r>
                      <a:rPr lang="en-GB" b="0"/>
                      <m:t>250</m:t>
                    </m:r>
                    <m:r>
                      <a:rPr lang="en-GB" b="0" i="1"/>
                      <m:t>∗</m:t>
                    </m:r>
                    <m:r>
                      <a:rPr lang="en-GB" b="0"/>
                      <m:t>340</m:t>
                    </m:r>
                    <m:r>
                      <a:rPr lang="en-GB" b="0"/>
                      <m:t>= </m:t>
                    </m:r>
                  </m:oMath>
                </a14:m>
                <a:r>
                  <a:rPr lang="en-GB" dirty="0"/>
                  <a:t>2019 mm</a:t>
                </a:r>
                <a:r>
                  <a:rPr lang="en-GB" baseline="30000" dirty="0"/>
                  <a:t>2</a:t>
                </a:r>
                <a:endParaRPr lang="en-US" dirty="0"/>
              </a:p>
              <a:p>
                <a:pPr marL="0" indent="0">
                  <a:buNone/>
                </a:pPr>
                <a:r>
                  <a:rPr lang="en-GB" dirty="0"/>
                  <a:t> </a:t>
                </a:r>
                <a:endParaRPr lang="en-US" dirty="0"/>
              </a:p>
              <a:p>
                <a:pPr marL="0" indent="0">
                  <a:buNone/>
                </a:pPr>
                <a:r>
                  <a:rPr lang="en-GB" dirty="0"/>
                  <a:t>Use bar diameter Ø18 mm, and area of bar = 254</a:t>
                </a:r>
                <a:endParaRPr lang="en-US" dirty="0"/>
              </a:p>
              <a:p>
                <a:pPr marL="0" indent="0">
                  <a:buNone/>
                </a:pPr>
                <a:r>
                  <a:rPr lang="en-GB" dirty="0"/>
                  <a:t>Number of bars = </a:t>
                </a:r>
                <a14:m>
                  <m:oMath xmlns:m="http://schemas.openxmlformats.org/officeDocument/2006/math">
                    <m:f>
                      <m:fPr>
                        <m:ctrlPr>
                          <a:rPr lang="en-US" i="1"/>
                        </m:ctrlPr>
                      </m:fPr>
                      <m:num>
                        <m:r>
                          <a:rPr lang="en-GB"/>
                          <m:t>2019</m:t>
                        </m:r>
                      </m:num>
                      <m:den>
                        <m:r>
                          <a:rPr lang="en-GB"/>
                          <m:t>254</m:t>
                        </m:r>
                      </m:den>
                    </m:f>
                  </m:oMath>
                </a14:m>
                <a:r>
                  <a:rPr lang="en-GB" dirty="0"/>
                  <a:t> = 7.95</a:t>
                </a:r>
                <a:endParaRPr lang="en-US" dirty="0"/>
              </a:p>
              <a:p>
                <a:pPr algn="ctr"/>
                <a:r>
                  <a:rPr lang="en-GB" b="1" dirty="0"/>
                  <a:t>Use 8 Ø18</a:t>
                </a:r>
                <a:endParaRPr lang="en-US" b="1" dirty="0"/>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228600" y="2057400"/>
                <a:ext cx="8381999" cy="4648200"/>
              </a:xfrm>
              <a:blipFill rotWithShape="1">
                <a:blip r:embed="rId2"/>
                <a:stretch>
                  <a:fillRect l="-946" t="-919"/>
                </a:stretch>
              </a:blipFill>
            </p:spPr>
            <p:txBody>
              <a:bodyPr/>
              <a:lstStyle/>
              <a:p>
                <a:r>
                  <a:rPr lang="he-IL">
                    <a:noFill/>
                  </a:rPr>
                  <a:t> </a:t>
                </a:r>
              </a:p>
            </p:txBody>
          </p:sp>
        </mc:Fallback>
      </mc:AlternateContent>
    </p:spTree>
    <p:extLst>
      <p:ext uri="{BB962C8B-B14F-4D97-AF65-F5344CB8AC3E}">
        <p14:creationId xmlns:p14="http://schemas.microsoft.com/office/powerpoint/2010/main" xmlns="" val="230577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Content Placeholder 2"/>
              <p:cNvSpPr>
                <a:spLocks noGrp="1"/>
              </p:cNvSpPr>
              <p:nvPr>
                <p:ph idx="1"/>
              </p:nvPr>
            </p:nvSpPr>
            <p:spPr>
              <a:xfrm>
                <a:off x="228600" y="2057400"/>
                <a:ext cx="8381999" cy="4648200"/>
              </a:xfrm>
            </p:spPr>
            <p:txBody>
              <a:bodyPr>
                <a:normAutofit/>
              </a:bodyPr>
              <a:lstStyle/>
              <a:p>
                <a:pPr marL="0" indent="0">
                  <a:buNone/>
                </a:pPr>
                <a:r>
                  <a:rPr lang="en-GB" u="sng" dirty="0"/>
                  <a:t>Part B</a:t>
                </a:r>
                <a:r>
                  <a:rPr lang="en-GB" u="sng" dirty="0" smtClean="0"/>
                  <a:t>:</a:t>
                </a:r>
              </a:p>
              <a:p>
                <a:pPr marL="0" indent="0">
                  <a:buNone/>
                </a:pPr>
                <a:r>
                  <a:rPr lang="en-GB" u="sng" dirty="0" smtClean="0"/>
                  <a:t>For </a:t>
                </a:r>
                <a:r>
                  <a:rPr lang="en-GB" u="sng" dirty="0"/>
                  <a:t>beam (B4 </a:t>
                </a:r>
                <a:r>
                  <a:rPr lang="en-GB" u="sng" dirty="0" smtClean="0"/>
                  <a:t>B):</a:t>
                </a:r>
                <a:endParaRPr lang="en-US" dirty="0"/>
              </a:p>
              <a:p>
                <a:pPr marL="0" indent="0">
                  <a:buNone/>
                </a:pPr>
                <a:r>
                  <a:rPr lang="en-GB" dirty="0" err="1"/>
                  <a:t>h</a:t>
                </a:r>
                <a:r>
                  <a:rPr lang="en-GB" baseline="-25000" dirty="0" err="1"/>
                  <a:t>min</a:t>
                </a:r>
                <a:r>
                  <a:rPr lang="en-GB" dirty="0"/>
                  <a:t>= </a:t>
                </a:r>
                <a14:m>
                  <m:oMath xmlns:m="http://schemas.openxmlformats.org/officeDocument/2006/math">
                    <m:f>
                      <m:fPr>
                        <m:ctrlPr>
                          <a:rPr lang="en-US" i="1"/>
                        </m:ctrlPr>
                      </m:fPr>
                      <m:num>
                        <m:r>
                          <a:rPr lang="en-GB"/>
                          <m:t>6000</m:t>
                        </m:r>
                      </m:num>
                      <m:den>
                        <m:r>
                          <a:rPr lang="en-GB"/>
                          <m:t>21</m:t>
                        </m:r>
                      </m:den>
                    </m:f>
                  </m:oMath>
                </a14:m>
                <a:r>
                  <a:rPr lang="en-GB" dirty="0"/>
                  <a:t> = 285.7 mm</a:t>
                </a:r>
                <a:endParaRPr lang="en-US" dirty="0"/>
              </a:p>
              <a:p>
                <a:pPr marL="0" indent="0">
                  <a:buNone/>
                </a:pPr>
                <a:r>
                  <a:rPr lang="en-GB" dirty="0"/>
                  <a:t>Assume that the beam dimensions are:400mm depth, and 250mm width</a:t>
                </a:r>
                <a:r>
                  <a:rPr lang="en-GB" dirty="0" smtClean="0"/>
                  <a:t>.</a:t>
                </a:r>
                <a:endParaRPr lang="en-US" dirty="0"/>
              </a:p>
              <a:p>
                <a:pPr marL="0" indent="0">
                  <a:buNone/>
                </a:pPr>
                <a:r>
                  <a:rPr lang="en-GB" dirty="0"/>
                  <a:t> </a:t>
                </a:r>
                <a:r>
                  <a:rPr lang="en-GB" dirty="0" smtClean="0"/>
                  <a:t>Load </a:t>
                </a:r>
                <a:r>
                  <a:rPr lang="en-GB" dirty="0"/>
                  <a:t>on beam:</a:t>
                </a:r>
                <a:endParaRPr lang="en-US" dirty="0"/>
              </a:p>
              <a:p>
                <a:pPr marL="0" indent="0">
                  <a:buNone/>
                </a:pPr>
                <a:r>
                  <a:rPr lang="en-GB" dirty="0"/>
                  <a:t>From slab</a:t>
                </a:r>
                <a:r>
                  <a:rPr lang="en-GB" dirty="0" smtClean="0"/>
                  <a:t>:</a:t>
                </a:r>
                <a:r>
                  <a:rPr lang="en-US" dirty="0"/>
                  <a:t/>
                </a:r>
                <a:r>
                  <a:rPr lang="en-GB" dirty="0" smtClean="0"/>
                  <a:t/>
                </a:r>
                <a:r>
                  <a:rPr lang="en-GB" dirty="0"/>
                  <a:t>= 3.2 x </a:t>
                </a:r>
                <a:r>
                  <a:rPr lang="en-GB" dirty="0" smtClean="0"/>
                  <a:t>12.92 </a:t>
                </a:r>
                <a:r>
                  <a:rPr lang="en-GB" dirty="0"/>
                  <a:t>= 41.3 KN/m.</a:t>
                </a:r>
                <a:endParaRPr lang="en-US" dirty="0"/>
              </a:p>
              <a:p>
                <a:pPr marL="0" indent="0">
                  <a:buNone/>
                </a:pPr>
                <a:r>
                  <a:rPr lang="en-GB" dirty="0"/>
                  <a:t> Beam own weight</a:t>
                </a:r>
                <a:r>
                  <a:rPr lang="en-GB" dirty="0" smtClean="0"/>
                  <a:t>:</a:t>
                </a:r>
                <a:r>
                  <a:rPr lang="en-US" dirty="0"/>
                  <a:t/>
                </a:r>
                <a:r>
                  <a:rPr lang="en-GB" dirty="0" smtClean="0"/>
                  <a:t/>
                </a:r>
                <a:r>
                  <a:rPr lang="en-GB" dirty="0"/>
                  <a:t>=0.4 x 0.25 x 25 = 2.5 KN/m.</a:t>
                </a:r>
                <a:endParaRPr lang="en-US" dirty="0"/>
              </a:p>
              <a:p>
                <a:pPr marL="0" indent="0">
                  <a:buNone/>
                </a:pPr>
                <a:r>
                  <a:rPr lang="en-GB" dirty="0"/>
                  <a:t>Total load on beam (W</a:t>
                </a:r>
                <a:r>
                  <a:rPr lang="en-GB" baseline="-25000" dirty="0"/>
                  <a:t>u</a:t>
                </a:r>
                <a:r>
                  <a:rPr lang="en-GB" dirty="0" smtClean="0"/>
                  <a:t>):= </a:t>
                </a:r>
                <a:r>
                  <a:rPr lang="en-GB" dirty="0"/>
                  <a:t>(1.2 x 2.5) + 41.3 = 44.3 KN/m. </a:t>
                </a:r>
                <a:endParaRPr lang="en-US" dirty="0"/>
              </a:p>
              <a:p>
                <a:pPr marL="0" indent="0">
                  <a:buNone/>
                </a:pPr>
                <a:r>
                  <a:rPr lang="en-GB" dirty="0"/>
                  <a:t>Ln = 6.00 – (2 x0.25) = 5.5 m.</a:t>
                </a:r>
                <a:endParaRPr lang="en-US"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28600" y="2057400"/>
                <a:ext cx="8381999" cy="4648200"/>
              </a:xfrm>
              <a:blipFill rotWithShape="1">
                <a:blip r:embed="rId2"/>
                <a:stretch>
                  <a:fillRect l="-1164" t="-1050" b="-131"/>
                </a:stretch>
              </a:blipFill>
            </p:spPr>
            <p:txBody>
              <a:bodyPr/>
              <a:lstStyle/>
              <a:p>
                <a:r>
                  <a:rPr lang="he-IL">
                    <a:noFill/>
                  </a:rPr>
                  <a:t> </a:t>
                </a:r>
              </a:p>
            </p:txBody>
          </p:sp>
        </mc:Fallback>
      </mc:AlternateContent>
    </p:spTree>
    <p:extLst>
      <p:ext uri="{BB962C8B-B14F-4D97-AF65-F5344CB8AC3E}">
        <p14:creationId xmlns:p14="http://schemas.microsoft.com/office/powerpoint/2010/main" xmlns="" val="1610050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Content Placeholder 2"/>
              <p:cNvSpPr>
                <a:spLocks noGrp="1"/>
              </p:cNvSpPr>
              <p:nvPr>
                <p:ph idx="1"/>
              </p:nvPr>
            </p:nvSpPr>
            <p:spPr>
              <a:xfrm>
                <a:off x="533400" y="1981200"/>
                <a:ext cx="8610600" cy="4724400"/>
              </a:xfrm>
            </p:spPr>
            <p:txBody>
              <a:bodyPr>
                <a:normAutofit fontScale="92500" lnSpcReduction="10000"/>
              </a:bodyPr>
              <a:lstStyle/>
              <a:p>
                <a:pPr marL="0" indent="0">
                  <a:buNone/>
                </a:pPr>
                <a:r>
                  <a:rPr lang="en-GB" dirty="0"/>
                  <a:t>M</a:t>
                </a:r>
                <a:r>
                  <a:rPr lang="en-GB" baseline="-25000" dirty="0"/>
                  <a:t>u</a:t>
                </a:r>
                <a:r>
                  <a:rPr lang="en-GB" baseline="30000" dirty="0"/>
                  <a:t>--</a:t>
                </a:r>
                <a:r>
                  <a:rPr lang="en-GB" baseline="-25000" dirty="0"/>
                  <a:t>exterior</a:t>
                </a:r>
                <a:r>
                  <a:rPr lang="en-GB" dirty="0"/>
                  <a:t> = </a:t>
                </a:r>
                <a14:m>
                  <m:oMath xmlns:m="http://schemas.openxmlformats.org/officeDocument/2006/math">
                    <m:f>
                      <m:fPr>
                        <m:ctrlPr>
                          <a:rPr lang="en-US" i="1"/>
                        </m:ctrlPr>
                      </m:fPr>
                      <m:num>
                        <m:sSub>
                          <m:sSubPr>
                            <m:ctrlPr>
                              <a:rPr lang="en-US" i="1"/>
                            </m:ctrlPr>
                          </m:sSubPr>
                          <m:e>
                            <m:r>
                              <m:rPr>
                                <m:sty m:val="p"/>
                              </m:rPr>
                              <a:rPr lang="en-GB"/>
                              <m:t>w</m:t>
                            </m:r>
                          </m:e>
                          <m:sub>
                            <m:r>
                              <m:rPr>
                                <m:sty m:val="p"/>
                              </m:rPr>
                              <a:rPr lang="en-GB" baseline="-25000"/>
                              <m:t>u</m:t>
                            </m:r>
                          </m:sub>
                        </m:sSub>
                        <m:sSup>
                          <m:sSupPr>
                            <m:ctrlPr>
                              <a:rPr lang="en-US" i="1"/>
                            </m:ctrlPr>
                          </m:sSupPr>
                          <m:e>
                            <m:r>
                              <m:rPr>
                                <m:sty m:val="p"/>
                              </m:rPr>
                              <a:rPr lang="en-GB"/>
                              <m:t>ln</m:t>
                            </m:r>
                          </m:e>
                          <m:sup>
                            <m:r>
                              <a:rPr lang="en-GB" baseline="30000"/>
                              <m:t>2</m:t>
                            </m:r>
                          </m:sup>
                        </m:sSup>
                      </m:num>
                      <m:den>
                        <m:r>
                          <a:rPr lang="en-GB"/>
                          <m:t>16</m:t>
                        </m:r>
                      </m:den>
                    </m:f>
                  </m:oMath>
                </a14:m>
                <a:r>
                  <a:rPr lang="en-GB" dirty="0"/>
                  <a:t> = (44.3)(5.5)</a:t>
                </a:r>
                <a:r>
                  <a:rPr lang="en-GB" baseline="30000" dirty="0"/>
                  <a:t>2</a:t>
                </a:r>
                <a:r>
                  <a:rPr lang="en-GB" dirty="0"/>
                  <a:t> /16 = 83.75 </a:t>
                </a:r>
                <a:r>
                  <a:rPr lang="en-GB" dirty="0" err="1"/>
                  <a:t>KN.m</a:t>
                </a:r>
                <a:endParaRPr lang="en-US" dirty="0"/>
              </a:p>
              <a:p>
                <a:pPr marL="0" indent="0">
                  <a:buNone/>
                </a:pPr>
                <a:r>
                  <a:rPr lang="en-GB" dirty="0"/>
                  <a:t> </a:t>
                </a:r>
                <a:endParaRPr lang="en-US" dirty="0"/>
              </a:p>
              <a:p>
                <a:pPr marL="0" indent="0">
                  <a:buNone/>
                </a:pPr>
                <a:r>
                  <a:rPr lang="en-GB" dirty="0"/>
                  <a:t> </a:t>
                </a:r>
                <a:endParaRPr lang="en-US" dirty="0"/>
              </a:p>
              <a:p>
                <a:pPr marL="0" indent="0">
                  <a:buNone/>
                </a:pPr>
                <a:r>
                  <a:rPr lang="en-GB" dirty="0"/>
                  <a:t> </a:t>
                </a:r>
                <a14:m>
                  <m:oMath xmlns:m="http://schemas.openxmlformats.org/officeDocument/2006/math">
                    <m:r>
                      <a:rPr lang="en-GB" b="0" i="1"/>
                      <m:t>𝜌</m:t>
                    </m:r>
                    <m:r>
                      <a:rPr lang="en-GB" b="0"/>
                      <m:t>= </m:t>
                    </m:r>
                    <m:f>
                      <m:fPr>
                        <m:ctrlPr>
                          <a:rPr lang="en-US" i="1"/>
                        </m:ctrlPr>
                      </m:fPr>
                      <m:num>
                        <m:r>
                          <a:rPr lang="en-GB" b="0" i="1"/>
                          <m:t>0</m:t>
                        </m:r>
                        <m:r>
                          <a:rPr lang="en-GB" b="0"/>
                          <m:t>.</m:t>
                        </m:r>
                        <m:r>
                          <a:rPr lang="en-GB" b="0" i="1"/>
                          <m:t>85</m:t>
                        </m:r>
                        <m:r>
                          <a:rPr lang="en-GB" b="0" i="1"/>
                          <m:t>∗</m:t>
                        </m:r>
                        <m:r>
                          <a:rPr lang="en-GB" b="0"/>
                          <m:t> </m:t>
                        </m:r>
                        <m:r>
                          <a:rPr lang="en-GB" b="0" i="1"/>
                          <m:t>28</m:t>
                        </m:r>
                      </m:num>
                      <m:den>
                        <m:r>
                          <a:rPr lang="en-GB" b="0" i="1"/>
                          <m:t>420</m:t>
                        </m:r>
                      </m:den>
                    </m:f>
                    <m:r>
                      <a:rPr lang="en-GB" b="0"/>
                      <m:t>(</m:t>
                    </m:r>
                    <m:r>
                      <a:rPr lang="en-GB" b="0" i="1"/>
                      <m:t>1</m:t>
                    </m:r>
                    <m:r>
                      <a:rPr lang="en-GB" b="0" i="1"/>
                      <m:t>−</m:t>
                    </m:r>
                    <m:rad>
                      <m:radPr>
                        <m:degHide m:val="on"/>
                        <m:ctrlPr>
                          <a:rPr lang="en-US" i="1"/>
                        </m:ctrlPr>
                      </m:radPr>
                      <m:deg/>
                      <m:e>
                        <m:r>
                          <a:rPr lang="en-GB" b="0" i="1"/>
                          <m:t>1</m:t>
                        </m:r>
                        <m:r>
                          <a:rPr lang="en-GB" b="0" i="1"/>
                          <m:t>−</m:t>
                        </m:r>
                        <m:r>
                          <a:rPr lang="en-GB" b="0"/>
                          <m:t> </m:t>
                        </m:r>
                        <m:f>
                          <m:fPr>
                            <m:ctrlPr>
                              <a:rPr lang="en-US" i="1"/>
                            </m:ctrlPr>
                          </m:fPr>
                          <m:num>
                            <m:r>
                              <a:rPr lang="en-GB" b="0" i="1"/>
                              <m:t>2</m:t>
                            </m:r>
                            <m:r>
                              <a:rPr lang="en-GB" b="0"/>
                              <m:t>.</m:t>
                            </m:r>
                            <m:r>
                              <a:rPr lang="en-GB" b="0" i="1"/>
                              <m:t>61</m:t>
                            </m:r>
                            <m:r>
                              <a:rPr lang="en-GB" b="0" i="1"/>
                              <m:t>∗</m:t>
                            </m:r>
                            <m:sSup>
                              <m:sSupPr>
                                <m:ctrlPr>
                                  <a:rPr lang="en-US" i="1"/>
                                </m:ctrlPr>
                              </m:sSupPr>
                              <m:e>
                                <m:r>
                                  <a:rPr lang="en-GB" b="0" i="1"/>
                                  <m:t>10</m:t>
                                </m:r>
                              </m:e>
                              <m:sup>
                                <m:r>
                                  <a:rPr lang="en-GB" b="0" i="1"/>
                                  <m:t>6</m:t>
                                </m:r>
                              </m:sup>
                            </m:sSup>
                            <m:r>
                              <a:rPr lang="en-GB" b="0" i="1"/>
                              <m:t>∗</m:t>
                            </m:r>
                            <m:r>
                              <a:rPr lang="en-GB" b="0" i="1"/>
                              <m:t>83</m:t>
                            </m:r>
                            <m:r>
                              <a:rPr lang="en-GB" b="0"/>
                              <m:t>.</m:t>
                            </m:r>
                            <m:r>
                              <a:rPr lang="en-GB" b="0" i="1"/>
                              <m:t>75</m:t>
                            </m:r>
                          </m:num>
                          <m:den>
                            <m:r>
                              <a:rPr lang="en-GB" b="0" i="1"/>
                              <m:t>250</m:t>
                            </m:r>
                            <m:r>
                              <a:rPr lang="en-GB" b="0"/>
                              <m:t> </m:t>
                            </m:r>
                            <m:r>
                              <a:rPr lang="en-GB" b="0" i="1"/>
                              <m:t>∗</m:t>
                            </m:r>
                            <m:r>
                              <a:rPr lang="en-GB" b="0"/>
                              <m:t> </m:t>
                            </m:r>
                            <m:sSup>
                              <m:sSupPr>
                                <m:ctrlPr>
                                  <a:rPr lang="en-US" i="1"/>
                                </m:ctrlPr>
                              </m:sSupPr>
                              <m:e>
                                <m:d>
                                  <m:dPr>
                                    <m:ctrlPr>
                                      <a:rPr lang="en-US" i="1"/>
                                    </m:ctrlPr>
                                  </m:dPr>
                                  <m:e>
                                    <m:r>
                                      <a:rPr lang="en-GB" b="0" i="1"/>
                                      <m:t>340</m:t>
                                    </m:r>
                                  </m:e>
                                </m:d>
                              </m:e>
                              <m:sup>
                                <m:r>
                                  <a:rPr lang="en-GB" b="0" i="1"/>
                                  <m:t>2</m:t>
                                </m:r>
                              </m:sup>
                            </m:sSup>
                            <m:r>
                              <a:rPr lang="en-GB" b="0" i="1"/>
                              <m:t>∗</m:t>
                            </m:r>
                            <m:r>
                              <a:rPr lang="en-GB" b="0" i="1"/>
                              <m:t>28</m:t>
                            </m:r>
                            <m:r>
                              <a:rPr lang="en-GB" b="0"/>
                              <m:t> </m:t>
                            </m:r>
                          </m:den>
                        </m:f>
                      </m:e>
                    </m:rad>
                  </m:oMath>
                </a14:m>
                <a:r>
                  <a:rPr lang="en-GB" dirty="0"/>
                  <a:t>) = 0.0082</a:t>
                </a:r>
                <a:endParaRPr lang="en-US" dirty="0"/>
              </a:p>
              <a:p>
                <a:pPr marL="0" indent="0">
                  <a:buNone/>
                </a:pPr>
                <a:r>
                  <a:rPr lang="en-GB" dirty="0"/>
                  <a:t> </a:t>
                </a:r>
                <a:endParaRPr lang="en-US" dirty="0"/>
              </a:p>
              <a:p>
                <a:pPr marL="0" indent="0">
                  <a:buNone/>
                </a:pPr>
                <a:r>
                  <a:rPr lang="en-GB" dirty="0"/>
                  <a:t>A</a:t>
                </a:r>
                <a:r>
                  <a:rPr lang="en-GB" baseline="-25000" dirty="0"/>
                  <a:t>s</a:t>
                </a:r>
                <a:r>
                  <a:rPr lang="en-GB" dirty="0"/>
                  <a:t> = </a:t>
                </a:r>
                <a14:m>
                  <m:oMath xmlns:m="http://schemas.openxmlformats.org/officeDocument/2006/math">
                    <m:r>
                      <a:rPr lang="en-GB" b="0" i="1"/>
                      <m:t>𝜌</m:t>
                    </m:r>
                    <m:r>
                      <a:rPr lang="en-GB" b="0"/>
                      <m:t> </m:t>
                    </m:r>
                    <m:r>
                      <a:rPr lang="en-GB" b="0" i="1"/>
                      <m:t>𝑏</m:t>
                    </m:r>
                    <m:r>
                      <a:rPr lang="en-GB" b="0"/>
                      <m:t> </m:t>
                    </m:r>
                    <m:r>
                      <a:rPr lang="en-GB" b="0" i="1"/>
                      <m:t>𝑑</m:t>
                    </m:r>
                    <m:r>
                      <a:rPr lang="en-GB" b="0"/>
                      <m:t>= </m:t>
                    </m:r>
                    <m:r>
                      <a:rPr lang="en-GB" b="0" i="1"/>
                      <m:t>0</m:t>
                    </m:r>
                    <m:r>
                      <a:rPr lang="en-GB" b="0"/>
                      <m:t>.</m:t>
                    </m:r>
                    <m:r>
                      <a:rPr lang="en-GB" b="0" i="1"/>
                      <m:t>0082</m:t>
                    </m:r>
                    <m:r>
                      <a:rPr lang="en-GB" b="0" i="1"/>
                      <m:t>∗</m:t>
                    </m:r>
                    <m:r>
                      <a:rPr lang="en-GB" b="0" i="1"/>
                      <m:t>250</m:t>
                    </m:r>
                    <m:r>
                      <a:rPr lang="en-GB" b="0" i="1"/>
                      <m:t>∗</m:t>
                    </m:r>
                    <m:r>
                      <a:rPr lang="en-GB" b="0" i="1"/>
                      <m:t>340</m:t>
                    </m:r>
                    <m:r>
                      <a:rPr lang="en-GB" b="0"/>
                      <m:t>=</m:t>
                    </m:r>
                    <m:r>
                      <a:rPr lang="en-GB" b="0" i="1"/>
                      <m:t>699</m:t>
                    </m:r>
                  </m:oMath>
                </a14:m>
                <a:r>
                  <a:rPr lang="en-GB" dirty="0"/>
                  <a:t> mm</a:t>
                </a:r>
                <a:r>
                  <a:rPr lang="en-GB" baseline="30000" dirty="0"/>
                  <a:t>2</a:t>
                </a:r>
                <a:endParaRPr lang="en-US" dirty="0"/>
              </a:p>
              <a:p>
                <a:pPr marL="0" indent="0">
                  <a:buNone/>
                </a:pPr>
                <a:r>
                  <a:rPr lang="en-GB" baseline="30000" dirty="0"/>
                  <a:t> </a:t>
                </a:r>
                <a:endParaRPr lang="en-US" dirty="0"/>
              </a:p>
              <a:p>
                <a:pPr marL="0" indent="0">
                  <a:buNone/>
                </a:pPr>
                <a:r>
                  <a:rPr lang="en-GB" dirty="0"/>
                  <a:t>Use bar diameter Ø18 mm, and area of bar = 254 mm</a:t>
                </a:r>
                <a:r>
                  <a:rPr lang="en-GB" baseline="30000" dirty="0"/>
                  <a:t>2</a:t>
                </a:r>
                <a:endParaRPr lang="en-US" dirty="0"/>
              </a:p>
              <a:p>
                <a:pPr marL="0" indent="0">
                  <a:buNone/>
                </a:pPr>
                <a:r>
                  <a:rPr lang="en-GB" dirty="0"/>
                  <a:t>Number of bars = </a:t>
                </a:r>
                <a14:m>
                  <m:oMath xmlns:m="http://schemas.openxmlformats.org/officeDocument/2006/math">
                    <m:f>
                      <m:fPr>
                        <m:ctrlPr>
                          <a:rPr lang="en-US" i="1"/>
                        </m:ctrlPr>
                      </m:fPr>
                      <m:num>
                        <m:r>
                          <a:rPr lang="en-GB" b="0" i="1"/>
                          <m:t>699</m:t>
                        </m:r>
                      </m:num>
                      <m:den>
                        <m:r>
                          <a:rPr lang="en-GB" b="0" i="1"/>
                          <m:t>254</m:t>
                        </m:r>
                      </m:den>
                    </m:f>
                  </m:oMath>
                </a14:m>
                <a:r>
                  <a:rPr lang="en-GB" dirty="0"/>
                  <a:t> = 2.75</a:t>
                </a:r>
                <a:endParaRPr lang="en-US" dirty="0"/>
              </a:p>
              <a:p>
                <a:pPr marL="0" indent="0" algn="ctr">
                  <a:buNone/>
                </a:pPr>
                <a:r>
                  <a:rPr lang="en-GB" dirty="0"/>
                  <a:t/>
                </a:r>
                <a:r>
                  <a:rPr lang="en-GB" b="1" dirty="0"/>
                  <a:t>Use 3 Ø18</a:t>
                </a:r>
                <a:endParaRPr lang="en-US" b="1" dirty="0"/>
              </a:p>
              <a:p>
                <a:pPr marL="0" indent="0">
                  <a:buNone/>
                </a:pPr>
                <a:endParaRPr lang="en-US"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533400" y="1981200"/>
                <a:ext cx="8610600" cy="4724400"/>
              </a:xfrm>
              <a:blipFill rotWithShape="1">
                <a:blip r:embed="rId2"/>
                <a:stretch>
                  <a:fillRect l="-921" t="-774"/>
                </a:stretch>
              </a:blipFill>
            </p:spPr>
            <p:txBody>
              <a:bodyPr/>
              <a:lstStyle/>
              <a:p>
                <a:r>
                  <a:rPr lang="he-IL">
                    <a:noFill/>
                  </a:rPr>
                  <a:t> </a:t>
                </a:r>
              </a:p>
            </p:txBody>
          </p:sp>
        </mc:Fallback>
      </mc:AlternateContent>
    </p:spTree>
    <p:extLst>
      <p:ext uri="{BB962C8B-B14F-4D97-AF65-F5344CB8AC3E}">
        <p14:creationId xmlns:p14="http://schemas.microsoft.com/office/powerpoint/2010/main" xmlns="" val="134966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Content Placeholder 2"/>
              <p:cNvSpPr>
                <a:spLocks noGrp="1"/>
              </p:cNvSpPr>
              <p:nvPr>
                <p:ph idx="1"/>
              </p:nvPr>
            </p:nvSpPr>
            <p:spPr>
              <a:xfrm>
                <a:off x="381000" y="1981200"/>
                <a:ext cx="8458200" cy="4648200"/>
              </a:xfrm>
            </p:spPr>
            <p:txBody>
              <a:bodyPr>
                <a:normAutofit fontScale="92500" lnSpcReduction="10000"/>
              </a:bodyPr>
              <a:lstStyle/>
              <a:p>
                <a:pPr marL="0" indent="0">
                  <a:buNone/>
                </a:pPr>
                <a:r>
                  <a:rPr lang="en-GB" dirty="0"/>
                  <a:t>M</a:t>
                </a:r>
                <a:r>
                  <a:rPr lang="en-GB" baseline="-25000" dirty="0"/>
                  <a:t>u</a:t>
                </a:r>
                <a:r>
                  <a:rPr lang="en-GB" baseline="30000" dirty="0"/>
                  <a:t>—</a:t>
                </a:r>
                <a:r>
                  <a:rPr lang="en-GB" baseline="-25000" dirty="0"/>
                  <a:t>interior </a:t>
                </a:r>
                <a:r>
                  <a:rPr lang="en-GB" dirty="0"/>
                  <a:t>= </a:t>
                </a:r>
                <a14:m>
                  <m:oMath xmlns:m="http://schemas.openxmlformats.org/officeDocument/2006/math">
                    <m:f>
                      <m:fPr>
                        <m:ctrlPr>
                          <a:rPr lang="en-US" i="1"/>
                        </m:ctrlPr>
                      </m:fPr>
                      <m:num>
                        <m:sSub>
                          <m:sSubPr>
                            <m:ctrlPr>
                              <a:rPr lang="en-US" i="1"/>
                            </m:ctrlPr>
                          </m:sSubPr>
                          <m:e>
                            <m:r>
                              <m:rPr>
                                <m:sty m:val="p"/>
                              </m:rPr>
                              <a:rPr lang="en-GB"/>
                              <m:t>w</m:t>
                            </m:r>
                          </m:e>
                          <m:sub>
                            <m:r>
                              <m:rPr>
                                <m:sty m:val="p"/>
                              </m:rPr>
                              <a:rPr lang="en-GB" baseline="-25000"/>
                              <m:t>u</m:t>
                            </m:r>
                          </m:sub>
                        </m:sSub>
                        <m:sSup>
                          <m:sSupPr>
                            <m:ctrlPr>
                              <a:rPr lang="en-US" i="1"/>
                            </m:ctrlPr>
                          </m:sSupPr>
                          <m:e>
                            <m:r>
                              <m:rPr>
                                <m:sty m:val="p"/>
                              </m:rPr>
                              <a:rPr lang="en-GB"/>
                              <m:t>ln</m:t>
                            </m:r>
                          </m:e>
                          <m:sup>
                            <m:r>
                              <a:rPr lang="en-GB" baseline="30000"/>
                              <m:t>2</m:t>
                            </m:r>
                          </m:sup>
                        </m:sSup>
                      </m:num>
                      <m:den>
                        <m:r>
                          <a:rPr lang="en-GB"/>
                          <m:t>10</m:t>
                        </m:r>
                      </m:den>
                    </m:f>
                  </m:oMath>
                </a14:m>
                <a:r>
                  <a:rPr lang="en-GB" dirty="0"/>
                  <a:t> = (44.3) (5.5)</a:t>
                </a:r>
                <a:r>
                  <a:rPr lang="en-GB" baseline="30000" dirty="0"/>
                  <a:t>2</a:t>
                </a:r>
                <a:r>
                  <a:rPr lang="en-GB" dirty="0"/>
                  <a:t> /10 =134 </a:t>
                </a:r>
                <a:r>
                  <a:rPr lang="en-GB" dirty="0" err="1"/>
                  <a:t>KN.m</a:t>
                </a:r>
                <a:endParaRPr lang="en-US" dirty="0"/>
              </a:p>
              <a:p>
                <a:pPr marL="0" indent="0">
                  <a:buNone/>
                </a:pPr>
                <a:r>
                  <a:rPr lang="en-GB" dirty="0"/>
                  <a:t> </a:t>
                </a:r>
                <a:endParaRPr lang="en-US" dirty="0"/>
              </a:p>
              <a:p>
                <a:pPr marL="0" indent="0">
                  <a:buNone/>
                </a:pPr>
                <a:r>
                  <a:rPr lang="en-GB" dirty="0"/>
                  <a:t> </a:t>
                </a:r>
                <a14:m>
                  <m:oMath xmlns:m="http://schemas.openxmlformats.org/officeDocument/2006/math">
                    <m:r>
                      <m:rPr>
                        <m:sty m:val="p"/>
                      </m:rPr>
                      <a:rPr lang="en-GB"/>
                      <m:t>ρ</m:t>
                    </m:r>
                    <m:r>
                      <a:rPr lang="en-GB"/>
                      <m:t>= </m:t>
                    </m:r>
                    <m:f>
                      <m:fPr>
                        <m:ctrlPr>
                          <a:rPr lang="en-US" i="1"/>
                        </m:ctrlPr>
                      </m:fPr>
                      <m:num>
                        <m:r>
                          <a:rPr lang="en-GB"/>
                          <m:t>0</m:t>
                        </m:r>
                        <m:r>
                          <a:rPr lang="en-GB"/>
                          <m:t>.</m:t>
                        </m:r>
                        <m:r>
                          <a:rPr lang="en-GB"/>
                          <m:t>85</m:t>
                        </m:r>
                        <m:r>
                          <a:rPr lang="en-GB" i="1"/>
                          <m:t>∗</m:t>
                        </m:r>
                        <m:r>
                          <a:rPr lang="en-GB"/>
                          <m:t> </m:t>
                        </m:r>
                        <m:r>
                          <a:rPr lang="en-GB"/>
                          <m:t>28</m:t>
                        </m:r>
                      </m:num>
                      <m:den>
                        <m:r>
                          <a:rPr lang="en-GB"/>
                          <m:t>420</m:t>
                        </m:r>
                      </m:den>
                    </m:f>
                    <m:r>
                      <a:rPr lang="en-GB"/>
                      <m:t>(</m:t>
                    </m:r>
                    <m:r>
                      <a:rPr lang="en-GB"/>
                      <m:t>1</m:t>
                    </m:r>
                    <m:r>
                      <a:rPr lang="en-GB" i="1"/>
                      <m:t>−</m:t>
                    </m:r>
                    <m:rad>
                      <m:radPr>
                        <m:degHide m:val="on"/>
                        <m:ctrlPr>
                          <a:rPr lang="en-US" i="1"/>
                        </m:ctrlPr>
                      </m:radPr>
                      <m:deg/>
                      <m:e>
                        <m:r>
                          <a:rPr lang="en-GB"/>
                          <m:t>1</m:t>
                        </m:r>
                        <m:r>
                          <a:rPr lang="en-GB" i="1"/>
                          <m:t>−</m:t>
                        </m:r>
                        <m:r>
                          <a:rPr lang="en-GB"/>
                          <m:t> </m:t>
                        </m:r>
                        <m:f>
                          <m:fPr>
                            <m:ctrlPr>
                              <a:rPr lang="en-US" i="1"/>
                            </m:ctrlPr>
                          </m:fPr>
                          <m:num>
                            <m:r>
                              <a:rPr lang="en-GB"/>
                              <m:t>2</m:t>
                            </m:r>
                            <m:r>
                              <a:rPr lang="en-GB"/>
                              <m:t>.</m:t>
                            </m:r>
                            <m:r>
                              <a:rPr lang="en-GB"/>
                              <m:t>61</m:t>
                            </m:r>
                            <m:r>
                              <a:rPr lang="en-GB" i="1"/>
                              <m:t>∗</m:t>
                            </m:r>
                            <m:sSup>
                              <m:sSupPr>
                                <m:ctrlPr>
                                  <a:rPr lang="en-US" i="1"/>
                                </m:ctrlPr>
                              </m:sSupPr>
                              <m:e>
                                <m:r>
                                  <a:rPr lang="en-GB"/>
                                  <m:t>10</m:t>
                                </m:r>
                              </m:e>
                              <m:sup>
                                <m:r>
                                  <a:rPr lang="en-GB"/>
                                  <m:t>6</m:t>
                                </m:r>
                              </m:sup>
                            </m:sSup>
                            <m:r>
                              <a:rPr lang="en-GB" i="1"/>
                              <m:t>∗</m:t>
                            </m:r>
                            <m:r>
                              <a:rPr lang="en-GB"/>
                              <m:t>134</m:t>
                            </m:r>
                          </m:num>
                          <m:den>
                            <m:r>
                              <a:rPr lang="en-GB"/>
                              <m:t>250</m:t>
                            </m:r>
                            <m:r>
                              <a:rPr lang="en-GB"/>
                              <m:t> </m:t>
                            </m:r>
                            <m:r>
                              <a:rPr lang="en-GB" i="1"/>
                              <m:t>∗</m:t>
                            </m:r>
                            <m:r>
                              <a:rPr lang="en-GB"/>
                              <m:t> </m:t>
                            </m:r>
                            <m:sSup>
                              <m:sSupPr>
                                <m:ctrlPr>
                                  <a:rPr lang="en-US" i="1"/>
                                </m:ctrlPr>
                              </m:sSupPr>
                              <m:e>
                                <m:d>
                                  <m:dPr>
                                    <m:ctrlPr>
                                      <a:rPr lang="en-US" i="1"/>
                                    </m:ctrlPr>
                                  </m:dPr>
                                  <m:e>
                                    <m:r>
                                      <a:rPr lang="en-GB"/>
                                      <m:t>340</m:t>
                                    </m:r>
                                  </m:e>
                                </m:d>
                              </m:e>
                              <m:sup>
                                <m:r>
                                  <a:rPr lang="en-GB"/>
                                  <m:t>2</m:t>
                                </m:r>
                              </m:sup>
                            </m:sSup>
                            <m:r>
                              <a:rPr lang="en-GB" i="1"/>
                              <m:t>∗</m:t>
                            </m:r>
                            <m:r>
                              <a:rPr lang="en-GB"/>
                              <m:t>28</m:t>
                            </m:r>
                            <m:r>
                              <a:rPr lang="en-GB"/>
                              <m:t> </m:t>
                            </m:r>
                          </m:den>
                        </m:f>
                      </m:e>
                    </m:rad>
                  </m:oMath>
                </a14:m>
                <a:r>
                  <a:rPr lang="en-GB" dirty="0"/>
                  <a:t>) = 0.0139</a:t>
                </a:r>
                <a:endParaRPr lang="en-US" dirty="0"/>
              </a:p>
              <a:p>
                <a:pPr marL="0" indent="0">
                  <a:buNone/>
                </a:pPr>
                <a:r>
                  <a:rPr lang="en-GB" dirty="0"/>
                  <a:t> </a:t>
                </a:r>
                <a:endParaRPr lang="en-US" dirty="0"/>
              </a:p>
              <a:p>
                <a:pPr marL="0" indent="0">
                  <a:buNone/>
                </a:pPr>
                <a:r>
                  <a:rPr lang="en-GB" dirty="0"/>
                  <a:t>A</a:t>
                </a:r>
                <a:r>
                  <a:rPr lang="en-GB" baseline="-25000" dirty="0"/>
                  <a:t>s</a:t>
                </a:r>
                <a:r>
                  <a:rPr lang="en-GB" dirty="0"/>
                  <a:t> = </a:t>
                </a:r>
                <a14:m>
                  <m:oMath xmlns:m="http://schemas.openxmlformats.org/officeDocument/2006/math">
                    <m:r>
                      <a:rPr lang="en-GB" b="0" i="1"/>
                      <m:t>𝜌</m:t>
                    </m:r>
                    <m:r>
                      <a:rPr lang="en-GB" b="0"/>
                      <m:t> </m:t>
                    </m:r>
                    <m:r>
                      <a:rPr lang="en-GB" b="0" i="1"/>
                      <m:t>𝑏</m:t>
                    </m:r>
                    <m:r>
                      <a:rPr lang="en-GB" b="0"/>
                      <m:t> </m:t>
                    </m:r>
                    <m:r>
                      <a:rPr lang="en-GB" b="0" i="1"/>
                      <m:t>𝑑</m:t>
                    </m:r>
                    <m:r>
                      <a:rPr lang="en-GB" b="0"/>
                      <m:t>= </m:t>
                    </m:r>
                    <m:r>
                      <a:rPr lang="en-GB" b="0"/>
                      <m:t>0</m:t>
                    </m:r>
                    <m:r>
                      <a:rPr lang="en-GB" b="0"/>
                      <m:t>.</m:t>
                    </m:r>
                    <m:r>
                      <a:rPr lang="en-GB" b="0"/>
                      <m:t>0139</m:t>
                    </m:r>
                    <m:r>
                      <a:rPr lang="en-GB" b="0" i="1"/>
                      <m:t>∗</m:t>
                    </m:r>
                    <m:r>
                      <a:rPr lang="en-GB" b="0"/>
                      <m:t>250</m:t>
                    </m:r>
                    <m:r>
                      <a:rPr lang="en-GB" b="0" i="1"/>
                      <m:t>∗</m:t>
                    </m:r>
                    <m:r>
                      <a:rPr lang="en-GB" b="0"/>
                      <m:t>340</m:t>
                    </m:r>
                    <m:r>
                      <a:rPr lang="en-GB" b="0"/>
                      <m:t>= </m:t>
                    </m:r>
                  </m:oMath>
                </a14:m>
                <a:r>
                  <a:rPr lang="en-GB" dirty="0"/>
                  <a:t>1187.27 mm</a:t>
                </a:r>
                <a:r>
                  <a:rPr lang="en-GB" baseline="30000" dirty="0"/>
                  <a:t>2</a:t>
                </a:r>
                <a:endParaRPr lang="en-US" dirty="0"/>
              </a:p>
              <a:p>
                <a:pPr marL="0" indent="0">
                  <a:buNone/>
                </a:pPr>
                <a:endParaRPr lang="en-US" dirty="0"/>
              </a:p>
              <a:p>
                <a:pPr marL="0" indent="0">
                  <a:buNone/>
                </a:pPr>
                <a:r>
                  <a:rPr lang="en-GB" dirty="0"/>
                  <a:t>Use bar diameter Ø25 mm, area of bar = 490 mm</a:t>
                </a:r>
                <a:r>
                  <a:rPr lang="en-GB" b="1" baseline="30000" dirty="0"/>
                  <a:t>2</a:t>
                </a:r>
                <a:endParaRPr lang="en-US" dirty="0"/>
              </a:p>
              <a:p>
                <a:pPr marL="0" indent="0">
                  <a:buNone/>
                </a:pPr>
                <a:r>
                  <a:rPr lang="en-GB" dirty="0"/>
                  <a:t>Number of bars = </a:t>
                </a:r>
                <a14:m>
                  <m:oMath xmlns:m="http://schemas.openxmlformats.org/officeDocument/2006/math">
                    <m:f>
                      <m:fPr>
                        <m:ctrlPr>
                          <a:rPr lang="en-US" i="1"/>
                        </m:ctrlPr>
                      </m:fPr>
                      <m:num>
                        <m:r>
                          <a:rPr lang="en-GB"/>
                          <m:t>1187</m:t>
                        </m:r>
                        <m:r>
                          <a:rPr lang="en-GB"/>
                          <m:t>.</m:t>
                        </m:r>
                        <m:r>
                          <a:rPr lang="en-GB"/>
                          <m:t>27</m:t>
                        </m:r>
                      </m:num>
                      <m:den>
                        <m:r>
                          <a:rPr lang="en-GB"/>
                          <m:t>490</m:t>
                        </m:r>
                      </m:den>
                    </m:f>
                  </m:oMath>
                </a14:m>
                <a:r>
                  <a:rPr lang="en-GB" dirty="0"/>
                  <a:t> = 2.4 bars</a:t>
                </a:r>
                <a:endParaRPr lang="en-US" dirty="0"/>
              </a:p>
              <a:p>
                <a:pPr marL="0" indent="0" algn="ctr">
                  <a:buNone/>
                </a:pPr>
                <a:r>
                  <a:rPr lang="en-GB" b="1" dirty="0"/>
                  <a:t>Use 3 Ø25</a:t>
                </a:r>
                <a:endParaRPr lang="en-US" b="1" dirty="0"/>
              </a:p>
              <a:p>
                <a:pPr marL="0" indent="0">
                  <a:buNone/>
                </a:pPr>
                <a:r>
                  <a:rPr lang="en-GB" dirty="0"/>
                  <a:t> </a:t>
                </a:r>
                <a:endParaRPr lang="en-US"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81000" y="1981200"/>
                <a:ext cx="8458200" cy="4648200"/>
              </a:xfrm>
              <a:blipFill rotWithShape="1">
                <a:blip r:embed="rId2"/>
                <a:stretch>
                  <a:fillRect l="-937" t="-786"/>
                </a:stretch>
              </a:blipFill>
            </p:spPr>
            <p:txBody>
              <a:bodyPr/>
              <a:lstStyle/>
              <a:p>
                <a:r>
                  <a:rPr lang="he-IL">
                    <a:noFill/>
                  </a:rPr>
                  <a:t> </a:t>
                </a:r>
              </a:p>
            </p:txBody>
          </p:sp>
        </mc:Fallback>
      </mc:AlternateContent>
    </p:spTree>
    <p:extLst>
      <p:ext uri="{BB962C8B-B14F-4D97-AF65-F5344CB8AC3E}">
        <p14:creationId xmlns:p14="http://schemas.microsoft.com/office/powerpoint/2010/main" xmlns="" val="2212958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304800" y="1981200"/>
                <a:ext cx="7408333" cy="4419600"/>
              </a:xfrm>
            </p:spPr>
            <p:txBody>
              <a:bodyPr>
                <a:normAutofit fontScale="92500" lnSpcReduction="10000"/>
              </a:bodyPr>
              <a:lstStyle/>
              <a:p>
                <a:pPr marL="0" indent="0">
                  <a:buNone/>
                </a:pPr>
                <a:r>
                  <a:rPr lang="en-GB" dirty="0"/>
                  <a:t>M</a:t>
                </a:r>
                <a:r>
                  <a:rPr lang="en-GB" baseline="-25000" dirty="0"/>
                  <a:t>u</a:t>
                </a:r>
                <a:r>
                  <a:rPr lang="en-GB" baseline="30000" dirty="0"/>
                  <a:t>+</a:t>
                </a:r>
                <a:r>
                  <a:rPr lang="en-GB" dirty="0"/>
                  <a:t>= </a:t>
                </a:r>
                <a14:m>
                  <m:oMath xmlns:m="http://schemas.openxmlformats.org/officeDocument/2006/math">
                    <m:f>
                      <m:fPr>
                        <m:ctrlPr>
                          <a:rPr lang="en-US" i="1">
                            <a:latin typeface="Cambria Math"/>
                          </a:rPr>
                        </m:ctrlPr>
                      </m:fPr>
                      <m:num>
                        <m:sSub>
                          <m:sSubPr>
                            <m:ctrlPr>
                              <a:rPr lang="en-US" i="1">
                                <a:latin typeface="Cambria Math"/>
                              </a:rPr>
                            </m:ctrlPr>
                          </m:sSubPr>
                          <m:e>
                            <m:r>
                              <m:rPr>
                                <m:sty m:val="p"/>
                              </m:rPr>
                              <a:rPr lang="en-GB">
                                <a:latin typeface="Cambria Math"/>
                              </a:rPr>
                              <m:t>w</m:t>
                            </m:r>
                          </m:e>
                          <m:sub>
                            <m:r>
                              <m:rPr>
                                <m:sty m:val="p"/>
                              </m:rPr>
                              <a:rPr lang="en-GB" baseline="-25000">
                                <a:latin typeface="Cambria Math"/>
                              </a:rPr>
                              <m:t>u</m:t>
                            </m:r>
                          </m:sub>
                        </m:sSub>
                        <m:sSup>
                          <m:sSupPr>
                            <m:ctrlPr>
                              <a:rPr lang="en-US" i="1">
                                <a:latin typeface="Cambria Math"/>
                              </a:rPr>
                            </m:ctrlPr>
                          </m:sSupPr>
                          <m:e>
                            <m:r>
                              <m:rPr>
                                <m:sty m:val="p"/>
                              </m:rPr>
                              <a:rPr lang="en-GB">
                                <a:latin typeface="Cambria Math"/>
                              </a:rPr>
                              <m:t>ln</m:t>
                            </m:r>
                          </m:e>
                          <m:sup>
                            <m:r>
                              <a:rPr lang="en-GB" baseline="30000">
                                <a:latin typeface="Cambria Math"/>
                              </a:rPr>
                              <m:t>2</m:t>
                            </m:r>
                          </m:sup>
                        </m:sSup>
                      </m:num>
                      <m:den>
                        <m:r>
                          <a:rPr lang="en-GB">
                            <a:latin typeface="Cambria Math"/>
                          </a:rPr>
                          <m:t>14</m:t>
                        </m:r>
                      </m:den>
                    </m:f>
                  </m:oMath>
                </a14:m>
                <a:r>
                  <a:rPr lang="en-GB" dirty="0"/>
                  <a:t> = (44.3)(5.5)</a:t>
                </a:r>
                <a:r>
                  <a:rPr lang="en-GB" baseline="30000" dirty="0"/>
                  <a:t>2</a:t>
                </a:r>
                <a:r>
                  <a:rPr lang="en-GB" dirty="0"/>
                  <a:t> /14 = 95.7 </a:t>
                </a:r>
                <a:r>
                  <a:rPr lang="en-GB" dirty="0" err="1"/>
                  <a:t>KN.m</a:t>
                </a:r>
                <a:endParaRPr lang="en-US" dirty="0"/>
              </a:p>
              <a:p>
                <a:pPr marL="0" indent="0">
                  <a:buNone/>
                </a:pPr>
                <a:r>
                  <a:rPr lang="en-GB" dirty="0"/>
                  <a:t> </a:t>
                </a:r>
                <a:endParaRPr lang="en-US" dirty="0"/>
              </a:p>
              <a:p>
                <a:pPr marL="0" indent="0">
                  <a:buNone/>
                </a:pPr>
                <a14:m>
                  <m:oMath xmlns:m="http://schemas.openxmlformats.org/officeDocument/2006/math">
                    <m:r>
                      <m:rPr>
                        <m:sty m:val="p"/>
                      </m:rPr>
                      <a:rPr lang="en-GB">
                        <a:latin typeface="Cambria Math"/>
                      </a:rPr>
                      <m:t>ρ</m:t>
                    </m:r>
                    <m:r>
                      <a:rPr lang="en-GB">
                        <a:latin typeface="Cambria Math"/>
                      </a:rPr>
                      <m:t>= </m:t>
                    </m:r>
                    <m:f>
                      <m:fPr>
                        <m:ctrlPr>
                          <a:rPr lang="en-US" i="1">
                            <a:latin typeface="Cambria Math"/>
                          </a:rPr>
                        </m:ctrlPr>
                      </m:fPr>
                      <m:num>
                        <m:r>
                          <a:rPr lang="en-GB">
                            <a:latin typeface="Cambria Math"/>
                          </a:rPr>
                          <m:t>0</m:t>
                        </m:r>
                        <m:r>
                          <a:rPr lang="en-GB">
                            <a:latin typeface="Cambria Math"/>
                          </a:rPr>
                          <m:t>.</m:t>
                        </m:r>
                        <m:r>
                          <a:rPr lang="en-GB">
                            <a:latin typeface="Cambria Math"/>
                          </a:rPr>
                          <m:t>85</m:t>
                        </m:r>
                        <m:r>
                          <a:rPr lang="en-GB" i="1">
                            <a:latin typeface="Cambria Math"/>
                          </a:rPr>
                          <m:t>∗</m:t>
                        </m:r>
                        <m:r>
                          <a:rPr lang="en-GB">
                            <a:latin typeface="Cambria Math"/>
                          </a:rPr>
                          <m:t> </m:t>
                        </m:r>
                        <m:r>
                          <a:rPr lang="en-GB">
                            <a:latin typeface="Cambria Math"/>
                          </a:rPr>
                          <m:t>28</m:t>
                        </m:r>
                      </m:num>
                      <m:den>
                        <m:r>
                          <a:rPr lang="en-GB">
                            <a:latin typeface="Cambria Math"/>
                          </a:rPr>
                          <m:t>420</m:t>
                        </m:r>
                      </m:den>
                    </m:f>
                    <m:r>
                      <a:rPr lang="en-GB">
                        <a:latin typeface="Cambria Math"/>
                      </a:rPr>
                      <m:t>(</m:t>
                    </m:r>
                    <m:r>
                      <a:rPr lang="en-GB">
                        <a:latin typeface="Cambria Math"/>
                      </a:rPr>
                      <m:t>1</m:t>
                    </m:r>
                    <m:r>
                      <a:rPr lang="en-GB" i="1">
                        <a:latin typeface="Cambria Math"/>
                      </a:rPr>
                      <m:t>−</m:t>
                    </m:r>
                    <m:rad>
                      <m:radPr>
                        <m:degHide m:val="on"/>
                        <m:ctrlPr>
                          <a:rPr lang="en-US" i="1">
                            <a:latin typeface="Cambria Math"/>
                          </a:rPr>
                        </m:ctrlPr>
                      </m:radPr>
                      <m:deg/>
                      <m:e>
                        <m:r>
                          <a:rPr lang="en-GB">
                            <a:latin typeface="Cambria Math"/>
                          </a:rPr>
                          <m:t>1</m:t>
                        </m:r>
                        <m:r>
                          <a:rPr lang="en-GB" i="1">
                            <a:latin typeface="Cambria Math"/>
                          </a:rPr>
                          <m:t>−</m:t>
                        </m:r>
                        <m:r>
                          <a:rPr lang="en-GB">
                            <a:latin typeface="Cambria Math"/>
                          </a:rPr>
                          <m:t> </m:t>
                        </m:r>
                        <m:f>
                          <m:fPr>
                            <m:ctrlPr>
                              <a:rPr lang="en-US" i="1">
                                <a:latin typeface="Cambria Math"/>
                              </a:rPr>
                            </m:ctrlPr>
                          </m:fPr>
                          <m:num>
                            <m:r>
                              <a:rPr lang="en-GB">
                                <a:latin typeface="Cambria Math"/>
                              </a:rPr>
                              <m:t>2</m:t>
                            </m:r>
                            <m:r>
                              <a:rPr lang="en-GB">
                                <a:latin typeface="Cambria Math"/>
                              </a:rPr>
                              <m:t>.</m:t>
                            </m:r>
                            <m:r>
                              <a:rPr lang="en-GB">
                                <a:latin typeface="Cambria Math"/>
                              </a:rPr>
                              <m:t>61</m:t>
                            </m:r>
                            <m:r>
                              <a:rPr lang="en-GB" i="1">
                                <a:latin typeface="Cambria Math"/>
                              </a:rPr>
                              <m:t>∗</m:t>
                            </m:r>
                            <m:sSup>
                              <m:sSupPr>
                                <m:ctrlPr>
                                  <a:rPr lang="en-US" i="1">
                                    <a:latin typeface="Cambria Math"/>
                                  </a:rPr>
                                </m:ctrlPr>
                              </m:sSupPr>
                              <m:e>
                                <m:r>
                                  <a:rPr lang="en-GB">
                                    <a:latin typeface="Cambria Math"/>
                                  </a:rPr>
                                  <m:t>10</m:t>
                                </m:r>
                              </m:e>
                              <m:sup>
                                <m:r>
                                  <a:rPr lang="en-GB">
                                    <a:latin typeface="Cambria Math"/>
                                  </a:rPr>
                                  <m:t>6</m:t>
                                </m:r>
                              </m:sup>
                            </m:sSup>
                            <m:r>
                              <a:rPr lang="en-GB" i="1">
                                <a:latin typeface="Cambria Math"/>
                              </a:rPr>
                              <m:t>∗</m:t>
                            </m:r>
                            <m:r>
                              <a:rPr lang="en-GB">
                                <a:latin typeface="Cambria Math"/>
                              </a:rPr>
                              <m:t>95</m:t>
                            </m:r>
                            <m:r>
                              <a:rPr lang="en-GB">
                                <a:latin typeface="Cambria Math"/>
                              </a:rPr>
                              <m:t>.</m:t>
                            </m:r>
                            <m:r>
                              <a:rPr lang="en-GB">
                                <a:latin typeface="Cambria Math"/>
                              </a:rPr>
                              <m:t>7</m:t>
                            </m:r>
                          </m:num>
                          <m:den>
                            <m:r>
                              <a:rPr lang="en-GB">
                                <a:latin typeface="Cambria Math"/>
                              </a:rPr>
                              <m:t>250</m:t>
                            </m:r>
                            <m:r>
                              <a:rPr lang="en-GB">
                                <a:latin typeface="Cambria Math"/>
                              </a:rPr>
                              <m:t> </m:t>
                            </m:r>
                            <m:r>
                              <a:rPr lang="en-GB" i="1">
                                <a:latin typeface="Cambria Math"/>
                              </a:rPr>
                              <m:t>∗</m:t>
                            </m:r>
                            <m:r>
                              <a:rPr lang="en-GB">
                                <a:latin typeface="Cambria Math"/>
                              </a:rPr>
                              <m:t> </m:t>
                            </m:r>
                            <m:sSup>
                              <m:sSupPr>
                                <m:ctrlPr>
                                  <a:rPr lang="en-US" i="1">
                                    <a:latin typeface="Cambria Math"/>
                                  </a:rPr>
                                </m:ctrlPr>
                              </m:sSupPr>
                              <m:e>
                                <m:d>
                                  <m:dPr>
                                    <m:ctrlPr>
                                      <a:rPr lang="en-US" i="1">
                                        <a:latin typeface="Cambria Math"/>
                                      </a:rPr>
                                    </m:ctrlPr>
                                  </m:dPr>
                                  <m:e>
                                    <m:r>
                                      <a:rPr lang="en-GB">
                                        <a:latin typeface="Cambria Math"/>
                                      </a:rPr>
                                      <m:t>340</m:t>
                                    </m:r>
                                  </m:e>
                                </m:d>
                              </m:e>
                              <m:sup>
                                <m:r>
                                  <a:rPr lang="en-GB">
                                    <a:latin typeface="Cambria Math"/>
                                  </a:rPr>
                                  <m:t>2</m:t>
                                </m:r>
                              </m:sup>
                            </m:sSup>
                            <m:r>
                              <a:rPr lang="en-GB" i="1">
                                <a:latin typeface="Cambria Math"/>
                              </a:rPr>
                              <m:t>∗</m:t>
                            </m:r>
                            <m:r>
                              <a:rPr lang="en-GB">
                                <a:latin typeface="Cambria Math"/>
                              </a:rPr>
                              <m:t>28</m:t>
                            </m:r>
                            <m:r>
                              <a:rPr lang="en-GB">
                                <a:latin typeface="Cambria Math"/>
                              </a:rPr>
                              <m:t> </m:t>
                            </m:r>
                          </m:den>
                        </m:f>
                      </m:e>
                    </m:rad>
                  </m:oMath>
                </a14:m>
                <a:r>
                  <a:rPr lang="en-GB" dirty="0"/>
                  <a:t>) = 0.0095</a:t>
                </a:r>
                <a:endParaRPr lang="en-US" dirty="0"/>
              </a:p>
              <a:p>
                <a:pPr marL="0" indent="0">
                  <a:buNone/>
                </a:pPr>
                <a:r>
                  <a:rPr lang="en-GB" dirty="0"/>
                  <a:t> </a:t>
                </a:r>
                <a:endParaRPr lang="en-US" dirty="0"/>
              </a:p>
              <a:p>
                <a:pPr marL="0" indent="0">
                  <a:buNone/>
                </a:pPr>
                <a:r>
                  <a:rPr lang="en-GB" dirty="0"/>
                  <a:t>A</a:t>
                </a:r>
                <a:r>
                  <a:rPr lang="en-GB" baseline="-25000" dirty="0"/>
                  <a:t>s</a:t>
                </a:r>
                <a:r>
                  <a:rPr lang="en-GB" dirty="0"/>
                  <a:t> = </a:t>
                </a:r>
                <a14:m>
                  <m:oMath xmlns:m="http://schemas.openxmlformats.org/officeDocument/2006/math">
                    <m:r>
                      <a:rPr lang="en-GB" b="0" i="1">
                        <a:latin typeface="Cambria Math"/>
                      </a:rPr>
                      <m:t>𝜌</m:t>
                    </m:r>
                    <m:r>
                      <a:rPr lang="en-GB" b="0">
                        <a:latin typeface="Cambria Math"/>
                      </a:rPr>
                      <m:t> </m:t>
                    </m:r>
                    <m:r>
                      <a:rPr lang="en-GB" b="0" i="1">
                        <a:latin typeface="Cambria Math"/>
                      </a:rPr>
                      <m:t>𝑏</m:t>
                    </m:r>
                    <m:r>
                      <a:rPr lang="en-GB" b="0">
                        <a:latin typeface="Cambria Math"/>
                      </a:rPr>
                      <m:t> </m:t>
                    </m:r>
                    <m:r>
                      <a:rPr lang="en-GB" b="0" i="1">
                        <a:latin typeface="Cambria Math"/>
                      </a:rPr>
                      <m:t>𝑑</m:t>
                    </m:r>
                    <m:r>
                      <a:rPr lang="en-GB" b="0">
                        <a:latin typeface="Cambria Math"/>
                      </a:rPr>
                      <m:t>= </m:t>
                    </m:r>
                    <m:r>
                      <a:rPr lang="en-GB" b="0">
                        <a:latin typeface="Cambria Math"/>
                      </a:rPr>
                      <m:t>0</m:t>
                    </m:r>
                    <m:r>
                      <a:rPr lang="en-GB" b="0">
                        <a:latin typeface="Cambria Math"/>
                      </a:rPr>
                      <m:t>.</m:t>
                    </m:r>
                    <m:r>
                      <a:rPr lang="en-GB" b="0">
                        <a:latin typeface="Cambria Math"/>
                      </a:rPr>
                      <m:t>0095</m:t>
                    </m:r>
                    <m:r>
                      <a:rPr lang="en-GB" b="0" i="1">
                        <a:latin typeface="Cambria Math"/>
                      </a:rPr>
                      <m:t>∗</m:t>
                    </m:r>
                    <m:r>
                      <a:rPr lang="en-GB" b="0">
                        <a:latin typeface="Cambria Math"/>
                      </a:rPr>
                      <m:t>250</m:t>
                    </m:r>
                    <m:r>
                      <a:rPr lang="en-GB" b="0" i="1">
                        <a:latin typeface="Cambria Math"/>
                      </a:rPr>
                      <m:t>∗</m:t>
                    </m:r>
                    <m:r>
                      <a:rPr lang="en-GB" b="0">
                        <a:latin typeface="Cambria Math"/>
                      </a:rPr>
                      <m:t>340</m:t>
                    </m:r>
                    <m:r>
                      <a:rPr lang="en-GB" b="0">
                        <a:latin typeface="Cambria Math"/>
                      </a:rPr>
                      <m:t>= </m:t>
                    </m:r>
                  </m:oMath>
                </a14:m>
                <a:r>
                  <a:rPr lang="en-GB" dirty="0"/>
                  <a:t>812 </a:t>
                </a:r>
                <a:r>
                  <a:rPr lang="en-GB" dirty="0" smtClean="0"/>
                  <a:t>mm</a:t>
                </a:r>
                <a:r>
                  <a:rPr lang="en-GB" baseline="30000" dirty="0" smtClean="0"/>
                  <a:t>2</a:t>
                </a:r>
              </a:p>
              <a:p>
                <a:pPr marL="0" indent="0">
                  <a:buNone/>
                </a:pPr>
                <a:endParaRPr lang="en-GB" baseline="30000" dirty="0" smtClean="0"/>
              </a:p>
              <a:p>
                <a:pPr marL="0" indent="0">
                  <a:buNone/>
                </a:pPr>
                <a:r>
                  <a:rPr lang="en-GB" dirty="0"/>
                  <a:t>Use bar diameter Ø18 mm, and area of bar = 254</a:t>
                </a:r>
                <a:endParaRPr lang="en-US" dirty="0"/>
              </a:p>
              <a:p>
                <a:pPr marL="0" indent="0">
                  <a:buNone/>
                </a:pPr>
                <a:r>
                  <a:rPr lang="en-GB" dirty="0"/>
                  <a:t>Number of bars = </a:t>
                </a:r>
                <a14:m>
                  <m:oMath xmlns:m="http://schemas.openxmlformats.org/officeDocument/2006/math">
                    <m:f>
                      <m:fPr>
                        <m:ctrlPr>
                          <a:rPr lang="en-US" i="1"/>
                        </m:ctrlPr>
                      </m:fPr>
                      <m:num>
                        <m:r>
                          <a:rPr lang="en-GB"/>
                          <m:t>812</m:t>
                        </m:r>
                      </m:num>
                      <m:den>
                        <m:r>
                          <a:rPr lang="en-GB"/>
                          <m:t>254</m:t>
                        </m:r>
                      </m:den>
                    </m:f>
                  </m:oMath>
                </a14:m>
                <a:r>
                  <a:rPr lang="en-GB" dirty="0"/>
                  <a:t> = 3.19</a:t>
                </a:r>
                <a:endParaRPr lang="en-US" dirty="0"/>
              </a:p>
              <a:p>
                <a:pPr marL="0" indent="0" algn="ctr">
                  <a:buNone/>
                </a:pPr>
                <a:r>
                  <a:rPr lang="en-GB" b="1" dirty="0"/>
                  <a:t>Use 4 Ø18</a:t>
                </a:r>
                <a:endParaRPr lang="en-US" b="1" dirty="0"/>
              </a:p>
              <a:p>
                <a:pPr marL="0" indent="0">
                  <a:buNone/>
                </a:pPr>
                <a:r>
                  <a:rPr lang="en-GB" b="1" dirty="0"/>
                  <a:t> </a:t>
                </a:r>
                <a:endParaRPr lang="en-US" dirty="0"/>
              </a:p>
              <a:p>
                <a:pPr marL="0" indent="0">
                  <a:buNone/>
                </a:pPr>
                <a:endParaRPr lang="en-US" dirty="0"/>
              </a:p>
              <a:p>
                <a:pPr marL="0" indent="0">
                  <a:buNone/>
                </a:pPr>
                <a:endParaRPr lang="en-US"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981200"/>
                <a:ext cx="7408333" cy="4419600"/>
              </a:xfrm>
              <a:blipFill rotWithShape="1">
                <a:blip r:embed="rId2"/>
                <a:stretch>
                  <a:fillRect l="-988" t="-828"/>
                </a:stretch>
              </a:blipFill>
            </p:spPr>
            <p:txBody>
              <a:bodyPr/>
              <a:lstStyle/>
              <a:p>
                <a:r>
                  <a:rPr lang="he-IL">
                    <a:noFill/>
                  </a:rPr>
                  <a:t> </a:t>
                </a:r>
              </a:p>
            </p:txBody>
          </p:sp>
        </mc:Fallback>
      </mc:AlternateContent>
    </p:spTree>
    <p:extLst>
      <p:ext uri="{BB962C8B-B14F-4D97-AF65-F5344CB8AC3E}">
        <p14:creationId xmlns:p14="http://schemas.microsoft.com/office/powerpoint/2010/main" xmlns="" val="1136301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382000" cy="4343400"/>
          </a:xfrm>
        </p:spPr>
        <p:txBody>
          <a:bodyPr>
            <a:normAutofit/>
          </a:bodyPr>
          <a:lstStyle/>
          <a:p>
            <a:pPr marL="0" indent="0">
              <a:buNone/>
            </a:pPr>
            <a:r>
              <a:rPr lang="en-GB" sz="2800" b="1" dirty="0"/>
              <a:t>Column analysis and design</a:t>
            </a:r>
            <a:r>
              <a:rPr lang="en-GB" sz="2800" b="1" dirty="0" smtClean="0"/>
              <a:t>:</a:t>
            </a:r>
          </a:p>
          <a:p>
            <a:pPr marL="0" indent="0">
              <a:buNone/>
            </a:pPr>
            <a:r>
              <a:rPr lang="en-GB" sz="2800" dirty="0"/>
              <a:t>Columns show in figure below are to be analysed and designed</a:t>
            </a:r>
            <a:r>
              <a:rPr lang="en-GB" sz="2800" dirty="0" smtClean="0"/>
              <a:t>. (</a:t>
            </a:r>
            <a:r>
              <a:rPr lang="en-GB" sz="2800" i="1" dirty="0"/>
              <a:t>We will calculate the load on columns by using </a:t>
            </a:r>
            <a:r>
              <a:rPr lang="en-GB" sz="2800" b="1" i="1" dirty="0"/>
              <a:t>tributary area </a:t>
            </a:r>
            <a:r>
              <a:rPr lang="en-GB" sz="2800" b="1" i="1" dirty="0" smtClean="0"/>
              <a:t>concept</a:t>
            </a:r>
            <a:r>
              <a:rPr lang="en-GB" sz="2800" i="1" dirty="0" smtClean="0"/>
              <a:t>).</a:t>
            </a:r>
            <a:endParaRPr lang="en-US" sz="2800" dirty="0"/>
          </a:p>
          <a:p>
            <a:pPr marL="0" indent="0">
              <a:buNone/>
            </a:pPr>
            <a:endParaRPr lang="en-US" sz="2800" dirty="0"/>
          </a:p>
          <a:p>
            <a:pPr marL="0" indent="0">
              <a:buNone/>
            </a:pPr>
            <a:endParaRPr lang="en-US" sz="28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3581400"/>
            <a:ext cx="5267325" cy="3086100"/>
          </a:xfrm>
          <a:prstGeom prst="rect">
            <a:avLst/>
          </a:prstGeom>
          <a:noFill/>
          <a:ln>
            <a:noFill/>
          </a:ln>
        </p:spPr>
      </p:pic>
    </p:spTree>
    <p:extLst>
      <p:ext uri="{BB962C8B-B14F-4D97-AF65-F5344CB8AC3E}">
        <p14:creationId xmlns:p14="http://schemas.microsoft.com/office/powerpoint/2010/main" xmlns="" val="3066112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001000" cy="4724400"/>
          </a:xfrm>
        </p:spPr>
        <p:txBody>
          <a:bodyPr>
            <a:normAutofit lnSpcReduction="10000"/>
          </a:bodyPr>
          <a:lstStyle/>
          <a:p>
            <a:pPr marL="0" indent="0">
              <a:buNone/>
            </a:pPr>
            <a:r>
              <a:rPr lang="en-GB" b="1" u="sng" dirty="0"/>
              <a:t>For column </a:t>
            </a:r>
            <a:r>
              <a:rPr lang="en-GB" b="1" u="sng" dirty="0" smtClean="0"/>
              <a:t>C1 </a:t>
            </a:r>
            <a:r>
              <a:rPr lang="en-GB" b="1" u="sng" dirty="0"/>
              <a:t>:</a:t>
            </a:r>
            <a:endParaRPr lang="en-US" dirty="0"/>
          </a:p>
          <a:p>
            <a:pPr marL="0" indent="0">
              <a:buNone/>
            </a:pPr>
            <a:r>
              <a:rPr lang="en-GB" dirty="0"/>
              <a:t>The area around this column equals </a:t>
            </a:r>
            <a:r>
              <a:rPr lang="en-GB" dirty="0" smtClean="0"/>
              <a:t>to:</a:t>
            </a:r>
            <a:r>
              <a:rPr lang="en-US" dirty="0"/>
              <a:t> </a:t>
            </a:r>
            <a:r>
              <a:rPr lang="en-GB" b="1" dirty="0" smtClean="0"/>
              <a:t>Area </a:t>
            </a:r>
            <a:r>
              <a:rPr lang="en-GB" b="1" dirty="0"/>
              <a:t>= 5.522 m</a:t>
            </a:r>
            <a:r>
              <a:rPr lang="en-GB" b="1" baseline="30000" dirty="0"/>
              <a:t>2</a:t>
            </a:r>
            <a:endParaRPr lang="en-US" dirty="0"/>
          </a:p>
          <a:p>
            <a:pPr marL="0" indent="0">
              <a:buNone/>
            </a:pPr>
            <a:r>
              <a:rPr lang="en-GB" dirty="0"/>
              <a:t>And it carried four floors,  </a:t>
            </a:r>
            <a:endParaRPr lang="en-US" dirty="0"/>
          </a:p>
          <a:p>
            <a:pPr marL="0" indent="0">
              <a:buNone/>
            </a:pPr>
            <a:r>
              <a:rPr lang="en-GB" dirty="0"/>
              <a:t>W</a:t>
            </a:r>
            <a:r>
              <a:rPr lang="en-GB" baseline="-25000" dirty="0"/>
              <a:t>u </a:t>
            </a:r>
            <a:r>
              <a:rPr lang="en-GB" dirty="0"/>
              <a:t>from </a:t>
            </a:r>
            <a:r>
              <a:rPr lang="en-GB" b="1" dirty="0"/>
              <a:t>one way ribbed slab </a:t>
            </a:r>
            <a:r>
              <a:rPr lang="en-GB" dirty="0"/>
              <a:t>is equal to (12.92 KN/m</a:t>
            </a:r>
            <a:r>
              <a:rPr lang="en-GB" baseline="30000" dirty="0"/>
              <a:t>2</a:t>
            </a:r>
            <a:r>
              <a:rPr lang="en-GB" dirty="0"/>
              <a:t>)    </a:t>
            </a:r>
            <a:endParaRPr lang="en-GB" dirty="0" smtClean="0"/>
          </a:p>
          <a:p>
            <a:pPr marL="0" indent="0">
              <a:buNone/>
            </a:pPr>
            <a:r>
              <a:rPr lang="en-GB" dirty="0" smtClean="0"/>
              <a:t>P</a:t>
            </a:r>
            <a:r>
              <a:rPr lang="en-GB" baseline="-25000" dirty="0" smtClean="0"/>
              <a:t>u1</a:t>
            </a:r>
            <a:r>
              <a:rPr lang="en-GB" dirty="0" smtClean="0"/>
              <a:t> </a:t>
            </a:r>
            <a:r>
              <a:rPr lang="en-GB" dirty="0"/>
              <a:t>= 16 x 5.522 x 12.92 = 1141.5 </a:t>
            </a:r>
            <a:r>
              <a:rPr lang="en-GB" dirty="0" smtClean="0"/>
              <a:t>KN</a:t>
            </a:r>
            <a:endParaRPr lang="en-US" dirty="0"/>
          </a:p>
          <a:p>
            <a:pPr marL="0" indent="0">
              <a:buNone/>
            </a:pPr>
            <a:r>
              <a:rPr lang="en-GB" dirty="0"/>
              <a:t>Loads from </a:t>
            </a:r>
            <a:r>
              <a:rPr lang="en-GB" b="1" dirty="0"/>
              <a:t>beams</a:t>
            </a:r>
            <a:r>
              <a:rPr lang="en-GB" dirty="0"/>
              <a:t> own weight is equal to:</a:t>
            </a:r>
            <a:endParaRPr lang="en-US" dirty="0"/>
          </a:p>
          <a:p>
            <a:pPr marL="0" indent="0">
              <a:buNone/>
            </a:pPr>
            <a:r>
              <a:rPr lang="en-GB" dirty="0"/>
              <a:t>P</a:t>
            </a:r>
            <a:r>
              <a:rPr lang="en-GB" baseline="-25000" dirty="0"/>
              <a:t>u2</a:t>
            </a:r>
            <a:r>
              <a:rPr lang="en-GB" dirty="0"/>
              <a:t> = {1.2 [0.2 x 0.5 x1.7 + 0.3 x 0.5 x 1.7] x25} x 16 = 228.8 KN</a:t>
            </a:r>
            <a:endParaRPr lang="en-US" dirty="0"/>
          </a:p>
          <a:p>
            <a:pPr marL="0" indent="0">
              <a:buNone/>
            </a:pPr>
            <a:r>
              <a:rPr lang="en-GB" dirty="0"/>
              <a:t>      Loads from </a:t>
            </a:r>
            <a:r>
              <a:rPr lang="en-GB" b="1" dirty="0"/>
              <a:t>external partition </a:t>
            </a:r>
            <a:r>
              <a:rPr lang="en-GB" dirty="0"/>
              <a:t>are equal to:</a:t>
            </a:r>
            <a:endParaRPr lang="en-US" dirty="0"/>
          </a:p>
          <a:p>
            <a:pPr marL="0" indent="0">
              <a:buNone/>
            </a:pPr>
            <a:r>
              <a:rPr lang="en-GB" dirty="0"/>
              <a:t> </a:t>
            </a:r>
            <a:r>
              <a:rPr lang="en-GB" dirty="0" smtClean="0"/>
              <a:t>P</a:t>
            </a:r>
            <a:r>
              <a:rPr lang="en-GB" baseline="-25000" dirty="0" smtClean="0"/>
              <a:t>u3</a:t>
            </a:r>
            <a:r>
              <a:rPr lang="en-GB" dirty="0" smtClean="0"/>
              <a:t> </a:t>
            </a:r>
            <a:r>
              <a:rPr lang="en-GB" dirty="0"/>
              <a:t>= 16 X (1.7+1.7) X 30 =1632 KN.</a:t>
            </a:r>
            <a:endParaRPr lang="en-US" dirty="0"/>
          </a:p>
          <a:p>
            <a:pPr marL="0" indent="0">
              <a:buNone/>
            </a:pPr>
            <a:r>
              <a:rPr lang="en-GB" b="1" dirty="0" smtClean="0"/>
              <a:t>Total </a:t>
            </a:r>
            <a:r>
              <a:rPr lang="en-GB" b="1" dirty="0"/>
              <a:t>load </a:t>
            </a:r>
            <a:r>
              <a:rPr lang="en-GB" dirty="0"/>
              <a:t>on the column is equal to</a:t>
            </a:r>
            <a:endParaRPr lang="en-US" dirty="0"/>
          </a:p>
          <a:p>
            <a:pPr marL="0" indent="0">
              <a:buNone/>
            </a:pPr>
            <a:r>
              <a:rPr lang="en-GB" b="1" dirty="0"/>
              <a:t>P</a:t>
            </a:r>
            <a:r>
              <a:rPr lang="en-GB" b="1" baseline="-25000" dirty="0"/>
              <a:t>u</a:t>
            </a:r>
            <a:r>
              <a:rPr lang="en-GB" dirty="0"/>
              <a:t>= P</a:t>
            </a:r>
            <a:r>
              <a:rPr lang="en-GB" baseline="-25000" dirty="0"/>
              <a:t>u1 </a:t>
            </a:r>
            <a:r>
              <a:rPr lang="en-GB" dirty="0"/>
              <a:t>+P</a:t>
            </a:r>
            <a:r>
              <a:rPr lang="en-GB" baseline="-25000" dirty="0"/>
              <a:t>u2</a:t>
            </a:r>
            <a:r>
              <a:rPr lang="en-GB" dirty="0"/>
              <a:t>+ P</a:t>
            </a:r>
            <a:r>
              <a:rPr lang="en-GB" baseline="-25000" dirty="0"/>
              <a:t>u3</a:t>
            </a:r>
            <a:r>
              <a:rPr lang="en-GB" dirty="0"/>
              <a:t> = </a:t>
            </a:r>
            <a:r>
              <a:rPr lang="en-GB" b="1" dirty="0"/>
              <a:t>3002.3 KN</a:t>
            </a:r>
            <a:endParaRPr lang="en-US" dirty="0"/>
          </a:p>
          <a:p>
            <a:endParaRPr lang="he-IL" dirty="0"/>
          </a:p>
        </p:txBody>
      </p:sp>
    </p:spTree>
    <p:extLst>
      <p:ext uri="{BB962C8B-B14F-4D97-AF65-F5344CB8AC3E}">
        <p14:creationId xmlns:p14="http://schemas.microsoft.com/office/powerpoint/2010/main" xmlns="" val="2528051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438400"/>
            <a:ext cx="7848599" cy="4038600"/>
          </a:xfrm>
        </p:spPr>
        <p:txBody>
          <a:bodyPr>
            <a:normAutofit lnSpcReduction="10000"/>
          </a:bodyPr>
          <a:lstStyle/>
          <a:p>
            <a:pPr marL="0" indent="0">
              <a:buNone/>
            </a:pPr>
            <a:r>
              <a:rPr lang="en-US" dirty="0"/>
              <a:t>The purpose of this project is design building of 16 stories on area of (339 m</a:t>
            </a:r>
            <a:r>
              <a:rPr lang="en-US" baseline="30000" dirty="0"/>
              <a:t>2</a:t>
            </a:r>
            <a:r>
              <a:rPr lang="en-US" dirty="0"/>
              <a:t>).</a:t>
            </a:r>
          </a:p>
          <a:p>
            <a:pPr marL="0" indent="0">
              <a:buNone/>
            </a:pPr>
            <a:r>
              <a:rPr lang="en-US" dirty="0" smtClean="0"/>
              <a:t>Analysis </a:t>
            </a:r>
            <a:r>
              <a:rPr lang="en-US" dirty="0"/>
              <a:t>will be done statically and dynamically in 3D representation to be as close as possible to reality, and then we will design column, beams, slabs, and other structural elements.</a:t>
            </a:r>
          </a:p>
          <a:p>
            <a:pPr marL="0" indent="0">
              <a:buNone/>
            </a:pPr>
            <a:r>
              <a:rPr lang="en-US" dirty="0" smtClean="0"/>
              <a:t>The </a:t>
            </a:r>
            <a:r>
              <a:rPr lang="en-US" dirty="0"/>
              <a:t>loads considered here are gravity loads, wind loads and seismic loads.</a:t>
            </a:r>
          </a:p>
          <a:p>
            <a:pPr marL="0" indent="0">
              <a:buNone/>
            </a:pPr>
            <a:r>
              <a:rPr lang="en-US" dirty="0"/>
              <a:t>The 3D analysis will be done using SAP2000 and elements are designed accordingly also comparison between dynamic and static results will be highlighted. </a:t>
            </a:r>
          </a:p>
          <a:p>
            <a:endParaRPr lang="he-IL" dirty="0"/>
          </a:p>
        </p:txBody>
      </p:sp>
      <p:sp>
        <p:nvSpPr>
          <p:cNvPr id="3" name="Title 2"/>
          <p:cNvSpPr>
            <a:spLocks noGrp="1"/>
          </p:cNvSpPr>
          <p:nvPr>
            <p:ph type="title"/>
          </p:nvPr>
        </p:nvSpPr>
        <p:spPr/>
        <p:txBody>
          <a:bodyPr/>
          <a:lstStyle/>
          <a:p>
            <a:r>
              <a:rPr lang="en-US" dirty="0" smtClean="0"/>
              <a:t>Abstract</a:t>
            </a:r>
            <a:endParaRPr lang="he-IL" dirty="0"/>
          </a:p>
        </p:txBody>
      </p:sp>
    </p:spTree>
    <p:extLst>
      <p:ext uri="{BB962C8B-B14F-4D97-AF65-F5344CB8AC3E}">
        <p14:creationId xmlns:p14="http://schemas.microsoft.com/office/powerpoint/2010/main" xmlns="" val="3654936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idx="1"/>
              </p:nvPr>
            </p:nvSpPr>
            <p:spPr>
              <a:xfrm>
                <a:off x="228600" y="2057400"/>
                <a:ext cx="8686800" cy="4495800"/>
              </a:xfrm>
            </p:spPr>
            <p:txBody>
              <a:bodyPr>
                <a:normAutofit/>
              </a:bodyPr>
              <a:lstStyle/>
              <a:p>
                <a:pPr marL="0" indent="0">
                  <a:buNone/>
                </a:pPr>
                <a:r>
                  <a:rPr lang="en-US" b="1" dirty="0" smtClean="0"/>
                  <a:t/>
                </a:r>
                <a:r>
                  <a:rPr lang="en-GB" dirty="0"/>
                  <a:t>We have:</a:t>
                </a:r>
                <a:endParaRPr lang="en-US" dirty="0"/>
              </a:p>
              <a:p>
                <a:pPr marL="0" indent="0">
                  <a:buNone/>
                </a:pPr>
                <a14:m>
                  <m:oMath xmlns:m="http://schemas.openxmlformats.org/officeDocument/2006/math">
                    <m:r>
                      <a:rPr lang="en-GB" b="1"/>
                      <m:t>Ø</m:t>
                    </m:r>
                  </m:oMath>
                </a14:m>
                <a:r>
                  <a:rPr lang="en-GB" dirty="0"/>
                  <a:t> = 0.65</a:t>
                </a:r>
                <a:r>
                  <a:rPr lang="en-US" dirty="0"/>
                  <a:t/>
                </a:r>
                <a:r>
                  <a:rPr lang="en-US" dirty="0" smtClean="0"/>
                  <a:t/>
                </a:r>
                <a14:m>
                  <m:oMath xmlns:m="http://schemas.openxmlformats.org/officeDocument/2006/math">
                    <m:r>
                      <a:rPr lang="en-GB" b="1" i="1"/>
                      <m:t>𝐟</m:t>
                    </m:r>
                    <m:r>
                      <a:rPr lang="en-GB" b="1"/>
                      <m:t>`</m:t>
                    </m:r>
                    <m:r>
                      <a:rPr lang="en-GB" b="1" i="1"/>
                      <m:t>𝐜</m:t>
                    </m:r>
                  </m:oMath>
                </a14:m>
                <a:r>
                  <a:rPr lang="en-GB" dirty="0"/>
                  <a:t>= 28 MPa</a:t>
                </a:r>
                <a:endParaRPr lang="en-US" dirty="0"/>
              </a:p>
              <a:p>
                <a:pPr marL="0" indent="0">
                  <a:buNone/>
                </a:pPr>
                <a14:m>
                  <m:oMath xmlns:m="http://schemas.openxmlformats.org/officeDocument/2006/math">
                    <m:r>
                      <a:rPr lang="en-GB" b="1" i="1"/>
                      <m:t>𝐟𝐲</m:t>
                    </m:r>
                  </m:oMath>
                </a14:m>
                <a:r>
                  <a:rPr lang="en-GB" dirty="0"/>
                  <a:t>= 420 </a:t>
                </a:r>
                <a:r>
                  <a:rPr lang="en-GB" dirty="0" err="1" smtClean="0"/>
                  <a:t>Mpa</a:t>
                </a:r>
                <a:r>
                  <a:rPr lang="en-US" dirty="0" smtClean="0"/>
                  <a:t/>
                </a:r>
                <a:r>
                  <a:rPr lang="en-GB" dirty="0"/>
                  <a:t> </a:t>
                </a:r>
                <a:r>
                  <a:rPr lang="en-GB" dirty="0" smtClean="0"/>
                  <a:t>And </a:t>
                </a:r>
                <a:r>
                  <a:rPr lang="en-GB" dirty="0"/>
                  <a:t>we assume </a:t>
                </a:r>
                <a:r>
                  <a:rPr lang="en-GB" b="1" dirty="0"/>
                  <a:t>ρ = 0.01</a:t>
                </a:r>
                <a:r>
                  <a:rPr lang="en-GB" dirty="0" smtClean="0"/>
                  <a:t>.</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GB" b="1"/>
                        <m:t>Ø</m:t>
                      </m:r>
                      <m:r>
                        <a:rPr lang="en-GB" b="1" i="1"/>
                        <m:t>𝐏</m:t>
                      </m:r>
                      <m:r>
                        <a:rPr lang="en-GB" b="1" i="1" baseline="-25000"/>
                        <m:t>𝐧</m:t>
                      </m:r>
                      <m:r>
                        <a:rPr lang="en-GB" b="1"/>
                        <m:t>=Ø (</m:t>
                      </m:r>
                      <m:r>
                        <a:rPr lang="en-GB" b="1" i="1"/>
                        <m:t>𝟎</m:t>
                      </m:r>
                      <m:r>
                        <a:rPr lang="en-GB" b="1"/>
                        <m:t>.</m:t>
                      </m:r>
                      <m:r>
                        <a:rPr lang="en-GB" b="1" i="1"/>
                        <m:t>𝟖</m:t>
                      </m:r>
                      <m:r>
                        <a:rPr lang="en-GB" b="1"/>
                        <m:t>)(</m:t>
                      </m:r>
                      <m:r>
                        <a:rPr lang="en-GB" b="1" i="1"/>
                        <m:t>𝟎</m:t>
                      </m:r>
                      <m:r>
                        <a:rPr lang="en-GB" b="1"/>
                        <m:t>.</m:t>
                      </m:r>
                      <m:r>
                        <a:rPr lang="en-GB" b="1" i="1"/>
                        <m:t>𝟖𝟓</m:t>
                      </m:r>
                      <m:r>
                        <a:rPr lang="en-GB" b="1"/>
                        <m:t> </m:t>
                      </m:r>
                      <m:r>
                        <a:rPr lang="en-GB" b="1" i="1"/>
                        <m:t>𝐟</m:t>
                      </m:r>
                      <m:r>
                        <a:rPr lang="en-GB" b="1"/>
                        <m:t>`</m:t>
                      </m:r>
                      <m:r>
                        <a:rPr lang="en-GB" b="1" i="1"/>
                        <m:t>𝐜</m:t>
                      </m:r>
                      <m:d>
                        <m:dPr>
                          <m:ctrlPr>
                            <a:rPr lang="en-US" b="1" i="1"/>
                          </m:ctrlPr>
                        </m:dPr>
                        <m:e>
                          <m:r>
                            <a:rPr lang="en-GB" b="1" i="1"/>
                            <m:t>𝐀𝐠</m:t>
                          </m:r>
                          <m:r>
                            <a:rPr lang="en-GB" b="1" i="1"/>
                            <m:t>−</m:t>
                          </m:r>
                          <m:r>
                            <a:rPr lang="en-GB" b="1" i="1"/>
                            <m:t>𝐀𝐬</m:t>
                          </m:r>
                        </m:e>
                      </m:d>
                      <m:r>
                        <a:rPr lang="en-GB" b="1"/>
                        <m:t>+</m:t>
                      </m:r>
                      <m:r>
                        <a:rPr lang="en-GB" b="1" i="1"/>
                        <m:t>𝐟𝐲</m:t>
                      </m:r>
                      <m:r>
                        <a:rPr lang="en-GB" b="1"/>
                        <m:t> </m:t>
                      </m:r>
                      <m:r>
                        <a:rPr lang="en-GB" b="1" i="1"/>
                        <m:t>𝐀𝐬</m:t>
                      </m:r>
                      <m:r>
                        <a:rPr lang="en-GB" b="1"/>
                        <m:t>)</m:t>
                      </m:r>
                    </m:oMath>
                  </m:oMathPara>
                </a14:m>
                <a:endParaRPr lang="en-US" dirty="0"/>
              </a:p>
              <a:p>
                <a:pPr marL="0" indent="0">
                  <a:buNone/>
                </a:pPr>
                <a:r>
                  <a:rPr lang="en-GB" dirty="0"/>
                  <a:t>3002.3 x 1000 = 0.65 (0.8)(0.85 x 28(Ag – 0.01Ag ) +420 x 0.01 Ag )</a:t>
                </a:r>
                <a:endParaRPr lang="en-US" dirty="0"/>
              </a:p>
              <a:p>
                <a:pPr marL="0" indent="0">
                  <a:buNone/>
                </a:pPr>
                <a:r>
                  <a:rPr lang="en-GB" dirty="0"/>
                  <a:t>3002300 = 14.4 Ag</a:t>
                </a:r>
                <a:endParaRPr lang="en-US" dirty="0"/>
              </a:p>
              <a:p>
                <a:pPr marL="0" indent="0">
                  <a:buNone/>
                </a:pPr>
                <a:r>
                  <a:rPr lang="en-GB" dirty="0"/>
                  <a:t>Ag = 208493 mm</a:t>
                </a:r>
                <a:r>
                  <a:rPr lang="en-GB" baseline="30000" dirty="0"/>
                  <a:t>2</a:t>
                </a:r>
                <a:endParaRPr lang="en-US" dirty="0"/>
              </a:p>
              <a:p>
                <a:pPr marL="0" indent="0">
                  <a:buNone/>
                </a:pPr>
                <a:r>
                  <a:rPr lang="en-GB" dirty="0"/>
                  <a:t> </a:t>
                </a:r>
                <a:endParaRPr lang="en-US" dirty="0"/>
              </a:p>
              <a:p>
                <a:pPr marL="0" indent="0">
                  <a:buNone/>
                </a:pPr>
                <a:r>
                  <a:rPr lang="en-GB" dirty="0"/>
                  <a:t>Take column 600 x 350 mm (Ag = 600 x 350 = 210000 mm</a:t>
                </a:r>
                <a:r>
                  <a:rPr lang="en-GB" baseline="30000" dirty="0"/>
                  <a:t>2</a:t>
                </a:r>
                <a:r>
                  <a:rPr lang="en-GB" dirty="0"/>
                  <a:t>)</a:t>
                </a:r>
                <a:endParaRPr lang="en-US" dirty="0"/>
              </a:p>
              <a:p>
                <a:endParaRPr lang="he-IL"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28600" y="2057400"/>
                <a:ext cx="8686800" cy="4495800"/>
              </a:xfrm>
              <a:blipFill rotWithShape="1">
                <a:blip r:embed="rId2"/>
                <a:stretch>
                  <a:fillRect l="-1123" t="-1085" r="-140"/>
                </a:stretch>
              </a:blipFill>
            </p:spPr>
            <p:txBody>
              <a:bodyPr/>
              <a:lstStyle/>
              <a:p>
                <a:r>
                  <a:rPr lang="he-IL">
                    <a:noFill/>
                  </a:rPr>
                  <a:t> </a:t>
                </a:r>
              </a:p>
            </p:txBody>
          </p:sp>
        </mc:Fallback>
      </mc:AlternateContent>
    </p:spTree>
    <p:extLst>
      <p:ext uri="{BB962C8B-B14F-4D97-AF65-F5344CB8AC3E}">
        <p14:creationId xmlns:p14="http://schemas.microsoft.com/office/powerpoint/2010/main" xmlns="" val="611599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89128" y="1981200"/>
            <a:ext cx="8250072" cy="3450696"/>
          </a:xfrm>
        </p:spPr>
        <p:txBody>
          <a:bodyPr>
            <a:normAutofit/>
          </a:bodyPr>
          <a:lstStyle/>
          <a:p>
            <a:pPr marL="0" indent="0">
              <a:buNone/>
            </a:pPr>
            <a:r>
              <a:rPr lang="en-US" b="1" dirty="0" smtClean="0"/>
              <a:t>Mat </a:t>
            </a:r>
            <a:r>
              <a:rPr lang="en-US" b="1" dirty="0" smtClean="0"/>
              <a:t>foundation :</a:t>
            </a:r>
            <a:endParaRPr lang="en-US" b="1" dirty="0" smtClean="0"/>
          </a:p>
          <a:p>
            <a:pPr marL="0" indent="0">
              <a:buNone/>
            </a:pPr>
            <a:r>
              <a:rPr lang="en-US" dirty="0">
                <a:latin typeface="Times New Roman" pitchFamily="18" charset="0"/>
                <a:cs typeface="Times New Roman" pitchFamily="18" charset="0"/>
              </a:rPr>
              <a:t>In case of soils having low bearing capacity, heavy structural loads are usually supported by providing </a:t>
            </a:r>
            <a:r>
              <a:rPr lang="en-US" dirty="0" smtClean="0">
                <a:latin typeface="Times New Roman" pitchFamily="18" charset="0"/>
                <a:cs typeface="Times New Roman" pitchFamily="18" charset="0"/>
              </a:rPr>
              <a:t>mat foundations.</a:t>
            </a:r>
          </a:p>
          <a:p>
            <a:pPr marL="0" indent="0">
              <a:buNone/>
            </a:pPr>
            <a:r>
              <a:rPr lang="en-US" dirty="0" smtClean="0">
                <a:latin typeface="Times New Roman" pitchFamily="18" charset="0"/>
                <a:cs typeface="Times New Roman" pitchFamily="18" charset="0"/>
              </a:rPr>
              <a:t>Mat </a:t>
            </a:r>
            <a:r>
              <a:rPr lang="en-US" dirty="0">
                <a:latin typeface="Times New Roman" pitchFamily="18" charset="0"/>
                <a:cs typeface="Times New Roman" pitchFamily="18" charset="0"/>
              </a:rPr>
              <a:t>Foundations provides an economical solution to difficult site </a:t>
            </a:r>
            <a:r>
              <a:rPr lang="en-US" dirty="0" smtClean="0">
                <a:latin typeface="Times New Roman" pitchFamily="18" charset="0"/>
                <a:cs typeface="Times New Roman" pitchFamily="18" charset="0"/>
              </a:rPr>
              <a:t>conditions.</a:t>
            </a:r>
          </a:p>
          <a:p>
            <a:pPr marL="0" indent="0">
              <a:buNone/>
            </a:pPr>
            <a:r>
              <a:rPr lang="en-US" dirty="0" smtClean="0">
                <a:latin typeface="Times New Roman" pitchFamily="18" charset="0"/>
                <a:cs typeface="Times New Roman" pitchFamily="18" charset="0"/>
              </a:rPr>
              <a:t>Mat </a:t>
            </a:r>
            <a:r>
              <a:rPr lang="en-US" dirty="0">
                <a:latin typeface="Times New Roman" pitchFamily="18" charset="0"/>
                <a:cs typeface="Times New Roman" pitchFamily="18" charset="0"/>
              </a:rPr>
              <a:t>foundations consists of thick reinforced concrete slab covering the entire area of the bottom of the structure like a floor. </a:t>
            </a:r>
          </a:p>
        </p:txBody>
      </p:sp>
    </p:spTree>
    <p:extLst>
      <p:ext uri="{BB962C8B-B14F-4D97-AF65-F5344CB8AC3E}">
        <p14:creationId xmlns:p14="http://schemas.microsoft.com/office/powerpoint/2010/main" xmlns="" val="2212958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319585"/>
            <a:ext cx="8813042"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tx1"/>
                </a:solidFill>
                <a:latin typeface="Calibri" pitchFamily="34" charset="0"/>
              </a:rPr>
              <a:t>Chapter Three : 3D modeling by SAP200</a:t>
            </a:r>
            <a:endParaRPr lang="en-US" dirty="0">
              <a:solidFill>
                <a:schemeClr val="tx1"/>
              </a:solidFill>
              <a:latin typeface="Calibri" pitchFamily="34" charset="0"/>
            </a:endParaRPr>
          </a:p>
        </p:txBody>
      </p:sp>
      <p:pic>
        <p:nvPicPr>
          <p:cNvPr id="7" name="Picture 6" descr="E:\Capture.PNG"/>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2077019"/>
            <a:ext cx="4705350" cy="4838700"/>
          </a:xfrm>
          <a:prstGeom prst="rect">
            <a:avLst/>
          </a:prstGeom>
          <a:noFill/>
          <a:ln>
            <a:noFill/>
          </a:ln>
        </p:spPr>
      </p:pic>
    </p:spTree>
    <p:extLst>
      <p:ext uri="{BB962C8B-B14F-4D97-AF65-F5344CB8AC3E}">
        <p14:creationId xmlns:p14="http://schemas.microsoft.com/office/powerpoint/2010/main" xmlns="" val="10999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51764" y="3505200"/>
            <a:ext cx="8786842" cy="2214578"/>
          </a:xfrm>
          <a:scene3d>
            <a:camera prst="isometricOffAxis1Right"/>
            <a:lightRig rig="threePt" dir="t"/>
          </a:scene3d>
          <a:extLst/>
        </p:spPr>
        <p:txBody>
          <a:bodyPr rtlCol="1">
            <a:noAutofit/>
          </a:bodyPr>
          <a:lstStyle/>
          <a:p>
            <a:pPr algn="ctr" eaLnBrk="1" fontAlgn="auto" hangingPunct="1">
              <a:spcAft>
                <a:spcPts val="0"/>
              </a:spcAft>
              <a:defRPr/>
            </a:pPr>
            <a:r>
              <a:rPr lang="en-US" sz="8000" dirty="0" smtClean="0">
                <a:solidFill>
                  <a:srgbClr val="7030A0"/>
                </a:solidFill>
                <a:effectLst>
                  <a:glow rad="101600">
                    <a:schemeClr val="accent6">
                      <a:lumMod val="75000"/>
                      <a:alpha val="60000"/>
                    </a:schemeClr>
                  </a:glow>
                  <a:outerShdw blurRad="114300" dist="101600" dir="2700000" algn="tl" rotWithShape="0">
                    <a:srgbClr val="000000">
                      <a:alpha val="40000"/>
                    </a:srgbClr>
                  </a:outerShdw>
                </a:effectLst>
                <a:latin typeface="Chiller" pitchFamily="82" charset="0"/>
                <a:cs typeface="Aharoni" pitchFamily="2" charset="-79"/>
              </a:rPr>
              <a:t>THANKS  FOR  LISTENING </a:t>
            </a:r>
            <a:endParaRPr lang="ar-SA" sz="8000" dirty="0">
              <a:solidFill>
                <a:srgbClr val="7030A0"/>
              </a:solidFill>
              <a:effectLst>
                <a:glow rad="101600">
                  <a:schemeClr val="accent6">
                    <a:lumMod val="75000"/>
                    <a:alpha val="60000"/>
                  </a:schemeClr>
                </a:glow>
                <a:outerShdw blurRad="114300" dist="101600" dir="2700000" algn="tl" rotWithShape="0">
                  <a:srgbClr val="000000">
                    <a:alpha val="40000"/>
                  </a:srgbClr>
                </a:outerShdw>
              </a:effectLst>
              <a:latin typeface="Chiller" pitchFamily="82" charset="0"/>
            </a:endParaRPr>
          </a:p>
        </p:txBody>
      </p:sp>
      <p:pic>
        <p:nvPicPr>
          <p:cNvPr id="5" name="Picture 4" descr="jj.png"/>
          <p:cNvPicPr>
            <a:picLocks noChangeAspect="1"/>
          </p:cNvPicPr>
          <p:nvPr/>
        </p:nvPicPr>
        <p:blipFill>
          <a:blip r:embed="rId2" cstate="print"/>
          <a:stretch>
            <a:fillRect/>
          </a:stretch>
        </p:blipFill>
        <p:spPr>
          <a:xfrm>
            <a:off x="762000" y="685800"/>
            <a:ext cx="4801251" cy="3071834"/>
          </a:xfrm>
          <a:prstGeom prst="ellipse">
            <a:avLst/>
          </a:prstGeom>
          <a:ln>
            <a:solidFill>
              <a:schemeClr val="accent6">
                <a:lumMod val="75000"/>
              </a:schemeClr>
            </a:solidFill>
          </a:ln>
          <a:effectLst>
            <a:outerShdw blurRad="184150" dist="241300" dir="11520000" sx="110000" sy="110000" algn="ctr">
              <a:srgbClr val="000000">
                <a:alpha val="18000"/>
              </a:srgbClr>
            </a:outerShdw>
            <a:softEdge rad="112500"/>
          </a:effectLst>
          <a:scene3d>
            <a:camera prst="perspectiveContrastingRightFacing"/>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0"/>
            <a:ext cx="7772400" cy="3840163"/>
          </a:xfrm>
        </p:spPr>
        <p:txBody>
          <a:bodyPr>
            <a:normAutofit/>
          </a:bodyPr>
          <a:lstStyle/>
          <a:p>
            <a:pPr marL="0" indent="0">
              <a:buNone/>
            </a:pPr>
            <a:r>
              <a:rPr lang="en-US" b="1" dirty="0"/>
              <a:t>Project Description</a:t>
            </a:r>
            <a:r>
              <a:rPr lang="en-US" b="1" dirty="0" smtClean="0"/>
              <a:t>:</a:t>
            </a:r>
          </a:p>
          <a:p>
            <a:pPr marL="0" indent="0">
              <a:buNone/>
            </a:pPr>
            <a:endParaRPr lang="en-US" dirty="0"/>
          </a:p>
          <a:p>
            <a:pPr>
              <a:buNone/>
            </a:pPr>
            <a:r>
              <a:rPr lang="en-US" dirty="0"/>
              <a:t>The building is composed of 16 stories above the ground. The area of each story is about 339 m</a:t>
            </a:r>
            <a:r>
              <a:rPr lang="en-US" baseline="30000" dirty="0"/>
              <a:t>2</a:t>
            </a:r>
            <a:r>
              <a:rPr lang="en-US" dirty="0"/>
              <a:t>, and its height </a:t>
            </a:r>
            <a:r>
              <a:rPr lang="en-US" dirty="0" smtClean="0"/>
              <a:t>is  4 m</a:t>
            </a:r>
            <a:r>
              <a:rPr lang="en-US" dirty="0" smtClean="0"/>
              <a:t>.</a:t>
            </a:r>
          </a:p>
          <a:p>
            <a:endParaRPr lang="en-US" dirty="0"/>
          </a:p>
          <a:p>
            <a:pPr>
              <a:buNone/>
            </a:pPr>
            <a:r>
              <a:rPr lang="en-US" dirty="0"/>
              <a:t>And structural design details are provided.</a:t>
            </a:r>
          </a:p>
        </p:txBody>
      </p:sp>
      <p:sp>
        <p:nvSpPr>
          <p:cNvPr id="2" name="Title 1"/>
          <p:cNvSpPr>
            <a:spLocks noGrp="1"/>
          </p:cNvSpPr>
          <p:nvPr>
            <p:ph type="title"/>
          </p:nvPr>
        </p:nvSpPr>
        <p:spPr>
          <a:xfrm>
            <a:off x="457200" y="152400"/>
            <a:ext cx="8229600" cy="1143000"/>
          </a:xfrm>
        </p:spPr>
        <p:txBody>
          <a:bodyPr>
            <a:normAutofit/>
          </a:bodyPr>
          <a:lstStyle/>
          <a:p>
            <a:r>
              <a:rPr lang="en-US" b="1" dirty="0" smtClean="0">
                <a:solidFill>
                  <a:schemeClr val="tx1"/>
                </a:solidFill>
                <a:latin typeface="Calibri" pitchFamily="34" charset="0"/>
              </a:rPr>
              <a:t>Chapter One : Introduction</a:t>
            </a:r>
            <a:endParaRPr lang="en-US"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000999" cy="4495800"/>
          </a:xfrm>
        </p:spPr>
        <p:txBody>
          <a:bodyPr>
            <a:normAutofit/>
          </a:bodyPr>
          <a:lstStyle/>
          <a:p>
            <a:endParaRPr lang="en-US" sz="3600" b="1" dirty="0" smtClean="0">
              <a:solidFill>
                <a:srgbClr val="000000"/>
              </a:solidFill>
              <a:latin typeface="Times New Roman" pitchFamily="18" charset="0"/>
              <a:ea typeface="Majalla UI"/>
              <a:cs typeface="Times New Roman" pitchFamily="18" charset="0"/>
            </a:endParaRPr>
          </a:p>
          <a:p>
            <a:pPr marL="0" indent="0">
              <a:buNone/>
            </a:pPr>
            <a:r>
              <a:rPr lang="en-US" sz="2800" b="1" dirty="0"/>
              <a:t>Scope of the Report: </a:t>
            </a:r>
            <a:endParaRPr lang="en-US" sz="2800" b="1" dirty="0" smtClean="0"/>
          </a:p>
          <a:p>
            <a:pPr marL="0" indent="0">
              <a:buNone/>
            </a:pPr>
            <a:endParaRPr lang="en-US" sz="2800" b="1" dirty="0"/>
          </a:p>
          <a:p>
            <a:pPr marL="0" lvl="0" indent="0">
              <a:buNone/>
            </a:pPr>
            <a:r>
              <a:rPr lang="en-US" sz="2800" dirty="0"/>
              <a:t>Manual preliminary analysis and design of selected elements "</a:t>
            </a:r>
            <a:r>
              <a:rPr lang="en-US" sz="2800" dirty="0" smtClean="0"/>
              <a:t>slabs, columns and beams ". </a:t>
            </a:r>
          </a:p>
          <a:p>
            <a:pPr lvl="0"/>
            <a:endParaRPr lang="en-US" sz="2800" dirty="0"/>
          </a:p>
          <a:p>
            <a:pPr marL="0" lvl="0" indent="0">
              <a:buNone/>
            </a:pPr>
            <a:r>
              <a:rPr lang="en-US" sz="2800" dirty="0"/>
              <a:t>3D analysis by SAP 2000. </a:t>
            </a:r>
            <a:endParaRPr lang="en-US" sz="2800" dirty="0" smtClean="0"/>
          </a:p>
          <a:p>
            <a:pPr lvl="0"/>
            <a:endParaRPr lang="en-US" sz="2800" dirty="0"/>
          </a:p>
          <a:p>
            <a:pPr marL="0" lvl="0" indent="0">
              <a:buNone/>
            </a:pPr>
            <a:endParaRPr lang="en-US" sz="2800" dirty="0"/>
          </a:p>
          <a:p>
            <a:pPr>
              <a:buNone/>
            </a:pPr>
            <a:endParaRPr lang="en-US" sz="2800" b="1" dirty="0">
              <a:solidFill>
                <a:srgbClr val="000000"/>
              </a:solidFill>
              <a:latin typeface="Times New Roman" pitchFamily="18" charset="0"/>
              <a:ea typeface="Majalla UI"/>
              <a:cs typeface="Times New Roman" pitchFamily="18" charset="0"/>
            </a:endParaRPr>
          </a:p>
          <a:p>
            <a:endParaRPr lang="en-US" sz="2800" b="1"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tabLst>
                <a:tab pos="1825625" algn="l"/>
                <a:tab pos="2636838" algn="ctr"/>
              </a:tabLst>
            </a:pPr>
            <a:r>
              <a:rPr lang="en-US" sz="4000" b="1" dirty="0" smtClean="0">
                <a:latin typeface="Comic Sans MS" pitchFamily="66" charset="0"/>
                <a:ea typeface="Times New Roman" pitchFamily="18" charset="0"/>
              </a:rPr>
              <a:t/>
            </a:r>
            <a:br>
              <a:rPr lang="en-US" sz="4000" b="1" dirty="0" smtClean="0">
                <a:latin typeface="Comic Sans MS" pitchFamily="66" charset="0"/>
                <a:ea typeface="Times New Roman" pitchFamily="18" charset="0"/>
              </a:rPr>
            </a:br>
            <a:r>
              <a:rPr lang="en-US" sz="4800" dirty="0" smtClean="0"/>
              <a:t/>
            </a:r>
            <a:br>
              <a:rPr lang="en-US" sz="4800" dirty="0" smtClean="0"/>
            </a:br>
            <a:endParaRPr lang="en-US"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04916"/>
            <a:ext cx="8229600" cy="5029200"/>
          </a:xfrm>
        </p:spPr>
        <p:txBody>
          <a:bodyPr>
            <a:normAutofit/>
          </a:bodyPr>
          <a:lstStyle/>
          <a:p>
            <a:pPr marL="0" indent="0">
              <a:buNone/>
            </a:pPr>
            <a:r>
              <a:rPr lang="en-US" sz="2800" b="1" dirty="0"/>
              <a:t>Material:</a:t>
            </a:r>
            <a:endParaRPr lang="en-US" sz="2800" dirty="0"/>
          </a:p>
          <a:p>
            <a:pPr marL="0" indent="0">
              <a:buNone/>
            </a:pPr>
            <a:r>
              <a:rPr lang="en-US" sz="2800" dirty="0"/>
              <a:t>Selection of required material depends on availability in the </a:t>
            </a:r>
            <a:r>
              <a:rPr lang="en-US" sz="2800" dirty="0" smtClean="0"/>
              <a:t>local </a:t>
            </a:r>
            <a:r>
              <a:rPr lang="en-US" sz="2800" dirty="0"/>
              <a:t>resources and economic factors, material used are:</a:t>
            </a:r>
          </a:p>
          <a:p>
            <a:pPr marL="0" lvl="0" indent="0">
              <a:buNone/>
            </a:pPr>
            <a:r>
              <a:rPr lang="en-US" b="1" dirty="0"/>
              <a:t>Reinforced concrete:</a:t>
            </a:r>
            <a:endParaRPr lang="en-US" sz="1800" dirty="0"/>
          </a:p>
          <a:p>
            <a:pPr marL="0" lvl="0" indent="0">
              <a:buNone/>
            </a:pPr>
            <a:r>
              <a:rPr lang="en-US" dirty="0" smtClean="0"/>
              <a:t>1. Slabs:  𝒇</a:t>
            </a:r>
            <a:r>
              <a:rPr lang="en-US" baseline="30000" dirty="0"/>
              <a:t>'</a:t>
            </a:r>
            <a:r>
              <a:rPr lang="en-US" b="1" i="1" baseline="-25000" dirty="0"/>
              <a:t>c</a:t>
            </a:r>
            <a:r>
              <a:rPr lang="en-US" dirty="0"/>
              <a:t>=280kg/cm</a:t>
            </a:r>
            <a:r>
              <a:rPr lang="en-US" baseline="30000" dirty="0"/>
              <a:t>2</a:t>
            </a:r>
            <a:r>
              <a:rPr lang="en-US" dirty="0"/>
              <a:t> </a:t>
            </a:r>
            <a:r>
              <a:rPr lang="en-US" b="1" dirty="0"/>
              <a:t>.</a:t>
            </a:r>
            <a:endParaRPr lang="en-US" sz="1800" dirty="0"/>
          </a:p>
          <a:p>
            <a:pPr marL="0" lvl="0" indent="0">
              <a:buNone/>
            </a:pPr>
            <a:r>
              <a:rPr lang="en-US" dirty="0" smtClean="0"/>
              <a:t>2. Columns:</a:t>
            </a:r>
            <a:r>
              <a:rPr lang="en-US" sz="1800" dirty="0"/>
              <a:t> </a:t>
            </a:r>
            <a:r>
              <a:rPr lang="en-US" dirty="0" smtClean="0"/>
              <a:t> </a:t>
            </a:r>
            <a:r>
              <a:rPr lang="en-US" dirty="0"/>
              <a:t>𝒇</a:t>
            </a:r>
            <a:r>
              <a:rPr lang="en-US" baseline="30000" dirty="0"/>
              <a:t>'</a:t>
            </a:r>
            <a:r>
              <a:rPr lang="en-US" b="1" i="1" baseline="-25000" dirty="0"/>
              <a:t>c</a:t>
            </a:r>
            <a:r>
              <a:rPr lang="en-US" dirty="0"/>
              <a:t> =280kg/cm</a:t>
            </a:r>
            <a:r>
              <a:rPr lang="en-US" baseline="30000" dirty="0"/>
              <a:t>2</a:t>
            </a:r>
            <a:r>
              <a:rPr lang="en-US" dirty="0"/>
              <a:t> </a:t>
            </a:r>
            <a:r>
              <a:rPr lang="en-US" b="1" dirty="0"/>
              <a:t>.</a:t>
            </a:r>
            <a:endParaRPr lang="en-US" sz="1800" dirty="0"/>
          </a:p>
          <a:p>
            <a:pPr marL="0" lvl="0" indent="0">
              <a:buNone/>
            </a:pPr>
            <a:r>
              <a:rPr lang="en-US" dirty="0" smtClean="0"/>
              <a:t>3. For </a:t>
            </a:r>
            <a:r>
              <a:rPr lang="en-US" dirty="0"/>
              <a:t>all structural elements the yield strength of steel bars, </a:t>
            </a:r>
            <a:r>
              <a:rPr lang="en-US" b="1" dirty="0" err="1"/>
              <a:t>ℱ</a:t>
            </a:r>
            <a:r>
              <a:rPr lang="en-US" b="1" baseline="-25000" dirty="0" err="1"/>
              <a:t>y</a:t>
            </a:r>
            <a:r>
              <a:rPr lang="en-US" dirty="0"/>
              <a:t>=4200kg/cm</a:t>
            </a:r>
            <a:r>
              <a:rPr lang="en-US" baseline="30000" dirty="0"/>
              <a:t>2 </a:t>
            </a:r>
            <a:r>
              <a:rPr lang="en-US" dirty="0"/>
              <a:t>(high strength steel).</a:t>
            </a:r>
            <a:endParaRPr lang="en-US" sz="1800" dirty="0"/>
          </a:p>
          <a:p>
            <a:pPr lvl="2"/>
            <a:endParaRPr lang="en-US"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2438400"/>
                <a:ext cx="7670800" cy="3992563"/>
              </a:xfrm>
            </p:spPr>
            <p:txBody>
              <a:bodyPr>
                <a:normAutofit/>
              </a:bodyPr>
              <a:lstStyle/>
              <a:p>
                <a:pPr marL="0" indent="0">
                  <a:buNone/>
                </a:pPr>
                <a:r>
                  <a:rPr lang="en-US" b="1" dirty="0"/>
                  <a:t>C</a:t>
                </a:r>
                <a:r>
                  <a:rPr lang="en-US" b="1" dirty="0" smtClean="0"/>
                  <a:t>oncrete</a:t>
                </a:r>
                <a:endParaRPr lang="en-US" dirty="0"/>
              </a:p>
              <a:p>
                <a:pPr marL="0" indent="0">
                  <a:buNone/>
                </a:pPr>
                <a:r>
                  <a:rPr lang="en-US" dirty="0"/>
                  <a:t>-Consists of aggregates (gravels and sand), water and cement. </a:t>
                </a:r>
              </a:p>
              <a:p>
                <a:pPr marL="0" indent="0">
                  <a:buNone/>
                </a:pPr>
                <a:r>
                  <a:rPr lang="en-US" dirty="0" smtClean="0"/>
                  <a:t>-</a:t>
                </a:r>
                <a:r>
                  <a:rPr lang="en-US" dirty="0"/>
                  <a:t>Concrete strength use in all parts is </a:t>
                </a:r>
                <a:r>
                  <a:rPr lang="en-US" dirty="0" err="1"/>
                  <a:t>f'c</a:t>
                </a:r>
                <a:r>
                  <a:rPr lang="en-US" dirty="0"/>
                  <a:t>=28 </a:t>
                </a:r>
                <a14:m>
                  <m:oMath xmlns:m="http://schemas.openxmlformats.org/officeDocument/2006/math">
                    <m:r>
                      <a:rPr lang="en-US" i="1">
                        <a:latin typeface="Cambria Math"/>
                      </a:rPr>
                      <m:t>𝑀𝑝𝑎</m:t>
                    </m:r>
                  </m:oMath>
                </a14:m>
                <a:endParaRPr lang="en-US" dirty="0"/>
              </a:p>
              <a:p>
                <a:pPr marL="0" indent="0">
                  <a:buNone/>
                </a:pPr>
                <a:r>
                  <a:rPr lang="en-US" dirty="0"/>
                  <a:t>-Modulus of elasticity </a:t>
                </a:r>
                <a14:m>
                  <m:oMath xmlns:m="http://schemas.openxmlformats.org/officeDocument/2006/math">
                    <m:r>
                      <a:rPr lang="en-US" i="1">
                        <a:latin typeface="Cambria Math"/>
                      </a:rPr>
                      <m:t>𝐸𝑐</m:t>
                    </m:r>
                    <m:r>
                      <a:rPr lang="en-US" i="1">
                        <a:latin typeface="Cambria Math"/>
                      </a:rPr>
                      <m:t>=</m:t>
                    </m:r>
                    <m:r>
                      <a:rPr lang="en-US" i="1">
                        <a:latin typeface="Cambria Math"/>
                      </a:rPr>
                      <m:t>4500</m:t>
                    </m:r>
                    <m:rad>
                      <m:radPr>
                        <m:degHide m:val="on"/>
                        <m:ctrlPr>
                          <a:rPr lang="en-US" i="1">
                            <a:latin typeface="Cambria Math"/>
                          </a:rPr>
                        </m:ctrlPr>
                      </m:radPr>
                      <m:deg/>
                      <m:e>
                        <m:r>
                          <a:rPr lang="en-US" i="1">
                            <a:latin typeface="Cambria Math"/>
                          </a:rPr>
                          <m:t>𝑓</m:t>
                        </m:r>
                        <m:r>
                          <a:rPr lang="en-US" i="1">
                            <a:latin typeface="Cambria Math"/>
                          </a:rPr>
                          <m:t>′</m:t>
                        </m:r>
                        <m:r>
                          <a:rPr lang="en-US" i="1">
                            <a:latin typeface="Cambria Math"/>
                          </a:rPr>
                          <m:t>𝑐</m:t>
                        </m:r>
                      </m:e>
                    </m:rad>
                    <m:r>
                      <a:rPr lang="en-US" i="1">
                        <a:latin typeface="Cambria Math"/>
                      </a:rPr>
                      <m:t>=</m:t>
                    </m:r>
                    <m:r>
                      <a:rPr lang="en-US" i="1">
                        <a:latin typeface="Cambria Math"/>
                      </a:rPr>
                      <m:t>23811</m:t>
                    </m:r>
                    <m:r>
                      <a:rPr lang="en-US" i="1">
                        <a:latin typeface="Cambria Math"/>
                      </a:rPr>
                      <m:t>.</m:t>
                    </m:r>
                    <m:r>
                      <a:rPr lang="en-US" i="1">
                        <a:latin typeface="Cambria Math"/>
                      </a:rPr>
                      <m:t>8</m:t>
                    </m:r>
                    <m:r>
                      <a:rPr lang="en-US" i="1">
                        <a:latin typeface="Cambria Math"/>
                      </a:rPr>
                      <m:t> </m:t>
                    </m:r>
                    <m:r>
                      <a:rPr lang="en-US" i="1">
                        <a:latin typeface="Cambria Math"/>
                      </a:rPr>
                      <m:t>𝑀𝑝𝑎</m:t>
                    </m:r>
                  </m:oMath>
                </a14:m>
                <a:r>
                  <a:rPr lang="en-US" dirty="0"/>
                  <a:t/>
                </a:r>
              </a:p>
              <a:p>
                <a:pPr marL="0" indent="0">
                  <a:buNone/>
                </a:pPr>
                <a:r>
                  <a:rPr lang="en-US" dirty="0"/>
                  <a:t>-Unit weight =25 KN/</a:t>
                </a:r>
                <a14:m>
                  <m:oMath xmlns:m="http://schemas.openxmlformats.org/officeDocument/2006/math">
                    <m:sSup>
                      <m:sSupPr>
                        <m:ctrlPr>
                          <a:rPr lang="en-US" i="1">
                            <a:latin typeface="Cambria Math"/>
                          </a:rPr>
                        </m:ctrlPr>
                      </m:sSupPr>
                      <m:e>
                        <m:r>
                          <a:rPr lang="en-US" i="1">
                            <a:latin typeface="Cambria Math"/>
                          </a:rPr>
                          <m:t>𝑚</m:t>
                        </m:r>
                      </m:e>
                      <m:sup>
                        <m:r>
                          <a:rPr lang="en-US" i="1">
                            <a:latin typeface="Cambria Math"/>
                          </a:rPr>
                          <m:t>2</m:t>
                        </m:r>
                      </m:sup>
                    </m:sSup>
                  </m:oMath>
                </a14:m>
                <a:endParaRPr lang="en-US" dirty="0"/>
              </a:p>
              <a:p>
                <a:endParaRPr lang="en-US" sz="2400"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438400"/>
                <a:ext cx="7670800" cy="3992563"/>
              </a:xfrm>
              <a:blipFill rotWithShape="1">
                <a:blip r:embed="rId2"/>
                <a:stretch>
                  <a:fillRect l="-1192" t="-1221"/>
                </a:stretch>
              </a:blipFill>
            </p:spPr>
            <p:txBody>
              <a:bodyPr/>
              <a:lstStyle/>
              <a:p>
                <a:r>
                  <a:rPr lang="he-IL">
                    <a:noFill/>
                  </a:rPr>
                  <a:t> </a:t>
                </a:r>
              </a:p>
            </p:txBody>
          </p:sp>
        </mc:Fallback>
      </mc:AlternateContent>
    </p:spTree>
    <p:extLst>
      <p:ext uri="{BB962C8B-B14F-4D97-AF65-F5344CB8AC3E}">
        <p14:creationId xmlns:p14="http://schemas.microsoft.com/office/powerpoint/2010/main" xmlns="" val="14984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8001000" cy="4419600"/>
          </a:xfrm>
        </p:spPr>
        <p:txBody>
          <a:bodyPr>
            <a:normAutofit fontScale="92500" lnSpcReduction="10000"/>
          </a:bodyPr>
          <a:lstStyle/>
          <a:p>
            <a:pPr marL="0" indent="0">
              <a:buNone/>
            </a:pPr>
            <a:r>
              <a:rPr lang="en-US" b="1" dirty="0"/>
              <a:t>Loads:</a:t>
            </a:r>
            <a:endParaRPr lang="en-US" dirty="0"/>
          </a:p>
          <a:p>
            <a:pPr marL="0" indent="0">
              <a:buNone/>
            </a:pPr>
            <a:r>
              <a:rPr lang="en-US" dirty="0"/>
              <a:t>-There are two types of loads in this part of the project we will consider dead load and live load.</a:t>
            </a:r>
          </a:p>
          <a:p>
            <a:pPr marL="0" indent="0">
              <a:buNone/>
            </a:pPr>
            <a:r>
              <a:rPr lang="en-US" dirty="0"/>
              <a:t>-Snow load will be neglected because in Nablus city the amount is too little and for small duration</a:t>
            </a:r>
            <a:r>
              <a:rPr lang="en-US" dirty="0" smtClean="0"/>
              <a:t>.</a:t>
            </a:r>
          </a:p>
          <a:p>
            <a:pPr marL="0" lvl="0" indent="0">
              <a:buNone/>
            </a:pPr>
            <a:r>
              <a:rPr lang="en-US" b="1" dirty="0" smtClean="0"/>
              <a:t>Type one: Gravity loads </a:t>
            </a:r>
            <a:endParaRPr lang="en-US" dirty="0" smtClean="0"/>
          </a:p>
          <a:p>
            <a:pPr marL="457200" indent="-457200">
              <a:buAutoNum type="arabicPeriod"/>
            </a:pPr>
            <a:r>
              <a:rPr lang="en-US" b="1" dirty="0" smtClean="0"/>
              <a:t>Live </a:t>
            </a:r>
            <a:r>
              <a:rPr lang="en-US" b="1" dirty="0"/>
              <a:t>load: </a:t>
            </a:r>
            <a:r>
              <a:rPr lang="en-US" dirty="0"/>
              <a:t>it is not permanent load .It comes from the people machines and any movable objects in the buildings. The amount of live load depends on the type of the </a:t>
            </a:r>
            <a:r>
              <a:rPr lang="en-US" dirty="0" smtClean="0"/>
              <a:t>structure</a:t>
            </a:r>
          </a:p>
          <a:p>
            <a:pPr marL="457200" indent="-457200">
              <a:buAutoNum type="arabicPeriod"/>
            </a:pPr>
            <a:r>
              <a:rPr lang="en-US" b="1" dirty="0"/>
              <a:t>Dead load:  </a:t>
            </a:r>
            <a:r>
              <a:rPr lang="en-US" dirty="0"/>
              <a:t>it is associated with the own weight of the structure and any permanent component. Dead loads are also known as permanent loads</a:t>
            </a:r>
          </a:p>
          <a:p>
            <a:pPr marL="0" indent="0">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96895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Content Placeholder 2"/>
              <p:cNvSpPr>
                <a:spLocks noGrp="1"/>
              </p:cNvSpPr>
              <p:nvPr>
                <p:ph idx="1"/>
              </p:nvPr>
            </p:nvSpPr>
            <p:spPr>
              <a:xfrm>
                <a:off x="609600" y="2057400"/>
                <a:ext cx="8001000" cy="4419600"/>
              </a:xfrm>
            </p:spPr>
            <p:txBody>
              <a:bodyPr>
                <a:normAutofit/>
              </a:bodyPr>
              <a:lstStyle/>
              <a:p>
                <a:pPr marL="0" indent="0">
                  <a:buNone/>
                </a:pPr>
                <a:r>
                  <a:rPr lang="en-US" b="1" dirty="0" smtClean="0"/>
                  <a:t>Type two: </a:t>
                </a:r>
                <a:r>
                  <a:rPr lang="en-US" b="1" dirty="0"/>
                  <a:t>Lateral loads:</a:t>
                </a:r>
                <a:endParaRPr lang="en-US" dirty="0"/>
              </a:p>
              <a:p>
                <a:pPr marL="0" lvl="0" indent="0">
                  <a:buNone/>
                </a:pPr>
                <a:r>
                  <a:rPr lang="en-US" b="1" dirty="0" smtClean="0"/>
                  <a:t>1- Wind </a:t>
                </a:r>
                <a:r>
                  <a:rPr lang="en-US" b="1" dirty="0"/>
                  <a:t>load: </a:t>
                </a:r>
                <a:r>
                  <a:rPr lang="en-US" dirty="0"/>
                  <a:t>the calculation of wind load according to British </a:t>
                </a:r>
                <a:r>
                  <a:rPr lang="en-US" dirty="0" smtClean="0"/>
                  <a:t>standard</a:t>
                </a:r>
              </a:p>
              <a:p>
                <a:pPr marL="0" indent="0">
                  <a:buNone/>
                </a:pPr>
                <a:r>
                  <a:rPr lang="en-US" b="1" dirty="0" smtClean="0"/>
                  <a:t>2- </a:t>
                </a:r>
                <a:r>
                  <a:rPr lang="en-US" b="1" dirty="0"/>
                  <a:t>Horizontal Seismic </a:t>
                </a:r>
                <a:r>
                  <a:rPr lang="en-US" b="1" dirty="0" smtClean="0"/>
                  <a:t>Force: </a:t>
                </a:r>
                <a:r>
                  <a:rPr lang="en-US" dirty="0"/>
                  <a:t>It is important to design the structures to resist the horizontal seismic forces because it may be subjected destructive earthquake. In this part we will perform simple calculation for the lateral earthquake force using the equivalent static method and UBC as follow:</a:t>
                </a:r>
              </a:p>
              <a:p>
                <a:pPr marL="0" indent="0">
                  <a:buNone/>
                </a:pPr>
                <a14:m>
                  <m:oMathPara xmlns:m="http://schemas.openxmlformats.org/officeDocument/2006/math">
                    <m:oMathParaPr>
                      <m:jc m:val="centerGroup"/>
                    </m:oMathParaPr>
                    <m:oMath xmlns:m="http://schemas.openxmlformats.org/officeDocument/2006/math">
                      <m:r>
                        <m:rPr>
                          <m:sty m:val="p"/>
                        </m:rPr>
                        <a:rPr lang="en-US"/>
                        <m:t>V</m:t>
                      </m:r>
                      <m:r>
                        <a:rPr lang="en-US"/>
                        <m:t>=</m:t>
                      </m:r>
                      <m:r>
                        <m:rPr>
                          <m:sty m:val="p"/>
                        </m:rPr>
                        <a:rPr lang="en-US"/>
                        <m:t>Cs</m:t>
                      </m:r>
                      <m:r>
                        <a:rPr lang="en-US"/>
                        <m:t>×</m:t>
                      </m:r>
                      <m:r>
                        <m:rPr>
                          <m:sty m:val="p"/>
                        </m:rPr>
                        <a:rPr lang="en-US"/>
                        <m:t>W</m:t>
                      </m:r>
                    </m:oMath>
                  </m:oMathPara>
                </a14:m>
                <a:endParaRPr lang="en-US" dirty="0"/>
              </a:p>
              <a:p>
                <a:pPr marL="0" lvl="0" indent="0">
                  <a:buNone/>
                </a:pPr>
                <a:r>
                  <a:rPr lang="en-US" dirty="0" smtClean="0"/>
                  <a:t/>
                </a:r>
                <a:endParaRPr lang="en-US" dirty="0" smtClean="0"/>
              </a:p>
              <a:p>
                <a:pPr marL="0" indent="0">
                  <a:buNone/>
                </a:pPr>
                <a:endParaRPr lang="en-US" dirty="0">
                  <a:solidFill>
                    <a:schemeClr val="tx1"/>
                  </a:solidFill>
                  <a:latin typeface="Times New Roman" pitchFamily="18" charset="0"/>
                  <a:cs typeface="Times New Roman" pitchFamily="18" charset="0"/>
                </a:endParaRP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609600" y="2057400"/>
                <a:ext cx="8001000" cy="4419600"/>
              </a:xfrm>
              <a:blipFill rotWithShape="1">
                <a:blip r:embed="rId2"/>
                <a:stretch>
                  <a:fillRect l="-1142" t="-1103" r="-1904"/>
                </a:stretch>
              </a:blipFill>
            </p:spPr>
            <p:txBody>
              <a:bodyPr/>
              <a:lstStyle/>
              <a:p>
                <a:r>
                  <a:rPr lang="he-IL">
                    <a:noFill/>
                  </a:rPr>
                  <a:t> </a:t>
                </a:r>
              </a:p>
            </p:txBody>
          </p:sp>
        </mc:Fallback>
      </mc:AlternateContent>
    </p:spTree>
    <p:extLst>
      <p:ext uri="{BB962C8B-B14F-4D97-AF65-F5344CB8AC3E}">
        <p14:creationId xmlns:p14="http://schemas.microsoft.com/office/powerpoint/2010/main" xmlns="" val="1448463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1676</TotalTime>
  <Words>888</Words>
  <Application>Microsoft Office PowerPoint</Application>
  <PresentationFormat>On-screen Show (4:3)</PresentationFormat>
  <Paragraphs>156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Waveform</vt:lpstr>
      <vt:lpstr>Slide 1</vt:lpstr>
      <vt:lpstr>Outline :</vt:lpstr>
      <vt:lpstr>Abstract</vt:lpstr>
      <vt:lpstr>Chapter One : Introduction</vt:lpstr>
      <vt:lpstr>  </vt:lpstr>
      <vt:lpstr>Slide 6</vt:lpstr>
      <vt:lpstr>Slide 7</vt:lpstr>
      <vt:lpstr>Slide 8</vt:lpstr>
      <vt:lpstr>Slide 9</vt:lpstr>
      <vt:lpstr>Slide 10</vt:lpstr>
      <vt:lpstr>Slide 11</vt:lpstr>
      <vt:lpstr>Chapter two : Preliminary Design</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THANKS  FOR  LISTENING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MOHAMED</dc:creator>
  <cp:lastModifiedBy>Hamza</cp:lastModifiedBy>
  <cp:revision>148</cp:revision>
  <cp:lastPrinted>2013-05-20T16:44:30Z</cp:lastPrinted>
  <dcterms:created xsi:type="dcterms:W3CDTF">2011-04-22T22:59:01Z</dcterms:created>
  <dcterms:modified xsi:type="dcterms:W3CDTF">2015-05-31T06:28:44Z</dcterms:modified>
</cp:coreProperties>
</file>