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8"/>
  </p:notesMasterIdLst>
  <p:sldIdLst>
    <p:sldId id="256" r:id="rId2"/>
    <p:sldId id="278" r:id="rId3"/>
    <p:sldId id="257" r:id="rId4"/>
    <p:sldId id="295" r:id="rId5"/>
    <p:sldId id="258" r:id="rId6"/>
    <p:sldId id="351" r:id="rId7"/>
    <p:sldId id="280" r:id="rId8"/>
    <p:sldId id="281" r:id="rId9"/>
    <p:sldId id="282" r:id="rId10"/>
    <p:sldId id="261" r:id="rId11"/>
    <p:sldId id="283" r:id="rId12"/>
    <p:sldId id="352" r:id="rId13"/>
    <p:sldId id="353" r:id="rId14"/>
    <p:sldId id="284" r:id="rId15"/>
    <p:sldId id="355" r:id="rId16"/>
    <p:sldId id="356" r:id="rId17"/>
    <p:sldId id="354" r:id="rId18"/>
    <p:sldId id="289" r:id="rId19"/>
    <p:sldId id="290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5" r:id="rId32"/>
    <p:sldId id="376" r:id="rId33"/>
    <p:sldId id="374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271" r:id="rId47"/>
  </p:sldIdLst>
  <p:sldSz cx="12192000" cy="6858000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8C7A-CEBD-4361-95D3-B3B120EDCEAE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310A-9DAD-40D1-9958-DF9C867DF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1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5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9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3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8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310A-9DAD-40D1-9958-DF9C867DFD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0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  <a:gd name="T22" fmla="*/ 0 w 372"/>
              <a:gd name="T23" fmla="*/ 0 h 166"/>
              <a:gd name="T24" fmla="*/ 372 w 372"/>
              <a:gd name="T2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3843-81CF-4145-9102-ACCD5DEA673B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F2DA6-A905-4B07-BD2C-D46FDDCB67E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464C-F42C-486E-A96C-47EB37D4E550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0AFC-69C1-4B11-885E-37B064EF48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5CCE-3B9C-4D24-923D-F8F10D97305E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770E-A8B6-4526-8F4B-E06E9F2FAB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54FC-AFDF-4367-AC98-3E16109407C2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DDBE-110D-440A-8293-9FFECA7768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0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CF3E-092D-4CD8-9B23-9D6B97F694C8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4728-5039-41EC-842A-AFD859C0D3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8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197E-30A8-4B60-9AAA-97848BB7E517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7B83-1B14-4632-B74E-98307D1545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76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CE6B-8C45-45E4-B932-13EBC71C46F0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9097-4BF6-43C0-9622-319681CB4D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9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A0BF-BF6D-4F56-9900-C5F798C97E93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D7A3-D404-4884-A270-249AB44257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5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8DD0-5AA4-48FF-9037-C54D7796A0AE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14A8-3DCE-4F32-BF08-47F65C097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0A69-5DBA-4127-AC78-DBE1596FA5A0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A1E0-21EF-4D88-813B-234FF76416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7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F832-1C95-4C18-A7EB-626D2462DF29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B25D-DA52-4DBD-84DA-4F2030866C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4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B3CF-8BCA-4AF9-B3C2-56FE344EE508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57BD-80AC-4FEB-B4A3-0B6F439140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333D-97E9-494E-A81D-F02AEBAD0713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A1DB-97BB-4C79-8ECF-70DC5DC580A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15C8-9E4B-450A-9807-39AB6F6FFFC0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2C60-62D8-412E-91C6-F83E9F293A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6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D540-E526-49C6-9DD5-0652AFF76CE3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CDD6-25F0-4DAD-BF9E-0B41B06F45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1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CEBC-4BD3-40EE-B5C7-0140651D05A6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5F62-601F-4A95-86B9-381AF515A1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  <a:gd name="T12" fmla="*/ 0 w 22"/>
                <a:gd name="T13" fmla="*/ 0 h 136"/>
                <a:gd name="T14" fmla="*/ 22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  <a:gd name="T14" fmla="*/ 0 w 140"/>
                <a:gd name="T15" fmla="*/ 0 h 504"/>
                <a:gd name="T16" fmla="*/ 140 w 140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  <a:gd name="T16" fmla="*/ 0 w 132"/>
                <a:gd name="T17" fmla="*/ 0 h 308"/>
                <a:gd name="T18" fmla="*/ 132 w 132"/>
                <a:gd name="T1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  <a:gd name="T8" fmla="*/ 0 w 37"/>
                <a:gd name="T9" fmla="*/ 0 h 79"/>
                <a:gd name="T10" fmla="*/ 37 w 37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  <a:gd name="T22" fmla="*/ 0 w 178"/>
                <a:gd name="T23" fmla="*/ 0 h 722"/>
                <a:gd name="T24" fmla="*/ 178 w 178"/>
                <a:gd name="T2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  <a:gd name="T20" fmla="*/ 0 w 23"/>
                <a:gd name="T21" fmla="*/ 0 h 635"/>
                <a:gd name="T22" fmla="*/ 23 w 23"/>
                <a:gd name="T23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  <a:gd name="T12" fmla="*/ 0 w 17"/>
                <a:gd name="T13" fmla="*/ 0 h 107"/>
                <a:gd name="T14" fmla="*/ 17 w 17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  <a:gd name="T20" fmla="*/ 0 w 41"/>
                <a:gd name="T21" fmla="*/ 0 h 222"/>
                <a:gd name="T22" fmla="*/ 41 w 41"/>
                <a:gd name="T2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  <a:gd name="T34" fmla="*/ 0 w 450"/>
                <a:gd name="T35" fmla="*/ 0 h 878"/>
                <a:gd name="T36" fmla="*/ 450 w 450"/>
                <a:gd name="T37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  <a:gd name="T8" fmla="*/ 0 w 35"/>
                <a:gd name="T9" fmla="*/ 0 h 73"/>
                <a:gd name="T10" fmla="*/ 35 w 35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  <a:gd name="T12" fmla="*/ 0 w 8"/>
                <a:gd name="T13" fmla="*/ 0 h 48"/>
                <a:gd name="T14" fmla="*/ 8 w 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  <a:gd name="T16" fmla="*/ 0 w 52"/>
                <a:gd name="T17" fmla="*/ 0 h 135"/>
                <a:gd name="T18" fmla="*/ 52 w 52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  <a:gd name="T30" fmla="*/ 0 w 103"/>
                <a:gd name="T31" fmla="*/ 0 h 920"/>
                <a:gd name="T32" fmla="*/ 103 w 103"/>
                <a:gd name="T3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  <a:gd name="T16" fmla="*/ 0 w 88"/>
                <a:gd name="T17" fmla="*/ 0 h 330"/>
                <a:gd name="T18" fmla="*/ 88 w 88"/>
                <a:gd name="T1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  <a:gd name="T16" fmla="*/ 0 w 90"/>
                <a:gd name="T17" fmla="*/ 0 h 207"/>
                <a:gd name="T18" fmla="*/ 90 w 90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  <a:gd name="T22" fmla="*/ 0 w 115"/>
                <a:gd name="T23" fmla="*/ 0 h 467"/>
                <a:gd name="T24" fmla="*/ 115 w 115"/>
                <a:gd name="T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  <a:gd name="T26" fmla="*/ 0 w 36"/>
                <a:gd name="T27" fmla="*/ 0 h 633"/>
                <a:gd name="T28" fmla="*/ 36 w 36"/>
                <a:gd name="T2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  <a:gd name="T8" fmla="*/ 0 w 28"/>
                <a:gd name="T9" fmla="*/ 0 h 59"/>
                <a:gd name="T10" fmla="*/ 28 w 28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  <a:gd name="T14" fmla="*/ 0 w 17"/>
                <a:gd name="T15" fmla="*/ 0 h 107"/>
                <a:gd name="T16" fmla="*/ 17 w 1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  <a:gd name="T32" fmla="*/ 0 w 294"/>
                <a:gd name="T33" fmla="*/ 0 h 568"/>
                <a:gd name="T34" fmla="*/ 294 w 294"/>
                <a:gd name="T3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  <a:gd name="T8" fmla="*/ 0 w 25"/>
                <a:gd name="T9" fmla="*/ 0 h 53"/>
                <a:gd name="T10" fmla="*/ 25 w 25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  <a:gd name="T16" fmla="*/ 0 w 29"/>
                <a:gd name="T17" fmla="*/ 0 h 141"/>
                <a:gd name="T18" fmla="*/ 29 w 29"/>
                <a:gd name="T1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  <a:gd name="T14" fmla="*/ 0 w 8"/>
                <a:gd name="T15" fmla="*/ 0 h 48"/>
                <a:gd name="T16" fmla="*/ 8 w 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  <a:gd name="T16" fmla="*/ 0 w 44"/>
                <a:gd name="T17" fmla="*/ 0 h 111"/>
                <a:gd name="T18" fmla="*/ 44 w 44"/>
                <a:gd name="T1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0AD21D-E3A9-4489-8A05-1A93AA740631}" type="datetimeFigureOut">
              <a:rPr lang="ar-SA"/>
              <a:pPr>
                <a:defRPr/>
              </a:pPr>
              <a:t>24/07/1436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72261-86D4-4CE0-8DAD-6434F540EA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cs typeface="Tahoma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cs typeface="Tahoma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cs typeface="Tahoma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cs typeface="Tahoma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623" y="3206839"/>
            <a:ext cx="9401576" cy="11848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Structural Design of AL-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Rehana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Building</a:t>
            </a:r>
            <a:b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  <a:endParaRPr lang="ar-S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65938"/>
            <a:ext cx="8915400" cy="20348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Prepared By: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Basel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Hassan                                                             Supervisor 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Majd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Barham                                                           Dr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Munther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Diab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Mo’tasem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Saidi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Saleh Se’bas</a:t>
            </a:r>
          </a:p>
        </p:txBody>
      </p:sp>
      <p:pic>
        <p:nvPicPr>
          <p:cNvPr id="4" name="Picture 3" descr="D:\Logos\NNU_Seal_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366" y="181914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0" y="1782114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bertus Extra Bold" pitchFamily="34" charset="0"/>
                <a:cs typeface="+mn-cs"/>
              </a:rPr>
              <a:t>An-Najah National University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bertus Extra Bold" pitchFamily="34" charset="0"/>
                <a:cs typeface="+mn-cs"/>
              </a:rPr>
              <a:t>Faculty of Engineering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bertus Extra Bold" pitchFamily="34" charset="0"/>
                <a:cs typeface="+mn-cs"/>
              </a:rPr>
              <a:t>Civil Engineering Department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bertus Extra Bold" pitchFamily="34" charset="0"/>
                <a:cs typeface="+mn-cs"/>
              </a:rPr>
              <a:t>Graduation Project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Extra Bold" pitchFamily="34" charset="0"/>
                <a:cs typeface="+mn-cs"/>
              </a:rPr>
              <a:t>II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Albertus Extra Bold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98434"/>
            <a:ext cx="8911687" cy="95416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Slabs</a:t>
            </a:r>
            <a:endParaRPr lang="ar-SA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3" y="1419723"/>
            <a:ext cx="7875639" cy="50941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Slabs</a:t>
            </a:r>
            <a:r>
              <a:rPr lang="ar-S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ar-S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strip 1</a:t>
            </a:r>
            <a:endParaRPr lang="ar-SA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Solid Slab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364849" y="2545737"/>
                <a:ext cx="4342893" cy="3354060"/>
              </a:xfrm>
              <a:noFill/>
            </p:spPr>
            <p:txBody>
              <a:bodyPr rtlCol="0">
                <a:normAutofit/>
              </a:bodyPr>
              <a:lstStyle/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2000" b="1" dirty="0" smtClean="0"/>
                  <a:t>Thickness: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14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1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1400" b="1" dirty="0"/>
                  <a:t> = </a:t>
                </a:r>
                <a:r>
                  <a:rPr lang="en-US" sz="1400" b="1" dirty="0" smtClean="0"/>
                  <a:t>0.182 </a:t>
                </a:r>
                <a:r>
                  <a:rPr lang="en-US" sz="1400" b="1" dirty="0"/>
                  <a:t>m … Use h = </a:t>
                </a:r>
                <a:r>
                  <a:rPr lang="en-US" sz="1400" b="1" dirty="0" smtClean="0"/>
                  <a:t>0.20 </a:t>
                </a:r>
                <a:r>
                  <a:rPr lang="en-US" sz="1400" b="1" dirty="0"/>
                  <a:t>m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2000" b="1" dirty="0"/>
                  <a:t>Load : 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1400" b="1" dirty="0"/>
                  <a:t>Wo</a:t>
                </a:r>
                <a:r>
                  <a:rPr lang="en-US" sz="1400" dirty="0"/>
                  <a:t> </a:t>
                </a:r>
                <a:r>
                  <a:rPr lang="en-US" sz="1400" b="1" dirty="0"/>
                  <a:t>= </a:t>
                </a:r>
                <a:r>
                  <a:rPr lang="en-US" sz="1400" b="1" dirty="0" smtClean="0"/>
                  <a:t>5  </a:t>
                </a:r>
                <a:r>
                  <a:rPr lang="en-US" sz="1400" b="1" dirty="0"/>
                  <a:t>KN/m</a:t>
                </a:r>
                <a:r>
                  <a:rPr lang="en-US" sz="1400" baseline="30000" dirty="0"/>
                  <a:t>2</a:t>
                </a:r>
                <a:r>
                  <a:rPr lang="en-US" sz="1400" b="1" dirty="0"/>
                  <a:t> 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1400" b="1" dirty="0"/>
                  <a:t>Wu  = </a:t>
                </a:r>
                <a:r>
                  <a:rPr lang="en-US" sz="1400" b="1" dirty="0" smtClean="0"/>
                  <a:t>15.8  </a:t>
                </a:r>
                <a:r>
                  <a:rPr lang="en-US" sz="1400" b="1" dirty="0"/>
                  <a:t>KN/m</a:t>
                </a:r>
                <a:r>
                  <a:rPr lang="en-US" sz="1400" b="1" baseline="30000" dirty="0"/>
                  <a:t>2</a:t>
                </a:r>
                <a:r>
                  <a:rPr lang="en-US" sz="1400" b="1" dirty="0"/>
                  <a:t> 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2000" b="1" dirty="0" smtClean="0"/>
                  <a:t>Check </a:t>
                </a:r>
                <a:r>
                  <a:rPr lang="en-US" sz="2000" b="1" dirty="0"/>
                  <a:t>Shear : 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:r>
                  <a:rPr lang="en-US" sz="1400" b="1" dirty="0"/>
                  <a:t>Vu =  </a:t>
                </a:r>
                <a:r>
                  <a:rPr lang="en-US" sz="1400" b="1" dirty="0" smtClean="0"/>
                  <a:t>38.7  </a:t>
                </a:r>
                <a:r>
                  <a:rPr lang="en-US" sz="1400" b="1" dirty="0"/>
                  <a:t>KN </a:t>
                </a:r>
              </a:p>
              <a:p>
                <a:pPr marL="0" lvl="0" indent="0" algn="l">
                  <a:buClr>
                    <a:srgbClr val="A5301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err="1"/>
                  <a:t>Vc</a:t>
                </a:r>
                <a:r>
                  <a:rPr lang="en-US" sz="1400" b="1" dirty="0"/>
                  <a:t> = </a:t>
                </a:r>
                <a:r>
                  <a:rPr lang="en-US" sz="1400" b="1" dirty="0" smtClean="0"/>
                  <a:t>112.4  </a:t>
                </a:r>
                <a:r>
                  <a:rPr lang="en-US" sz="1400" b="1" dirty="0"/>
                  <a:t>KN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𝑽𝒖</m:t>
                    </m:r>
                  </m:oMath>
                </a14:m>
                <a:r>
                  <a:rPr lang="en-US" sz="1400" b="1" dirty="0"/>
                  <a:t>  ….. OK</a:t>
                </a:r>
              </a:p>
              <a:p>
                <a:pPr marL="0" indent="0" algn="l" rtl="0" fontAlgn="auto">
                  <a:spcBef>
                    <a:spcPct val="50000"/>
                  </a:spcBef>
                  <a:spcAft>
                    <a:spcPts val="0"/>
                  </a:spcAft>
                  <a:buClr>
                    <a:srgbClr val="A53010"/>
                  </a:buClr>
                  <a:buNone/>
                  <a:defRPr/>
                </a:pPr>
                <a:endParaRPr lang="en-US" dirty="0" smtClean="0">
                  <a:solidFill>
                    <a:prstClr val="black"/>
                  </a:solidFill>
                  <a:latin typeface="Palatino" charset="0"/>
                </a:endParaRPr>
              </a:p>
              <a:p>
                <a:pPr marL="457200" lvl="1" indent="0" algn="l" rtl="0" fontAlgn="auto">
                  <a:spcBef>
                    <a:spcPct val="50000"/>
                  </a:spcBef>
                  <a:spcAft>
                    <a:spcPts val="0"/>
                  </a:spcAft>
                  <a:buClr>
                    <a:srgbClr val="A53010"/>
                  </a:buClr>
                  <a:buNone/>
                  <a:defRPr/>
                </a:pPr>
                <a:endParaRPr lang="en-US" b="1" dirty="0" smtClean="0"/>
              </a:p>
              <a:p>
                <a:pPr marL="0" indent="0" algn="l" rtl="0">
                  <a:buNone/>
                </a:pPr>
                <a:endParaRPr lang="en-US" sz="1200" dirty="0">
                  <a:latin typeface="Palatino"/>
                </a:endParaRPr>
              </a:p>
              <a:p>
                <a:pPr marL="0" indent="0" algn="l" rtl="0" fontAlgn="auto">
                  <a:spcAft>
                    <a:spcPts val="0"/>
                  </a:spcAft>
                  <a:buFont typeface="Wingdings 3" charset="2"/>
                  <a:buNone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rtl="0" fontAlgn="auto">
                  <a:spcAft>
                    <a:spcPts val="0"/>
                  </a:spcAft>
                  <a:buNone/>
                  <a:defRPr/>
                </a:pPr>
                <a:endParaRPr lang="ar-S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64849" y="2545737"/>
                <a:ext cx="4342893" cy="3354060"/>
              </a:xfrm>
              <a:blipFill rotWithShape="0">
                <a:blip r:embed="rId3"/>
                <a:stretch>
                  <a:fillRect l="-1404" t="-1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Ribbed Slab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282266" y="2545737"/>
                <a:ext cx="4223364" cy="4146007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000" b="1" dirty="0" smtClean="0"/>
                  <a:t>Thickness:</a:t>
                </a:r>
              </a:p>
              <a:p>
                <a:pPr marL="0" indent="0" algn="l">
                  <a:buNone/>
                </a:pPr>
                <a:r>
                  <a:rPr lang="en-US" sz="1400" b="1" dirty="0" smtClean="0"/>
                  <a:t>h </a:t>
                </a:r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400" b="1" dirty="0"/>
                  <a:t> = 0.237 m … Use h = 0.25 </a:t>
                </a:r>
                <a:r>
                  <a:rPr lang="en-US" sz="1400" b="1" dirty="0" smtClean="0"/>
                  <a:t>m</a:t>
                </a:r>
              </a:p>
              <a:p>
                <a:pPr marL="0" indent="0" algn="l">
                  <a:buNone/>
                </a:pPr>
                <a:r>
                  <a:rPr lang="en-US" sz="2000" b="1" dirty="0" smtClean="0"/>
                  <a:t>Load : </a:t>
                </a:r>
              </a:p>
              <a:p>
                <a:pPr marL="0" indent="0" algn="l">
                  <a:buNone/>
                </a:pPr>
                <a:r>
                  <a:rPr lang="en-US" sz="1400" b="1" dirty="0" smtClean="0"/>
                  <a:t>Wo</a:t>
                </a:r>
                <a:r>
                  <a:rPr lang="en-US" sz="1400" dirty="0" smtClean="0"/>
                  <a:t> </a:t>
                </a:r>
                <a:r>
                  <a:rPr lang="en-US" sz="1400" b="1" dirty="0"/>
                  <a:t>= 4.55 KN/m</a:t>
                </a:r>
                <a:r>
                  <a:rPr lang="en-US" sz="1400" baseline="30000" dirty="0"/>
                  <a:t>2</a:t>
                </a:r>
                <a:r>
                  <a:rPr lang="en-US" sz="1400" b="1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sz="1400" b="1" dirty="0"/>
                  <a:t>Wu 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= 15.26 KN/m</a:t>
                </a:r>
                <a:r>
                  <a:rPr lang="en-US" sz="1400" b="1" baseline="30000" dirty="0"/>
                  <a:t>2</a:t>
                </a:r>
                <a:r>
                  <a:rPr lang="en-US" sz="1400" b="1" dirty="0"/>
                  <a:t> </a:t>
                </a:r>
              </a:p>
              <a:p>
                <a:pPr marL="0" indent="0" algn="l">
                  <a:buNone/>
                </a:pPr>
                <a:r>
                  <a:rPr lang="en-US" sz="1400" b="1" dirty="0"/>
                  <a:t>Wu (ribbed) = 15.26 ( 0.52 ) = </a:t>
                </a:r>
                <a:r>
                  <a:rPr lang="en-US" sz="1400" b="1" dirty="0" smtClean="0"/>
                  <a:t>7.94 </a:t>
                </a:r>
                <a:r>
                  <a:rPr lang="en-US" sz="1400" b="1" dirty="0"/>
                  <a:t>KN/ m </a:t>
                </a:r>
              </a:p>
              <a:p>
                <a:pPr marL="0" indent="0" algn="l">
                  <a:buNone/>
                </a:pPr>
                <a:r>
                  <a:rPr lang="en-US" sz="2000" b="1" dirty="0" smtClean="0"/>
                  <a:t>Check Shear : </a:t>
                </a:r>
              </a:p>
              <a:p>
                <a:pPr marL="0" indent="0" algn="l">
                  <a:buNone/>
                </a:pPr>
                <a:r>
                  <a:rPr lang="en-US" sz="1400" b="1" dirty="0" smtClean="0"/>
                  <a:t>Vu =  16.5 KN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err="1"/>
                  <a:t>Vc</a:t>
                </a:r>
                <a:r>
                  <a:rPr lang="en-US" sz="1400" b="1" dirty="0"/>
                  <a:t> = </a:t>
                </a:r>
                <a:r>
                  <a:rPr lang="en-US" sz="1400" b="1" dirty="0" smtClean="0"/>
                  <a:t>17.46 </a:t>
                </a:r>
                <a:r>
                  <a:rPr lang="en-US" sz="1400" b="1" dirty="0"/>
                  <a:t>KN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𝑽𝒖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smtClean="0"/>
                  <a:t> ….. OK</a:t>
                </a:r>
              </a:p>
              <a:p>
                <a:pPr marL="0" indent="0" algn="l">
                  <a:buNone/>
                </a:pPr>
                <a:endParaRPr lang="ar-SA" sz="1400" b="1" dirty="0" smtClean="0"/>
              </a:p>
              <a:p>
                <a:pPr marL="0" indent="0" algn="l">
                  <a:buNone/>
                </a:pPr>
                <a:endParaRPr lang="en-US" sz="1400" b="1" dirty="0"/>
              </a:p>
              <a:p>
                <a:pPr marL="0" indent="0" algn="l">
                  <a:buNone/>
                </a:pPr>
                <a:endParaRPr lang="ar-SA" sz="14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282266" y="2545737"/>
                <a:ext cx="4223364" cy="4146007"/>
              </a:xfrm>
              <a:blipFill rotWithShape="0">
                <a:blip r:embed="rId4"/>
                <a:stretch>
                  <a:fillRect l="-1445" t="-8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51629" y="751575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1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  <a:cs typeface="Tahoma" pitchFamily="34" charset="0"/>
              </a:defRPr>
            </a:lvl2pPr>
            <a:lvl3pPr algn="l" defTabSz="457200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  <a:cs typeface="Tahoma" pitchFamily="34" charset="0"/>
              </a:defRPr>
            </a:lvl3pPr>
            <a:lvl4pPr algn="l" defTabSz="457200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  <a:cs typeface="Tahoma" pitchFamily="34" charset="0"/>
              </a:defRPr>
            </a:lvl4pPr>
            <a:lvl5pPr algn="l" defTabSz="457200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  <a:cs typeface="Tahoma" pitchFamily="34" charset="0"/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Slabs</a:t>
            </a:r>
            <a:r>
              <a:rPr lang="ar-S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ar-S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strip 1</a:t>
            </a:r>
            <a:endParaRPr lang="ar-SA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mtClean="0"/>
              <a:t>Solid Slab</a:t>
            </a:r>
            <a:endParaRPr lang="ar-SA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64849" y="2545737"/>
            <a:ext cx="4342893" cy="33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Font typeface="Wingdings 3" pitchFamily="18" charset="2"/>
              <a:buNone/>
              <a:defRPr/>
            </a:pPr>
            <a:endParaRPr lang="en-US" b="1" dirty="0" smtClean="0"/>
          </a:p>
          <a:p>
            <a:pPr marL="0" indent="0" algn="l" rtl="0">
              <a:buFont typeface="Wingdings 3" pitchFamily="18" charset="2"/>
              <a:buNone/>
            </a:pPr>
            <a:endParaRPr lang="en-US" sz="1200" dirty="0">
              <a:latin typeface="Palatino"/>
            </a:endParaRPr>
          </a:p>
          <a:p>
            <a:pPr marL="0" indent="0" algn="l" rtl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452115" y="1969474"/>
            <a:ext cx="399900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Ribbed Slab</a:t>
            </a:r>
            <a:endParaRPr lang="ar-SA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7227752" y="2545736"/>
            <a:ext cx="4223364" cy="41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 3" pitchFamily="18" charset="2"/>
              <a:buNone/>
            </a:pPr>
            <a:endParaRPr lang="en-US" sz="1400" b="1" dirty="0"/>
          </a:p>
          <a:p>
            <a:pPr marL="0" indent="0" algn="l">
              <a:buFont typeface="Wingdings 3" pitchFamily="18" charset="2"/>
              <a:buNone/>
            </a:pPr>
            <a:endParaRPr lang="ar-SA" sz="1400" b="1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64" y="2529303"/>
            <a:ext cx="4303736" cy="124079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03" y="2608949"/>
            <a:ext cx="4400913" cy="1240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41" y="4022445"/>
            <a:ext cx="4377743" cy="2685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20" y="4022445"/>
            <a:ext cx="4417461" cy="26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Beams</a:t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Beam 1</a:t>
            </a:r>
            <a:endParaRPr lang="ar-S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Solid Slab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89212" y="2548965"/>
                <a:ext cx="4342893" cy="3921107"/>
              </a:xfrm>
            </p:spPr>
            <p:txBody>
              <a:bodyPr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b="1" dirty="0" smtClean="0"/>
                  <a:t> Thickness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𝟎𝟖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/>
                  <a:t> = </a:t>
                </a:r>
                <a:r>
                  <a:rPr lang="en-US" b="1" dirty="0" smtClean="0"/>
                  <a:t>0.22 m ….. </a:t>
                </a:r>
                <a:r>
                  <a:rPr lang="en-US" b="1" dirty="0"/>
                  <a:t>U</a:t>
                </a:r>
                <a:r>
                  <a:rPr lang="en-US" b="1" dirty="0" smtClean="0"/>
                  <a:t>se 0.3 m </a:t>
                </a:r>
              </a:p>
              <a:p>
                <a:pPr marL="0" indent="0" algn="l">
                  <a:buNone/>
                </a:pPr>
                <a:r>
                  <a:rPr lang="en-US" sz="2000" b="1" dirty="0" smtClean="0"/>
                  <a:t>Loads :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W0 </a:t>
                </a:r>
                <a:r>
                  <a:rPr lang="en-US" b="1" dirty="0"/>
                  <a:t>=</a:t>
                </a:r>
                <a:r>
                  <a:rPr lang="en-US" b="1" dirty="0" smtClean="0"/>
                  <a:t> </a:t>
                </a:r>
                <a:r>
                  <a:rPr lang="en-US" b="1" dirty="0"/>
                  <a:t>3.75 </a:t>
                </a:r>
                <a:r>
                  <a:rPr lang="en-US" b="1" dirty="0" smtClean="0"/>
                  <a:t>KN/m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Wu = </a:t>
                </a:r>
                <a:r>
                  <a:rPr lang="en-US" b="1" dirty="0"/>
                  <a:t>63.75 </a:t>
                </a:r>
                <a:r>
                  <a:rPr lang="en-US" b="1" dirty="0" smtClean="0"/>
                  <a:t>KN/m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Check Shear: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Vu </a:t>
                </a:r>
                <a:r>
                  <a:rPr lang="en-US" b="1" dirty="0"/>
                  <a:t>= 122.4 KN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Vc</a:t>
                </a:r>
                <a:r>
                  <a:rPr lang="en-US" b="1" dirty="0"/>
                  <a:t> </a:t>
                </a:r>
                <a:r>
                  <a:rPr lang="en-US" b="1" dirty="0" smtClean="0"/>
                  <a:t>= </a:t>
                </a:r>
                <a:r>
                  <a:rPr lang="en-US" b="1" dirty="0"/>
                  <a:t>86 </a:t>
                </a:r>
                <a:r>
                  <a:rPr lang="en-US" b="1" dirty="0" smtClean="0"/>
                  <a:t>KN &lt; Vu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Vs = </a:t>
                </a:r>
                <a:r>
                  <a:rPr lang="en-US" b="1" dirty="0" err="1"/>
                  <a:t>Vn</a:t>
                </a:r>
                <a:r>
                  <a:rPr lang="en-US" b="1" dirty="0"/>
                  <a:t> – </a:t>
                </a:r>
                <a:r>
                  <a:rPr lang="en-US" b="1" dirty="0" err="1" smtClean="0"/>
                  <a:t>Vc</a:t>
                </a:r>
                <a:r>
                  <a:rPr lang="en-US" b="1" dirty="0" smtClean="0"/>
                  <a:t> </a:t>
                </a:r>
                <a:r>
                  <a:rPr lang="en-US" b="1" dirty="0"/>
                  <a:t>= 48.5 KN </a:t>
                </a:r>
                <a:endParaRPr lang="en-US" b="1" dirty="0" smtClean="0"/>
              </a:p>
              <a:p>
                <a:pPr marL="0" indent="0" algn="l">
                  <a:buNone/>
                </a:pPr>
                <a:r>
                  <a:rPr lang="en-US" b="1" dirty="0" smtClean="0"/>
                  <a:t>Use 1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ø 10/120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mm </a:t>
                </a:r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en-US" b="1" dirty="0" smtClean="0"/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89212" y="2548965"/>
                <a:ext cx="4342893" cy="3921107"/>
              </a:xfrm>
              <a:blipFill rotWithShape="0">
                <a:blip r:embed="rId3"/>
                <a:stretch>
                  <a:fillRect l="-1404" t="-1555" b="-4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Ribbed Slab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166957" y="2545738"/>
                <a:ext cx="4338674" cy="4118298"/>
              </a:xfrm>
            </p:spPr>
            <p:txBody>
              <a:bodyPr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b="1" dirty="0"/>
                  <a:t> Thickness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𝟎𝟖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/>
                  <a:t> = </a:t>
                </a:r>
                <a:r>
                  <a:rPr lang="en-US" b="1" dirty="0" smtClean="0"/>
                  <a:t>0.22 m….. Use 0.25 m </a:t>
                </a:r>
                <a:endParaRPr lang="en-US" b="1" dirty="0"/>
              </a:p>
              <a:p>
                <a:pPr marL="0" indent="0" algn="l">
                  <a:buNone/>
                </a:pPr>
                <a:r>
                  <a:rPr lang="en-US" sz="2000" b="1" dirty="0"/>
                  <a:t>Loads :</a:t>
                </a:r>
              </a:p>
              <a:p>
                <a:pPr marL="0" indent="0" algn="l">
                  <a:buNone/>
                </a:pPr>
                <a:r>
                  <a:rPr lang="en-US" b="1" dirty="0"/>
                  <a:t>W0 = 3.75 KN/m</a:t>
                </a:r>
              </a:p>
              <a:p>
                <a:pPr marL="0" indent="0" algn="l">
                  <a:buNone/>
                </a:pPr>
                <a:r>
                  <a:rPr lang="en-US" b="1" dirty="0"/>
                  <a:t>Wu = </a:t>
                </a:r>
                <a:r>
                  <a:rPr lang="en-US" b="1" dirty="0" smtClean="0"/>
                  <a:t>61.27 </a:t>
                </a:r>
                <a:r>
                  <a:rPr lang="en-US" b="1" dirty="0"/>
                  <a:t>KN/m</a:t>
                </a:r>
              </a:p>
              <a:p>
                <a:pPr marL="0" indent="0" algn="l">
                  <a:buNone/>
                </a:pPr>
                <a:r>
                  <a:rPr lang="en-US" b="1" dirty="0"/>
                  <a:t>Check Shear:</a:t>
                </a:r>
              </a:p>
              <a:p>
                <a:pPr marL="0" indent="0" algn="l">
                  <a:buNone/>
                </a:pPr>
                <a:r>
                  <a:rPr lang="en-US" b="1" dirty="0"/>
                  <a:t>Vu = </a:t>
                </a:r>
                <a:r>
                  <a:rPr lang="en-US" b="1" dirty="0" smtClean="0"/>
                  <a:t>124.1 </a:t>
                </a:r>
                <a:r>
                  <a:rPr lang="en-US" b="1" dirty="0"/>
                  <a:t>KN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Vc</a:t>
                </a:r>
                <a:r>
                  <a:rPr lang="en-US" b="1" dirty="0"/>
                  <a:t> = </a:t>
                </a:r>
                <a:r>
                  <a:rPr lang="en-US" b="1" dirty="0" smtClean="0"/>
                  <a:t>83.3 </a:t>
                </a:r>
                <a:r>
                  <a:rPr lang="en-US" b="1" dirty="0"/>
                  <a:t>KN &lt; Vu</a:t>
                </a:r>
              </a:p>
              <a:p>
                <a:pPr marL="0" indent="0" algn="l">
                  <a:buNone/>
                </a:pPr>
                <a:r>
                  <a:rPr lang="en-US" b="1" dirty="0"/>
                  <a:t>Vs = </a:t>
                </a:r>
                <a:r>
                  <a:rPr lang="en-US" b="1" dirty="0" err="1"/>
                  <a:t>Vn</a:t>
                </a:r>
                <a:r>
                  <a:rPr lang="en-US" b="1" dirty="0"/>
                  <a:t> – </a:t>
                </a:r>
                <a:r>
                  <a:rPr lang="en-US" b="1" dirty="0" err="1"/>
                  <a:t>Vc</a:t>
                </a:r>
                <a:r>
                  <a:rPr lang="en-US" b="1" dirty="0"/>
                  <a:t> = </a:t>
                </a:r>
                <a:r>
                  <a:rPr lang="en-US" b="1" dirty="0" smtClean="0"/>
                  <a:t>54.5 KN</a:t>
                </a:r>
              </a:p>
              <a:p>
                <a:pPr marL="0" indent="0" algn="l">
                  <a:buNone/>
                </a:pPr>
                <a:r>
                  <a:rPr lang="en-US" b="1" dirty="0" smtClean="0"/>
                  <a:t>Use 1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ø 10/100 mm </a:t>
                </a:r>
              </a:p>
              <a:p>
                <a:pPr marL="0" indent="0" algn="l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en-US" b="1" dirty="0"/>
              </a:p>
              <a:p>
                <a:pPr marL="0" indent="0" algn="l">
                  <a:buNone/>
                </a:pPr>
                <a:endParaRPr lang="ar-SA" dirty="0"/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166957" y="2545738"/>
                <a:ext cx="4338674" cy="4118298"/>
              </a:xfrm>
              <a:blipFill rotWithShape="0">
                <a:blip r:embed="rId4"/>
                <a:stretch>
                  <a:fillRect l="-1406" t="-163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Beams</a:t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Beam 1</a:t>
            </a:r>
            <a:endParaRPr lang="ar-S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Solid Slab</a:t>
            </a:r>
            <a:endParaRPr lang="ar-S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89212" y="2548965"/>
            <a:ext cx="4342893" cy="39211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ar-S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Ribbed Slab</a:t>
            </a:r>
            <a:endParaRPr lang="ar-SA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411829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ar-SA" dirty="0"/>
          </a:p>
          <a:p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90" y="2616668"/>
            <a:ext cx="4145260" cy="1165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9" y="3849994"/>
            <a:ext cx="4145261" cy="2789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5" y="2551314"/>
            <a:ext cx="4352734" cy="1230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5" y="3849994"/>
            <a:ext cx="4214913" cy="28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9137"/>
              </p:ext>
            </p:extLst>
          </p:nvPr>
        </p:nvGraphicFramePr>
        <p:xfrm>
          <a:off x="2665927" y="2112134"/>
          <a:ext cx="7406328" cy="390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6970"/>
                <a:gridCol w="2469358"/>
              </a:tblGrid>
              <a:tr h="9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Structural element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modifier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75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Column &amp;shear walls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0.70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75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Slabs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0.25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75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Beams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0.35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13656" y="423859"/>
            <a:ext cx="668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3D-Modeling &amp; Checks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600916" y="1544652"/>
            <a:ext cx="500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Modifier values for different structural elements.</a:t>
            </a:r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3D-Modeling &amp; Checks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18548"/>
            <a:ext cx="8915400" cy="24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3D-Modeling &amp; Checks</a:t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u="sng" dirty="0"/>
              <a:t>Modifier calculations for ribbed slab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89212" y="2548965"/>
                <a:ext cx="4342893" cy="39033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en-US" b="1" dirty="0" smtClean="0"/>
                  <a:t>For </a:t>
                </a:r>
                <a:r>
                  <a:rPr lang="en-US" b="1" dirty="0"/>
                  <a:t>Y direction 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 = 0.423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0.631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0.423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= 0.423 </a:t>
                </a:r>
                <a:endParaRPr lang="en-GB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0.631 </a:t>
                </a:r>
                <a:endParaRPr lang="en-US" dirty="0" smtClean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0.01896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0.25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= 0.01896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+mj-lt"/>
                  </a:rPr>
                  <a:t>Weight modifier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𝑠𝑎𝑝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725</m:t>
                        </m:r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 = 0.963 </a:t>
                </a:r>
                <a:endParaRPr lang="en-GB" dirty="0">
                  <a:latin typeface="+mj-lt"/>
                </a:endParaRPr>
              </a:p>
              <a:p>
                <a:pPr marL="0" indent="0" algn="l">
                  <a:buNone/>
                </a:pPr>
                <a:r>
                  <a:rPr lang="en-US" dirty="0"/>
                  <a:t>Mass modifier = 0.963</a:t>
                </a:r>
                <a:endParaRPr lang="en-GB" dirty="0"/>
              </a:p>
              <a:p>
                <a:pPr marL="0" indent="0" algn="l">
                  <a:buNone/>
                </a:pPr>
                <a:endParaRPr lang="en-GB" dirty="0"/>
              </a:p>
              <a:p>
                <a:pPr marL="0" indent="0" algn="l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89212" y="2548965"/>
                <a:ext cx="4342893" cy="3903349"/>
              </a:xfrm>
              <a:blipFill rotWithShape="0">
                <a:blip r:embed="rId2"/>
                <a:stretch>
                  <a:fillRect l="-843" t="-1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166957" y="2545738"/>
                <a:ext cx="4338674" cy="39065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en-US" b="1" dirty="0" smtClean="0"/>
                  <a:t>For X </a:t>
                </a:r>
                <a:r>
                  <a:rPr lang="en-US" b="1" dirty="0"/>
                  <a:t>direction 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0.631</a:t>
                </a:r>
                <a:endParaRPr lang="en-US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0.423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0.423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= 0.631</a:t>
                </a:r>
                <a:r>
                  <a:rPr lang="en-US" dirty="0" smtClean="0"/>
                  <a:t> </a:t>
                </a:r>
                <a:endParaRPr lang="en-GB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0.423 </a:t>
                </a:r>
                <a:endParaRPr lang="en-US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0.25</a:t>
                </a:r>
                <a:endParaRPr lang="en-US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= 0.01896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= 0.01896</a:t>
                </a:r>
              </a:p>
              <a:p>
                <a:pPr marL="0" indent="0" algn="l">
                  <a:buNone/>
                </a:pPr>
                <a:r>
                  <a:rPr lang="en-US" dirty="0"/>
                  <a:t>Weight modifier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𝑠𝑎𝑝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725</m:t>
                        </m:r>
                      </m:den>
                    </m:f>
                  </m:oMath>
                </a14:m>
                <a:r>
                  <a:rPr lang="en-US" dirty="0"/>
                  <a:t> = 0.963 </a:t>
                </a:r>
                <a:endParaRPr lang="en-GB" dirty="0"/>
              </a:p>
              <a:p>
                <a:pPr marL="0" indent="0" algn="l">
                  <a:buNone/>
                </a:pPr>
                <a:r>
                  <a:rPr lang="en-US" dirty="0"/>
                  <a:t>Mass modifier = 0.963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166957" y="2545738"/>
                <a:ext cx="4338674" cy="3906576"/>
              </a:xfrm>
              <a:blipFill rotWithShape="0">
                <a:blip r:embed="rId3"/>
                <a:stretch>
                  <a:fillRect l="-844" t="-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1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388" y="515156"/>
            <a:ext cx="8380412" cy="97879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3D-Modeling &amp; Checks</a:t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ar-S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388" y="1493949"/>
            <a:ext cx="9207837" cy="4952031"/>
          </a:xfrm>
        </p:spPr>
        <p:txBody>
          <a:bodyPr rtlCol="0">
            <a:normAutofit/>
          </a:bodyPr>
          <a:lstStyle/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defRPr/>
            </a:pPr>
            <a:endParaRPr lang="en-US" sz="1800" dirty="0" smtClean="0">
              <a:latin typeface="Palatino"/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Compatibility:</a:t>
            </a:r>
          </a:p>
          <a:p>
            <a:pPr marL="0" indent="0" algn="l" rtl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The structure works as one unit is verified.</a:t>
            </a:r>
          </a:p>
          <a:p>
            <a:pPr marL="0" indent="0" algn="l" rtl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alatino"/>
            </a:endParaRPr>
          </a:p>
          <a:p>
            <a:pPr marL="0" indent="0" algn="l" rtl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</a:endParaRPr>
          </a:p>
          <a:p>
            <a:pPr marL="0" indent="0" algn="l" rtl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3" y="2807591"/>
            <a:ext cx="4237150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3D-Modeling &amp; Checks</a:t>
            </a:r>
            <a:endParaRPr lang="ar-S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7109974" cy="576262"/>
          </a:xfrm>
        </p:spPr>
        <p:txBody>
          <a:bodyPr/>
          <a:lstStyle/>
          <a:p>
            <a:pPr algn="ctr"/>
            <a:r>
              <a:rPr lang="en-US" b="1" dirty="0"/>
              <a:t>Solid Slab</a:t>
            </a:r>
            <a:endParaRPr lang="ar-SA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395050" y="2548965"/>
            <a:ext cx="6572815" cy="3734139"/>
          </a:xfrm>
        </p:spPr>
        <p:txBody>
          <a:bodyPr>
            <a:norm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Equilibrium: </a:t>
            </a:r>
            <a:r>
              <a:rPr lang="en-US" dirty="0">
                <a:solidFill>
                  <a:srgbClr val="FF0000"/>
                </a:solidFill>
                <a:latin typeface="Palatino"/>
              </a:rPr>
              <a:t>(5% acceptable) </a:t>
            </a:r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Slab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weight = </a:t>
            </a:r>
            <a:r>
              <a:rPr lang="en-US" dirty="0"/>
              <a:t>9665.5 </a:t>
            </a:r>
            <a:r>
              <a:rPr lang="en-US" dirty="0" smtClean="0"/>
              <a:t>KN</a:t>
            </a:r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Columns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weight = </a:t>
            </a:r>
            <a:r>
              <a:rPr lang="en-US" u="sng" dirty="0" smtClean="0"/>
              <a:t>2145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KN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</a:endParaRPr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Beams weight = </a:t>
            </a:r>
            <a:r>
              <a:rPr lang="en-US" dirty="0"/>
              <a:t>4462.72 KN </a:t>
            </a:r>
            <a:endParaRPr lang="en-US" dirty="0" smtClean="0"/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Shear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wall weight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= </a:t>
            </a:r>
            <a:r>
              <a:rPr lang="en-US" dirty="0"/>
              <a:t>911.63 KN </a:t>
            </a:r>
            <a:endParaRPr lang="en-US" dirty="0" smtClean="0"/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External Walls = </a:t>
            </a:r>
            <a:r>
              <a:rPr lang="en-US" dirty="0"/>
              <a:t>7785 KN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</a:endParaRPr>
          </a:p>
          <a:p>
            <a:pPr algn="ctr" rt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Total dead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load(by hand)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</a:rPr>
              <a:t>= </a:t>
            </a:r>
            <a:r>
              <a:rPr lang="en-US" u="sng" dirty="0"/>
              <a:t>24969.9 KN</a:t>
            </a:r>
            <a:r>
              <a:rPr lang="en-US" dirty="0"/>
              <a:t> </a:t>
            </a:r>
            <a:r>
              <a:rPr lang="en-US" dirty="0" smtClean="0"/>
              <a:t>Total dead load (from SAP) =25107.737 </a:t>
            </a:r>
            <a:r>
              <a:rPr lang="en-US" dirty="0"/>
              <a:t>KN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Difference %=[(25107.737 -24969.9)/ 25107.737] *100%=0.55% &lt;5% so it is 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Outline 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152" y="1330859"/>
            <a:ext cx="9277461" cy="5224487"/>
          </a:xfrm>
        </p:spPr>
        <p:txBody>
          <a:bodyPr rtlCol="0">
            <a:normAutofit fontScale="55000" lnSpcReduction="20000"/>
          </a:bodyPr>
          <a:lstStyle/>
          <a:p>
            <a:pPr marL="685800" lvl="1"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Introduction.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Design.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3D- Modeling &amp; Checks. </a:t>
            </a:r>
          </a:p>
          <a:p>
            <a:pPr marL="685800" lvl="1" algn="l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Slabs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of columns (static).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analysis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900" b="1" dirty="0">
                <a:latin typeface="Times New Roman" panose="02020603050405020304" pitchFamily="18" charset="0"/>
              </a:rPr>
              <a:t> Dynamic analysis  for  seismic loading </a:t>
            </a:r>
            <a:endParaRPr lang="en-US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Analysis and design of slabs (dynamic)</a:t>
            </a:r>
            <a:endParaRPr lang="en-US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 design of beams (dynamic)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 design of columns (dynamic)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of footing 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elements 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Stairs</a:t>
            </a:r>
          </a:p>
          <a:p>
            <a:pPr marL="857250" lvl="1" indent="-4572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beams</a:t>
            </a:r>
          </a:p>
          <a:p>
            <a:pPr marL="400050" lvl="1" indent="0" algn="l" rtl="0" fontAlgn="auto">
              <a:spcAft>
                <a:spcPts val="0"/>
              </a:spcAft>
              <a:buNone/>
              <a:defRPr/>
            </a:pPr>
            <a:endParaRPr lang="en-US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 algn="l" rtl="0" fontAlgn="auto"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ar-SA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 of Columns (Static)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3746" y="1443335"/>
            <a:ext cx="10011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We will take the columns that have the same dimension and design them together, so there </a:t>
            </a:r>
            <a:r>
              <a:rPr lang="en-GB" sz="2400" dirty="0" smtClean="0">
                <a:latin typeface="Times New Roman" panose="02020603050405020304" pitchFamily="18" charset="0"/>
              </a:rPr>
              <a:t>are two </a:t>
            </a:r>
            <a:r>
              <a:rPr lang="en-GB" sz="2400" dirty="0">
                <a:latin typeface="Times New Roman" panose="02020603050405020304" pitchFamily="18" charset="0"/>
              </a:rPr>
              <a:t>groups of columns which there are 20*55 &amp; 30*55</a:t>
            </a:r>
            <a:endParaRPr lang="en-GB" sz="2400" dirty="0"/>
          </a:p>
          <a:p>
            <a:endParaRPr lang="en-GB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7" y="2364992"/>
            <a:ext cx="10058400" cy="2196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3746" y="47670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Pu=0.8</a:t>
            </a:r>
            <a:r>
              <a:rPr lang="az-Cyrl-AZ" dirty="0" smtClean="0"/>
              <a:t>Ф[</a:t>
            </a:r>
            <a:r>
              <a:rPr lang="en-US" dirty="0" smtClean="0"/>
              <a:t>0</a:t>
            </a:r>
            <a:r>
              <a:rPr lang="az-Cyrl-AZ" dirty="0" smtClean="0"/>
              <a:t>.85</a:t>
            </a:r>
            <a:r>
              <a:rPr lang="en-GB" dirty="0" err="1"/>
              <a:t>f'c</a:t>
            </a:r>
            <a:r>
              <a:rPr lang="en-GB" dirty="0"/>
              <a:t>(Ag-As)+</a:t>
            </a:r>
            <a:r>
              <a:rPr lang="en-GB" dirty="0" err="1"/>
              <a:t>Fy</a:t>
            </a:r>
            <a:r>
              <a:rPr lang="en-GB" dirty="0"/>
              <a:t>*As]=</a:t>
            </a:r>
          </a:p>
          <a:p>
            <a:r>
              <a:rPr lang="az-Cyrl-AZ" dirty="0" smtClean="0"/>
              <a:t>Ф=</a:t>
            </a:r>
            <a:r>
              <a:rPr lang="en-US" dirty="0" smtClean="0"/>
              <a:t>0</a:t>
            </a:r>
            <a:r>
              <a:rPr lang="az-Cyrl-AZ" dirty="0" smtClean="0"/>
              <a:t>.65 </a:t>
            </a:r>
            <a:r>
              <a:rPr lang="en-GB" dirty="0"/>
              <a:t>for tied columns.</a:t>
            </a:r>
          </a:p>
          <a:p>
            <a:r>
              <a:rPr lang="en-GB" dirty="0" err="1"/>
              <a:t>f'c</a:t>
            </a:r>
            <a:r>
              <a:rPr lang="en-GB" dirty="0"/>
              <a:t>=28 </a:t>
            </a:r>
            <a:r>
              <a:rPr lang="en-GB" dirty="0" err="1"/>
              <a:t>Mpa</a:t>
            </a:r>
            <a:endParaRPr lang="en-GB" dirty="0"/>
          </a:p>
          <a:p>
            <a:r>
              <a:rPr lang="en-GB" dirty="0"/>
              <a:t>As=</a:t>
            </a:r>
            <a:r>
              <a:rPr lang="el-GR" dirty="0"/>
              <a:t>ρ*</a:t>
            </a:r>
            <a:r>
              <a:rPr lang="en-GB" dirty="0"/>
              <a:t>Ag</a:t>
            </a:r>
          </a:p>
          <a:p>
            <a:r>
              <a:rPr lang="en-GB" dirty="0"/>
              <a:t>Assume </a:t>
            </a:r>
            <a:r>
              <a:rPr lang="el-GR" dirty="0" smtClean="0"/>
              <a:t>ρ=</a:t>
            </a:r>
            <a:r>
              <a:rPr lang="en-US" dirty="0" smtClean="0"/>
              <a:t>0</a:t>
            </a:r>
            <a:r>
              <a:rPr lang="el-GR" dirty="0" smtClean="0"/>
              <a:t>.01 </a:t>
            </a:r>
            <a:r>
              <a:rPr lang="el-GR" dirty="0"/>
              <a:t>(</a:t>
            </a:r>
            <a:r>
              <a:rPr lang="en-GB" dirty="0"/>
              <a:t>economical percentage of steel)</a:t>
            </a:r>
          </a:p>
          <a:p>
            <a:r>
              <a:rPr lang="en-GB" dirty="0" err="1"/>
              <a:t>Fy</a:t>
            </a:r>
            <a:r>
              <a:rPr lang="en-GB" dirty="0"/>
              <a:t>=420 </a:t>
            </a:r>
            <a:r>
              <a:rPr lang="en-GB" dirty="0" err="1"/>
              <a:t>Mpa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2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630" y="281568"/>
            <a:ext cx="8912225" cy="934456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 of Columns (Static)</a:t>
            </a:r>
            <a:b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Sample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5668" y="1914084"/>
            <a:ext cx="3043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of (20*55):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1322" y="2375749"/>
            <a:ext cx="999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The max. load that we found in this group is 1254.30 </a:t>
            </a:r>
            <a:r>
              <a:rPr lang="en-GB" sz="2400" dirty="0" smtClean="0">
                <a:latin typeface="Times New Roman" panose="02020603050405020304" pitchFamily="18" charset="0"/>
              </a:rPr>
              <a:t>KN</a:t>
            </a:r>
            <a:endParaRPr lang="en-GB" sz="2400" dirty="0">
              <a:latin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</a:rPr>
              <a:t>1254.30*10^3 </a:t>
            </a:r>
            <a:r>
              <a:rPr lang="pt-BR" sz="2400" dirty="0" smtClean="0">
                <a:latin typeface="Times New Roman" panose="02020603050405020304" pitchFamily="18" charset="0"/>
              </a:rPr>
              <a:t>=  0.8*0.65 [0.85*28 ((</a:t>
            </a:r>
            <a:r>
              <a:rPr lang="pt-BR" sz="2400" dirty="0">
                <a:latin typeface="Times New Roman" panose="02020603050405020304" pitchFamily="18" charset="0"/>
              </a:rPr>
              <a:t>550*200)-As</a:t>
            </a:r>
            <a:r>
              <a:rPr lang="pt-BR" sz="2400" dirty="0" smtClean="0">
                <a:latin typeface="Times New Roman" panose="02020603050405020304" pitchFamily="18" charset="0"/>
              </a:rPr>
              <a:t>)+ 420*As]</a:t>
            </a:r>
            <a:endParaRPr lang="pt-BR" sz="2400" dirty="0">
              <a:latin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</a:rPr>
              <a:t>As = 521.64 </a:t>
            </a:r>
            <a:r>
              <a:rPr lang="en-GB" sz="2400" dirty="0" smtClean="0">
                <a:latin typeface="Times New Roman" panose="02020603050405020304" pitchFamily="18" charset="0"/>
              </a:rPr>
              <a:t>mm2 use 6</a:t>
            </a:r>
            <a:r>
              <a:rPr lang="az-Cyrl-AZ" sz="2400" dirty="0" smtClean="0">
                <a:latin typeface="Times New Roman" panose="02020603050405020304" pitchFamily="18" charset="0"/>
              </a:rPr>
              <a:t>Ф1</a:t>
            </a:r>
            <a:r>
              <a:rPr lang="en-US" sz="2400" dirty="0" smtClean="0">
                <a:latin typeface="Times New Roman" panose="02020603050405020304" pitchFamily="18" charset="0"/>
              </a:rPr>
              <a:t>2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631322" y="350969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For stirrups: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use </a:t>
            </a:r>
            <a:r>
              <a:rPr lang="az-Cyrl-AZ" sz="2400" dirty="0">
                <a:latin typeface="Times New Roman" panose="02020603050405020304" pitchFamily="18" charset="0"/>
              </a:rPr>
              <a:t>Ф8 </a:t>
            </a:r>
            <a:r>
              <a:rPr lang="en-GB" sz="2400" dirty="0">
                <a:latin typeface="Times New Roman" panose="02020603050405020304" pitchFamily="18" charset="0"/>
              </a:rPr>
              <a:t>mm stirrup: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And a spacing S between the stirrups is the minimum of: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16 *</a:t>
            </a:r>
            <a:r>
              <a:rPr lang="en-GB" sz="2400" dirty="0" err="1">
                <a:latin typeface="Times New Roman" panose="02020603050405020304" pitchFamily="18" charset="0"/>
              </a:rPr>
              <a:t>db</a:t>
            </a:r>
            <a:r>
              <a:rPr lang="en-GB" sz="2400" dirty="0">
                <a:latin typeface="Times New Roman" panose="02020603050405020304" pitchFamily="18" charset="0"/>
              </a:rPr>
              <a:t> =224 mm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48 *ds =384 </a:t>
            </a:r>
            <a:r>
              <a:rPr lang="en-GB" sz="2400" dirty="0" smtClean="0">
                <a:latin typeface="Times New Roman" panose="02020603050405020304" pitchFamily="18" charset="0"/>
              </a:rPr>
              <a:t>mm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use </a:t>
            </a:r>
            <a:r>
              <a:rPr lang="az-Cyrl-AZ" sz="2400" dirty="0">
                <a:latin typeface="Times New Roman" panose="02020603050405020304" pitchFamily="18" charset="0"/>
              </a:rPr>
              <a:t>Ф8</a:t>
            </a:r>
            <a:r>
              <a:rPr lang="en-GB" sz="2400" dirty="0">
                <a:latin typeface="Times New Roman" panose="02020603050405020304" pitchFamily="18" charset="0"/>
              </a:rPr>
              <a:t>mm </a:t>
            </a:r>
            <a:r>
              <a:rPr lang="en-GB" sz="2400" dirty="0" smtClean="0">
                <a:latin typeface="Times New Roman" panose="02020603050405020304" pitchFamily="18" charset="0"/>
              </a:rPr>
              <a:t>/</a:t>
            </a:r>
            <a:r>
              <a:rPr lang="en-GB" sz="2400" dirty="0">
                <a:latin typeface="Times New Roman" panose="02020603050405020304" pitchFamily="18" charset="0"/>
              </a:rPr>
              <a:t>200mm.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979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37" y="469341"/>
            <a:ext cx="8912225" cy="947335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  for  seismic </a:t>
            </a:r>
            <a: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loading</a:t>
            </a:r>
            <a:b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89653" y="2677458"/>
            <a:ext cx="98179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The main methods of dynamic </a:t>
            </a:r>
            <a:r>
              <a:rPr lang="en-GB" sz="2400" dirty="0" smtClean="0">
                <a:latin typeface="Times New Roman" panose="02020603050405020304" pitchFamily="18" charset="0"/>
              </a:rPr>
              <a:t>analysis are </a:t>
            </a:r>
            <a:r>
              <a:rPr lang="en-GB" sz="2400" dirty="0">
                <a:latin typeface="Times New Roman" panose="02020603050405020304" pitchFamily="18" charset="0"/>
              </a:rPr>
              <a:t>the response spectrum analysis and the time- history analysis. UBC 97 code </a:t>
            </a:r>
            <a:r>
              <a:rPr lang="en-GB" sz="2400" dirty="0" smtClean="0">
                <a:latin typeface="Times New Roman" panose="02020603050405020304" pitchFamily="18" charset="0"/>
              </a:rPr>
              <a:t>and response </a:t>
            </a:r>
            <a:r>
              <a:rPr lang="en-GB" sz="2400" dirty="0">
                <a:latin typeface="Times New Roman" panose="02020603050405020304" pitchFamily="18" charset="0"/>
              </a:rPr>
              <a:t>spectrum analysis are used in this project for seismic loads</a:t>
            </a:r>
            <a:r>
              <a:rPr lang="en-GB" sz="2400" dirty="0" smtClean="0">
                <a:latin typeface="Times New Roman" panose="02020603050405020304" pitchFamily="18" charset="0"/>
              </a:rPr>
              <a:t>.</a:t>
            </a:r>
          </a:p>
          <a:p>
            <a:endParaRPr lang="en-GB" sz="2400" dirty="0" smtClean="0">
              <a:latin typeface="Times New Roman" panose="02020603050405020304" pitchFamily="18" charset="0"/>
            </a:endParaRPr>
          </a:p>
          <a:p>
            <a:endParaRPr lang="en-US" sz="2400" dirty="0" smtClean="0"/>
          </a:p>
          <a:p>
            <a:r>
              <a:rPr lang="en-GB" sz="2400" dirty="0">
                <a:latin typeface="Times New Roman" panose="02020603050405020304" pitchFamily="18" charset="0"/>
              </a:rPr>
              <a:t>Manual computations from UBC 97 code are </a:t>
            </a:r>
            <a:r>
              <a:rPr lang="en-GB" sz="2400" dirty="0" smtClean="0">
                <a:latin typeface="Times New Roman" panose="02020603050405020304" pitchFamily="18" charset="0"/>
              </a:rPr>
              <a:t>use </a:t>
            </a:r>
            <a:r>
              <a:rPr lang="en-GB" sz="2400" dirty="0">
                <a:latin typeface="Times New Roman" panose="02020603050405020304" pitchFamily="18" charset="0"/>
              </a:rPr>
              <a:t>with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appropriate factors Ca, </a:t>
            </a:r>
            <a:r>
              <a:rPr lang="en-GB" sz="2400" dirty="0" err="1">
                <a:latin typeface="Times New Roman" panose="02020603050405020304" pitchFamily="18" charset="0"/>
              </a:rPr>
              <a:t>Cv</a:t>
            </a:r>
            <a:r>
              <a:rPr lang="en-GB" sz="2400" dirty="0">
                <a:latin typeface="Times New Roman" panose="02020603050405020304" pitchFamily="18" charset="0"/>
              </a:rPr>
              <a:t>, R, I, and Z.</a:t>
            </a:r>
            <a:endParaRPr lang="en-GB" sz="2400" dirty="0"/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653" y="1816234"/>
            <a:ext cx="20505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1.Introduction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31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2537" y="469341"/>
            <a:ext cx="8912225" cy="947335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  for  seismic </a:t>
            </a:r>
            <a: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loading</a:t>
            </a:r>
            <a:b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GB" sz="28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400" dirty="0">
                <a:latin typeface="Times New Roman" panose="02020603050405020304" pitchFamily="18" charset="0"/>
              </a:rPr>
              <a:t>Main factors according to UBC 97 code:</a:t>
            </a:r>
            <a:br>
              <a:rPr lang="en-GB" sz="2400" dirty="0">
                <a:latin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</a:rPr>
              <a:t>Z= seismic zone factor, for </a:t>
            </a:r>
            <a:r>
              <a:rPr lang="en-GB" sz="2400" dirty="0" err="1">
                <a:latin typeface="Times New Roman" panose="02020603050405020304" pitchFamily="18" charset="0"/>
              </a:rPr>
              <a:t>Tulkarem</a:t>
            </a:r>
            <a:r>
              <a:rPr lang="en-GB" sz="2400" dirty="0">
                <a:latin typeface="Times New Roman" panose="02020603050405020304" pitchFamily="18" charset="0"/>
              </a:rPr>
              <a:t> city (Zone 2A); </a:t>
            </a:r>
            <a:r>
              <a:rPr lang="en-GB" sz="2400" b="1" dirty="0">
                <a:latin typeface="Times New Roman" panose="02020603050405020304" pitchFamily="18" charset="0"/>
              </a:rPr>
              <a:t>Z= </a:t>
            </a:r>
            <a:r>
              <a:rPr lang="en-GB" sz="2400" b="1" dirty="0" smtClean="0">
                <a:latin typeface="Times New Roman" panose="02020603050405020304" pitchFamily="18" charset="0"/>
              </a:rPr>
              <a:t>0.15</a:t>
            </a:r>
            <a:br>
              <a:rPr lang="en-GB" sz="2400" b="1" dirty="0" smtClean="0">
                <a:latin typeface="Times New Roman" panose="02020603050405020304" pitchFamily="18" charset="0"/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89653" y="1816234"/>
            <a:ext cx="23647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</a:rPr>
              <a:t>2. Seismic Loads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02" y="3195863"/>
            <a:ext cx="3166290" cy="33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1481" y="311180"/>
            <a:ext cx="7422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</a:br>
            <a:r>
              <a:rPr lang="en-GB" sz="28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Dynamic analysis  for  seismic loading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15413" y="2284755"/>
            <a:ext cx="1035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</a:rPr>
              <a:t>I= importance factor. From Table 16K (UBC 97), </a:t>
            </a:r>
            <a:r>
              <a:rPr lang="en-GB" sz="2400" dirty="0" smtClean="0">
                <a:latin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</a:rPr>
              <a:t>= 1</a:t>
            </a:r>
            <a:endParaRPr lang="en-GB" sz="2400" dirty="0"/>
          </a:p>
          <a:p>
            <a:endParaRPr lang="en-GB" sz="24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5413" y="2870229"/>
            <a:ext cx="98952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 numerical coefficient representative of the inherent over strength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global ductility capacity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lateral- force- resisting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6.5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concrete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walls with IMRF) according to Table 16-N in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UBC97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is rock so soil profile type SD from Table16-J (UBC 97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Ca=acceleration seismic coefficient, from Table 16-Q (UBC 97)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Ca=0.22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velocity seismic coefficient, from Table 16-R (UBC 97)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=0.32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6416" y="1681135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</a:rPr>
              <a:t>2. Seismic Loads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2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08608" y="369630"/>
            <a:ext cx="7422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</a:br>
            <a:r>
              <a:rPr lang="en-GB" sz="28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Dynamic analysis  for  seismic loading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86259" y="1789021"/>
            <a:ext cx="567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</a:rPr>
              <a:t>Definition of response spectrum function: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5" y="2250686"/>
            <a:ext cx="5465526" cy="451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35" y="2250686"/>
            <a:ext cx="5139359" cy="45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40" y="331973"/>
            <a:ext cx="6389162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88" y="1374479"/>
            <a:ext cx="961206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40" y="331973"/>
            <a:ext cx="6389162" cy="104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2780" y="1582960"/>
            <a:ext cx="476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</a:rPr>
              <a:t>For modal mass participation ratio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4" y="2253106"/>
            <a:ext cx="9126224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39" y="344852"/>
            <a:ext cx="6389162" cy="104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7704" y="1479929"/>
            <a:ext cx="4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</a:rPr>
              <a:t>3. </a:t>
            </a:r>
            <a:r>
              <a:rPr lang="en-GB" sz="2800" b="1" dirty="0">
                <a:latin typeface="Times New Roman" panose="02020603050405020304" pitchFamily="18" charset="0"/>
              </a:rPr>
              <a:t>Total base shear V check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133069" y="2239782"/>
            <a:ext cx="583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Total base shear can be calculated manually by this equation: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" y="2707711"/>
            <a:ext cx="2410161" cy="3915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374535" y="3234623"/>
                <a:ext cx="82035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</a:rPr>
                  <a:t>Substitute </a:t>
                </a:r>
                <a:r>
                  <a:rPr lang="en-GB" sz="2400" dirty="0" err="1">
                    <a:latin typeface="Times New Roman" panose="02020603050405020304" pitchFamily="18" charset="0"/>
                  </a:rPr>
                  <a:t>Wd</a:t>
                </a:r>
                <a:r>
                  <a:rPr lang="en-GB" sz="2400" dirty="0">
                    <a:latin typeface="Times New Roman" panose="02020603050405020304" pitchFamily="18" charset="0"/>
                  </a:rPr>
                  <a:t> = 35010 KN, </a:t>
                </a:r>
                <a:r>
                  <a:rPr lang="en-GB" sz="2400" dirty="0" err="1">
                    <a:latin typeface="Times New Roman" panose="02020603050405020304" pitchFamily="18" charset="0"/>
                  </a:rPr>
                  <a:t>Cv</a:t>
                </a:r>
                <a:r>
                  <a:rPr lang="en-GB" sz="2400" dirty="0">
                    <a:latin typeface="Times New Roman" panose="02020603050405020304" pitchFamily="18" charset="0"/>
                  </a:rPr>
                  <a:t> = 0.32, Ca= 0.22, I=1, T =0.55 s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</a:rPr>
                  <a:t>For R =6.5 </a:t>
                </a:r>
                <a:r>
                  <a:rPr lang="en-GB" sz="2400" dirty="0">
                    <a:latin typeface="Arial Unicode MS" panose="020B0604020202020204" pitchFamily="34" charset="-128"/>
                  </a:rPr>
                  <a:t>￫ </a:t>
                </a:r>
                <a:r>
                  <a:rPr lang="en-GB" sz="2400" dirty="0">
                    <a:latin typeface="Times New Roman" panose="02020603050405020304" pitchFamily="18" charset="0"/>
                  </a:rPr>
                  <a:t>V = 3671.4 KN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 err="1">
                    <a:latin typeface="Times New Roman" panose="02020603050405020304" pitchFamily="18" charset="0"/>
                  </a:rPr>
                  <a:t>Vmax</a:t>
                </a:r>
                <a:r>
                  <a:rPr lang="en-GB" sz="2400" dirty="0">
                    <a:latin typeface="Times New Roman" panose="02020603050405020304" pitchFamily="18" charset="0"/>
                  </a:rPr>
                  <a:t> ( 2962KN</a:t>
                </a:r>
                <a:r>
                  <a:rPr lang="en-GB" sz="2400" dirty="0" smtClean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</a:rPr>
                  <a:t>So Use </a:t>
                </a:r>
                <a:r>
                  <a:rPr lang="en-US" sz="2400" dirty="0" err="1" smtClean="0">
                    <a:latin typeface="Times New Roman" panose="02020603050405020304" pitchFamily="18" charset="0"/>
                  </a:rPr>
                  <a:t>Vmax</a:t>
                </a:r>
                <a:r>
                  <a:rPr lang="en-US" sz="2400" dirty="0" smtClean="0">
                    <a:latin typeface="Times New Roman" panose="02020603050405020304" pitchFamily="18" charset="0"/>
                  </a:rPr>
                  <a:t>. = 2962 KN</a:t>
                </a:r>
                <a:endParaRPr lang="en-GB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35" y="3234623"/>
                <a:ext cx="820357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9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9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3524" y="1531444"/>
            <a:ext cx="203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</a:rPr>
              <a:t>4. </a:t>
            </a:r>
            <a:r>
              <a:rPr lang="en-GB" b="1" dirty="0">
                <a:latin typeface="Times New Roman" panose="02020603050405020304" pitchFamily="18" charset="0"/>
              </a:rPr>
              <a:t>Period T Check: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39" y="344852"/>
            <a:ext cx="6389162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3" y="1900776"/>
            <a:ext cx="4625964" cy="45491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01048" y="22199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The following equation is used to check T:</a:t>
            </a:r>
          </a:p>
          <a:p>
            <a:r>
              <a:rPr lang="en-GB" dirty="0">
                <a:latin typeface="Times New Roman" panose="02020603050405020304" pitchFamily="18" charset="0"/>
              </a:rPr>
              <a:t>T= Ct (</a:t>
            </a:r>
            <a:r>
              <a:rPr lang="en-GB" dirty="0" err="1">
                <a:latin typeface="Times New Roman" panose="02020603050405020304" pitchFamily="18" charset="0"/>
              </a:rPr>
              <a:t>hn</a:t>
            </a:r>
            <a:r>
              <a:rPr lang="en-GB" dirty="0">
                <a:latin typeface="Times New Roman" panose="02020603050405020304" pitchFamily="18" charset="0"/>
              </a:rPr>
              <a:t>)</a:t>
            </a:r>
            <a:r>
              <a:rPr lang="en-GB" sz="1050" dirty="0">
                <a:latin typeface="Times New Roman" panose="02020603050405020304" pitchFamily="18" charset="0"/>
              </a:rPr>
              <a:t>3/4 </a:t>
            </a:r>
            <a:r>
              <a:rPr lang="en-GB" dirty="0">
                <a:latin typeface="Times New Roman" panose="02020603050405020304" pitchFamily="18" charset="0"/>
              </a:rPr>
              <a:t>where:</a:t>
            </a:r>
          </a:p>
          <a:p>
            <a:r>
              <a:rPr lang="en-GB" dirty="0" err="1">
                <a:latin typeface="Times New Roman" panose="02020603050405020304" pitchFamily="18" charset="0"/>
              </a:rPr>
              <a:t>hn</a:t>
            </a:r>
            <a:r>
              <a:rPr lang="en-GB" dirty="0">
                <a:latin typeface="Times New Roman" panose="02020603050405020304" pitchFamily="18" charset="0"/>
              </a:rPr>
              <a:t> is the height of structure in meters = 4 floor *3.25m + 5.4m = 18.4 m</a:t>
            </a:r>
          </a:p>
          <a:p>
            <a:r>
              <a:rPr lang="en-GB" dirty="0">
                <a:latin typeface="Times New Roman" panose="02020603050405020304" pitchFamily="18" charset="0"/>
              </a:rPr>
              <a:t>Ct is a constant = 0.03 , but we </a:t>
            </a:r>
            <a:r>
              <a:rPr lang="en-GB" dirty="0" err="1">
                <a:latin typeface="Times New Roman" panose="02020603050405020304" pitchFamily="18" charset="0"/>
              </a:rPr>
              <a:t>devide</a:t>
            </a:r>
            <a:r>
              <a:rPr lang="en-GB" dirty="0">
                <a:latin typeface="Times New Roman" panose="02020603050405020304" pitchFamily="18" charset="0"/>
              </a:rPr>
              <a:t> on 0.3048 to </a:t>
            </a:r>
            <a:r>
              <a:rPr lang="en-GB" dirty="0" smtClean="0">
                <a:latin typeface="Times New Roman" panose="02020603050405020304" pitchFamily="18" charset="0"/>
              </a:rPr>
              <a:t>convert </a:t>
            </a:r>
            <a:r>
              <a:rPr lang="en-GB" dirty="0">
                <a:latin typeface="Times New Roman" panose="02020603050405020304" pitchFamily="18" charset="0"/>
              </a:rPr>
              <a:t>for foot .</a:t>
            </a:r>
          </a:p>
          <a:p>
            <a:r>
              <a:rPr lang="en-GB" dirty="0">
                <a:latin typeface="Times New Roman" panose="02020603050405020304" pitchFamily="18" charset="0"/>
              </a:rPr>
              <a:t>Then T= 0.645 seconds.</a:t>
            </a:r>
          </a:p>
          <a:p>
            <a:r>
              <a:rPr lang="en-GB" dirty="0">
                <a:latin typeface="Times New Roman" panose="02020603050405020304" pitchFamily="18" charset="0"/>
              </a:rPr>
              <a:t>T model 0.622 sec is nearly equal relative to 0.645 sec . </a:t>
            </a:r>
            <a:endParaRPr lang="en-GB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5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416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Introduction </a:t>
            </a:r>
            <a:endParaRPr lang="ar-S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3648" y="1981200"/>
                <a:ext cx="9717331" cy="3777622"/>
              </a:xfrm>
            </p:spPr>
            <p:txBody>
              <a:bodyPr rtlCol="0">
                <a:normAutofit fontScale="85000" lnSpcReduction="20000"/>
              </a:bodyPr>
              <a:lstStyle/>
              <a:p>
                <a:pPr marL="0" indent="0" algn="l" rtl="0" fontAlgn="auto">
                  <a:spcAft>
                    <a:spcPts val="0"/>
                  </a:spcAft>
                  <a:buNone/>
                  <a:defRPr/>
                </a:pPr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building consists of </a:t>
                </a:r>
                <a:r>
                  <a:rPr lang="en-US" sz="2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five </a:t>
                </a: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floors described as follows:</a:t>
                </a: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The ground  floor has a height of </a:t>
                </a:r>
                <a:r>
                  <a:rPr lang="en-US" sz="2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5.4 </a:t>
                </a: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 , contains  stories  for commercial uses.</a:t>
                </a: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The remaining floors are residential </a:t>
                </a:r>
                <a:r>
                  <a:rPr lang="en-US" sz="2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floors, each floor contain two flats , each one has area of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The Parking is outside the building that is around it.</a:t>
                </a:r>
              </a:p>
              <a:p>
                <a:pPr algn="l" rtl="0"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648" y="1981200"/>
                <a:ext cx="9717331" cy="3777622"/>
              </a:xfrm>
              <a:blipFill rotWithShape="0"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369" y="1718084"/>
            <a:ext cx="11011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</a:rPr>
              <a:t>When </a:t>
            </a:r>
            <a:r>
              <a:rPr lang="en-GB" sz="2000" dirty="0">
                <a:latin typeface="Times New Roman" panose="02020603050405020304" pitchFamily="18" charset="0"/>
              </a:rPr>
              <a:t>we applied 1 KN/m2 on </a:t>
            </a:r>
            <a:r>
              <a:rPr lang="en-GB" sz="2000" dirty="0" smtClean="0">
                <a:latin typeface="Times New Roman" panose="02020603050405020304" pitchFamily="18" charset="0"/>
              </a:rPr>
              <a:t>the structure </a:t>
            </a:r>
            <a:r>
              <a:rPr lang="en-GB" sz="2000" dirty="0">
                <a:latin typeface="Times New Roman" panose="02020603050405020304" pitchFamily="18" charset="0"/>
              </a:rPr>
              <a:t>another more accurate equation is used to check T </a:t>
            </a:r>
            <a:r>
              <a:rPr lang="en-GB" sz="2000" dirty="0" smtClean="0">
                <a:latin typeface="Times New Roman" panose="02020603050405020304" pitchFamily="18" charset="0"/>
              </a:rPr>
              <a:t>result:</a:t>
            </a:r>
            <a:endParaRPr lang="en-GB" sz="20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30" y="431869"/>
            <a:ext cx="6389162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4" y="2307252"/>
            <a:ext cx="3091362" cy="1100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909" y="2307252"/>
            <a:ext cx="5473522" cy="4283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98527" y="3612981"/>
                <a:ext cx="4189382" cy="839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By </a:t>
                </a:r>
                <a:r>
                  <a:rPr lang="en-US" sz="16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relouf</a:t>
                </a:r>
                <a:r>
                  <a:rPr lang="en-US" sz="1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method</a:t>
                </a:r>
              </a:p>
              <a:p>
                <a:pPr algn="ctr"/>
                <a:r>
                  <a:rPr lang="en-US" sz="1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 = 2 </a:t>
                </a:r>
                <a14:m>
                  <m:oMath xmlns:m="http://schemas.openxmlformats.org/officeDocument/2006/math">
                    <m:r>
                      <a:rPr lang="en-US" sz="16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498</m:t>
                            </m:r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6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0.55 Sec</a:t>
                </a:r>
                <a:endPara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7" y="3612981"/>
                <a:ext cx="4189382" cy="839653"/>
              </a:xfrm>
              <a:prstGeom prst="rect">
                <a:avLst/>
              </a:prstGeom>
              <a:blipFill rotWithShape="0">
                <a:blip r:embed="rId5"/>
                <a:stretch>
                  <a:fillRect t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35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5565" y="392068"/>
            <a:ext cx="8912225" cy="1281112"/>
          </a:xfrm>
        </p:spPr>
        <p:txBody>
          <a:bodyPr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Analysis and design of slabs (dynamic)</a:t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b="1" dirty="0" smtClean="0"/>
              <a:t>Shear </a:t>
            </a:r>
            <a:r>
              <a:rPr lang="en-GB" sz="1800" b="1" dirty="0"/>
              <a:t>force contour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0" y="2723963"/>
            <a:ext cx="5516637" cy="3866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5565" y="1821051"/>
            <a:ext cx="325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 For Shear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8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5565" y="392068"/>
            <a:ext cx="8912225" cy="1281112"/>
          </a:xfrm>
        </p:spPr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Analysis and design of slabs (dynamic)</a:t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shear force at distance d/2 from face of support = 34.6 KN.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ØVc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0.75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1/6 (√28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170×1000) /1000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ØVc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=112.4 KN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 =34.6 KN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ØVc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=112&gt;Vu=34.6 no need for shear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reinforcement.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3092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Analysis and design of slabs (dynamic)</a:t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88" y="2415327"/>
            <a:ext cx="7210425" cy="4552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8329" y="2045995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M22 contours diagram</a:t>
            </a:r>
          </a:p>
        </p:txBody>
      </p:sp>
    </p:spTree>
    <p:extLst>
      <p:ext uri="{BB962C8B-B14F-4D97-AF65-F5344CB8AC3E}">
        <p14:creationId xmlns:p14="http://schemas.microsoft.com/office/powerpoint/2010/main" val="28508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Dynamic Analysis</a:t>
            </a:r>
            <a:br>
              <a:rPr lang="en-US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Analysis and design of slabs (dynamic)</a:t>
            </a:r>
            <a:br>
              <a:rPr lang="en-GB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431332" y="1905000"/>
            <a:ext cx="332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 of flexure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38" y="2647181"/>
            <a:ext cx="6249272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2440" y="323792"/>
            <a:ext cx="964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Analysis and design of </a:t>
            </a:r>
            <a:r>
              <a:rPr lang="en-GB" sz="36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beams </a:t>
            </a: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  <a:ea typeface="+mj-ea"/>
                <a:cs typeface="+mj-cs"/>
              </a:rPr>
              <a:t>(dynamic)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6" y="3561362"/>
            <a:ext cx="8945223" cy="16671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92440" y="2045810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</a:rPr>
              <a:t>Third basement Beams Dimensions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5648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3042" y="259398"/>
            <a:ext cx="1008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Analysis and design of beams (dynamic)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81" y="3138737"/>
            <a:ext cx="9878804" cy="1276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0" y="4415265"/>
            <a:ext cx="9850225" cy="3905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343" y="2038808"/>
            <a:ext cx="53495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Critical beam in group B1 (300*500)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48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3346" y="233640"/>
            <a:ext cx="9929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Analysis and design of beams (dynamic)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3346" y="1820128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Critical beam in group 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B2 (300*400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667952"/>
            <a:ext cx="10058400" cy="1418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4072012"/>
            <a:ext cx="979306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3346" y="272276"/>
            <a:ext cx="987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Analysis and design of beams (dynamic)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3346" y="1948917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Critical beam in group 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B3 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300*300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07" y="2544462"/>
            <a:ext cx="9650172" cy="1743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07" y="4421660"/>
            <a:ext cx="960254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225" y="195003"/>
            <a:ext cx="987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Analysis and design of beams (dynamic)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79" y="1827649"/>
            <a:ext cx="109073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pictures show the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differents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inflection points , moments and shear between static and dynamic :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" y="2656154"/>
            <a:ext cx="5427593" cy="371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48" y="2658646"/>
            <a:ext cx="5333172" cy="37123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7463" y="6457890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tatic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9624" y="6370951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ynamic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39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80" y="0"/>
            <a:ext cx="726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0011" y="117730"/>
            <a:ext cx="1025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Dynamic Analysis</a:t>
            </a:r>
            <a:b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Analysis and design of </a:t>
            </a:r>
            <a:r>
              <a:rPr lang="en-GB" sz="36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columns </a:t>
            </a:r>
            <a:r>
              <a:rPr lang="en-GB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(dynamic)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8496" y="607127"/>
            <a:ext cx="1025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Design OF Footings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8495" y="1451455"/>
            <a:ext cx="79205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</a:rPr>
              <a:t>Single </a:t>
            </a:r>
            <a:r>
              <a:rPr lang="en-GB" sz="2000" b="1" dirty="0">
                <a:latin typeface="Times New Roman" panose="02020603050405020304" pitchFamily="18" charset="0"/>
              </a:rPr>
              <a:t>Footing Design:</a:t>
            </a:r>
          </a:p>
          <a:p>
            <a:r>
              <a:rPr lang="en-GB" sz="2000" dirty="0" err="1">
                <a:latin typeface="Times New Roman" panose="02020603050405020304" pitchFamily="18" charset="0"/>
              </a:rPr>
              <a:t>F’c</a:t>
            </a:r>
            <a:r>
              <a:rPr lang="en-GB" sz="2000" dirty="0">
                <a:latin typeface="Times New Roman" panose="02020603050405020304" pitchFamily="18" charset="0"/>
              </a:rPr>
              <a:t> =28 </a:t>
            </a:r>
            <a:r>
              <a:rPr lang="en-GB" sz="2000" dirty="0" err="1">
                <a:latin typeface="Times New Roman" panose="02020603050405020304" pitchFamily="18" charset="0"/>
              </a:rPr>
              <a:t>Mpa</a:t>
            </a:r>
            <a:r>
              <a:rPr lang="en-GB" sz="2000" dirty="0">
                <a:latin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</a:rPr>
              <a:t>Fy</a:t>
            </a:r>
            <a:r>
              <a:rPr lang="en-GB" sz="2000" dirty="0">
                <a:latin typeface="Times New Roman" panose="02020603050405020304" pitchFamily="18" charset="0"/>
              </a:rPr>
              <a:t>=420Mpa</a:t>
            </a:r>
          </a:p>
          <a:p>
            <a:r>
              <a:rPr lang="en-GB" sz="2000" dirty="0" err="1">
                <a:latin typeface="Times New Roman" panose="02020603050405020304" pitchFamily="18" charset="0"/>
              </a:rPr>
              <a:t>qall</a:t>
            </a:r>
            <a:r>
              <a:rPr lang="en-GB" sz="2000" dirty="0">
                <a:latin typeface="Times New Roman" panose="02020603050405020304" pitchFamily="18" charset="0"/>
              </a:rPr>
              <a:t>=300 </a:t>
            </a:r>
            <a:r>
              <a:rPr lang="en-GB" sz="2000" dirty="0" err="1">
                <a:latin typeface="Times New Roman" panose="02020603050405020304" pitchFamily="18" charset="0"/>
              </a:rPr>
              <a:t>kN</a:t>
            </a:r>
            <a:r>
              <a:rPr lang="en-GB" sz="2000" dirty="0">
                <a:latin typeface="Times New Roman" panose="02020603050405020304" pitchFamily="18" charset="0"/>
              </a:rPr>
              <a:t>/m2</a:t>
            </a:r>
          </a:p>
          <a:p>
            <a:r>
              <a:rPr lang="en-GB" sz="2000" dirty="0">
                <a:latin typeface="Times New Roman" panose="02020603050405020304" pitchFamily="18" charset="0"/>
              </a:rPr>
              <a:t>Taking footing F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Column #6 to be calculated:</a:t>
            </a:r>
          </a:p>
          <a:p>
            <a:r>
              <a:rPr lang="en-GB" sz="2000" dirty="0">
                <a:latin typeface="Times New Roman" panose="02020603050405020304" pitchFamily="18" charset="0"/>
              </a:rPr>
              <a:t>Column dimensions 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55*30) cm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9" y="3280668"/>
            <a:ext cx="3236838" cy="2773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539" y="3280668"/>
            <a:ext cx="2800410" cy="2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66" y="2280400"/>
            <a:ext cx="7668695" cy="3353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496" y="607127"/>
            <a:ext cx="1025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Design OF Footings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779" y="1582263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Footings Dimension &amp; Reinforcement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8496" y="607127"/>
            <a:ext cx="1025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SPECIAL STRUCTURAL ELEMENTS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3778" y="1595839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</a:rPr>
              <a:t>1. </a:t>
            </a:r>
            <a:r>
              <a:rPr lang="en-GB" sz="2800" b="1" dirty="0" smtClean="0">
                <a:latin typeface="Times New Roman" panose="02020603050405020304" pitchFamily="18" charset="0"/>
              </a:rPr>
              <a:t>Stairs Design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106" y="2312063"/>
            <a:ext cx="5874883" cy="24788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287" y="253583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</a:rPr>
              <a:t>F’c</a:t>
            </a:r>
            <a:r>
              <a:rPr lang="en-GB" sz="2400" dirty="0">
                <a:latin typeface="Times New Roman" panose="02020603050405020304" pitchFamily="18" charset="0"/>
              </a:rPr>
              <a:t> = 28Mpa</a:t>
            </a:r>
          </a:p>
          <a:p>
            <a:r>
              <a:rPr lang="en-GB" sz="2400" dirty="0" err="1">
                <a:latin typeface="Times New Roman" panose="02020603050405020304" pitchFamily="18" charset="0"/>
              </a:rPr>
              <a:t>Fy</a:t>
            </a:r>
            <a:r>
              <a:rPr lang="en-GB" sz="2400" dirty="0">
                <a:latin typeface="Times New Roman" panose="02020603050405020304" pitchFamily="18" charset="0"/>
              </a:rPr>
              <a:t> =420Mpa.</a:t>
            </a:r>
          </a:p>
          <a:p>
            <a:r>
              <a:rPr lang="en-GB" sz="2400" dirty="0" smtClean="0">
                <a:latin typeface="Times New Roman" panose="02020603050405020304" pitchFamily="18" charset="0"/>
              </a:rPr>
              <a:t>SID </a:t>
            </a:r>
            <a:r>
              <a:rPr lang="en-GB" sz="2400" dirty="0">
                <a:latin typeface="Times New Roman" panose="02020603050405020304" pitchFamily="18" charset="0"/>
              </a:rPr>
              <a:t>Load = 3kN/m2.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Live load = 4kN/m2.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# of running = 4.2/ 0.28 = 15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# of rising =2.75/0.17 = 16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# of steps for one flight = 15 steps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979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154" y="22656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</a:rPr>
              <a:t>Thickness of the stairs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Assume simply supported slab:</a:t>
            </a:r>
          </a:p>
          <a:p>
            <a:r>
              <a:rPr lang="en-GB" sz="2400" dirty="0" err="1">
                <a:latin typeface="Times New Roman" panose="02020603050405020304" pitchFamily="18" charset="0"/>
              </a:rPr>
              <a:t>hmin</a:t>
            </a:r>
            <a:r>
              <a:rPr lang="en-GB" sz="2400" dirty="0">
                <a:latin typeface="Times New Roman" panose="02020603050405020304" pitchFamily="18" charset="0"/>
              </a:rPr>
              <a:t> = 0.85*(L/20)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= 0.85*(4.2/20)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= 0.18 m …… Take h=20cm with cover 3cm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53" y="1648496"/>
            <a:ext cx="5713647" cy="40359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9251" y="285155"/>
            <a:ext cx="1025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SPECIAL STRUCTURAL ELEMENTS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0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096" y="333708"/>
            <a:ext cx="7861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ln w="0"/>
                <a:gradFill>
                  <a:gsLst>
                    <a:gs pos="0">
                      <a:srgbClr val="92AA4C">
                        <a:lumMod val="50000"/>
                      </a:srgbClr>
                    </a:gs>
                    <a:gs pos="50000">
                      <a:srgbClr val="92AA4C"/>
                    </a:gs>
                    <a:gs pos="100000">
                      <a:srgbClr val="92AA4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SPECIAL STRUCTURAL ELEMENTS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7108" y="1041594"/>
            <a:ext cx="3182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</a:rPr>
              <a:t>2. Tie Beam design: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385397" y="1749480"/>
            <a:ext cx="421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</a:rPr>
              <a:t>Tie Beam at X-direction (exterior beam):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44958" y="210780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</a:rPr>
              <a:t>Materials:</a:t>
            </a:r>
          </a:p>
          <a:p>
            <a:r>
              <a:rPr lang="en-GB" sz="2000" dirty="0" err="1">
                <a:latin typeface="Times New Roman" panose="02020603050405020304" pitchFamily="18" charset="0"/>
              </a:rPr>
              <a:t>f’c</a:t>
            </a:r>
            <a:r>
              <a:rPr lang="en-GB" sz="2000" dirty="0">
                <a:latin typeface="Times New Roman" panose="02020603050405020304" pitchFamily="18" charset="0"/>
              </a:rPr>
              <a:t>=28 </a:t>
            </a:r>
            <a:r>
              <a:rPr lang="en-GB" sz="2000" dirty="0" err="1">
                <a:latin typeface="Times New Roman" panose="02020603050405020304" pitchFamily="18" charset="0"/>
              </a:rPr>
              <a:t>Mpa</a:t>
            </a:r>
            <a:r>
              <a:rPr lang="en-GB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GB" sz="2000" dirty="0" err="1">
                <a:latin typeface="Times New Roman" panose="02020603050405020304" pitchFamily="18" charset="0"/>
              </a:rPr>
              <a:t>fy</a:t>
            </a:r>
            <a:r>
              <a:rPr lang="en-GB" sz="2000" dirty="0">
                <a:latin typeface="Times New Roman" panose="02020603050405020304" pitchFamily="18" charset="0"/>
              </a:rPr>
              <a:t>=420Mpa.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5276045" y="2054077"/>
            <a:ext cx="7486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</a:rPr>
              <a:t>Loads:</a:t>
            </a:r>
          </a:p>
          <a:p>
            <a:r>
              <a:rPr lang="en-GB" dirty="0">
                <a:latin typeface="Times New Roman" panose="02020603050405020304" pitchFamily="18" charset="0"/>
              </a:rPr>
              <a:t>Wall load=18KN/m.</a:t>
            </a:r>
          </a:p>
          <a:p>
            <a:r>
              <a:rPr lang="en-GB" dirty="0">
                <a:latin typeface="Times New Roman" panose="02020603050405020304" pitchFamily="18" charset="0"/>
              </a:rPr>
              <a:t>Ultimate load from ground slab=1.2(0.1*25+3.5) + 1.6(3.5)=12.8KN/m</a:t>
            </a:r>
            <a:r>
              <a:rPr lang="en-GB" sz="1050" dirty="0">
                <a:latin typeface="Times New Roman" panose="02020603050405020304" pitchFamily="18" charset="0"/>
              </a:rPr>
              <a:t>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44958" y="33988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</a:rPr>
              <a:t>Beam Dimensions:</a:t>
            </a:r>
          </a:p>
          <a:p>
            <a:r>
              <a:rPr lang="en-GB" dirty="0">
                <a:latin typeface="Times New Roman" panose="02020603050405020304" pitchFamily="18" charset="0"/>
              </a:rPr>
              <a:t>Width=250mm.</a:t>
            </a:r>
          </a:p>
          <a:p>
            <a:r>
              <a:rPr lang="en-GB" dirty="0">
                <a:latin typeface="Times New Roman" panose="02020603050405020304" pitchFamily="18" charset="0"/>
              </a:rPr>
              <a:t>Depth=500mm.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41926" y="45976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</a:rPr>
              <a:t>Flexure Design</a:t>
            </a:r>
            <a:r>
              <a:rPr lang="en-GB" dirty="0">
                <a:latin typeface="Times New Roman" panose="02020603050405020304" pitchFamily="18" charset="0"/>
              </a:rPr>
              <a:t>:</a:t>
            </a:r>
          </a:p>
          <a:p>
            <a:r>
              <a:rPr lang="en-GB" dirty="0">
                <a:latin typeface="Times New Roman" panose="02020603050405020304" pitchFamily="18" charset="0"/>
              </a:rPr>
              <a:t>-For Mu=58.52 </a:t>
            </a:r>
            <a:r>
              <a:rPr lang="en-GB" dirty="0" err="1">
                <a:latin typeface="Times New Roman" panose="02020603050405020304" pitchFamily="18" charset="0"/>
              </a:rPr>
              <a:t>KN.m</a:t>
            </a:r>
            <a:endParaRPr lang="en-GB" dirty="0">
              <a:latin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</a:rPr>
              <a:t>ρ=0.00314&lt;0.0033</a:t>
            </a:r>
          </a:p>
          <a:p>
            <a:r>
              <a:rPr lang="en-GB" dirty="0">
                <a:latin typeface="Times New Roman" panose="02020603050405020304" pitchFamily="18" charset="0"/>
              </a:rPr>
              <a:t>As=0.0033*250*450</a:t>
            </a:r>
          </a:p>
          <a:p>
            <a:r>
              <a:rPr lang="en-GB" dirty="0">
                <a:latin typeface="Times New Roman" panose="02020603050405020304" pitchFamily="18" charset="0"/>
              </a:rPr>
              <a:t>= 371 mm</a:t>
            </a:r>
            <a:r>
              <a:rPr lang="en-GB" sz="1050" dirty="0">
                <a:latin typeface="Times New Roman" panose="02020603050405020304" pitchFamily="18" charset="0"/>
              </a:rPr>
              <a:t>2 </a:t>
            </a:r>
            <a:r>
              <a:rPr lang="en-GB" dirty="0">
                <a:latin typeface="Wingdings" panose="05000000000000000000" pitchFamily="2" charset="2"/>
              </a:rPr>
              <a:t> </a:t>
            </a:r>
            <a:r>
              <a:rPr lang="en-GB" dirty="0">
                <a:latin typeface="Times New Roman" panose="02020603050405020304" pitchFamily="18" charset="0"/>
              </a:rPr>
              <a:t>Use ( 3</a:t>
            </a:r>
            <a:r>
              <a:rPr lang="el-GR" dirty="0">
                <a:latin typeface="Times New Roman" panose="02020603050405020304" pitchFamily="18" charset="0"/>
              </a:rPr>
              <a:t>φ14 )</a:t>
            </a:r>
          </a:p>
          <a:p>
            <a:r>
              <a:rPr lang="en-GB" dirty="0">
                <a:latin typeface="Times New Roman" panose="02020603050405020304" pitchFamily="18" charset="0"/>
              </a:rPr>
              <a:t>Since ρ for maximum moment &lt; </a:t>
            </a:r>
            <a:r>
              <a:rPr lang="en-GB" dirty="0" err="1">
                <a:latin typeface="Times New Roman" panose="02020603050405020304" pitchFamily="18" charset="0"/>
              </a:rPr>
              <a:t>ρ</a:t>
            </a:r>
            <a:r>
              <a:rPr lang="en-GB" sz="1050" dirty="0" err="1">
                <a:latin typeface="Times New Roman" panose="02020603050405020304" pitchFamily="18" charset="0"/>
              </a:rPr>
              <a:t>min</a:t>
            </a:r>
            <a:r>
              <a:rPr lang="en-GB" sz="1050" dirty="0">
                <a:latin typeface="Times New Roman" panose="02020603050405020304" pitchFamily="18" charset="0"/>
              </a:rPr>
              <a:t> </a:t>
            </a:r>
            <a:r>
              <a:rPr lang="en-GB" dirty="0">
                <a:latin typeface="Wingdings" panose="05000000000000000000" pitchFamily="2" charset="2"/>
              </a:rPr>
              <a:t> </a:t>
            </a:r>
            <a:r>
              <a:rPr lang="en-GB" dirty="0">
                <a:latin typeface="Times New Roman" panose="02020603050405020304" pitchFamily="18" charset="0"/>
              </a:rPr>
              <a:t>use </a:t>
            </a:r>
            <a:r>
              <a:rPr lang="en-GB" dirty="0" err="1">
                <a:latin typeface="Times New Roman" panose="02020603050405020304" pitchFamily="18" charset="0"/>
              </a:rPr>
              <a:t>ρ</a:t>
            </a:r>
            <a:r>
              <a:rPr lang="en-GB" sz="1050" dirty="0" err="1">
                <a:latin typeface="Times New Roman" panose="02020603050405020304" pitchFamily="18" charset="0"/>
              </a:rPr>
              <a:t>min</a:t>
            </a:r>
            <a:r>
              <a:rPr lang="en-GB" sz="1050" dirty="0">
                <a:latin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</a:rPr>
              <a:t>for all moments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45" y="4451555"/>
            <a:ext cx="6769444" cy="14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224" y="2086378"/>
            <a:ext cx="8915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Thank You All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 </a:t>
            </a:r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for your attention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  <a:sym typeface="Wingdings" pitchFamily="2" charset="2"/>
              </a:rPr>
              <a:t>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145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Introduction </a:t>
            </a:r>
            <a:endParaRPr lang="ar-S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3" y="1712889"/>
                <a:ext cx="8915400" cy="4559121"/>
              </a:xfrm>
            </p:spPr>
            <p:txBody>
              <a:bodyPr rtlCol="0">
                <a:normAutofit/>
              </a:bodyPr>
              <a:lstStyle/>
              <a:p>
                <a:pPr lvl="0" algn="l" rtl="0" fontAlgn="auto">
                  <a:spcAft>
                    <a:spcPts val="0"/>
                  </a:spcAft>
                  <a:buFont typeface="Wingdings 3" charset="2"/>
                  <a:buChar char=""/>
                  <a:defRPr/>
                </a:pPr>
                <a:r>
                  <a:rPr lang="en-US" sz="2400" b="1" dirty="0" smtClean="0"/>
                  <a:t>Structural material :</a:t>
                </a:r>
                <a:endPara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 algn="l" rtl="0" fontAlgn="auto">
                  <a:spcBef>
                    <a:spcPct val="50000"/>
                  </a:spcBef>
                  <a:spcAft>
                    <a:spcPts val="0"/>
                  </a:spcAft>
                  <a:buFont typeface="Wingdings 3" charset="2"/>
                  <a:buChar char=""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Concrete:</a:t>
                </a:r>
              </a:p>
              <a:p>
                <a:pPr marL="457200" lvl="1" indent="0" algn="l" rtl="0" fontAlgn="auto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For slabs , beams and column the compressive strength </a:t>
                </a:r>
                <a:r>
                  <a:rPr lang="en-US" sz="1800" b="1" dirty="0"/>
                  <a:t>f</a:t>
                </a:r>
                <a:r>
                  <a:rPr lang="en-US" sz="1800" b="1" baseline="-25000" dirty="0" smtClean="0"/>
                  <a:t>c</a:t>
                </a:r>
                <a:r>
                  <a:rPr lang="en-US" sz="1800" b="1" baseline="30000" dirty="0" smtClean="0"/>
                  <a:t> </a:t>
                </a:r>
                <a:r>
                  <a:rPr lang="en-US" sz="1800" b="1" dirty="0"/>
                  <a:t>= 28 </a:t>
                </a:r>
                <a:r>
                  <a:rPr lang="en-US" sz="1800" b="1" dirty="0" smtClean="0"/>
                  <a:t>Mpa.</a:t>
                </a:r>
              </a:p>
              <a:p>
                <a:pPr marL="457200" lvl="1" indent="0" algn="l" rtl="0" fontAlgn="auto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The unit weight </a:t>
                </a:r>
                <a:r>
                  <a:rPr lang="en-US" sz="1800" dirty="0">
                    <a:solidFill>
                      <a:schemeClr val="tx1"/>
                    </a:solidFill>
                    <a:latin typeface="Palatino" charset="0"/>
                  </a:rPr>
                  <a:t>of the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concrete is 25kN/m3.</a:t>
                </a:r>
                <a:endParaRPr lang="en-US" sz="1800" dirty="0">
                  <a:solidFill>
                    <a:prstClr val="black"/>
                  </a:solidFill>
                  <a:latin typeface="Palatino" charset="0"/>
                </a:endParaRPr>
              </a:p>
              <a:p>
                <a:pPr lvl="1" algn="l" rtl="0" fontAlgn="auto">
                  <a:spcBef>
                    <a:spcPct val="50000"/>
                  </a:spcBef>
                  <a:spcAft>
                    <a:spcPts val="0"/>
                  </a:spcAft>
                  <a:buClr>
                    <a:srgbClr val="A53010"/>
                  </a:buClr>
                  <a:buFont typeface="Wingdings 3" charset="2"/>
                  <a:buChar char=""/>
                  <a:defRPr/>
                </a:pPr>
                <a:r>
                  <a:rPr lang="en-US" sz="1800" dirty="0" smtClean="0">
                    <a:solidFill>
                      <a:prstClr val="black"/>
                    </a:solidFill>
                    <a:latin typeface="Palatino" charset="0"/>
                  </a:rPr>
                  <a:t>Steel:</a:t>
                </a:r>
              </a:p>
              <a:p>
                <a:pPr marL="457200" lvl="1" indent="0" algn="l" rtl="0" fontAlgn="auto">
                  <a:spcBef>
                    <a:spcPct val="50000"/>
                  </a:spcBef>
                  <a:spcAft>
                    <a:spcPts val="0"/>
                  </a:spcAft>
                  <a:buClr>
                    <a:srgbClr val="A53010"/>
                  </a:buClr>
                  <a:buNone/>
                  <a:defRPr/>
                </a:pPr>
                <a:r>
                  <a:rPr lang="en-US" sz="1800" dirty="0" smtClean="0">
                    <a:solidFill>
                      <a:prstClr val="black"/>
                    </a:solidFill>
                    <a:latin typeface="Palatino" charset="0"/>
                  </a:rPr>
                  <a:t>Steel yielding strength </a:t>
                </a:r>
                <a:r>
                  <a:rPr lang="en-US" sz="1800" b="1" dirty="0" smtClean="0"/>
                  <a:t>f</a:t>
                </a:r>
                <a:r>
                  <a:rPr lang="en-US" sz="1800" b="1" baseline="-25000" dirty="0" smtClean="0"/>
                  <a:t>y</a:t>
                </a:r>
                <a:r>
                  <a:rPr lang="en-US" sz="1800" b="1" baseline="30000" dirty="0" smtClean="0"/>
                  <a:t> </a:t>
                </a:r>
                <a:r>
                  <a:rPr lang="en-US" sz="1800" b="1" dirty="0"/>
                  <a:t>= </a:t>
                </a:r>
                <a:r>
                  <a:rPr lang="en-US" sz="1800" b="1" dirty="0" smtClean="0"/>
                  <a:t>420 </a:t>
                </a:r>
                <a:r>
                  <a:rPr lang="en-US" sz="1800" b="1" dirty="0" err="1" smtClean="0"/>
                  <a:t>Mpa</a:t>
                </a:r>
                <a:r>
                  <a:rPr lang="en-US" sz="1800" b="1" dirty="0" smtClean="0"/>
                  <a:t>.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 algn="l" rtl="0" fontAlgn="auto">
                  <a:spcBef>
                    <a:spcPct val="50000"/>
                  </a:spcBef>
                  <a:spcAft>
                    <a:spcPts val="0"/>
                  </a:spcAft>
                  <a:buFont typeface="Wingdings 3" charset="2"/>
                  <a:buChar char=""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Concrete blocks:</a:t>
                </a:r>
              </a:p>
              <a:p>
                <a:pPr marL="457200" lvl="1" indent="0" algn="l" rtl="0" fontAlgn="auto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The unit weight of the concrete blocks used is 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Palatino" charset="0"/>
                  </a:rPr>
                  <a:t>12kN/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Palatino" charset="0"/>
                  </a:rPr>
                  <a:t>.</a:t>
                </a:r>
              </a:p>
              <a:p>
                <a:pPr marL="0" indent="0" algn="l" rtl="0" fontAlgn="auto">
                  <a:spcAft>
                    <a:spcPts val="0"/>
                  </a:spcAft>
                  <a:buFont typeface="Wingdings 3" charset="2"/>
                  <a:buNone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rtl="0" fontAlgn="auto">
                  <a:spcAft>
                    <a:spcPts val="0"/>
                  </a:spcAft>
                  <a:buFont typeface="Wingdings 3" charset="2"/>
                  <a:buChar char=""/>
                  <a:defRPr/>
                </a:pPr>
                <a:endParaRPr lang="ar-S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3" y="1712889"/>
                <a:ext cx="8915400" cy="4559121"/>
              </a:xfrm>
              <a:blipFill rotWithShape="0">
                <a:blip r:embed="rId3"/>
                <a:stretch>
                  <a:fillRect l="-958" t="-10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9212" y="939877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2400" b="1" dirty="0" err="1" smtClean="0">
                <a:solidFill>
                  <a:srgbClr val="404040"/>
                </a:solidFill>
                <a:latin typeface="Century Gothic"/>
                <a:cs typeface="+mn-cs"/>
              </a:rPr>
              <a:t>NonStructural</a:t>
            </a:r>
            <a:r>
              <a:rPr lang="en-US" sz="2400" b="1" dirty="0" smtClean="0">
                <a:solidFill>
                  <a:srgbClr val="404040"/>
                </a:solidFill>
                <a:latin typeface="Century Gothic"/>
                <a:cs typeface="+mn-cs"/>
              </a:rPr>
              <a:t> </a:t>
            </a:r>
            <a:r>
              <a:rPr lang="en-US" sz="2400" b="1" dirty="0">
                <a:solidFill>
                  <a:srgbClr val="404040"/>
                </a:solidFill>
                <a:latin typeface="Century Gothic"/>
                <a:cs typeface="+mn-cs"/>
              </a:rPr>
              <a:t>material :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+mn-cs"/>
            </a:endParaRPr>
          </a:p>
        </p:txBody>
      </p:sp>
      <p:pic>
        <p:nvPicPr>
          <p:cNvPr id="117" name="Content Placeholder 11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8531" y="1673224"/>
            <a:ext cx="10006295" cy="40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96214"/>
            <a:ext cx="8911687" cy="96591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Introduction </a:t>
            </a:r>
            <a:endParaRPr lang="ar-S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1133342"/>
            <a:ext cx="8915400" cy="5628066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Loads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dirty="0" smtClean="0">
                <a:solidFill>
                  <a:schemeClr val="tx1"/>
                </a:solidFill>
                <a:latin typeface="Palatino" charset="0"/>
              </a:rPr>
              <a:t>Dead loads: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Palatino" charset="0"/>
              </a:rPr>
              <a:t>Static &amp; constant loads, including the weight of structural elements (own weight)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Palatino" charset="0"/>
              </a:rPr>
              <a:t>  super imposed dead loads = 3.5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KN/m</a:t>
            </a:r>
            <a:r>
              <a:rPr lang="en-US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1800" dirty="0" smtClean="0">
              <a:solidFill>
                <a:schemeClr val="tx1"/>
              </a:solidFill>
              <a:latin typeface="Palatino" charset="0"/>
            </a:endParaRP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Live loads: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Non permanent loads on the structure like weight of people, furniture, water tank &amp; the building content. = 3.5 </a:t>
            </a:r>
            <a:r>
              <a:rPr lang="en-US" sz="1800" dirty="0" smtClean="0"/>
              <a:t> </a:t>
            </a:r>
            <a:r>
              <a:rPr lang="en-US" sz="1800" dirty="0"/>
              <a:t>KN/m</a:t>
            </a:r>
            <a:r>
              <a:rPr lang="en-US" sz="1800" baseline="30000" dirty="0"/>
              <a:t>2</a:t>
            </a:r>
            <a:endParaRPr lang="en-US" sz="1800" dirty="0" smtClean="0">
              <a:solidFill>
                <a:prstClr val="black"/>
              </a:solidFill>
              <a:latin typeface="Palatino" charset="0"/>
            </a:endParaRP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Perimeter Wall: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The weight of the perimeter wall 18 kN/m.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dirty="0" smtClean="0">
              <a:solidFill>
                <a:prstClr val="black"/>
              </a:solidFill>
              <a:latin typeface="Palatino" charset="0"/>
            </a:endParaRPr>
          </a:p>
          <a:p>
            <a:pPr marL="0" indent="0" algn="l" rtl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145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Introduction </a:t>
            </a:r>
            <a:endParaRPr lang="ar-S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1712889"/>
            <a:ext cx="8915400" cy="4559121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The most commonly used code in the modern world that used mainly in Palestine is ACI 318-08 which is used in this project.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Load combination: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U1 = 1.4(D.L)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U2 = 1.2(D.L )+ 1.6(L.L)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dirty="0" smtClean="0">
              <a:solidFill>
                <a:prstClr val="black"/>
              </a:solidFill>
              <a:latin typeface="Palatino" charset="0"/>
            </a:endParaRP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dirty="0">
              <a:solidFill>
                <a:prstClr val="black"/>
              </a:solidFill>
              <a:latin typeface="Palatino" charset="0"/>
            </a:endParaRP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Sap2000 </a:t>
            </a:r>
            <a:r>
              <a:rPr lang="en-US" sz="1800" dirty="0" err="1" smtClean="0">
                <a:solidFill>
                  <a:prstClr val="black"/>
                </a:solidFill>
                <a:latin typeface="Palatino" charset="0"/>
              </a:rPr>
              <a:t>programm</a:t>
            </a: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 , will be used in analysis of the structure.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dirty="0" smtClean="0">
              <a:solidFill>
                <a:schemeClr val="tx1"/>
              </a:solidFill>
              <a:latin typeface="Palatino"/>
            </a:endParaRP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388" y="515156"/>
            <a:ext cx="8380412" cy="97879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Preliminary Design of Slabs</a:t>
            </a:r>
            <a:endParaRPr lang="ar-S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1712889"/>
            <a:ext cx="8915400" cy="4559121"/>
          </a:xfrm>
        </p:spPr>
        <p:txBody>
          <a:bodyPr rtlCol="0">
            <a:normAutofit/>
          </a:bodyPr>
          <a:lstStyle/>
          <a:p>
            <a:pPr lvl="1" algn="l" rtl="0" fontAlgn="auto">
              <a:spcBef>
                <a:spcPct val="500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dirty="0" smtClean="0">
                <a:solidFill>
                  <a:schemeClr val="tx1"/>
                </a:solidFill>
                <a:latin typeface="Palatino" charset="0"/>
              </a:rPr>
              <a:t>In this project two slab systems are used which are: 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  * One way solid slab. 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  * One way ribbed slab.</a:t>
            </a:r>
          </a:p>
          <a:p>
            <a:pPr lvl="1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en-US" sz="1800" dirty="0" smtClean="0">
                <a:solidFill>
                  <a:prstClr val="black"/>
                </a:solidFill>
                <a:latin typeface="Palatino" charset="0"/>
              </a:rPr>
              <a:t> slab plan:</a:t>
            </a: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dirty="0">
              <a:solidFill>
                <a:prstClr val="black"/>
              </a:solidFill>
              <a:latin typeface="Palatino" charset="0"/>
            </a:endParaRPr>
          </a:p>
          <a:p>
            <a:pPr marL="457200" lvl="1" indent="0" algn="l" rtl="0" fontAlgn="auto">
              <a:spcBef>
                <a:spcPct val="50000"/>
              </a:spcBef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en-US" sz="1800" b="1" dirty="0" smtClean="0"/>
          </a:p>
          <a:p>
            <a:pPr marL="0" indent="0" algn="l" rtl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11" y="3411914"/>
            <a:ext cx="5467481" cy="30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2539</TotalTime>
  <Words>1278</Words>
  <Application>Microsoft Office PowerPoint</Application>
  <PresentationFormat>Widescreen</PresentationFormat>
  <Paragraphs>339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 Unicode MS</vt:lpstr>
      <vt:lpstr>Albertus Extra Bold</vt:lpstr>
      <vt:lpstr>Arial</vt:lpstr>
      <vt:lpstr>Calibri</vt:lpstr>
      <vt:lpstr>Cambria Math</vt:lpstr>
      <vt:lpstr>Century Gothic</vt:lpstr>
      <vt:lpstr>Palatino</vt:lpstr>
      <vt:lpstr>Tahoma</vt:lpstr>
      <vt:lpstr>Times New Roman</vt:lpstr>
      <vt:lpstr>Wingdings</vt:lpstr>
      <vt:lpstr>Wingdings 3</vt:lpstr>
      <vt:lpstr>Wisp</vt:lpstr>
      <vt:lpstr> Structural Design of AL-Rehana Building           </vt:lpstr>
      <vt:lpstr>Presentation Outline </vt:lpstr>
      <vt:lpstr>Introduction </vt:lpstr>
      <vt:lpstr>PowerPoint Presentation</vt:lpstr>
      <vt:lpstr>Introduction </vt:lpstr>
      <vt:lpstr>PowerPoint Presentation</vt:lpstr>
      <vt:lpstr>Introduction </vt:lpstr>
      <vt:lpstr>Introduction </vt:lpstr>
      <vt:lpstr> Preliminary Design of Slabs</vt:lpstr>
      <vt:lpstr> Preliminary Design of Slabs</vt:lpstr>
      <vt:lpstr> Preliminary Design of Slabs strip 1</vt:lpstr>
      <vt:lpstr>PowerPoint Presentation</vt:lpstr>
      <vt:lpstr> Preliminary Design of Beams Beam 1</vt:lpstr>
      <vt:lpstr> Preliminary Design of Beams Beam 1</vt:lpstr>
      <vt:lpstr>PowerPoint Presentation</vt:lpstr>
      <vt:lpstr>3D-Modeling &amp; Checks </vt:lpstr>
      <vt:lpstr>3D-Modeling &amp; Checks  Modifier calculations for ribbed slab </vt:lpstr>
      <vt:lpstr>3D-Modeling &amp; Checks  </vt:lpstr>
      <vt:lpstr>3D-Modeling &amp; Checks</vt:lpstr>
      <vt:lpstr>Design of Columns (Static)</vt:lpstr>
      <vt:lpstr>Design of Columns (Static)  Sample Calculation</vt:lpstr>
      <vt:lpstr>Dynamic Analysis Dynamic analysis  for  seismic loading   </vt:lpstr>
      <vt:lpstr>Dynamic Analysis Dynamic analysis  for  seismic loading   Main factors according to UBC 97 code: Z= seismic zone factor, for Tulkarem city (Zone 2A); Z= 0.15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Analysis Analysis and design of slabs (dynamic)   Shear force contour</vt:lpstr>
      <vt:lpstr>Dynamic Analysis Analysis and design of slabs (dynamic)  The maximum shear force at distance d/2 from face of support = 34.6 KN. ØVc= 0.75 × 1/6 (√28 ×170×1000) /1000 ØVc =112.4 KN Vu =34.6 KN ØVc=112&gt;Vu=34.6 no need for shear reinforcement. </vt:lpstr>
      <vt:lpstr>Dynamic Analysis Analysis and design of slabs (dynamic)  </vt:lpstr>
      <vt:lpstr>Dynamic Analysis Analysis and design of slabs (dynamic)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Geotechnics</dc:title>
  <dc:creator>alaa abd elhaq</dc:creator>
  <cp:lastModifiedBy>Saleh De'bas</cp:lastModifiedBy>
  <cp:revision>273</cp:revision>
  <dcterms:created xsi:type="dcterms:W3CDTF">2013-02-21T19:00:12Z</dcterms:created>
  <dcterms:modified xsi:type="dcterms:W3CDTF">2015-05-12T11:20:07Z</dcterms:modified>
</cp:coreProperties>
</file>