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413" autoAdjust="0"/>
    <p:restoredTop sz="94622"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031E389-7DB2-4ABD-967E-FDE4BBDBE039}" type="datetimeFigureOut">
              <a:rPr lang="ar-SA" smtClean="0"/>
              <a:t>13/08/36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200940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031E389-7DB2-4ABD-967E-FDE4BBDBE039}" type="datetimeFigureOut">
              <a:rPr lang="ar-SA" smtClean="0"/>
              <a:t>13/08/36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1306096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031E389-7DB2-4ABD-967E-FDE4BBDBE039}" type="datetimeFigureOut">
              <a:rPr lang="ar-SA" smtClean="0"/>
              <a:t>13/08/36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3404867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031E389-7DB2-4ABD-967E-FDE4BBDBE039}" type="datetimeFigureOut">
              <a:rPr lang="ar-SA" smtClean="0"/>
              <a:t>13/08/36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38276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31E389-7DB2-4ABD-967E-FDE4BBDBE039}" type="datetimeFigureOut">
              <a:rPr lang="ar-SA" smtClean="0"/>
              <a:t>13/08/36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158398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031E389-7DB2-4ABD-967E-FDE4BBDBE039}" type="datetimeFigureOut">
              <a:rPr lang="ar-SA" smtClean="0"/>
              <a:t>13/08/36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333915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031E389-7DB2-4ABD-967E-FDE4BBDBE039}" type="datetimeFigureOut">
              <a:rPr lang="ar-SA" smtClean="0"/>
              <a:t>13/08/36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1433956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031E389-7DB2-4ABD-967E-FDE4BBDBE039}" type="datetimeFigureOut">
              <a:rPr lang="ar-SA" smtClean="0"/>
              <a:t>13/08/36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1987788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1E389-7DB2-4ABD-967E-FDE4BBDBE039}" type="datetimeFigureOut">
              <a:rPr lang="ar-SA" smtClean="0"/>
              <a:t>13/08/36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282235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1E389-7DB2-4ABD-967E-FDE4BBDBE039}" type="datetimeFigureOut">
              <a:rPr lang="ar-SA" smtClean="0"/>
              <a:t>13/08/36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3242701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1E389-7DB2-4ABD-967E-FDE4BBDBE039}" type="datetimeFigureOut">
              <a:rPr lang="ar-SA" smtClean="0"/>
              <a:t>13/08/36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9430BCB-AFA3-483B-9F10-C55EE65B5C85}" type="slidenum">
              <a:rPr lang="ar-SA" smtClean="0"/>
              <a:t>‹#›</a:t>
            </a:fld>
            <a:endParaRPr lang="ar-SA"/>
          </a:p>
        </p:txBody>
      </p:sp>
    </p:spTree>
    <p:extLst>
      <p:ext uri="{BB962C8B-B14F-4D97-AF65-F5344CB8AC3E}">
        <p14:creationId xmlns:p14="http://schemas.microsoft.com/office/powerpoint/2010/main" val="227217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031E389-7DB2-4ABD-967E-FDE4BBDBE039}" type="datetimeFigureOut">
              <a:rPr lang="ar-SA" smtClean="0"/>
              <a:t>13/08/36</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430BCB-AFA3-483B-9F10-C55EE65B5C85}" type="slidenum">
              <a:rPr lang="ar-SA" smtClean="0"/>
              <a:t>‹#›</a:t>
            </a:fld>
            <a:endParaRPr lang="ar-SA"/>
          </a:p>
        </p:txBody>
      </p:sp>
    </p:spTree>
    <p:extLst>
      <p:ext uri="{BB962C8B-B14F-4D97-AF65-F5344CB8AC3E}">
        <p14:creationId xmlns:p14="http://schemas.microsoft.com/office/powerpoint/2010/main" val="288919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276872"/>
            <a:ext cx="7772400" cy="1440160"/>
          </a:xfrm>
        </p:spPr>
        <p:txBody>
          <a:bodyPr/>
          <a:lstStyle/>
          <a:p>
            <a:r>
              <a:rPr lang="en-US" b="1" dirty="0" smtClean="0"/>
              <a:t>Claims in  Construction Projects</a:t>
            </a:r>
            <a:endParaRPr lang="ar-SA" b="1" dirty="0"/>
          </a:p>
        </p:txBody>
      </p:sp>
    </p:spTree>
    <p:extLst>
      <p:ext uri="{BB962C8B-B14F-4D97-AF65-F5344CB8AC3E}">
        <p14:creationId xmlns:p14="http://schemas.microsoft.com/office/powerpoint/2010/main" val="2451832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1080120"/>
          </a:xfrm>
        </p:spPr>
        <p:txBody>
          <a:bodyPr>
            <a:noAutofit/>
          </a:bodyPr>
          <a:lstStyle/>
          <a:p>
            <a:pPr lvl="0"/>
            <a:r>
              <a:rPr kumimoji="0" lang="en-US" sz="3600" i="0" u="none" strike="noStrike" cap="none" normalizeH="0" baseline="0" dirty="0" smtClean="0">
                <a:ln>
                  <a:noFill/>
                </a:ln>
                <a:solidFill>
                  <a:schemeClr val="tx1"/>
                </a:solidFill>
                <a:effectLst/>
                <a:latin typeface="Times New Roman" pitchFamily="18" charset="0"/>
                <a:ea typeface="Calibri" pitchFamily="34" charset="0"/>
              </a:rPr>
              <a:t>Top ten causes of claims perception of</a:t>
            </a:r>
            <a:r>
              <a:rPr kumimoji="0" lang="en-US" sz="3600" i="0" u="none" strike="noStrike" cap="none" normalizeH="0" baseline="0" dirty="0" smtClean="0">
                <a:ln>
                  <a:noFill/>
                </a:ln>
                <a:solidFill>
                  <a:schemeClr val="tx1"/>
                </a:solidFill>
                <a:effectLst/>
                <a:latin typeface="Arial" pitchFamily="34" charset="0"/>
              </a:rPr>
              <a:t/>
            </a:r>
            <a:br>
              <a:rPr kumimoji="0" lang="en-US" sz="3600" i="0" u="none" strike="noStrike" cap="none" normalizeH="0" baseline="0" dirty="0" smtClean="0">
                <a:ln>
                  <a:noFill/>
                </a:ln>
                <a:solidFill>
                  <a:schemeClr val="tx1"/>
                </a:solidFill>
                <a:effectLst/>
                <a:latin typeface="Arial" pitchFamily="34" charset="0"/>
              </a:rPr>
            </a:br>
            <a:r>
              <a:rPr lang="en-US" sz="3600" dirty="0" smtClean="0"/>
              <a:t>contractors</a:t>
            </a:r>
            <a:endParaRPr lang="ar-SA" sz="3600" dirty="0"/>
          </a:p>
        </p:txBody>
      </p:sp>
      <p:graphicFrame>
        <p:nvGraphicFramePr>
          <p:cNvPr id="6" name="Table 5"/>
          <p:cNvGraphicFramePr>
            <a:graphicFrameLocks noGrp="1"/>
          </p:cNvGraphicFramePr>
          <p:nvPr>
            <p:extLst>
              <p:ext uri="{D42A27DB-BD31-4B8C-83A1-F6EECF244321}">
                <p14:modId xmlns:p14="http://schemas.microsoft.com/office/powerpoint/2010/main" val="1583502374"/>
              </p:ext>
            </p:extLst>
          </p:nvPr>
        </p:nvGraphicFramePr>
        <p:xfrm>
          <a:off x="1760220" y="1942941"/>
          <a:ext cx="5623560" cy="3527743"/>
        </p:xfrm>
        <a:graphic>
          <a:graphicData uri="http://schemas.openxmlformats.org/drawingml/2006/table">
            <a:tbl>
              <a:tblPr firstRow="1" firstCol="1" bandRow="1">
                <a:tableStyleId>{5C22544A-7EE6-4342-B048-85BDC9FD1C3A}</a:tableStyleId>
              </a:tblPr>
              <a:tblGrid>
                <a:gridCol w="582930"/>
                <a:gridCol w="4343400"/>
                <a:gridCol w="697230"/>
              </a:tblGrid>
              <a:tr h="0">
                <a:tc>
                  <a:txBody>
                    <a:bodyPr/>
                    <a:lstStyle/>
                    <a:p>
                      <a:pPr algn="just">
                        <a:lnSpc>
                          <a:spcPct val="150000"/>
                        </a:lnSpc>
                        <a:spcAft>
                          <a:spcPts val="0"/>
                        </a:spcAft>
                      </a:pPr>
                      <a:r>
                        <a:rPr lang="en-US" sz="1200" u="sng" dirty="0">
                          <a:effectLst/>
                        </a:rPr>
                        <a:t>Rank</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u="sng">
                          <a:effectLst/>
                        </a:rPr>
                        <a:t>Cause</a:t>
                      </a:r>
                      <a:endParaRPr lang="en-US" sz="1100">
                        <a:effectLst/>
                        <a:latin typeface="Calibri"/>
                        <a:ea typeface="Calibri"/>
                        <a:cs typeface="Arial"/>
                      </a:endParaRPr>
                    </a:p>
                  </a:txBody>
                  <a:tcPr marL="68580" marR="68580" marT="0" marB="0"/>
                </a:tc>
                <a:tc>
                  <a:txBody>
                    <a:bodyPr/>
                    <a:lstStyle/>
                    <a:p>
                      <a:pPr algn="just">
                        <a:lnSpc>
                          <a:spcPct val="150000"/>
                        </a:lnSpc>
                        <a:spcAft>
                          <a:spcPts val="0"/>
                        </a:spcAft>
                      </a:pPr>
                      <a:r>
                        <a:rPr lang="en-US" sz="1200" u="sng">
                          <a:effectLst/>
                        </a:rPr>
                        <a:t>Weight from 4</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1</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Extra work in site</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3.89</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2</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Municipalities regulation for example forbidden entry of trucks Downtown from 8:00 am to</a:t>
                      </a:r>
                      <a:r>
                        <a:rPr lang="ar-SA" sz="1200" dirty="0">
                          <a:effectLst/>
                        </a:rPr>
                        <a:t> 3:00</a:t>
                      </a:r>
                      <a:r>
                        <a:rPr lang="en-US" sz="1200" dirty="0">
                          <a:effectLst/>
                        </a:rPr>
                        <a:t>pm.</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3.82</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3</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Differing site condition.</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3.80</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4</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Variation of brands (type is not available in market).</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3.76</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5</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Delay in construction because of weather conditions.</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3.72</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6</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Schedule error prepared by the contractor.</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3.70</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7</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Currency change.</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3.68</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8</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The difficulty of implementing the project, as a result of implementing the project for the first time.</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3.57</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9</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Delay in answering field questions and variances.</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3.52</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10</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Poor management of site conditions.</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dirty="0">
                          <a:effectLst/>
                        </a:rPr>
                        <a:t>3.46</a:t>
                      </a:r>
                      <a:endParaRPr lang="en-US" sz="1100" dirty="0">
                        <a:effectLst/>
                        <a:latin typeface="Calibri"/>
                        <a:ea typeface="Calibri"/>
                        <a:cs typeface="Arial"/>
                      </a:endParaRPr>
                    </a:p>
                  </a:txBody>
                  <a:tcPr marL="68580" marR="68580" marT="0" marB="0"/>
                </a:tc>
              </a:tr>
            </a:tbl>
          </a:graphicData>
        </a:graphic>
      </p:graphicFrame>
      <p:sp>
        <p:nvSpPr>
          <p:cNvPr id="7" name="Rectangle 2"/>
          <p:cNvSpPr>
            <a:spLocks noGrp="1" noChangeArrowheads="1"/>
          </p:cNvSpPr>
          <p:nvPr>
            <p:ph type="subTitle" idx="1"/>
          </p:nvPr>
        </p:nvSpPr>
        <p:spPr bwMode="auto">
          <a:xfrm>
            <a:off x="4479634" y="312527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5535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70025"/>
          </a:xfrm>
        </p:spPr>
        <p:txBody>
          <a:bodyPr>
            <a:noAutofit/>
          </a:bodyPr>
          <a:lstStyle/>
          <a:p>
            <a:r>
              <a:rPr lang="en-US" sz="3600" b="1" dirty="0"/>
              <a:t>Causes of construction claims and identifying the responsible it is of each cause perception of owners</a:t>
            </a:r>
            <a:br>
              <a:rPr lang="en-US" sz="3600" b="1" dirty="0"/>
            </a:br>
            <a:endParaRPr lang="ar-SA" sz="3600" dirty="0"/>
          </a:p>
        </p:txBody>
      </p:sp>
      <p:sp>
        <p:nvSpPr>
          <p:cNvPr id="3" name="Subtitle 2"/>
          <p:cNvSpPr>
            <a:spLocks noGrp="1"/>
          </p:cNvSpPr>
          <p:nvPr>
            <p:ph type="subTitle" idx="1"/>
          </p:nvPr>
        </p:nvSpPr>
        <p:spPr>
          <a:xfrm>
            <a:off x="611560" y="1700808"/>
            <a:ext cx="8064896" cy="4608512"/>
          </a:xfrm>
        </p:spPr>
        <p:txBody>
          <a:bodyPr>
            <a:normAutofit fontScale="77500" lnSpcReduction="20000"/>
          </a:bodyPr>
          <a:lstStyle/>
          <a:p>
            <a:pPr algn="l"/>
            <a:r>
              <a:rPr lang="en-US" b="1" dirty="0"/>
              <a:t>each cause perception of owners</a:t>
            </a:r>
          </a:p>
          <a:p>
            <a:pPr algn="l"/>
            <a:r>
              <a:rPr lang="en-US" dirty="0"/>
              <a:t>The </a:t>
            </a:r>
            <a:r>
              <a:rPr lang="en-US" b="1" u="sng" dirty="0"/>
              <a:t>owner</a:t>
            </a:r>
            <a:r>
              <a:rPr lang="en-US" dirty="0"/>
              <a:t> is responsible for occurring the claims are</a:t>
            </a:r>
          </a:p>
          <a:p>
            <a:pPr lvl="0" algn="l"/>
            <a:r>
              <a:rPr lang="ar-SA" dirty="0" smtClean="0"/>
              <a:t>.</a:t>
            </a:r>
            <a:r>
              <a:rPr lang="en-US" dirty="0" smtClean="0"/>
              <a:t>Late </a:t>
            </a:r>
            <a:r>
              <a:rPr lang="en-US" dirty="0"/>
              <a:t>payments of agreed date</a:t>
            </a:r>
          </a:p>
          <a:p>
            <a:pPr lvl="0" algn="l"/>
            <a:r>
              <a:rPr lang="en-US" dirty="0"/>
              <a:t>Design changes and change in specification based on the </a:t>
            </a:r>
            <a:r>
              <a:rPr lang="ar-SA" dirty="0" smtClean="0"/>
              <a:t>.</a:t>
            </a:r>
            <a:r>
              <a:rPr lang="en-US" dirty="0" smtClean="0"/>
              <a:t>owner </a:t>
            </a:r>
            <a:r>
              <a:rPr lang="en-US" dirty="0"/>
              <a:t>request</a:t>
            </a:r>
          </a:p>
          <a:p>
            <a:pPr lvl="0" algn="l"/>
            <a:r>
              <a:rPr lang="ar-SA" dirty="0" smtClean="0"/>
              <a:t>.</a:t>
            </a:r>
            <a:r>
              <a:rPr lang="en-US" dirty="0" smtClean="0"/>
              <a:t>Variation </a:t>
            </a:r>
            <a:r>
              <a:rPr lang="en-US" dirty="0"/>
              <a:t>of brands (type is not available in market)</a:t>
            </a:r>
          </a:p>
          <a:p>
            <a:pPr lvl="0" algn="l"/>
            <a:r>
              <a:rPr lang="ar-SA" dirty="0" smtClean="0"/>
              <a:t>.</a:t>
            </a:r>
            <a:r>
              <a:rPr lang="en-US" dirty="0" smtClean="0"/>
              <a:t>Force </a:t>
            </a:r>
            <a:r>
              <a:rPr lang="en-US" dirty="0"/>
              <a:t>majeure</a:t>
            </a:r>
          </a:p>
          <a:p>
            <a:pPr algn="l"/>
            <a:r>
              <a:rPr lang="en-US" dirty="0"/>
              <a:t>The</a:t>
            </a:r>
            <a:r>
              <a:rPr lang="en-US" b="1" dirty="0"/>
              <a:t> </a:t>
            </a:r>
            <a:r>
              <a:rPr lang="en-US" b="1" u="sng" dirty="0"/>
              <a:t>contractor</a:t>
            </a:r>
            <a:r>
              <a:rPr lang="en-US" dirty="0"/>
              <a:t> is responsible for occurring the claims are </a:t>
            </a:r>
          </a:p>
          <a:p>
            <a:pPr lvl="0" algn="l"/>
            <a:r>
              <a:rPr lang="ar-SA" dirty="0" smtClean="0"/>
              <a:t>.</a:t>
            </a:r>
            <a:r>
              <a:rPr lang="en-US" dirty="0" smtClean="0"/>
              <a:t>Failure </a:t>
            </a:r>
            <a:r>
              <a:rPr lang="en-US" dirty="0"/>
              <a:t>to provide access to the site</a:t>
            </a:r>
          </a:p>
          <a:p>
            <a:pPr lvl="0" algn="l"/>
            <a:r>
              <a:rPr lang="ar-SA" dirty="0" smtClean="0"/>
              <a:t>.</a:t>
            </a:r>
            <a:r>
              <a:rPr lang="en-US" dirty="0" smtClean="0"/>
              <a:t>Poor </a:t>
            </a:r>
            <a:r>
              <a:rPr lang="en-US" dirty="0"/>
              <a:t>management of site conditions</a:t>
            </a:r>
          </a:p>
          <a:p>
            <a:pPr lvl="0" algn="l"/>
            <a:r>
              <a:rPr lang="ar-SA" dirty="0" smtClean="0"/>
              <a:t>.</a:t>
            </a:r>
            <a:r>
              <a:rPr lang="en-US" dirty="0" smtClean="0"/>
              <a:t>Insufficient </a:t>
            </a:r>
            <a:r>
              <a:rPr lang="en-US" dirty="0"/>
              <a:t>qualified labor in the site</a:t>
            </a:r>
          </a:p>
          <a:p>
            <a:pPr lvl="0" algn="l"/>
            <a:r>
              <a:rPr lang="ar-SA" dirty="0" smtClean="0"/>
              <a:t>.</a:t>
            </a:r>
            <a:r>
              <a:rPr lang="en-US" dirty="0" smtClean="0"/>
              <a:t>Delay </a:t>
            </a:r>
            <a:endParaRPr lang="en-US" dirty="0"/>
          </a:p>
          <a:p>
            <a:pPr algn="l"/>
            <a:endParaRPr lang="ar-SA" dirty="0"/>
          </a:p>
        </p:txBody>
      </p:sp>
    </p:spTree>
    <p:extLst>
      <p:ext uri="{BB962C8B-B14F-4D97-AF65-F5344CB8AC3E}">
        <p14:creationId xmlns:p14="http://schemas.microsoft.com/office/powerpoint/2010/main" val="1065160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920"/>
            <a:ext cx="7772400" cy="45719"/>
          </a:xfrm>
        </p:spPr>
        <p:txBody>
          <a:bodyPr>
            <a:normAutofit fontScale="90000"/>
          </a:bodyPr>
          <a:lstStyle/>
          <a:p>
            <a:endParaRPr lang="ar-SA" dirty="0"/>
          </a:p>
        </p:txBody>
      </p:sp>
      <p:sp>
        <p:nvSpPr>
          <p:cNvPr id="3" name="Subtitle 2"/>
          <p:cNvSpPr>
            <a:spLocks noGrp="1"/>
          </p:cNvSpPr>
          <p:nvPr>
            <p:ph type="subTitle" idx="1"/>
          </p:nvPr>
        </p:nvSpPr>
        <p:spPr>
          <a:xfrm>
            <a:off x="1371600" y="980728"/>
            <a:ext cx="6400800" cy="4658072"/>
          </a:xfrm>
        </p:spPr>
        <p:txBody>
          <a:bodyPr>
            <a:normAutofit fontScale="92500" lnSpcReduction="10000"/>
          </a:bodyPr>
          <a:lstStyle/>
          <a:p>
            <a:pPr algn="l"/>
            <a:r>
              <a:rPr lang="en-US" dirty="0"/>
              <a:t>And the others causes are because of the</a:t>
            </a:r>
            <a:r>
              <a:rPr lang="en-US" b="1" dirty="0"/>
              <a:t> </a:t>
            </a:r>
            <a:r>
              <a:rPr lang="en-US" b="1" u="sng" dirty="0" smtClean="0"/>
              <a:t>designer</a:t>
            </a:r>
            <a:endParaRPr lang="en-US" dirty="0"/>
          </a:p>
          <a:p>
            <a:pPr lvl="0" algn="l"/>
            <a:r>
              <a:rPr lang="en-US" dirty="0"/>
              <a:t>late approval for drawings and samples </a:t>
            </a:r>
            <a:r>
              <a:rPr lang="ar-SA" dirty="0" smtClean="0"/>
              <a:t>.</a:t>
            </a:r>
            <a:r>
              <a:rPr lang="en-US" dirty="0" smtClean="0"/>
              <a:t>from </a:t>
            </a:r>
            <a:r>
              <a:rPr lang="en-US" dirty="0"/>
              <a:t>the supervisor engineer</a:t>
            </a:r>
          </a:p>
          <a:p>
            <a:pPr lvl="0" algn="l"/>
            <a:r>
              <a:rPr lang="ar-SA" dirty="0" smtClean="0"/>
              <a:t>.</a:t>
            </a:r>
            <a:r>
              <a:rPr lang="en-US" dirty="0" smtClean="0"/>
              <a:t>Delay </a:t>
            </a:r>
            <a:r>
              <a:rPr lang="en-US" dirty="0"/>
              <a:t>in answering field questions</a:t>
            </a:r>
          </a:p>
          <a:p>
            <a:pPr lvl="0" algn="l"/>
            <a:r>
              <a:rPr lang="en-US" dirty="0"/>
              <a:t>Design error or (unclear) </a:t>
            </a:r>
            <a:r>
              <a:rPr lang="en-US" dirty="0" smtClean="0"/>
              <a:t>drawings.</a:t>
            </a:r>
            <a:endParaRPr lang="en-US" dirty="0"/>
          </a:p>
          <a:p>
            <a:pPr lvl="0" algn="l"/>
            <a:r>
              <a:rPr lang="ar-SA" dirty="0" smtClean="0"/>
              <a:t>.</a:t>
            </a:r>
            <a:r>
              <a:rPr lang="en-US" dirty="0" smtClean="0"/>
              <a:t>Error </a:t>
            </a:r>
            <a:r>
              <a:rPr lang="en-US" dirty="0"/>
              <a:t>in estimating the cost and the </a:t>
            </a:r>
            <a:r>
              <a:rPr lang="ar-SA" dirty="0" smtClean="0"/>
              <a:t>.</a:t>
            </a:r>
            <a:r>
              <a:rPr lang="en-US" dirty="0" smtClean="0"/>
              <a:t>duration </a:t>
            </a:r>
            <a:r>
              <a:rPr lang="en-US" dirty="0"/>
              <a:t>of the project</a:t>
            </a:r>
          </a:p>
          <a:p>
            <a:pPr lvl="0" algn="l"/>
            <a:r>
              <a:rPr lang="ar-SA" dirty="0" smtClean="0"/>
              <a:t>.</a:t>
            </a:r>
            <a:r>
              <a:rPr lang="en-US" dirty="0" smtClean="0"/>
              <a:t>Variation </a:t>
            </a:r>
            <a:r>
              <a:rPr lang="en-US" dirty="0"/>
              <a:t>of </a:t>
            </a:r>
            <a:r>
              <a:rPr lang="en-US" dirty="0" smtClean="0"/>
              <a:t>brands</a:t>
            </a:r>
            <a:endParaRPr lang="en-US" dirty="0"/>
          </a:p>
        </p:txBody>
      </p:sp>
    </p:spTree>
    <p:extLst>
      <p:ext uri="{BB962C8B-B14F-4D97-AF65-F5344CB8AC3E}">
        <p14:creationId xmlns:p14="http://schemas.microsoft.com/office/powerpoint/2010/main" val="2652230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2"/>
            <a:ext cx="7772400" cy="1470025"/>
          </a:xfrm>
        </p:spPr>
        <p:txBody>
          <a:bodyPr>
            <a:noAutofit/>
          </a:bodyPr>
          <a:lstStyle/>
          <a:p>
            <a:r>
              <a:rPr lang="en-US" sz="3600" dirty="0"/>
              <a:t>Rate of Importance perception of owners</a:t>
            </a:r>
            <a:br>
              <a:rPr lang="en-US" sz="3600" dirty="0"/>
            </a:br>
            <a:endParaRPr lang="ar-SA" sz="3600" dirty="0"/>
          </a:p>
        </p:txBody>
      </p:sp>
      <p:graphicFrame>
        <p:nvGraphicFramePr>
          <p:cNvPr id="4" name="Table 3"/>
          <p:cNvGraphicFramePr>
            <a:graphicFrameLocks noGrp="1"/>
          </p:cNvGraphicFramePr>
          <p:nvPr>
            <p:extLst>
              <p:ext uri="{D42A27DB-BD31-4B8C-83A1-F6EECF244321}">
                <p14:modId xmlns:p14="http://schemas.microsoft.com/office/powerpoint/2010/main" val="27037325"/>
              </p:ext>
            </p:extLst>
          </p:nvPr>
        </p:nvGraphicFramePr>
        <p:xfrm>
          <a:off x="1760220" y="2217261"/>
          <a:ext cx="5623560" cy="2980309"/>
        </p:xfrm>
        <a:graphic>
          <a:graphicData uri="http://schemas.openxmlformats.org/drawingml/2006/table">
            <a:tbl>
              <a:tblPr firstRow="1" firstCol="1" bandRow="1">
                <a:tableStyleId>{5C22544A-7EE6-4342-B048-85BDC9FD1C3A}</a:tableStyleId>
              </a:tblPr>
              <a:tblGrid>
                <a:gridCol w="582930"/>
                <a:gridCol w="4343400"/>
                <a:gridCol w="697230"/>
              </a:tblGrid>
              <a:tr h="0">
                <a:tc>
                  <a:txBody>
                    <a:bodyPr/>
                    <a:lstStyle/>
                    <a:p>
                      <a:pPr algn="just">
                        <a:lnSpc>
                          <a:spcPct val="150000"/>
                        </a:lnSpc>
                        <a:spcAft>
                          <a:spcPts val="0"/>
                        </a:spcAft>
                      </a:pPr>
                      <a:r>
                        <a:rPr lang="en-US" sz="1200" u="sng">
                          <a:effectLst/>
                        </a:rPr>
                        <a:t>Rank</a:t>
                      </a:r>
                      <a:endParaRPr lang="en-US" sz="1100">
                        <a:effectLst/>
                        <a:latin typeface="Calibri"/>
                        <a:ea typeface="Calibri"/>
                        <a:cs typeface="Arial"/>
                      </a:endParaRPr>
                    </a:p>
                  </a:txBody>
                  <a:tcPr marL="68580" marR="68580" marT="0" marB="0"/>
                </a:tc>
                <a:tc>
                  <a:txBody>
                    <a:bodyPr/>
                    <a:lstStyle/>
                    <a:p>
                      <a:pPr algn="just">
                        <a:lnSpc>
                          <a:spcPct val="150000"/>
                        </a:lnSpc>
                        <a:spcAft>
                          <a:spcPts val="0"/>
                        </a:spcAft>
                      </a:pPr>
                      <a:r>
                        <a:rPr lang="en-US" sz="1200" u="sng">
                          <a:effectLst/>
                        </a:rPr>
                        <a:t>Cause</a:t>
                      </a:r>
                      <a:endParaRPr lang="en-US" sz="1100">
                        <a:effectLst/>
                        <a:latin typeface="Calibri"/>
                        <a:ea typeface="Calibri"/>
                        <a:cs typeface="Arial"/>
                      </a:endParaRPr>
                    </a:p>
                  </a:txBody>
                  <a:tcPr marL="68580" marR="68580" marT="0" marB="0"/>
                </a:tc>
                <a:tc>
                  <a:txBody>
                    <a:bodyPr/>
                    <a:lstStyle/>
                    <a:p>
                      <a:pPr algn="just">
                        <a:lnSpc>
                          <a:spcPct val="150000"/>
                        </a:lnSpc>
                        <a:spcAft>
                          <a:spcPts val="0"/>
                        </a:spcAft>
                      </a:pPr>
                      <a:r>
                        <a:rPr lang="en-US" sz="1200" u="sng">
                          <a:effectLst/>
                        </a:rPr>
                        <a:t>Weight from 4</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1</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Late payment of agreed date.</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3.78</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2</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Extra work in site.</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3.75</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3</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Delay in construction because of weather conditions.</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3.69</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4</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Differing site condition.</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3.65</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5</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Delay in construction and completion of the work.</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3.60</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6</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Poor management of site condition.</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3.52</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7</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Failure to provide access to the site.</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3.48</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8</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Planning error in the planning.</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3.44</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9</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Poor performance in construction.</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3.41</a:t>
                      </a:r>
                      <a:endParaRPr lang="en-US" sz="1100">
                        <a:effectLst/>
                        <a:latin typeface="Calibri"/>
                        <a:ea typeface="Calibri"/>
                        <a:cs typeface="Arial"/>
                      </a:endParaRPr>
                    </a:p>
                  </a:txBody>
                  <a:tcPr marL="68580" marR="68580" marT="0" marB="0"/>
                </a:tc>
              </a:tr>
              <a:tr h="0">
                <a:tc>
                  <a:txBody>
                    <a:bodyPr/>
                    <a:lstStyle/>
                    <a:p>
                      <a:pPr algn="just">
                        <a:lnSpc>
                          <a:spcPct val="150000"/>
                        </a:lnSpc>
                        <a:spcAft>
                          <a:spcPts val="0"/>
                        </a:spcAft>
                      </a:pPr>
                      <a:r>
                        <a:rPr lang="en-US" sz="1200">
                          <a:effectLst/>
                        </a:rPr>
                        <a:t>10</a:t>
                      </a:r>
                      <a:endParaRPr lang="en-US" sz="1100">
                        <a:effectLst/>
                        <a:latin typeface="Calibri"/>
                        <a:ea typeface="Calibri"/>
                        <a:cs typeface="Arial"/>
                      </a:endParaRPr>
                    </a:p>
                  </a:txBody>
                  <a:tcPr marL="68580" marR="68580" marT="0" marB="0"/>
                </a:tc>
                <a:tc>
                  <a:txBody>
                    <a:bodyPr/>
                    <a:lstStyle/>
                    <a:p>
                      <a:pPr algn="l">
                        <a:lnSpc>
                          <a:spcPct val="150000"/>
                        </a:lnSpc>
                        <a:spcAft>
                          <a:spcPts val="0"/>
                        </a:spcAft>
                      </a:pPr>
                      <a:r>
                        <a:rPr lang="en-US" sz="1200" dirty="0">
                          <a:effectLst/>
                        </a:rPr>
                        <a:t>Interference with the contractor during construction.</a:t>
                      </a:r>
                      <a:endParaRPr lang="en-US" sz="1100" dirty="0">
                        <a:effectLst/>
                        <a:latin typeface="Calibri"/>
                        <a:ea typeface="Calibri"/>
                        <a:cs typeface="Arial"/>
                      </a:endParaRPr>
                    </a:p>
                  </a:txBody>
                  <a:tcPr marL="68580" marR="68580" marT="0" marB="0"/>
                </a:tc>
                <a:tc>
                  <a:txBody>
                    <a:bodyPr/>
                    <a:lstStyle/>
                    <a:p>
                      <a:pPr algn="just">
                        <a:lnSpc>
                          <a:spcPct val="150000"/>
                        </a:lnSpc>
                        <a:spcAft>
                          <a:spcPts val="0"/>
                        </a:spcAft>
                      </a:pPr>
                      <a:r>
                        <a:rPr lang="en-US" sz="1200" dirty="0">
                          <a:effectLst/>
                        </a:rPr>
                        <a:t>3.32</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Grp="1" noChangeArrowheads="1"/>
          </p:cNvSpPr>
          <p:nvPr>
            <p:ph type="subTitle" idx="1"/>
          </p:nvPr>
        </p:nvSpPr>
        <p:spPr bwMode="auto">
          <a:xfrm>
            <a:off x="1371600" y="407221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18559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1224136"/>
          </a:xfrm>
        </p:spPr>
        <p:txBody>
          <a:bodyPr>
            <a:normAutofit fontScale="90000"/>
          </a:bodyPr>
          <a:lstStyle/>
          <a:p>
            <a:pPr algn="l"/>
            <a:r>
              <a:rPr lang="en-US" b="1" dirty="0"/>
              <a:t>Case study</a:t>
            </a:r>
            <a:r>
              <a:rPr lang="en-US" dirty="0"/>
              <a:t/>
            </a:r>
            <a:br>
              <a:rPr lang="en-US" dirty="0"/>
            </a:br>
            <a:endParaRPr lang="ar-SA" dirty="0"/>
          </a:p>
        </p:txBody>
      </p:sp>
      <p:sp>
        <p:nvSpPr>
          <p:cNvPr id="3" name="Subtitle 2"/>
          <p:cNvSpPr>
            <a:spLocks noGrp="1"/>
          </p:cNvSpPr>
          <p:nvPr>
            <p:ph type="subTitle" idx="1"/>
          </p:nvPr>
        </p:nvSpPr>
        <p:spPr>
          <a:xfrm>
            <a:off x="1371600" y="1124744"/>
            <a:ext cx="6400800" cy="4514056"/>
          </a:xfrm>
        </p:spPr>
        <p:txBody>
          <a:bodyPr>
            <a:normAutofit fontScale="92500" lnSpcReduction="10000"/>
          </a:bodyPr>
          <a:lstStyle/>
          <a:p>
            <a:pPr lvl="0" algn="l" rtl="0"/>
            <a:r>
              <a:rPr lang="en-US" dirty="0"/>
              <a:t>Project name: Nablus - </a:t>
            </a:r>
            <a:r>
              <a:rPr lang="en-US" dirty="0" err="1"/>
              <a:t>Beit</a:t>
            </a:r>
            <a:r>
              <a:rPr lang="en-US" dirty="0"/>
              <a:t> </a:t>
            </a:r>
            <a:r>
              <a:rPr lang="en-US" dirty="0" err="1"/>
              <a:t>Iba</a:t>
            </a:r>
            <a:r>
              <a:rPr lang="en-US" dirty="0"/>
              <a:t>- </a:t>
            </a:r>
            <a:r>
              <a:rPr lang="en-US" dirty="0" err="1"/>
              <a:t>Deir</a:t>
            </a:r>
            <a:r>
              <a:rPr lang="en-US" dirty="0"/>
              <a:t> </a:t>
            </a:r>
            <a:r>
              <a:rPr lang="en-US" dirty="0" err="1"/>
              <a:t>Sharaf</a:t>
            </a:r>
            <a:r>
              <a:rPr lang="en-US" dirty="0"/>
              <a:t> road.</a:t>
            </a:r>
          </a:p>
          <a:p>
            <a:pPr lvl="0" algn="l"/>
            <a:r>
              <a:rPr lang="en-US" dirty="0"/>
              <a:t>Funded by: USAID.</a:t>
            </a:r>
          </a:p>
          <a:p>
            <a:pPr lvl="0" algn="l"/>
            <a:r>
              <a:rPr lang="en-US" dirty="0"/>
              <a:t>Construction management: BLACK&amp;VETCH.</a:t>
            </a:r>
          </a:p>
          <a:p>
            <a:pPr lvl="0" algn="l"/>
            <a:r>
              <a:rPr lang="en-US" dirty="0"/>
              <a:t>Contractor: APCO/ARCON.</a:t>
            </a:r>
          </a:p>
          <a:p>
            <a:pPr lvl="0" algn="l"/>
            <a:r>
              <a:rPr lang="en-US" dirty="0"/>
              <a:t>Sub contractor: Brothers construction Company.</a:t>
            </a:r>
          </a:p>
          <a:p>
            <a:r>
              <a:rPr lang="en-US" dirty="0"/>
              <a:t> </a:t>
            </a:r>
          </a:p>
          <a:p>
            <a:endParaRPr lang="ar-SA" dirty="0"/>
          </a:p>
        </p:txBody>
      </p:sp>
    </p:spTree>
    <p:extLst>
      <p:ext uri="{BB962C8B-B14F-4D97-AF65-F5344CB8AC3E}">
        <p14:creationId xmlns:p14="http://schemas.microsoft.com/office/powerpoint/2010/main" val="937699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96"/>
            <a:ext cx="7772400" cy="45719"/>
          </a:xfrm>
        </p:spPr>
        <p:txBody>
          <a:bodyPr>
            <a:normAutofit fontScale="90000"/>
          </a:bodyPr>
          <a:lstStyle/>
          <a:p>
            <a:endParaRPr lang="ar-SA" dirty="0"/>
          </a:p>
        </p:txBody>
      </p:sp>
      <p:sp>
        <p:nvSpPr>
          <p:cNvPr id="3" name="Subtitle 2"/>
          <p:cNvSpPr>
            <a:spLocks noGrp="1"/>
          </p:cNvSpPr>
          <p:nvPr>
            <p:ph type="subTitle" idx="1"/>
          </p:nvPr>
        </p:nvSpPr>
        <p:spPr>
          <a:xfrm>
            <a:off x="1371600" y="1052736"/>
            <a:ext cx="6400800" cy="4586064"/>
          </a:xfrm>
        </p:spPr>
        <p:txBody>
          <a:bodyPr>
            <a:normAutofit fontScale="92500" lnSpcReduction="20000"/>
          </a:bodyPr>
          <a:lstStyle/>
          <a:p>
            <a:pPr lvl="0" algn="l" rtl="0"/>
            <a:r>
              <a:rPr lang="en-US" dirty="0"/>
              <a:t>The project is surfacing 2600 m from station 3000 m to 5600 m that is located on Nablus </a:t>
            </a:r>
            <a:r>
              <a:rPr lang="en-US" dirty="0" err="1"/>
              <a:t>Deir</a:t>
            </a:r>
            <a:r>
              <a:rPr lang="en-US" dirty="0"/>
              <a:t> </a:t>
            </a:r>
            <a:r>
              <a:rPr lang="en-US" dirty="0" err="1"/>
              <a:t>Sharaf</a:t>
            </a:r>
            <a:r>
              <a:rPr lang="en-US" dirty="0"/>
              <a:t> </a:t>
            </a:r>
            <a:r>
              <a:rPr lang="en-US" dirty="0" smtClean="0"/>
              <a:t>road.</a:t>
            </a:r>
            <a:endParaRPr lang="en-US" dirty="0"/>
          </a:p>
          <a:p>
            <a:pPr lvl="0" algn="l"/>
            <a:r>
              <a:rPr lang="en-US" dirty="0"/>
              <a:t>For surfacing the street; Brothers Company concluded agreement with </a:t>
            </a:r>
            <a:r>
              <a:rPr lang="en-US" dirty="0" err="1"/>
              <a:t>Qandeel</a:t>
            </a:r>
            <a:r>
              <a:rPr lang="en-US" dirty="0"/>
              <a:t> </a:t>
            </a:r>
            <a:r>
              <a:rPr lang="ar-SA" dirty="0" smtClean="0"/>
              <a:t>.</a:t>
            </a:r>
            <a:r>
              <a:rPr lang="en-US" dirty="0" smtClean="0"/>
              <a:t>Company</a:t>
            </a:r>
            <a:endParaRPr lang="en-US" dirty="0"/>
          </a:p>
          <a:p>
            <a:pPr lvl="0" algn="l"/>
            <a:r>
              <a:rPr lang="en-US" dirty="0"/>
              <a:t>Marshall test was examined in the lab, and </a:t>
            </a:r>
            <a:r>
              <a:rPr lang="ar-SA" dirty="0" smtClean="0"/>
              <a:t>.</a:t>
            </a:r>
            <a:r>
              <a:rPr lang="en-US" dirty="0" smtClean="0"/>
              <a:t>the </a:t>
            </a:r>
            <a:r>
              <a:rPr lang="en-US" dirty="0"/>
              <a:t>results were positive</a:t>
            </a:r>
          </a:p>
          <a:p>
            <a:pPr algn="l"/>
            <a:r>
              <a:rPr lang="en-US" dirty="0"/>
              <a:t>but after heavy rain on the street its color has became light nearby white, and there was crashing in the </a:t>
            </a:r>
            <a:r>
              <a:rPr lang="en-US" dirty="0" smtClean="0"/>
              <a:t>street.</a:t>
            </a:r>
            <a:endParaRPr lang="ar-SA" dirty="0"/>
          </a:p>
        </p:txBody>
      </p:sp>
    </p:spTree>
    <p:extLst>
      <p:ext uri="{BB962C8B-B14F-4D97-AF65-F5344CB8AC3E}">
        <p14:creationId xmlns:p14="http://schemas.microsoft.com/office/powerpoint/2010/main" val="136272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112"/>
            <a:ext cx="7772400" cy="45719"/>
          </a:xfrm>
        </p:spPr>
        <p:txBody>
          <a:bodyPr>
            <a:normAutofit fontScale="90000"/>
          </a:bodyPr>
          <a:lstStyle/>
          <a:p>
            <a:endParaRPr lang="ar-SA" dirty="0"/>
          </a:p>
        </p:txBody>
      </p:sp>
      <p:sp>
        <p:nvSpPr>
          <p:cNvPr id="3" name="Subtitle 2"/>
          <p:cNvSpPr>
            <a:spLocks noGrp="1"/>
          </p:cNvSpPr>
          <p:nvPr>
            <p:ph type="subTitle" idx="1"/>
          </p:nvPr>
        </p:nvSpPr>
        <p:spPr>
          <a:xfrm>
            <a:off x="1371600" y="1052736"/>
            <a:ext cx="6400800" cy="4586064"/>
          </a:xfrm>
        </p:spPr>
        <p:txBody>
          <a:bodyPr>
            <a:normAutofit fontScale="85000" lnSpcReduction="20000"/>
          </a:bodyPr>
          <a:lstStyle/>
          <a:p>
            <a:pPr lvl="0" algn="l" rtl="0"/>
            <a:r>
              <a:rPr lang="en-US" dirty="0"/>
              <a:t>The lab was called again to examine the street, and took a sample 7*40*40 cm, the results of the test were as following: </a:t>
            </a:r>
          </a:p>
          <a:p>
            <a:pPr lvl="0" algn="l"/>
            <a:r>
              <a:rPr lang="en-US" dirty="0"/>
              <a:t>Stiffness ratio= 470 mm/kg; and the minimum in the specification is 500 mm/kg.</a:t>
            </a:r>
          </a:p>
          <a:p>
            <a:pPr lvl="0" algn="l"/>
            <a:r>
              <a:rPr lang="en-US" dirty="0"/>
              <a:t>There in the middle of the street section contains 300 m in good condition, but the lab recommended to remove it; because it will affect on the street.</a:t>
            </a:r>
          </a:p>
          <a:p>
            <a:pPr lvl="0" algn="l"/>
            <a:r>
              <a:rPr lang="en-US" dirty="0"/>
              <a:t>Initially </a:t>
            </a:r>
            <a:r>
              <a:rPr lang="en-US" dirty="0" err="1"/>
              <a:t>Qandeel</a:t>
            </a:r>
            <a:r>
              <a:rPr lang="en-US" dirty="0"/>
              <a:t> rejected the recommendations. But After this; the disputes were resolved by negotiate.</a:t>
            </a:r>
          </a:p>
          <a:p>
            <a:pPr algn="l"/>
            <a:endParaRPr lang="ar-SA" dirty="0"/>
          </a:p>
        </p:txBody>
      </p:sp>
    </p:spTree>
    <p:extLst>
      <p:ext uri="{BB962C8B-B14F-4D97-AF65-F5344CB8AC3E}">
        <p14:creationId xmlns:p14="http://schemas.microsoft.com/office/powerpoint/2010/main" val="3477037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3456383"/>
          </a:xfrm>
        </p:spPr>
        <p:txBody>
          <a:bodyPr>
            <a:noAutofit/>
          </a:bodyPr>
          <a:lstStyle/>
          <a:p>
            <a:pPr algn="justLow"/>
            <a:r>
              <a:rPr lang="en-US" sz="2800" b="1" dirty="0"/>
              <a:t>Briefly; in this case the claim was changes in the specifications that have been agreed, that the contractor is responsible for occurring, and the claim was resolved by negotiation. </a:t>
            </a:r>
            <a:r>
              <a:rPr lang="en-US" sz="2800" dirty="0"/>
              <a:t/>
            </a:r>
            <a:br>
              <a:rPr lang="en-US" sz="2800" dirty="0"/>
            </a:br>
            <a:endParaRPr lang="ar-SA" sz="2800" dirty="0"/>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ar-SA" dirty="0"/>
          </a:p>
        </p:txBody>
      </p:sp>
    </p:spTree>
    <p:extLst>
      <p:ext uri="{BB962C8B-B14F-4D97-AF65-F5344CB8AC3E}">
        <p14:creationId xmlns:p14="http://schemas.microsoft.com/office/powerpoint/2010/main" val="331022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864095"/>
          </a:xfrm>
        </p:spPr>
        <p:txBody>
          <a:bodyPr>
            <a:normAutofit/>
          </a:bodyPr>
          <a:lstStyle/>
          <a:p>
            <a:pPr algn="l"/>
            <a:r>
              <a:rPr lang="en-US" sz="3600" dirty="0" smtClean="0"/>
              <a:t>OUTLINE</a:t>
            </a:r>
            <a:endParaRPr lang="ar-SA" sz="3600" dirty="0"/>
          </a:p>
        </p:txBody>
      </p:sp>
      <p:sp>
        <p:nvSpPr>
          <p:cNvPr id="3" name="Subtitle 2"/>
          <p:cNvSpPr>
            <a:spLocks noGrp="1"/>
          </p:cNvSpPr>
          <p:nvPr>
            <p:ph type="subTitle" idx="1"/>
          </p:nvPr>
        </p:nvSpPr>
        <p:spPr>
          <a:xfrm>
            <a:off x="683568" y="2060848"/>
            <a:ext cx="7088832" cy="3577952"/>
          </a:xfrm>
        </p:spPr>
        <p:txBody>
          <a:bodyPr>
            <a:normAutofit fontScale="62500" lnSpcReduction="20000"/>
          </a:bodyPr>
          <a:lstStyle/>
          <a:p>
            <a:pPr lvl="0" algn="l" rtl="0"/>
            <a:r>
              <a:rPr lang="en-US" dirty="0" smtClean="0"/>
              <a:t>*</a:t>
            </a:r>
            <a:r>
              <a:rPr lang="en-US" dirty="0" smtClean="0">
                <a:cs typeface="+mj-cs"/>
              </a:rPr>
              <a:t>Introduction</a:t>
            </a:r>
            <a:endParaRPr lang="en-US" dirty="0">
              <a:cs typeface="+mj-cs"/>
            </a:endParaRPr>
          </a:p>
          <a:p>
            <a:pPr lvl="0" algn="l"/>
            <a:r>
              <a:rPr lang="en-US" dirty="0" smtClean="0">
                <a:cs typeface="+mj-cs"/>
              </a:rPr>
              <a:t>*Methodology</a:t>
            </a:r>
            <a:endParaRPr lang="en-US" dirty="0">
              <a:cs typeface="+mj-cs"/>
            </a:endParaRPr>
          </a:p>
          <a:p>
            <a:pPr lvl="0" algn="l"/>
            <a:r>
              <a:rPr lang="en-US" dirty="0">
                <a:cs typeface="+mj-cs"/>
              </a:rPr>
              <a:t>*</a:t>
            </a:r>
            <a:r>
              <a:rPr lang="en-US" dirty="0" smtClean="0">
                <a:cs typeface="+mj-cs"/>
              </a:rPr>
              <a:t>Data </a:t>
            </a:r>
            <a:r>
              <a:rPr lang="en-US" dirty="0">
                <a:cs typeface="+mj-cs"/>
              </a:rPr>
              <a:t>analysis</a:t>
            </a:r>
          </a:p>
          <a:p>
            <a:pPr lvl="0" algn="l"/>
            <a:r>
              <a:rPr lang="en-US" dirty="0">
                <a:cs typeface="+mj-cs"/>
              </a:rPr>
              <a:t>*</a:t>
            </a:r>
            <a:r>
              <a:rPr lang="en-US" dirty="0" smtClean="0">
                <a:cs typeface="+mj-cs"/>
              </a:rPr>
              <a:t>Identifying </a:t>
            </a:r>
            <a:r>
              <a:rPr lang="en-US" dirty="0">
                <a:cs typeface="+mj-cs"/>
              </a:rPr>
              <a:t>the responsibility of causes of claims perception of contractors</a:t>
            </a:r>
          </a:p>
          <a:p>
            <a:pPr lvl="0" algn="l"/>
            <a:r>
              <a:rPr lang="en-US" dirty="0" smtClean="0">
                <a:cs typeface="+mj-cs"/>
              </a:rPr>
              <a:t>*Rate </a:t>
            </a:r>
            <a:r>
              <a:rPr lang="en-US" dirty="0">
                <a:cs typeface="+mj-cs"/>
              </a:rPr>
              <a:t>of Importance perception of </a:t>
            </a:r>
            <a:r>
              <a:rPr lang="en-US" dirty="0" smtClean="0">
                <a:cs typeface="+mj-cs"/>
              </a:rPr>
              <a:t>owners</a:t>
            </a:r>
            <a:endParaRPr lang="en-US" b="1" dirty="0">
              <a:cs typeface="+mj-cs"/>
            </a:endParaRPr>
          </a:p>
          <a:p>
            <a:pPr lvl="0" algn="l"/>
            <a:r>
              <a:rPr lang="en-US" dirty="0" smtClean="0">
                <a:cs typeface="+mj-cs"/>
              </a:rPr>
              <a:t>*Identifying </a:t>
            </a:r>
            <a:r>
              <a:rPr lang="en-US" dirty="0">
                <a:cs typeface="+mj-cs"/>
              </a:rPr>
              <a:t>the responsibility of causes of claims perception of owners</a:t>
            </a:r>
          </a:p>
          <a:p>
            <a:pPr lvl="0" algn="l"/>
            <a:r>
              <a:rPr lang="en-US" dirty="0" smtClean="0">
                <a:cs typeface="+mj-cs"/>
              </a:rPr>
              <a:t>*Rate </a:t>
            </a:r>
            <a:r>
              <a:rPr lang="en-US" dirty="0">
                <a:cs typeface="+mj-cs"/>
              </a:rPr>
              <a:t>of Importance perception of contractors</a:t>
            </a:r>
            <a:endParaRPr lang="en-US" b="1" dirty="0">
              <a:cs typeface="+mj-cs"/>
            </a:endParaRPr>
          </a:p>
          <a:p>
            <a:pPr lvl="0" algn="l"/>
            <a:r>
              <a:rPr lang="en-US" dirty="0" smtClean="0">
                <a:cs typeface="+mj-cs"/>
              </a:rPr>
              <a:t>*Recommendations</a:t>
            </a:r>
            <a:endParaRPr lang="en-US" dirty="0">
              <a:cs typeface="+mj-cs"/>
            </a:endParaRPr>
          </a:p>
          <a:p>
            <a:pPr lvl="0" algn="l"/>
            <a:r>
              <a:rPr lang="en-US" dirty="0" smtClean="0">
                <a:cs typeface="+mj-cs"/>
              </a:rPr>
              <a:t>*Case </a:t>
            </a:r>
            <a:r>
              <a:rPr lang="en-US" dirty="0">
                <a:cs typeface="+mj-cs"/>
              </a:rPr>
              <a:t>study</a:t>
            </a:r>
          </a:p>
          <a:p>
            <a:endParaRPr lang="ar-SA" dirty="0"/>
          </a:p>
        </p:txBody>
      </p:sp>
    </p:spTree>
    <p:extLst>
      <p:ext uri="{BB962C8B-B14F-4D97-AF65-F5344CB8AC3E}">
        <p14:creationId xmlns:p14="http://schemas.microsoft.com/office/powerpoint/2010/main" val="3919708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152127"/>
          </a:xfrm>
        </p:spPr>
        <p:txBody>
          <a:bodyPr>
            <a:normAutofit fontScale="90000"/>
          </a:bodyPr>
          <a:lstStyle/>
          <a:p>
            <a:pPr algn="l"/>
            <a:r>
              <a:rPr lang="en-US" sz="3600" dirty="0"/>
              <a:t>Introduction</a:t>
            </a:r>
            <a:br>
              <a:rPr lang="en-US" sz="3600" dirty="0"/>
            </a:br>
            <a:endParaRPr lang="ar-SA" sz="3600" dirty="0"/>
          </a:p>
        </p:txBody>
      </p:sp>
      <p:sp>
        <p:nvSpPr>
          <p:cNvPr id="3" name="Subtitle 2"/>
          <p:cNvSpPr>
            <a:spLocks noGrp="1"/>
          </p:cNvSpPr>
          <p:nvPr>
            <p:ph type="subTitle" idx="1"/>
          </p:nvPr>
        </p:nvSpPr>
        <p:spPr>
          <a:xfrm>
            <a:off x="611560" y="1484784"/>
            <a:ext cx="7160840" cy="4154016"/>
          </a:xfrm>
        </p:spPr>
        <p:txBody>
          <a:bodyPr>
            <a:normAutofit/>
          </a:bodyPr>
          <a:lstStyle/>
          <a:p>
            <a:pPr algn="l">
              <a:lnSpc>
                <a:spcPct val="150000"/>
              </a:lnSpc>
              <a:spcAft>
                <a:spcPts val="1000"/>
              </a:spcAft>
            </a:pPr>
            <a:r>
              <a:rPr lang="en-US" sz="2400" dirty="0" smtClean="0">
                <a:effectLst/>
                <a:latin typeface="Times New Roman"/>
                <a:ea typeface="Calibri"/>
                <a:cs typeface="Arial"/>
              </a:rPr>
              <a:t>The aim of this research is to detect and analyze the factors that frequently cause claim in Nablus and Ramallah during the construction stage and allocation of causes </a:t>
            </a:r>
            <a:r>
              <a:rPr lang="ar-SA" sz="2400" dirty="0" smtClean="0">
                <a:effectLst/>
                <a:latin typeface="Times New Roman"/>
                <a:ea typeface="Calibri"/>
                <a:cs typeface="Arial"/>
              </a:rPr>
              <a:t>.</a:t>
            </a:r>
            <a:r>
              <a:rPr lang="en-US" sz="2400" dirty="0" smtClean="0">
                <a:effectLst/>
                <a:latin typeface="Times New Roman"/>
                <a:ea typeface="Calibri"/>
                <a:cs typeface="Arial"/>
              </a:rPr>
              <a:t>for issuing construction claims</a:t>
            </a:r>
            <a:endParaRPr lang="en-US" sz="2400" dirty="0">
              <a:ea typeface="Calibri"/>
              <a:cs typeface="Arial"/>
            </a:endParaRPr>
          </a:p>
          <a:p>
            <a:pPr algn="l"/>
            <a:endParaRPr lang="ar-SA" sz="2400" dirty="0"/>
          </a:p>
        </p:txBody>
      </p:sp>
    </p:spTree>
    <p:extLst>
      <p:ext uri="{BB962C8B-B14F-4D97-AF65-F5344CB8AC3E}">
        <p14:creationId xmlns:p14="http://schemas.microsoft.com/office/powerpoint/2010/main" val="810002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1224135"/>
          </a:xfrm>
        </p:spPr>
        <p:txBody>
          <a:bodyPr>
            <a:normAutofit/>
          </a:bodyPr>
          <a:lstStyle/>
          <a:p>
            <a:pPr algn="l"/>
            <a:r>
              <a:rPr lang="en-US" sz="3600" dirty="0"/>
              <a:t>Methodology</a:t>
            </a:r>
            <a:br>
              <a:rPr lang="en-US" sz="3600" dirty="0"/>
            </a:br>
            <a:endParaRPr lang="ar-SA" sz="3600" dirty="0"/>
          </a:p>
        </p:txBody>
      </p:sp>
      <p:sp>
        <p:nvSpPr>
          <p:cNvPr id="3" name="Subtitle 2"/>
          <p:cNvSpPr>
            <a:spLocks noGrp="1"/>
          </p:cNvSpPr>
          <p:nvPr>
            <p:ph type="subTitle" idx="1"/>
          </p:nvPr>
        </p:nvSpPr>
        <p:spPr>
          <a:xfrm>
            <a:off x="1371600" y="1412776"/>
            <a:ext cx="6400800" cy="4226024"/>
          </a:xfrm>
        </p:spPr>
        <p:txBody>
          <a:bodyPr>
            <a:normAutofit/>
          </a:bodyPr>
          <a:lstStyle/>
          <a:p>
            <a:pPr algn="l">
              <a:lnSpc>
                <a:spcPct val="150000"/>
              </a:lnSpc>
              <a:spcAft>
                <a:spcPts val="0"/>
              </a:spcAft>
            </a:pPr>
            <a:r>
              <a:rPr lang="en-US" sz="2000" dirty="0" smtClean="0">
                <a:effectLst/>
                <a:latin typeface="Times New Roman"/>
                <a:ea typeface="Calibri"/>
                <a:cs typeface="Arial"/>
              </a:rPr>
              <a:t>The study will employ a questionnaire survey method. The data will be analyzed to identify the most important claims factors and identify the responsibility of causes of claims from the perspectives of the owners and contractors. Then recommendations about how to manage the will be suggested.</a:t>
            </a:r>
            <a:endParaRPr lang="en-US" sz="2000" dirty="0">
              <a:ea typeface="Calibri"/>
              <a:cs typeface="Arial"/>
            </a:endParaRPr>
          </a:p>
          <a:p>
            <a:pPr algn="l"/>
            <a:endParaRPr lang="ar-SA" sz="2000" dirty="0"/>
          </a:p>
        </p:txBody>
      </p:sp>
    </p:spTree>
    <p:extLst>
      <p:ext uri="{BB962C8B-B14F-4D97-AF65-F5344CB8AC3E}">
        <p14:creationId xmlns:p14="http://schemas.microsoft.com/office/powerpoint/2010/main" val="73182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864095"/>
          </a:xfrm>
        </p:spPr>
        <p:txBody>
          <a:bodyPr>
            <a:normAutofit fontScale="90000"/>
          </a:bodyPr>
          <a:lstStyle/>
          <a:p>
            <a:pPr algn="l"/>
            <a:r>
              <a:rPr lang="en-US" dirty="0"/>
              <a:t>Data analysis </a:t>
            </a:r>
            <a:br>
              <a:rPr lang="en-US" dirty="0"/>
            </a:br>
            <a:endParaRPr lang="ar-SA" dirty="0"/>
          </a:p>
        </p:txBody>
      </p:sp>
      <p:sp>
        <p:nvSpPr>
          <p:cNvPr id="3" name="Subtitle 2"/>
          <p:cNvSpPr>
            <a:spLocks noGrp="1"/>
          </p:cNvSpPr>
          <p:nvPr>
            <p:ph type="subTitle" idx="1"/>
          </p:nvPr>
        </p:nvSpPr>
        <p:spPr>
          <a:xfrm>
            <a:off x="683568" y="1052736"/>
            <a:ext cx="7088832" cy="4586064"/>
          </a:xfrm>
        </p:spPr>
        <p:txBody>
          <a:bodyPr>
            <a:noAutofit/>
          </a:bodyPr>
          <a:lstStyle/>
          <a:p>
            <a:r>
              <a:rPr lang="en-US" sz="2400" dirty="0"/>
              <a:t>Sample size:</a:t>
            </a:r>
          </a:p>
          <a:p>
            <a:r>
              <a:rPr lang="en-US" sz="2400" dirty="0"/>
              <a:t>SS = n'/ (1+ n'/N), n' = S² / V² = (0.5)² / (0.05)² = 100.</a:t>
            </a:r>
          </a:p>
          <a:p>
            <a:r>
              <a:rPr lang="en-US" sz="2400" dirty="0"/>
              <a:t>In Nablus:</a:t>
            </a:r>
          </a:p>
          <a:p>
            <a:r>
              <a:rPr lang="en-US" sz="2400" dirty="0"/>
              <a:t>SS. contractors = 100/(1+100/22) =18. SS. owner is assumed.</a:t>
            </a:r>
          </a:p>
          <a:p>
            <a:r>
              <a:rPr lang="en-US" sz="2400" dirty="0"/>
              <a:t>In Ramallah:</a:t>
            </a:r>
          </a:p>
          <a:p>
            <a:r>
              <a:rPr lang="en-US" sz="2400" dirty="0"/>
              <a:t>S. contractors = 100/ (1+100/24) =19. S SS. owner is assumed.</a:t>
            </a:r>
          </a:p>
          <a:p>
            <a:r>
              <a:rPr lang="en-US" sz="2400" dirty="0"/>
              <a:t>We fill out questionnaires through 37 buildings companies classified first class in Ramallah and Nablus (18 in Nablus and 19 in Ramallah)</a:t>
            </a:r>
            <a:endParaRPr lang="en-US" sz="2400" b="1" dirty="0"/>
          </a:p>
          <a:p>
            <a:r>
              <a:rPr lang="en-US" sz="2400" b="1" dirty="0"/>
              <a:t> </a:t>
            </a:r>
          </a:p>
          <a:p>
            <a:endParaRPr lang="ar-SA" sz="2400" dirty="0"/>
          </a:p>
        </p:txBody>
      </p:sp>
    </p:spTree>
    <p:extLst>
      <p:ext uri="{BB962C8B-B14F-4D97-AF65-F5344CB8AC3E}">
        <p14:creationId xmlns:p14="http://schemas.microsoft.com/office/powerpoint/2010/main" val="1646402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224135"/>
          </a:xfrm>
        </p:spPr>
        <p:txBody>
          <a:bodyPr>
            <a:noAutofit/>
          </a:bodyPr>
          <a:lstStyle/>
          <a:p>
            <a:r>
              <a:rPr lang="en-US" sz="2800" dirty="0"/>
              <a:t>Causes of construction claims and identifying the responsible it is of each cause perception of contractors.</a:t>
            </a:r>
            <a:br>
              <a:rPr lang="en-US" sz="2800" dirty="0"/>
            </a:br>
            <a:endParaRPr lang="ar-SA" sz="2800" dirty="0"/>
          </a:p>
        </p:txBody>
      </p:sp>
      <p:sp>
        <p:nvSpPr>
          <p:cNvPr id="3" name="Subtitle 2"/>
          <p:cNvSpPr>
            <a:spLocks noGrp="1"/>
          </p:cNvSpPr>
          <p:nvPr>
            <p:ph type="subTitle" idx="1"/>
          </p:nvPr>
        </p:nvSpPr>
        <p:spPr>
          <a:xfrm>
            <a:off x="467544" y="1628800"/>
            <a:ext cx="7304856" cy="4010000"/>
          </a:xfrm>
        </p:spPr>
        <p:txBody>
          <a:bodyPr/>
          <a:lstStyle/>
          <a:p>
            <a:pPr algn="l"/>
            <a:r>
              <a:rPr lang="en-US" dirty="0"/>
              <a:t>The </a:t>
            </a:r>
            <a:r>
              <a:rPr lang="en-US" b="1" u="sng" dirty="0"/>
              <a:t>owner</a:t>
            </a:r>
            <a:r>
              <a:rPr lang="en-US" dirty="0"/>
              <a:t> is responsible for occurring the </a:t>
            </a:r>
            <a:r>
              <a:rPr lang="ar-SA" dirty="0" smtClean="0"/>
              <a:t>:</a:t>
            </a:r>
            <a:r>
              <a:rPr lang="en-US" dirty="0" smtClean="0"/>
              <a:t>claims </a:t>
            </a:r>
            <a:r>
              <a:rPr lang="en-US" dirty="0"/>
              <a:t>are </a:t>
            </a:r>
          </a:p>
          <a:p>
            <a:pPr lvl="0" algn="l"/>
            <a:r>
              <a:rPr lang="ar-SA" dirty="0" smtClean="0"/>
              <a:t>.</a:t>
            </a:r>
            <a:r>
              <a:rPr lang="en-US" dirty="0" smtClean="0"/>
              <a:t>Late </a:t>
            </a:r>
            <a:r>
              <a:rPr lang="en-US" dirty="0"/>
              <a:t>payments</a:t>
            </a:r>
          </a:p>
          <a:p>
            <a:pPr lvl="0" algn="l"/>
            <a:r>
              <a:rPr lang="ar-SA" dirty="0" smtClean="0"/>
              <a:t>.</a:t>
            </a:r>
            <a:r>
              <a:rPr lang="en-US" dirty="0" smtClean="0"/>
              <a:t>Differing </a:t>
            </a:r>
            <a:r>
              <a:rPr lang="en-US" dirty="0"/>
              <a:t>site condition</a:t>
            </a:r>
          </a:p>
          <a:p>
            <a:pPr lvl="0" algn="l"/>
            <a:r>
              <a:rPr lang="ar-SA" dirty="0" smtClean="0"/>
              <a:t>.</a:t>
            </a:r>
            <a:r>
              <a:rPr lang="en-US" dirty="0" smtClean="0"/>
              <a:t>Design </a:t>
            </a:r>
            <a:r>
              <a:rPr lang="en-US" dirty="0"/>
              <a:t>changes and Change in </a:t>
            </a:r>
            <a:r>
              <a:rPr lang="ar-SA" dirty="0" smtClean="0"/>
              <a:t>.</a:t>
            </a:r>
            <a:r>
              <a:rPr lang="en-US" dirty="0" smtClean="0"/>
              <a:t>specifications </a:t>
            </a:r>
            <a:r>
              <a:rPr lang="en-US" dirty="0"/>
              <a:t>based on the owner request</a:t>
            </a:r>
          </a:p>
          <a:p>
            <a:pPr lvl="0" algn="l"/>
            <a:r>
              <a:rPr lang="en-US" dirty="0"/>
              <a:t>Political reasons "wars" and force </a:t>
            </a:r>
            <a:r>
              <a:rPr lang="en-US" dirty="0" smtClean="0"/>
              <a:t>majeure.</a:t>
            </a:r>
            <a:endParaRPr lang="en-US" dirty="0"/>
          </a:p>
          <a:p>
            <a:endParaRPr lang="ar-SA" dirty="0"/>
          </a:p>
        </p:txBody>
      </p:sp>
    </p:spTree>
    <p:extLst>
      <p:ext uri="{BB962C8B-B14F-4D97-AF65-F5344CB8AC3E}">
        <p14:creationId xmlns:p14="http://schemas.microsoft.com/office/powerpoint/2010/main" val="2038200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625"/>
            <a:ext cx="7772400" cy="216023"/>
          </a:xfrm>
        </p:spPr>
        <p:txBody>
          <a:bodyPr>
            <a:normAutofit fontScale="90000"/>
          </a:bodyPr>
          <a:lstStyle/>
          <a:p>
            <a:endParaRPr lang="ar-SA" dirty="0"/>
          </a:p>
        </p:txBody>
      </p:sp>
      <p:sp>
        <p:nvSpPr>
          <p:cNvPr id="3" name="Subtitle 2"/>
          <p:cNvSpPr>
            <a:spLocks noGrp="1"/>
          </p:cNvSpPr>
          <p:nvPr>
            <p:ph type="subTitle" idx="1"/>
          </p:nvPr>
        </p:nvSpPr>
        <p:spPr>
          <a:xfrm>
            <a:off x="1331640" y="1484784"/>
            <a:ext cx="6400800" cy="4802088"/>
          </a:xfrm>
        </p:spPr>
        <p:txBody>
          <a:bodyPr>
            <a:normAutofit fontScale="92500" lnSpcReduction="20000"/>
          </a:bodyPr>
          <a:lstStyle/>
          <a:p>
            <a:pPr algn="l"/>
            <a:r>
              <a:rPr lang="en-US" dirty="0"/>
              <a:t>The </a:t>
            </a:r>
            <a:r>
              <a:rPr lang="en-US" b="1" u="sng" dirty="0"/>
              <a:t>contractor</a:t>
            </a:r>
            <a:r>
              <a:rPr lang="en-US" dirty="0"/>
              <a:t> is responsible for occurring the claims are</a:t>
            </a:r>
          </a:p>
          <a:p>
            <a:pPr lvl="0" algn="l"/>
            <a:r>
              <a:rPr lang="en-US" dirty="0"/>
              <a:t>Failure to provide access to the site </a:t>
            </a:r>
            <a:r>
              <a:rPr lang="en-US" dirty="0" smtClean="0"/>
              <a:t>.</a:t>
            </a:r>
            <a:endParaRPr lang="en-US" dirty="0"/>
          </a:p>
          <a:p>
            <a:pPr lvl="0" algn="l"/>
            <a:r>
              <a:rPr lang="ar-SA" dirty="0" smtClean="0"/>
              <a:t>.</a:t>
            </a:r>
            <a:r>
              <a:rPr lang="en-US" dirty="0" smtClean="0"/>
              <a:t>Poor </a:t>
            </a:r>
            <a:r>
              <a:rPr lang="en-US" dirty="0"/>
              <a:t>management </a:t>
            </a:r>
          </a:p>
          <a:p>
            <a:pPr lvl="0" algn="l"/>
            <a:r>
              <a:rPr lang="ar-SA" dirty="0" smtClean="0"/>
              <a:t>.</a:t>
            </a:r>
            <a:r>
              <a:rPr lang="en-US" dirty="0" smtClean="0"/>
              <a:t>Insufficient </a:t>
            </a:r>
            <a:r>
              <a:rPr lang="en-US" dirty="0"/>
              <a:t>qualified labor  </a:t>
            </a:r>
          </a:p>
          <a:p>
            <a:pPr lvl="0" algn="l"/>
            <a:r>
              <a:rPr lang="ar-SA" dirty="0" smtClean="0"/>
              <a:t>.</a:t>
            </a:r>
            <a:r>
              <a:rPr lang="en-US" dirty="0" smtClean="0"/>
              <a:t>Delay</a:t>
            </a:r>
            <a:endParaRPr lang="en-US" dirty="0"/>
          </a:p>
          <a:p>
            <a:pPr lvl="0" algn="l"/>
            <a:r>
              <a:rPr lang="en-US" dirty="0"/>
              <a:t>Poor </a:t>
            </a:r>
            <a:r>
              <a:rPr lang="en-US" dirty="0" smtClean="0"/>
              <a:t>understanding </a:t>
            </a:r>
            <a:r>
              <a:rPr lang="en-US" dirty="0"/>
              <a:t>term of contract by the </a:t>
            </a:r>
            <a:r>
              <a:rPr lang="en-US" dirty="0" smtClean="0"/>
              <a:t>contractor.</a:t>
            </a:r>
            <a:endParaRPr lang="en-US" dirty="0"/>
          </a:p>
          <a:p>
            <a:pPr lvl="0" algn="l"/>
            <a:r>
              <a:rPr lang="en-US" dirty="0"/>
              <a:t>Variation of </a:t>
            </a:r>
            <a:r>
              <a:rPr lang="en-US" dirty="0" smtClean="0"/>
              <a:t>brands. </a:t>
            </a:r>
            <a:endParaRPr lang="en-US" dirty="0"/>
          </a:p>
          <a:p>
            <a:pPr lvl="0" algn="l"/>
            <a:r>
              <a:rPr lang="en-US" dirty="0"/>
              <a:t>Schedule error prepared by the </a:t>
            </a:r>
            <a:r>
              <a:rPr lang="en-US" dirty="0" smtClean="0"/>
              <a:t>contractor. </a:t>
            </a:r>
            <a:endParaRPr lang="en-US" dirty="0"/>
          </a:p>
          <a:p>
            <a:endParaRPr lang="ar-SA" dirty="0"/>
          </a:p>
        </p:txBody>
      </p:sp>
    </p:spTree>
    <p:extLst>
      <p:ext uri="{BB962C8B-B14F-4D97-AF65-F5344CB8AC3E}">
        <p14:creationId xmlns:p14="http://schemas.microsoft.com/office/powerpoint/2010/main" val="3111552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144016"/>
          </a:xfrm>
        </p:spPr>
        <p:txBody>
          <a:bodyPr>
            <a:normAutofit fontScale="90000"/>
          </a:bodyPr>
          <a:lstStyle/>
          <a:p>
            <a:endParaRPr lang="ar-SA" dirty="0"/>
          </a:p>
        </p:txBody>
      </p:sp>
      <p:sp>
        <p:nvSpPr>
          <p:cNvPr id="3" name="Subtitle 2"/>
          <p:cNvSpPr>
            <a:spLocks noGrp="1"/>
          </p:cNvSpPr>
          <p:nvPr>
            <p:ph type="subTitle" idx="1"/>
          </p:nvPr>
        </p:nvSpPr>
        <p:spPr>
          <a:xfrm>
            <a:off x="1371600" y="1052736"/>
            <a:ext cx="6400800" cy="4586064"/>
          </a:xfrm>
        </p:spPr>
        <p:txBody>
          <a:bodyPr>
            <a:normAutofit fontScale="77500" lnSpcReduction="20000"/>
          </a:bodyPr>
          <a:lstStyle/>
          <a:p>
            <a:pPr algn="l"/>
            <a:r>
              <a:rPr lang="en-US" dirty="0"/>
              <a:t>And the others causes are responsible for </a:t>
            </a:r>
            <a:r>
              <a:rPr lang="en-US" b="1" u="sng" dirty="0"/>
              <a:t>designer</a:t>
            </a:r>
            <a:r>
              <a:rPr lang="en-US" dirty="0"/>
              <a:t>: </a:t>
            </a:r>
          </a:p>
          <a:p>
            <a:pPr lvl="0" algn="l"/>
            <a:r>
              <a:rPr lang="en-US" dirty="0"/>
              <a:t>Late approval for drawings and samples from </a:t>
            </a:r>
            <a:r>
              <a:rPr lang="ar-SA" dirty="0" smtClean="0"/>
              <a:t>.</a:t>
            </a:r>
            <a:r>
              <a:rPr lang="en-US" dirty="0" smtClean="0"/>
              <a:t>the </a:t>
            </a:r>
            <a:r>
              <a:rPr lang="en-US" dirty="0"/>
              <a:t>supervisor engineer</a:t>
            </a:r>
          </a:p>
          <a:p>
            <a:pPr lvl="0" algn="l"/>
            <a:r>
              <a:rPr lang="en-US" dirty="0"/>
              <a:t>Direct changes in the planned method of </a:t>
            </a:r>
            <a:r>
              <a:rPr lang="ar-SA" dirty="0" smtClean="0"/>
              <a:t>.</a:t>
            </a:r>
            <a:r>
              <a:rPr lang="en-US" dirty="0" smtClean="0"/>
              <a:t>construction</a:t>
            </a:r>
            <a:endParaRPr lang="en-US" dirty="0"/>
          </a:p>
          <a:p>
            <a:pPr lvl="0" algn="l"/>
            <a:r>
              <a:rPr lang="en-US" dirty="0"/>
              <a:t>Delay in answering field questions and </a:t>
            </a:r>
            <a:r>
              <a:rPr lang="ar-SA" dirty="0" smtClean="0"/>
              <a:t>.</a:t>
            </a:r>
            <a:r>
              <a:rPr lang="en-US" dirty="0" smtClean="0"/>
              <a:t>variances</a:t>
            </a:r>
            <a:endParaRPr lang="en-US" dirty="0"/>
          </a:p>
          <a:p>
            <a:pPr lvl="0" algn="l"/>
            <a:r>
              <a:rPr lang="en-US" dirty="0"/>
              <a:t>Design error or inconsistence (unclear) </a:t>
            </a:r>
            <a:r>
              <a:rPr lang="ar-SA" dirty="0" smtClean="0"/>
              <a:t>.</a:t>
            </a:r>
            <a:r>
              <a:rPr lang="en-US" dirty="0" smtClean="0"/>
              <a:t>drawings</a:t>
            </a:r>
            <a:endParaRPr lang="en-US" dirty="0"/>
          </a:p>
          <a:p>
            <a:pPr lvl="0" algn="l"/>
            <a:r>
              <a:rPr lang="en-US" dirty="0"/>
              <a:t>Error in estimating the cost of the project, error </a:t>
            </a:r>
            <a:r>
              <a:rPr lang="ar-SA" dirty="0" smtClean="0"/>
              <a:t>.</a:t>
            </a:r>
            <a:r>
              <a:rPr lang="en-US" dirty="0" smtClean="0"/>
              <a:t>in </a:t>
            </a:r>
            <a:r>
              <a:rPr lang="en-US" dirty="0"/>
              <a:t>estimating the duration of the project</a:t>
            </a:r>
          </a:p>
          <a:p>
            <a:pPr algn="l"/>
            <a:endParaRPr lang="ar-SA" dirty="0"/>
          </a:p>
        </p:txBody>
      </p:sp>
    </p:spTree>
    <p:extLst>
      <p:ext uri="{BB962C8B-B14F-4D97-AF65-F5344CB8AC3E}">
        <p14:creationId xmlns:p14="http://schemas.microsoft.com/office/powerpoint/2010/main" val="3804830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txBody>
          <a:bodyPr>
            <a:normAutofit/>
          </a:bodyPr>
          <a:lstStyle/>
          <a:p>
            <a:r>
              <a:rPr lang="en-US" sz="3600" dirty="0"/>
              <a:t>Rate of Importance perception of contractors</a:t>
            </a:r>
            <a:endParaRPr lang="ar-SA" sz="3600" dirty="0"/>
          </a:p>
        </p:txBody>
      </p:sp>
      <p:graphicFrame>
        <p:nvGraphicFramePr>
          <p:cNvPr id="8" name="Table 7"/>
          <p:cNvGraphicFramePr>
            <a:graphicFrameLocks noGrp="1"/>
          </p:cNvGraphicFramePr>
          <p:nvPr/>
        </p:nvGraphicFramePr>
        <p:xfrm>
          <a:off x="2657475" y="3040221"/>
          <a:ext cx="3829050" cy="1475994"/>
        </p:xfrm>
        <a:graphic>
          <a:graphicData uri="http://schemas.openxmlformats.org/drawingml/2006/table">
            <a:tbl>
              <a:tblPr firstRow="1" firstCol="1" bandRow="1">
                <a:tableStyleId>{5C22544A-7EE6-4342-B048-85BDC9FD1C3A}</a:tableStyleId>
              </a:tblPr>
              <a:tblGrid>
                <a:gridCol w="2343150"/>
                <a:gridCol w="1485900"/>
              </a:tblGrid>
              <a:tr h="0">
                <a:tc>
                  <a:txBody>
                    <a:bodyPr/>
                    <a:lstStyle/>
                    <a:p>
                      <a:pPr algn="ctr">
                        <a:lnSpc>
                          <a:spcPct val="150000"/>
                        </a:lnSpc>
                        <a:spcAft>
                          <a:spcPts val="0"/>
                        </a:spcAft>
                      </a:pPr>
                      <a:r>
                        <a:rPr lang="en-US" sz="1200">
                          <a:effectLst/>
                        </a:rPr>
                        <a:t>Scale</a:t>
                      </a:r>
                      <a:endParaRPr lang="en-US" sz="1100">
                        <a:solidFill>
                          <a:srgbClr val="000000"/>
                        </a:solidFill>
                        <a:effectLst/>
                        <a:latin typeface="Calibri"/>
                        <a:ea typeface="Calibri"/>
                        <a:cs typeface="Arial"/>
                      </a:endParaRPr>
                    </a:p>
                  </a:txBody>
                  <a:tcPr marL="68580" marR="68580" marT="0" marB="0"/>
                </a:tc>
                <a:tc>
                  <a:txBody>
                    <a:bodyPr/>
                    <a:lstStyle/>
                    <a:p>
                      <a:pPr algn="ctr">
                        <a:lnSpc>
                          <a:spcPct val="150000"/>
                        </a:lnSpc>
                        <a:spcAft>
                          <a:spcPts val="0"/>
                        </a:spcAft>
                      </a:pPr>
                      <a:r>
                        <a:rPr lang="en-US" sz="1200">
                          <a:effectLst/>
                        </a:rPr>
                        <a:t>weight</a:t>
                      </a:r>
                      <a:endParaRPr lang="en-US" sz="1100">
                        <a:solidFill>
                          <a:srgbClr val="000000"/>
                        </a:solidFill>
                        <a:effectLst/>
                        <a:latin typeface="Calibri"/>
                        <a:ea typeface="Calibri"/>
                        <a:cs typeface="Arial"/>
                      </a:endParaRPr>
                    </a:p>
                  </a:txBody>
                  <a:tcPr marL="68580" marR="68580" marT="0" marB="0"/>
                </a:tc>
              </a:tr>
              <a:tr h="0">
                <a:tc>
                  <a:txBody>
                    <a:bodyPr/>
                    <a:lstStyle/>
                    <a:p>
                      <a:pPr algn="ctr">
                        <a:lnSpc>
                          <a:spcPct val="150000"/>
                        </a:lnSpc>
                        <a:spcAft>
                          <a:spcPts val="0"/>
                        </a:spcAft>
                      </a:pPr>
                      <a:r>
                        <a:rPr lang="en-US" sz="1200">
                          <a:effectLst/>
                        </a:rPr>
                        <a:t>4</a:t>
                      </a:r>
                      <a:endParaRPr lang="en-US" sz="1100">
                        <a:solidFill>
                          <a:srgbClr val="000000"/>
                        </a:solidFill>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Extremely important</a:t>
                      </a:r>
                      <a:endParaRPr lang="en-US" sz="1100">
                        <a:solidFill>
                          <a:srgbClr val="000000"/>
                        </a:solidFill>
                        <a:effectLst/>
                        <a:latin typeface="Calibri"/>
                        <a:ea typeface="Calibri"/>
                        <a:cs typeface="Arial"/>
                      </a:endParaRPr>
                    </a:p>
                  </a:txBody>
                  <a:tcPr marL="68580" marR="68580" marT="0" marB="0"/>
                </a:tc>
              </a:tr>
              <a:tr h="0">
                <a:tc>
                  <a:txBody>
                    <a:bodyPr/>
                    <a:lstStyle/>
                    <a:p>
                      <a:pPr algn="ctr">
                        <a:lnSpc>
                          <a:spcPct val="150000"/>
                        </a:lnSpc>
                        <a:spcAft>
                          <a:spcPts val="0"/>
                        </a:spcAft>
                      </a:pPr>
                      <a:r>
                        <a:rPr lang="en-US" sz="1200">
                          <a:effectLst/>
                        </a:rPr>
                        <a:t>3</a:t>
                      </a:r>
                      <a:endParaRPr lang="en-US" sz="1100">
                        <a:solidFill>
                          <a:srgbClr val="000000"/>
                        </a:solidFill>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Very important</a:t>
                      </a:r>
                      <a:endParaRPr lang="en-US" sz="1100">
                        <a:solidFill>
                          <a:srgbClr val="000000"/>
                        </a:solidFill>
                        <a:effectLst/>
                        <a:latin typeface="Calibri"/>
                        <a:ea typeface="Calibri"/>
                        <a:cs typeface="Arial"/>
                      </a:endParaRPr>
                    </a:p>
                  </a:txBody>
                  <a:tcPr marL="68580" marR="68580" marT="0" marB="0"/>
                </a:tc>
              </a:tr>
              <a:tr h="0">
                <a:tc>
                  <a:txBody>
                    <a:bodyPr/>
                    <a:lstStyle/>
                    <a:p>
                      <a:pPr algn="ctr">
                        <a:lnSpc>
                          <a:spcPct val="150000"/>
                        </a:lnSpc>
                        <a:spcAft>
                          <a:spcPts val="0"/>
                        </a:spcAft>
                      </a:pPr>
                      <a:r>
                        <a:rPr lang="en-US" sz="1200">
                          <a:effectLst/>
                        </a:rPr>
                        <a:t>2</a:t>
                      </a:r>
                      <a:endParaRPr lang="en-US" sz="1100">
                        <a:solidFill>
                          <a:srgbClr val="000000"/>
                        </a:solidFill>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Important</a:t>
                      </a:r>
                      <a:endParaRPr lang="en-US" sz="1100">
                        <a:solidFill>
                          <a:srgbClr val="000000"/>
                        </a:solidFill>
                        <a:effectLst/>
                        <a:latin typeface="Calibri"/>
                        <a:ea typeface="Calibri"/>
                        <a:cs typeface="Arial"/>
                      </a:endParaRPr>
                    </a:p>
                  </a:txBody>
                  <a:tcPr marL="68580" marR="68580" marT="0" marB="0"/>
                </a:tc>
              </a:tr>
              <a:tr h="0">
                <a:tc>
                  <a:txBody>
                    <a:bodyPr/>
                    <a:lstStyle/>
                    <a:p>
                      <a:pPr algn="ctr">
                        <a:lnSpc>
                          <a:spcPct val="150000"/>
                        </a:lnSpc>
                        <a:spcAft>
                          <a:spcPts val="0"/>
                        </a:spcAft>
                      </a:pPr>
                      <a:r>
                        <a:rPr lang="en-US" sz="1200">
                          <a:effectLst/>
                        </a:rPr>
                        <a:t>1</a:t>
                      </a:r>
                      <a:endParaRPr lang="en-US" sz="1100">
                        <a:solidFill>
                          <a:srgbClr val="000000"/>
                        </a:solidFill>
                        <a:effectLst/>
                        <a:latin typeface="Calibri"/>
                        <a:ea typeface="Calibri"/>
                        <a:cs typeface="Arial"/>
                      </a:endParaRPr>
                    </a:p>
                  </a:txBody>
                  <a:tcPr marL="68580" marR="68580" marT="0" marB="0"/>
                </a:tc>
                <a:tc>
                  <a:txBody>
                    <a:bodyPr/>
                    <a:lstStyle/>
                    <a:p>
                      <a:pPr algn="just">
                        <a:lnSpc>
                          <a:spcPct val="150000"/>
                        </a:lnSpc>
                        <a:spcAft>
                          <a:spcPts val="0"/>
                        </a:spcAft>
                      </a:pPr>
                      <a:r>
                        <a:rPr lang="en-US" sz="1200">
                          <a:effectLst/>
                        </a:rPr>
                        <a:t>Somewhat important</a:t>
                      </a:r>
                      <a:endParaRPr lang="en-US" sz="1100">
                        <a:solidFill>
                          <a:srgbClr val="000000"/>
                        </a:solidFill>
                        <a:effectLst/>
                        <a:latin typeface="Calibri"/>
                        <a:ea typeface="Calibri"/>
                        <a:cs typeface="Arial"/>
                      </a:endParaRPr>
                    </a:p>
                  </a:txBody>
                  <a:tcPr marL="68580" marR="68580" marT="0" marB="0"/>
                </a:tc>
              </a:tr>
              <a:tr h="0">
                <a:tc>
                  <a:txBody>
                    <a:bodyPr/>
                    <a:lstStyle/>
                    <a:p>
                      <a:pPr algn="ctr">
                        <a:lnSpc>
                          <a:spcPct val="150000"/>
                        </a:lnSpc>
                        <a:spcAft>
                          <a:spcPts val="0"/>
                        </a:spcAft>
                      </a:pPr>
                      <a:r>
                        <a:rPr lang="en-US" sz="1200">
                          <a:effectLst/>
                        </a:rPr>
                        <a:t>0</a:t>
                      </a:r>
                      <a:endParaRPr lang="en-US" sz="1100">
                        <a:solidFill>
                          <a:srgbClr val="000000"/>
                        </a:solidFill>
                        <a:effectLst/>
                        <a:latin typeface="Calibri"/>
                        <a:ea typeface="Calibri"/>
                        <a:cs typeface="Arial"/>
                      </a:endParaRPr>
                    </a:p>
                  </a:txBody>
                  <a:tcPr marL="68580" marR="68580" marT="0" marB="0"/>
                </a:tc>
                <a:tc>
                  <a:txBody>
                    <a:bodyPr/>
                    <a:lstStyle/>
                    <a:p>
                      <a:pPr algn="just">
                        <a:lnSpc>
                          <a:spcPct val="150000"/>
                        </a:lnSpc>
                        <a:spcAft>
                          <a:spcPts val="0"/>
                        </a:spcAft>
                      </a:pPr>
                      <a:r>
                        <a:rPr lang="en-US" sz="1200" dirty="0">
                          <a:effectLst/>
                        </a:rPr>
                        <a:t>Not important</a:t>
                      </a:r>
                      <a:endParaRPr lang="en-US" sz="1100" dirty="0">
                        <a:solidFill>
                          <a:srgbClr val="000000"/>
                        </a:solidFill>
                        <a:effectLst/>
                        <a:latin typeface="Calibri"/>
                        <a:ea typeface="Calibri"/>
                        <a:cs typeface="Arial"/>
                      </a:endParaRPr>
                    </a:p>
                  </a:txBody>
                  <a:tcPr marL="68580" marR="68580" marT="0" marB="0"/>
                </a:tc>
              </a:tr>
            </a:tbl>
          </a:graphicData>
        </a:graphic>
      </p:graphicFrame>
      <p:sp>
        <p:nvSpPr>
          <p:cNvPr id="9" name="Rectangle 4"/>
          <p:cNvSpPr>
            <a:spLocks noGrp="1" noChangeArrowheads="1"/>
          </p:cNvSpPr>
          <p:nvPr>
            <p:ph type="subTitle" idx="1"/>
          </p:nvPr>
        </p:nvSpPr>
        <p:spPr bwMode="auto">
          <a:xfrm>
            <a:off x="1116013" y="1700213"/>
            <a:ext cx="7632700" cy="468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Weight of importance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73918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1013</Words>
  <Application>Microsoft Office PowerPoint</Application>
  <PresentationFormat>On-screen Show (4:3)</PresentationFormat>
  <Paragraphs>160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Claims in  Construction Projects</vt:lpstr>
      <vt:lpstr>OUTLINE</vt:lpstr>
      <vt:lpstr>Introduction </vt:lpstr>
      <vt:lpstr>Methodology </vt:lpstr>
      <vt:lpstr>Data analysis  </vt:lpstr>
      <vt:lpstr>Causes of construction claims and identifying the responsible it is of each cause perception of contractors. </vt:lpstr>
      <vt:lpstr>PowerPoint Presentation</vt:lpstr>
      <vt:lpstr>PowerPoint Presentation</vt:lpstr>
      <vt:lpstr>Rate of Importance perception of contractors</vt:lpstr>
      <vt:lpstr>Top ten causes of claims perception of contractors</vt:lpstr>
      <vt:lpstr>Causes of construction claims and identifying the responsible it is of each cause perception of owners </vt:lpstr>
      <vt:lpstr>PowerPoint Presentation</vt:lpstr>
      <vt:lpstr>Rate of Importance perception of owners </vt:lpstr>
      <vt:lpstr>Case study </vt:lpstr>
      <vt:lpstr>PowerPoint Presentation</vt:lpstr>
      <vt:lpstr>PowerPoint Presentation</vt:lpstr>
      <vt:lpstr>Briefly; in this case the claim was changes in the specifications that have been agreed, that the contractor is responsible for occurring, and the claim was resolved by negotiation.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Claims in  Construction Projects</dc:title>
  <dc:creator>lab</dc:creator>
  <cp:lastModifiedBy>lab</cp:lastModifiedBy>
  <cp:revision>3</cp:revision>
  <dcterms:created xsi:type="dcterms:W3CDTF">2015-05-31T09:01:57Z</dcterms:created>
  <dcterms:modified xsi:type="dcterms:W3CDTF">2015-05-31T09:26:59Z</dcterms:modified>
</cp:coreProperties>
</file>