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7"/>
  </p:notesMasterIdLst>
  <p:sldIdLst>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5/13/2015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fld id="{021A1D30-C0A0-4124-A783-34D9F15FA0FE}" type="datetime1">
              <a:rPr lang="en-US" smtClean="0"/>
              <a:t>5/13/2015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cxnSp>
        <p:nvCxnSpPr>
          <p:cNvPr id="5" name="Straight Connector 4"/>
          <p:cNvCxnSpPr/>
          <p:nvPr/>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2D5871-AB0F-4B3D-8861-97E78CB7B47E}" type="datetime1">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418406-4C3F-4F3E-80BD-A22568EA37EB}" type="datetime1">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F28077-7188-48C5-8679-2287FAC952E9}" type="datetime1">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DCB740-6776-4EE9-99FD-96D592FA5A23}" type="datetime1">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F6BD99-6FFD-46C5-B5E2-43A34BDA2566}" type="datetime1">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022678E-214C-4CF8-97C7-95015FB02960}" type="datetime1">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5660E0-FA77-4473-A859-74127B089143}" type="datetime1">
              <a:rPr lang="en-US" smtClean="0"/>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197C5C-1CD1-417D-A89C-14747F5222C7}" type="datetime1">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5" name="Date Placeholder 4"/>
          <p:cNvSpPr>
            <a:spLocks noGrp="1"/>
          </p:cNvSpPr>
          <p:nvPr>
            <p:ph type="dt" sz="half" idx="10"/>
          </p:nvPr>
        </p:nvSpPr>
        <p:spPr/>
        <p:txBody>
          <a:bodyPr/>
          <a:lstStyle/>
          <a:p>
            <a:fld id="{1359EFBB-CFA1-4AA8-9123-F0B52DBD84FE}" type="datetime1">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1"/>
                </a:solidFill>
              </a:defRPr>
            </a:lvl1pPr>
          </a:lstStyle>
          <a:p>
            <a:fld id="{61146459-E3C3-4969-9224-5ED50B492D17}" type="datetime1">
              <a:rPr lang="en-US" smtClean="0"/>
              <a:t>5/13/2015</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1"/>
                </a:solidFill>
              </a:defRPr>
            </a:lvl1pPr>
          </a:lstStyle>
          <a:p>
            <a:fld id="{401CF334-2D5C-4859-84A6-CA7E6E43FAEB}" type="slidenum">
              <a:rPr lang="en-US" smtClean="0"/>
              <a:pPr/>
              <a:t>‹#›</a:t>
            </a:fld>
            <a:endParaRPr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605890" y="2032910"/>
            <a:ext cx="8499473" cy="3852735"/>
          </a:xfrm>
          <a:prstGeom prst="rect">
            <a:avLst/>
          </a:prstGeom>
          <a:effectLst/>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3200" dirty="0" smtClean="0"/>
              <a:t>Prepared by: </a:t>
            </a:r>
            <a:r>
              <a:rPr lang="en-US" sz="3200" dirty="0" err="1" smtClean="0"/>
              <a:t>Areen</a:t>
            </a:r>
            <a:r>
              <a:rPr lang="en-US" sz="3200" dirty="0" smtClean="0"/>
              <a:t> </a:t>
            </a:r>
            <a:r>
              <a:rPr lang="en-US" sz="3200" dirty="0" err="1" smtClean="0"/>
              <a:t>Jondi</a:t>
            </a:r>
            <a:endParaRPr lang="en-US" sz="3200" dirty="0" smtClean="0"/>
          </a:p>
          <a:p>
            <a:pPr marL="0" indent="0">
              <a:buNone/>
            </a:pPr>
            <a:r>
              <a:rPr lang="en-US" sz="3200" dirty="0" smtClean="0"/>
              <a:t>       </a:t>
            </a:r>
            <a:r>
              <a:rPr lang="ar-SA" sz="3200" dirty="0" smtClean="0"/>
              <a:t>	</a:t>
            </a:r>
            <a:r>
              <a:rPr lang="en-US" sz="3200" dirty="0" smtClean="0"/>
              <a:t>                Diala </a:t>
            </a:r>
            <a:r>
              <a:rPr lang="en-US" sz="3200" dirty="0" err="1" smtClean="0"/>
              <a:t>Hamadneh</a:t>
            </a:r>
            <a:endParaRPr lang="en-US" sz="3200" dirty="0" smtClean="0"/>
          </a:p>
          <a:p>
            <a:endParaRPr lang="en-US" sz="3200" dirty="0" smtClean="0"/>
          </a:p>
          <a:p>
            <a:r>
              <a:rPr lang="en-US" sz="3200" dirty="0" smtClean="0"/>
              <a:t>Supervised by: Dr. </a:t>
            </a:r>
            <a:r>
              <a:rPr lang="en-US" sz="3200" dirty="0" err="1" smtClean="0"/>
              <a:t>Raed</a:t>
            </a:r>
            <a:r>
              <a:rPr lang="en-US" sz="3200" dirty="0" smtClean="0"/>
              <a:t> </a:t>
            </a:r>
            <a:r>
              <a:rPr lang="en-US" sz="3200" dirty="0" err="1" smtClean="0"/>
              <a:t>Alqadi</a:t>
            </a:r>
            <a:endParaRPr lang="en-US" sz="3200" dirty="0" smtClean="0"/>
          </a:p>
          <a:p>
            <a:pPr marL="0" indent="0">
              <a:buNone/>
            </a:pPr>
            <a:r>
              <a:rPr lang="ar-SA" sz="3200" dirty="0"/>
              <a:t> </a:t>
            </a:r>
            <a:r>
              <a:rPr lang="ar-SA" sz="3200" dirty="0" smtClean="0"/>
              <a:t>   </a:t>
            </a:r>
            <a:r>
              <a:rPr lang="en-US" sz="3200" dirty="0" smtClean="0"/>
              <a:t>                        Dr. </a:t>
            </a:r>
            <a:r>
              <a:rPr lang="en-US" sz="3200" dirty="0" err="1" smtClean="0"/>
              <a:t>Luai</a:t>
            </a:r>
            <a:r>
              <a:rPr lang="en-US" sz="3200" dirty="0" smtClean="0"/>
              <a:t> </a:t>
            </a:r>
            <a:r>
              <a:rPr lang="en-US" sz="3200" dirty="0" err="1" smtClean="0"/>
              <a:t>Malhis</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961" y="2032910"/>
            <a:ext cx="5353169" cy="3028486"/>
          </a:xfrm>
          <a:prstGeom prst="rect">
            <a:avLst/>
          </a:prstGeom>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Driver</a:t>
            </a:r>
          </a:p>
          <a:p>
            <a:r>
              <a:rPr lang="en-US" sz="2400" dirty="0"/>
              <a:t>Motor rotations--</a:t>
            </a:r>
            <a:r>
              <a:rPr lang="en-US" sz="2400" dirty="0">
                <a:sym typeface="Wingdings" panose="05000000000000000000" pitchFamily="2" charset="2"/>
              </a:rPr>
              <a:t>syringes </a:t>
            </a:r>
            <a:endParaRPr lang="ar-SA" sz="2400" dirty="0">
              <a:sym typeface="Wingdings" panose="05000000000000000000" pitchFamily="2" charset="2"/>
            </a:endParaRPr>
          </a:p>
          <a:p>
            <a:r>
              <a:rPr lang="en-US" sz="2400" dirty="0">
                <a:sym typeface="Wingdings" panose="05000000000000000000" pitchFamily="2" charset="2"/>
              </a:rPr>
              <a:t>Fill</a:t>
            </a:r>
            <a:endParaRPr lang="ar-SA" sz="2400" dirty="0">
              <a:sym typeface="Wingdings" panose="05000000000000000000" pitchFamily="2" charset="2"/>
            </a:endParaRPr>
          </a:p>
          <a:p>
            <a:r>
              <a:rPr lang="en-US" sz="2400" dirty="0">
                <a:sym typeface="Wingdings" panose="05000000000000000000" pitchFamily="2" charset="2"/>
              </a:rPr>
              <a:t>mixing</a:t>
            </a:r>
          </a:p>
          <a:p>
            <a:pPr marL="393192" lvl="1" indent="0">
              <a:buNone/>
            </a:pPr>
            <a:endParaRPr lang="en-US" dirty="0"/>
          </a:p>
        </p:txBody>
      </p:sp>
      <p:sp>
        <p:nvSpPr>
          <p:cNvPr id="3" name="Title 2"/>
          <p:cNvSpPr>
            <a:spLocks noGrp="1"/>
          </p:cNvSpPr>
          <p:nvPr>
            <p:ph type="title"/>
          </p:nvPr>
        </p:nvSpPr>
        <p:spPr>
          <a:xfrm>
            <a:off x="519448" y="548640"/>
            <a:ext cx="10972800" cy="1143000"/>
          </a:xfrm>
        </p:spPr>
        <p:txBody>
          <a:bodyPr/>
          <a:lstStyle/>
          <a:p>
            <a:r>
              <a:rPr lang="en-US" sz="5400" dirty="0"/>
              <a:t>Pumping technique</a:t>
            </a:r>
            <a:endParaRPr lang="en-US" dirty="0"/>
          </a:p>
        </p:txBody>
      </p:sp>
    </p:spTree>
    <p:extLst>
      <p:ext uri="{BB962C8B-B14F-4D97-AF65-F5344CB8AC3E}">
        <p14:creationId xmlns:p14="http://schemas.microsoft.com/office/powerpoint/2010/main" val="26934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ym typeface="Wingdings" panose="05000000000000000000" pitchFamily="2" charset="2"/>
              </a:rPr>
              <a:t>Because the syringes were so far from each other</a:t>
            </a:r>
            <a:r>
              <a:rPr lang="en-US" sz="2400" dirty="0" smtClean="0">
                <a:sym typeface="Wingdings" panose="05000000000000000000" pitchFamily="2" charset="2"/>
              </a:rPr>
              <a:t>,</a:t>
            </a:r>
          </a:p>
          <a:p>
            <a:pPr marL="0" indent="0">
              <a:buNone/>
            </a:pPr>
            <a:r>
              <a:rPr lang="en-US" sz="2400" dirty="0" smtClean="0">
                <a:sym typeface="Wingdings" panose="05000000000000000000" pitchFamily="2" charset="2"/>
              </a:rPr>
              <a:t> </a:t>
            </a:r>
            <a:r>
              <a:rPr lang="en-US" sz="2400" dirty="0">
                <a:sym typeface="Wingdings" panose="05000000000000000000" pitchFamily="2" charset="2"/>
              </a:rPr>
              <a:t>we used small pipes to </a:t>
            </a:r>
            <a:r>
              <a:rPr lang="en-US" sz="2400" dirty="0" smtClean="0">
                <a:sym typeface="Wingdings" panose="05000000000000000000" pitchFamily="2" charset="2"/>
              </a:rPr>
              <a:t>combine</a:t>
            </a:r>
          </a:p>
          <a:p>
            <a:pPr marL="0" indent="0">
              <a:buNone/>
            </a:pPr>
            <a:r>
              <a:rPr lang="en-US" sz="2400" dirty="0" smtClean="0">
                <a:sym typeface="Wingdings" panose="05000000000000000000" pitchFamily="2" charset="2"/>
              </a:rPr>
              <a:t> </a:t>
            </a:r>
            <a:r>
              <a:rPr lang="en-US" sz="2400" dirty="0">
                <a:sym typeface="Wingdings" panose="05000000000000000000" pitchFamily="2" charset="2"/>
              </a:rPr>
              <a:t>the paint in one place smoothly.</a:t>
            </a:r>
          </a:p>
          <a:p>
            <a:pPr marL="393192" lvl="1" indent="0">
              <a:buNone/>
            </a:pPr>
            <a:endParaRPr lang="en-US" dirty="0"/>
          </a:p>
        </p:txBody>
      </p:sp>
      <p:sp>
        <p:nvSpPr>
          <p:cNvPr id="3" name="Title 2"/>
          <p:cNvSpPr>
            <a:spLocks noGrp="1"/>
          </p:cNvSpPr>
          <p:nvPr>
            <p:ph type="title"/>
          </p:nvPr>
        </p:nvSpPr>
        <p:spPr>
          <a:xfrm>
            <a:off x="519448" y="548640"/>
            <a:ext cx="10972800" cy="1143000"/>
          </a:xfrm>
        </p:spPr>
        <p:txBody>
          <a:bodyPr/>
          <a:lstStyle/>
          <a:p>
            <a:r>
              <a:rPr lang="en-US" sz="5400" dirty="0"/>
              <a:t>Pumping technique</a:t>
            </a:r>
            <a:endParaRPr lang="en-US" dirty="0"/>
          </a:p>
        </p:txBody>
      </p:sp>
      <p:pic>
        <p:nvPicPr>
          <p:cNvPr id="4" name="Picture 3"/>
          <p:cNvPicPr>
            <a:picLocks noChangeAspect="1"/>
          </p:cNvPicPr>
          <p:nvPr/>
        </p:nvPicPr>
        <p:blipFill>
          <a:blip r:embed="rId2"/>
          <a:stretch>
            <a:fillRect/>
          </a:stretch>
        </p:blipFill>
        <p:spPr>
          <a:xfrm>
            <a:off x="5565820" y="2428740"/>
            <a:ext cx="4953000" cy="3994355"/>
          </a:xfrm>
          <a:prstGeom prst="rect">
            <a:avLst/>
          </a:prstGeom>
        </p:spPr>
      </p:pic>
    </p:spTree>
    <p:extLst>
      <p:ext uri="{BB962C8B-B14F-4D97-AF65-F5344CB8AC3E}">
        <p14:creationId xmlns:p14="http://schemas.microsoft.com/office/powerpoint/2010/main" val="182644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448" y="548640"/>
            <a:ext cx="10972800" cy="1143000"/>
          </a:xfrm>
        </p:spPr>
        <p:txBody>
          <a:bodyPr/>
          <a:lstStyle/>
          <a:p>
            <a:r>
              <a:rPr lang="en-US" sz="5400" dirty="0"/>
              <a:t>Flow chart</a:t>
            </a:r>
            <a:endParaRPr lang="en-US" dirty="0"/>
          </a:p>
        </p:txBody>
      </p:sp>
      <p:pic>
        <p:nvPicPr>
          <p:cNvPr id="5" name="Content Placeholder 4"/>
          <p:cNvPicPr>
            <a:picLocks noGrp="1" noChangeAspect="1"/>
          </p:cNvPicPr>
          <p:nvPr>
            <p:ph idx="1"/>
          </p:nvPr>
        </p:nvPicPr>
        <p:blipFill>
          <a:blip r:embed="rId2"/>
          <a:stretch>
            <a:fillRect/>
          </a:stretch>
        </p:blipFill>
        <p:spPr>
          <a:xfrm>
            <a:off x="2716569" y="2009497"/>
            <a:ext cx="4981575" cy="4086225"/>
          </a:xfrm>
          <a:prstGeom prst="rect">
            <a:avLst/>
          </a:prstGeom>
        </p:spPr>
      </p:pic>
    </p:spTree>
    <p:extLst>
      <p:ext uri="{BB962C8B-B14F-4D97-AF65-F5344CB8AC3E}">
        <p14:creationId xmlns:p14="http://schemas.microsoft.com/office/powerpoint/2010/main" val="139164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569" y="1102432"/>
            <a:ext cx="10972800" cy="1143000"/>
          </a:xfrm>
        </p:spPr>
        <p:txBody>
          <a:bodyPr>
            <a:normAutofit fontScale="90000"/>
          </a:bodyPr>
          <a:lstStyle/>
          <a:p>
            <a:r>
              <a:rPr lang="en-US" sz="5400" dirty="0"/>
              <a:t>Developing the software application </a:t>
            </a:r>
            <a:endParaRPr lang="en-US" dirty="0"/>
          </a:p>
        </p:txBody>
      </p:sp>
      <p:sp>
        <p:nvSpPr>
          <p:cNvPr id="2" name="Content Placeholder 1"/>
          <p:cNvSpPr>
            <a:spLocks noGrp="1"/>
          </p:cNvSpPr>
          <p:nvPr>
            <p:ph idx="1"/>
          </p:nvPr>
        </p:nvSpPr>
        <p:spPr>
          <a:xfrm>
            <a:off x="506569" y="2657556"/>
            <a:ext cx="10972800" cy="4389120"/>
          </a:xfrm>
        </p:spPr>
        <p:txBody>
          <a:bodyPr/>
          <a:lstStyle/>
          <a:p>
            <a:r>
              <a:rPr lang="en-US" dirty="0"/>
              <a:t>The software application is the basic tool for specifying the color.</a:t>
            </a:r>
          </a:p>
          <a:p>
            <a:endParaRPr lang="en-US" dirty="0"/>
          </a:p>
          <a:p>
            <a:r>
              <a:rPr lang="en-US" dirty="0"/>
              <a:t>The user will take a picture of any object, then choose the wanted color</a:t>
            </a:r>
          </a:p>
        </p:txBody>
      </p:sp>
    </p:spTree>
    <p:extLst>
      <p:ext uri="{BB962C8B-B14F-4D97-AF65-F5344CB8AC3E}">
        <p14:creationId xmlns:p14="http://schemas.microsoft.com/office/powerpoint/2010/main" val="10531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569" y="1102432"/>
            <a:ext cx="10972800" cy="1143000"/>
          </a:xfrm>
        </p:spPr>
        <p:txBody>
          <a:bodyPr>
            <a:normAutofit fontScale="90000"/>
          </a:bodyPr>
          <a:lstStyle/>
          <a:p>
            <a:r>
              <a:rPr lang="en-US" sz="5400" dirty="0"/>
              <a:t>Developing the software application </a:t>
            </a:r>
            <a:endParaRPr lang="en-US" dirty="0"/>
          </a:p>
        </p:txBody>
      </p:sp>
      <p:pic>
        <p:nvPicPr>
          <p:cNvPr id="4" name="Content Placeholder 7"/>
          <p:cNvPicPr>
            <a:picLocks noGrp="1" noChangeAspect="1"/>
          </p:cNvPicPr>
          <p:nvPr>
            <p:ph idx="1"/>
          </p:nvPr>
        </p:nvPicPr>
        <p:blipFill>
          <a:blip r:embed="rId2"/>
          <a:stretch>
            <a:fillRect/>
          </a:stretch>
        </p:blipFill>
        <p:spPr>
          <a:xfrm>
            <a:off x="4322147" y="1879994"/>
            <a:ext cx="3341644" cy="4875977"/>
          </a:xfrm>
          <a:prstGeom prst="rect">
            <a:avLst/>
          </a:prstGeom>
        </p:spPr>
      </p:pic>
    </p:spTree>
    <p:extLst>
      <p:ext uri="{BB962C8B-B14F-4D97-AF65-F5344CB8AC3E}">
        <p14:creationId xmlns:p14="http://schemas.microsoft.com/office/powerpoint/2010/main" val="61918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569" y="1102432"/>
            <a:ext cx="10972800" cy="1143000"/>
          </a:xfrm>
        </p:spPr>
        <p:txBody>
          <a:bodyPr>
            <a:normAutofit fontScale="90000"/>
          </a:bodyPr>
          <a:lstStyle/>
          <a:p>
            <a:r>
              <a:rPr lang="en-US" sz="5400" dirty="0"/>
              <a:t>Developing the </a:t>
            </a:r>
            <a:r>
              <a:rPr lang="en-US" sz="5400" dirty="0" smtClean="0"/>
              <a:t>software application </a:t>
            </a:r>
            <a:endParaRPr lang="en-US" dirty="0"/>
          </a:p>
        </p:txBody>
      </p:sp>
      <p:sp>
        <p:nvSpPr>
          <p:cNvPr id="2" name="Content Placeholder 1"/>
          <p:cNvSpPr>
            <a:spLocks noGrp="1"/>
          </p:cNvSpPr>
          <p:nvPr>
            <p:ph idx="1"/>
          </p:nvPr>
        </p:nvSpPr>
        <p:spPr>
          <a:xfrm>
            <a:off x="506569" y="2468880"/>
            <a:ext cx="10972800" cy="4389120"/>
          </a:xfrm>
        </p:spPr>
        <p:txBody>
          <a:bodyPr/>
          <a:lstStyle/>
          <a:p>
            <a:r>
              <a:rPr lang="en-US" dirty="0"/>
              <a:t>On each touch the RGB values are taken and CMYK values are determined based on these equations:</a:t>
            </a:r>
          </a:p>
          <a:p>
            <a:endParaRPr lang="en-US" dirty="0"/>
          </a:p>
          <a:p>
            <a:pPr marL="0" indent="0">
              <a:buNone/>
            </a:pPr>
            <a:r>
              <a:rPr lang="en-US" dirty="0"/>
              <a:t>R ' = R /255  G ' = G /255 B ' = B/255    </a:t>
            </a:r>
          </a:p>
          <a:p>
            <a:r>
              <a:rPr lang="en-US" dirty="0"/>
              <a:t>The black key (K) color is calculated from the </a:t>
            </a:r>
            <a:r>
              <a:rPr lang="en-US" dirty="0">
                <a:solidFill>
                  <a:srgbClr val="FF0000"/>
                </a:solidFill>
              </a:rPr>
              <a:t>red</a:t>
            </a:r>
            <a:r>
              <a:rPr lang="en-US" dirty="0"/>
              <a:t> (R'), </a:t>
            </a:r>
            <a:r>
              <a:rPr lang="en-US" dirty="0">
                <a:solidFill>
                  <a:srgbClr val="00B050"/>
                </a:solidFill>
              </a:rPr>
              <a:t>green</a:t>
            </a:r>
            <a:r>
              <a:rPr lang="en-US" dirty="0"/>
              <a:t> (G') and </a:t>
            </a:r>
            <a:r>
              <a:rPr lang="en-US" dirty="0">
                <a:solidFill>
                  <a:schemeClr val="accent1">
                    <a:lumMod val="50000"/>
                  </a:schemeClr>
                </a:solidFill>
              </a:rPr>
              <a:t>blue</a:t>
            </a:r>
            <a:r>
              <a:rPr lang="en-US" dirty="0"/>
              <a:t> (B') colors:</a:t>
            </a:r>
          </a:p>
          <a:p>
            <a:pPr marL="0" indent="0">
              <a:buNone/>
            </a:pPr>
            <a:r>
              <a:rPr lang="en-US" dirty="0"/>
              <a:t> K = 1-max( R ', G ', B ') </a:t>
            </a:r>
          </a:p>
          <a:p>
            <a:endParaRPr lang="en-US" dirty="0"/>
          </a:p>
        </p:txBody>
      </p:sp>
    </p:spTree>
    <p:extLst>
      <p:ext uri="{BB962C8B-B14F-4D97-AF65-F5344CB8AC3E}">
        <p14:creationId xmlns:p14="http://schemas.microsoft.com/office/powerpoint/2010/main" val="228862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569" y="1102432"/>
            <a:ext cx="10972800" cy="1143000"/>
          </a:xfrm>
        </p:spPr>
        <p:txBody>
          <a:bodyPr>
            <a:normAutofit fontScale="90000"/>
          </a:bodyPr>
          <a:lstStyle/>
          <a:p>
            <a:r>
              <a:rPr lang="en-US" sz="5400" dirty="0"/>
              <a:t>Developing the </a:t>
            </a:r>
            <a:r>
              <a:rPr lang="en-US" sz="5400" dirty="0" smtClean="0"/>
              <a:t>software application </a:t>
            </a:r>
            <a:endParaRPr lang="en-US" dirty="0"/>
          </a:p>
        </p:txBody>
      </p:sp>
      <p:sp>
        <p:nvSpPr>
          <p:cNvPr id="2" name="Content Placeholder 1"/>
          <p:cNvSpPr>
            <a:spLocks noGrp="1"/>
          </p:cNvSpPr>
          <p:nvPr>
            <p:ph idx="1"/>
          </p:nvPr>
        </p:nvSpPr>
        <p:spPr>
          <a:xfrm>
            <a:off x="506569" y="2618919"/>
            <a:ext cx="10972800" cy="4389120"/>
          </a:xfrm>
        </p:spPr>
        <p:txBody>
          <a:bodyPr/>
          <a:lstStyle/>
          <a:p>
            <a:r>
              <a:rPr lang="en-US" dirty="0"/>
              <a:t>The </a:t>
            </a:r>
            <a:r>
              <a:rPr lang="en-US" dirty="0">
                <a:solidFill>
                  <a:schemeClr val="accent1">
                    <a:lumMod val="90000"/>
                  </a:schemeClr>
                </a:solidFill>
              </a:rPr>
              <a:t>cyan</a:t>
            </a:r>
            <a:r>
              <a:rPr lang="en-US" dirty="0"/>
              <a:t> color (C) is calculated from the </a:t>
            </a:r>
            <a:r>
              <a:rPr lang="en-US" dirty="0">
                <a:solidFill>
                  <a:srgbClr val="FF0000"/>
                </a:solidFill>
              </a:rPr>
              <a:t>red</a:t>
            </a:r>
            <a:r>
              <a:rPr lang="en-US" dirty="0"/>
              <a:t> (R') and black (K) colors: </a:t>
            </a:r>
          </a:p>
          <a:p>
            <a:pPr marL="0" indent="0">
              <a:buNone/>
            </a:pPr>
            <a:r>
              <a:rPr lang="en-US" dirty="0"/>
              <a:t>C = (</a:t>
            </a:r>
            <a:r>
              <a:rPr lang="en-US" dirty="0" smtClean="0"/>
              <a:t>1</a:t>
            </a:r>
            <a:r>
              <a:rPr lang="ar-SA" dirty="0" smtClean="0"/>
              <a:t>-</a:t>
            </a:r>
            <a:r>
              <a:rPr lang="en-US" dirty="0" smtClean="0"/>
              <a:t>R ‘</a:t>
            </a:r>
            <a:r>
              <a:rPr lang="ar-SA" dirty="0" smtClean="0"/>
              <a:t>-</a:t>
            </a:r>
            <a:r>
              <a:rPr lang="en-US" dirty="0" smtClean="0"/>
              <a:t>K </a:t>
            </a:r>
            <a:r>
              <a:rPr lang="en-US" dirty="0"/>
              <a:t>) / (</a:t>
            </a:r>
            <a:r>
              <a:rPr lang="en-US" dirty="0" smtClean="0"/>
              <a:t>1</a:t>
            </a:r>
            <a:r>
              <a:rPr lang="ar-SA" dirty="0" smtClean="0"/>
              <a:t>-</a:t>
            </a:r>
            <a:r>
              <a:rPr lang="en-US" dirty="0" smtClean="0"/>
              <a:t>K </a:t>
            </a:r>
            <a:r>
              <a:rPr lang="en-US" dirty="0"/>
              <a:t>) </a:t>
            </a:r>
            <a:endParaRPr lang="ar-SA" dirty="0"/>
          </a:p>
          <a:p>
            <a:endParaRPr lang="en-US" dirty="0"/>
          </a:p>
          <a:p>
            <a:r>
              <a:rPr lang="en-US" dirty="0"/>
              <a:t>The </a:t>
            </a:r>
            <a:r>
              <a:rPr lang="en-US" dirty="0">
                <a:solidFill>
                  <a:schemeClr val="accent2"/>
                </a:solidFill>
              </a:rPr>
              <a:t>magenta</a:t>
            </a:r>
            <a:r>
              <a:rPr lang="en-US" dirty="0"/>
              <a:t> color (M) is calculated from the </a:t>
            </a:r>
            <a:r>
              <a:rPr lang="en-US" dirty="0">
                <a:solidFill>
                  <a:srgbClr val="00B050"/>
                </a:solidFill>
              </a:rPr>
              <a:t>green</a:t>
            </a:r>
            <a:r>
              <a:rPr lang="en-US" dirty="0"/>
              <a:t> (G') and black (K) colors:</a:t>
            </a:r>
          </a:p>
          <a:p>
            <a:pPr marL="0" indent="0">
              <a:buNone/>
            </a:pPr>
            <a:r>
              <a:rPr lang="en-US" dirty="0"/>
              <a:t> M = (</a:t>
            </a:r>
            <a:r>
              <a:rPr lang="en-US" dirty="0" smtClean="0"/>
              <a:t>1</a:t>
            </a:r>
            <a:r>
              <a:rPr lang="ar-SA" dirty="0" smtClean="0"/>
              <a:t>-</a:t>
            </a:r>
            <a:r>
              <a:rPr lang="en-US" dirty="0" smtClean="0"/>
              <a:t>G ‘</a:t>
            </a:r>
            <a:r>
              <a:rPr lang="ar-SA" dirty="0" smtClean="0"/>
              <a:t>-</a:t>
            </a:r>
            <a:r>
              <a:rPr lang="en-US" dirty="0" smtClean="0"/>
              <a:t>K </a:t>
            </a:r>
            <a:r>
              <a:rPr lang="en-US" dirty="0"/>
              <a:t>) / (</a:t>
            </a:r>
            <a:r>
              <a:rPr lang="en-US" dirty="0" smtClean="0"/>
              <a:t>1</a:t>
            </a:r>
            <a:r>
              <a:rPr lang="ar-SA" dirty="0" smtClean="0"/>
              <a:t>-</a:t>
            </a:r>
            <a:r>
              <a:rPr lang="en-US" dirty="0" smtClean="0"/>
              <a:t>K </a:t>
            </a:r>
            <a:r>
              <a:rPr lang="en-US" dirty="0"/>
              <a:t>) </a:t>
            </a:r>
          </a:p>
          <a:p>
            <a:endParaRPr lang="en-US" dirty="0"/>
          </a:p>
        </p:txBody>
      </p:sp>
    </p:spTree>
    <p:extLst>
      <p:ext uri="{BB962C8B-B14F-4D97-AF65-F5344CB8AC3E}">
        <p14:creationId xmlns:p14="http://schemas.microsoft.com/office/powerpoint/2010/main" val="261814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569" y="1102432"/>
            <a:ext cx="10972800" cy="1143000"/>
          </a:xfrm>
        </p:spPr>
        <p:txBody>
          <a:bodyPr>
            <a:normAutofit fontScale="90000"/>
          </a:bodyPr>
          <a:lstStyle/>
          <a:p>
            <a:r>
              <a:rPr lang="en-US" sz="5400" dirty="0"/>
              <a:t>Developing the </a:t>
            </a:r>
            <a:r>
              <a:rPr lang="en-US" sz="5400" dirty="0" smtClean="0"/>
              <a:t>software application </a:t>
            </a:r>
            <a:endParaRPr lang="en-US" dirty="0"/>
          </a:p>
        </p:txBody>
      </p:sp>
      <p:sp>
        <p:nvSpPr>
          <p:cNvPr id="2" name="Content Placeholder 1"/>
          <p:cNvSpPr>
            <a:spLocks noGrp="1"/>
          </p:cNvSpPr>
          <p:nvPr>
            <p:ph idx="1"/>
          </p:nvPr>
        </p:nvSpPr>
        <p:spPr>
          <a:xfrm>
            <a:off x="506569" y="2468880"/>
            <a:ext cx="10972800" cy="4389120"/>
          </a:xfrm>
        </p:spPr>
        <p:txBody>
          <a:bodyPr/>
          <a:lstStyle/>
          <a:p>
            <a:r>
              <a:rPr lang="en-US" dirty="0"/>
              <a:t>The</a:t>
            </a:r>
            <a:r>
              <a:rPr lang="en-US" dirty="0">
                <a:solidFill>
                  <a:srgbClr val="FFFF00"/>
                </a:solidFill>
              </a:rPr>
              <a:t> </a:t>
            </a:r>
            <a:r>
              <a:rPr lang="en-US" dirty="0">
                <a:solidFill>
                  <a:srgbClr val="EBE600"/>
                </a:solidFill>
              </a:rPr>
              <a:t>yellow</a:t>
            </a:r>
            <a:r>
              <a:rPr lang="en-US" dirty="0">
                <a:solidFill>
                  <a:srgbClr val="FFFF00"/>
                </a:solidFill>
              </a:rPr>
              <a:t> </a:t>
            </a:r>
            <a:r>
              <a:rPr lang="en-US" dirty="0"/>
              <a:t>color (Y) is calculated from the </a:t>
            </a:r>
            <a:r>
              <a:rPr lang="en-US" dirty="0">
                <a:solidFill>
                  <a:srgbClr val="0070C0"/>
                </a:solidFill>
              </a:rPr>
              <a:t>blue</a:t>
            </a:r>
            <a:r>
              <a:rPr lang="en-US" dirty="0"/>
              <a:t> (B') and black (K) colors:</a:t>
            </a:r>
          </a:p>
          <a:p>
            <a:pPr marL="0" indent="0">
              <a:buNone/>
            </a:pPr>
            <a:r>
              <a:rPr lang="en-US" dirty="0"/>
              <a:t> Y = (</a:t>
            </a:r>
            <a:r>
              <a:rPr lang="en-US" dirty="0" smtClean="0"/>
              <a:t>1</a:t>
            </a:r>
            <a:r>
              <a:rPr lang="ar-SA" dirty="0" smtClean="0"/>
              <a:t>-</a:t>
            </a:r>
            <a:r>
              <a:rPr lang="en-US" dirty="0" smtClean="0"/>
              <a:t>B ‘</a:t>
            </a:r>
            <a:r>
              <a:rPr lang="ar-SA" dirty="0" smtClean="0"/>
              <a:t>-</a:t>
            </a:r>
            <a:r>
              <a:rPr lang="en-US" dirty="0" smtClean="0"/>
              <a:t>K </a:t>
            </a:r>
            <a:r>
              <a:rPr lang="en-US" dirty="0"/>
              <a:t>) / (</a:t>
            </a:r>
            <a:r>
              <a:rPr lang="en-US" dirty="0" smtClean="0"/>
              <a:t>1</a:t>
            </a:r>
            <a:r>
              <a:rPr lang="ar-SA" dirty="0" smtClean="0"/>
              <a:t>-</a:t>
            </a:r>
            <a:r>
              <a:rPr lang="en-US" dirty="0" smtClean="0"/>
              <a:t>K </a:t>
            </a:r>
            <a:r>
              <a:rPr lang="en-US" dirty="0"/>
              <a:t>) </a:t>
            </a:r>
            <a:endParaRPr lang="ar-SA" dirty="0"/>
          </a:p>
          <a:p>
            <a:endParaRPr lang="en-US" dirty="0"/>
          </a:p>
        </p:txBody>
      </p:sp>
    </p:spTree>
    <p:extLst>
      <p:ext uri="{BB962C8B-B14F-4D97-AF65-F5344CB8AC3E}">
        <p14:creationId xmlns:p14="http://schemas.microsoft.com/office/powerpoint/2010/main" val="289341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569" y="1102432"/>
            <a:ext cx="10972800" cy="1143000"/>
          </a:xfrm>
        </p:spPr>
        <p:txBody>
          <a:bodyPr>
            <a:normAutofit fontScale="90000"/>
          </a:bodyPr>
          <a:lstStyle/>
          <a:p>
            <a:r>
              <a:rPr lang="en-US" sz="5400" dirty="0"/>
              <a:t>Developing the </a:t>
            </a:r>
            <a:r>
              <a:rPr lang="en-US" sz="5400" dirty="0" smtClean="0"/>
              <a:t>software application </a:t>
            </a:r>
            <a:endParaRPr lang="en-US" dirty="0"/>
          </a:p>
        </p:txBody>
      </p:sp>
      <p:sp>
        <p:nvSpPr>
          <p:cNvPr id="2" name="Content Placeholder 1"/>
          <p:cNvSpPr>
            <a:spLocks noGrp="1"/>
          </p:cNvSpPr>
          <p:nvPr>
            <p:ph idx="1"/>
          </p:nvPr>
        </p:nvSpPr>
        <p:spPr>
          <a:xfrm>
            <a:off x="506569" y="2468880"/>
            <a:ext cx="10972800" cy="4389120"/>
          </a:xfrm>
        </p:spPr>
        <p:txBody>
          <a:bodyPr/>
          <a:lstStyle/>
          <a:p>
            <a:r>
              <a:rPr lang="en-US" dirty="0"/>
              <a:t>After confirming the exact color</a:t>
            </a:r>
            <a:r>
              <a:rPr lang="en-US" dirty="0" smtClean="0"/>
              <a:t>,</a:t>
            </a:r>
          </a:p>
          <a:p>
            <a:pPr marL="0" indent="0">
              <a:buNone/>
            </a:pPr>
            <a:r>
              <a:rPr lang="en-US" dirty="0" smtClean="0"/>
              <a:t> </a:t>
            </a:r>
            <a:r>
              <a:rPr lang="en-US" dirty="0"/>
              <a:t>the CMYK values will be </a:t>
            </a:r>
            <a:r>
              <a:rPr lang="en-US" dirty="0" smtClean="0"/>
              <a:t>sent</a:t>
            </a:r>
          </a:p>
          <a:p>
            <a:pPr marL="0" indent="0">
              <a:buNone/>
            </a:pPr>
            <a:r>
              <a:rPr lang="en-US" dirty="0" smtClean="0"/>
              <a:t> </a:t>
            </a:r>
            <a:r>
              <a:rPr lang="en-US" dirty="0"/>
              <a:t>by Bluetooth to the PIC </a:t>
            </a:r>
          </a:p>
          <a:p>
            <a:endParaRPr lang="en-US" dirty="0"/>
          </a:p>
        </p:txBody>
      </p:sp>
      <p:pic>
        <p:nvPicPr>
          <p:cNvPr id="4" name="Picture 3"/>
          <p:cNvPicPr>
            <a:picLocks noChangeAspect="1"/>
          </p:cNvPicPr>
          <p:nvPr/>
        </p:nvPicPr>
        <p:blipFill>
          <a:blip r:embed="rId2"/>
          <a:stretch>
            <a:fillRect/>
          </a:stretch>
        </p:blipFill>
        <p:spPr>
          <a:xfrm>
            <a:off x="5992969" y="2468880"/>
            <a:ext cx="4657859" cy="4149728"/>
          </a:xfrm>
          <a:prstGeom prst="rect">
            <a:avLst/>
          </a:prstGeom>
        </p:spPr>
      </p:pic>
    </p:spTree>
    <p:extLst>
      <p:ext uri="{BB962C8B-B14F-4D97-AF65-F5344CB8AC3E}">
        <p14:creationId xmlns:p14="http://schemas.microsoft.com/office/powerpoint/2010/main" val="243576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569" y="1102432"/>
            <a:ext cx="10972800" cy="1143000"/>
          </a:xfrm>
        </p:spPr>
        <p:txBody>
          <a:bodyPr>
            <a:normAutofit fontScale="90000"/>
          </a:bodyPr>
          <a:lstStyle/>
          <a:p>
            <a:r>
              <a:rPr lang="en-US" sz="5400" dirty="0"/>
              <a:t>Developing the </a:t>
            </a:r>
            <a:r>
              <a:rPr lang="en-US" sz="5400" dirty="0" smtClean="0"/>
              <a:t>software application </a:t>
            </a:r>
            <a:endParaRPr lang="en-US" dirty="0"/>
          </a:p>
        </p:txBody>
      </p:sp>
      <p:sp>
        <p:nvSpPr>
          <p:cNvPr id="2" name="Content Placeholder 1"/>
          <p:cNvSpPr>
            <a:spLocks noGrp="1"/>
          </p:cNvSpPr>
          <p:nvPr>
            <p:ph idx="1"/>
          </p:nvPr>
        </p:nvSpPr>
        <p:spPr>
          <a:xfrm>
            <a:off x="506569" y="2580283"/>
            <a:ext cx="10972800" cy="4389120"/>
          </a:xfrm>
        </p:spPr>
        <p:txBody>
          <a:bodyPr/>
          <a:lstStyle/>
          <a:p>
            <a:r>
              <a:rPr lang="en-US" dirty="0"/>
              <a:t>On Pic side, after receiving the CMYK values as a string,</a:t>
            </a:r>
            <a:r>
              <a:rPr lang="ar-SA" dirty="0"/>
              <a:t> </a:t>
            </a:r>
            <a:r>
              <a:rPr lang="en-US" dirty="0"/>
              <a:t>it is split by ‘,’  into an array of integers each element represents a different color value.</a:t>
            </a:r>
          </a:p>
          <a:p>
            <a:endParaRPr lang="en-US" dirty="0"/>
          </a:p>
        </p:txBody>
      </p:sp>
    </p:spTree>
    <p:extLst>
      <p:ext uri="{BB962C8B-B14F-4D97-AF65-F5344CB8AC3E}">
        <p14:creationId xmlns:p14="http://schemas.microsoft.com/office/powerpoint/2010/main" val="3992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Introduction</a:t>
            </a:r>
          </a:p>
          <a:p>
            <a:r>
              <a:rPr lang="en-US" dirty="0"/>
              <a:t>Motivation</a:t>
            </a:r>
          </a:p>
          <a:p>
            <a:r>
              <a:rPr lang="en-US" dirty="0"/>
              <a:t>Background </a:t>
            </a:r>
          </a:p>
          <a:p>
            <a:r>
              <a:rPr lang="en-US" dirty="0"/>
              <a:t>Design process</a:t>
            </a:r>
          </a:p>
          <a:p>
            <a:r>
              <a:rPr lang="en-US" dirty="0"/>
              <a:t>Developing the software application </a:t>
            </a:r>
          </a:p>
          <a:p>
            <a:r>
              <a:rPr lang="en-US" dirty="0"/>
              <a:t>Demo</a:t>
            </a:r>
          </a:p>
          <a:p>
            <a:r>
              <a:rPr lang="en-US" dirty="0"/>
              <a:t>Future work</a:t>
            </a:r>
          </a:p>
          <a:p>
            <a:r>
              <a:rPr lang="en-US" dirty="0"/>
              <a:t>Conclusion</a:t>
            </a:r>
          </a:p>
          <a:p>
            <a:endParaRPr lang="en-US" dirty="0"/>
          </a:p>
        </p:txBody>
      </p:sp>
      <p:sp>
        <p:nvSpPr>
          <p:cNvPr id="3" name="Title 2"/>
          <p:cNvSpPr>
            <a:spLocks noGrp="1"/>
          </p:cNvSpPr>
          <p:nvPr>
            <p:ph type="title"/>
          </p:nvPr>
        </p:nvSpPr>
        <p:spPr/>
        <p:txBody>
          <a:bodyPr/>
          <a:lstStyle/>
          <a:p>
            <a:r>
              <a:rPr lang="en-US" dirty="0"/>
              <a:t>O</a:t>
            </a:r>
            <a:r>
              <a:rPr lang="en-US" dirty="0" smtClean="0"/>
              <a:t>utline</a:t>
            </a:r>
            <a:endParaRPr lang="en-US" dirty="0"/>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569" y="1102432"/>
            <a:ext cx="10972800" cy="1143000"/>
          </a:xfrm>
        </p:spPr>
        <p:txBody>
          <a:bodyPr>
            <a:normAutofit/>
          </a:bodyPr>
          <a:lstStyle/>
          <a:p>
            <a:r>
              <a:rPr lang="en-US" sz="5400" dirty="0"/>
              <a:t>Demo</a:t>
            </a:r>
            <a:endParaRPr lang="en-US" dirty="0"/>
          </a:p>
        </p:txBody>
      </p:sp>
      <p:sp>
        <p:nvSpPr>
          <p:cNvPr id="2" name="Content Placeholder 1"/>
          <p:cNvSpPr>
            <a:spLocks noGrp="1"/>
          </p:cNvSpPr>
          <p:nvPr>
            <p:ph idx="1"/>
          </p:nvPr>
        </p:nvSpPr>
        <p:spPr>
          <a:xfrm>
            <a:off x="506569" y="2245432"/>
            <a:ext cx="10972800" cy="4389120"/>
          </a:xfrm>
        </p:spPr>
        <p:txBody>
          <a:bodyPr/>
          <a:lstStyle/>
          <a:p>
            <a:endParaRPr lang="en-US" dirty="0"/>
          </a:p>
        </p:txBody>
      </p:sp>
    </p:spTree>
    <p:extLst>
      <p:ext uri="{BB962C8B-B14F-4D97-AF65-F5344CB8AC3E}">
        <p14:creationId xmlns:p14="http://schemas.microsoft.com/office/powerpoint/2010/main" val="415451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569" y="1102432"/>
            <a:ext cx="10972800" cy="1143000"/>
          </a:xfrm>
        </p:spPr>
        <p:txBody>
          <a:bodyPr>
            <a:normAutofit/>
          </a:bodyPr>
          <a:lstStyle/>
          <a:p>
            <a:r>
              <a:rPr lang="en-US" sz="5400" dirty="0"/>
              <a:t>Result</a:t>
            </a:r>
            <a:endParaRPr lang="en-US" dirty="0"/>
          </a:p>
        </p:txBody>
      </p:sp>
      <p:pic>
        <p:nvPicPr>
          <p:cNvPr id="4"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8715" y="2402445"/>
            <a:ext cx="6966065" cy="3919451"/>
          </a:xfrm>
        </p:spPr>
      </p:pic>
    </p:spTree>
    <p:extLst>
      <p:ext uri="{BB962C8B-B14F-4D97-AF65-F5344CB8AC3E}">
        <p14:creationId xmlns:p14="http://schemas.microsoft.com/office/powerpoint/2010/main" val="347123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569" y="1102432"/>
            <a:ext cx="10972800" cy="1143000"/>
          </a:xfrm>
        </p:spPr>
        <p:txBody>
          <a:bodyPr>
            <a:normAutofit/>
          </a:bodyPr>
          <a:lstStyle/>
          <a:p>
            <a:r>
              <a:rPr lang="en-US" sz="5400" dirty="0"/>
              <a:t>Future work </a:t>
            </a:r>
            <a:endParaRPr lang="en-US" dirty="0"/>
          </a:p>
        </p:txBody>
      </p:sp>
      <p:sp>
        <p:nvSpPr>
          <p:cNvPr id="2" name="Content Placeholder 1"/>
          <p:cNvSpPr>
            <a:spLocks noGrp="1"/>
          </p:cNvSpPr>
          <p:nvPr>
            <p:ph idx="1"/>
          </p:nvPr>
        </p:nvSpPr>
        <p:spPr>
          <a:xfrm>
            <a:off x="506569" y="2468880"/>
            <a:ext cx="10972800" cy="4389120"/>
          </a:xfrm>
        </p:spPr>
        <p:txBody>
          <a:bodyPr/>
          <a:lstStyle/>
          <a:p>
            <a:r>
              <a:rPr lang="en-US" dirty="0"/>
              <a:t>Before filling the syringes the system should detect if the same color exists at the end of the </a:t>
            </a:r>
            <a:r>
              <a:rPr lang="en-US" dirty="0" smtClean="0"/>
              <a:t>syringe.</a:t>
            </a:r>
            <a:endParaRPr lang="en-US" dirty="0"/>
          </a:p>
          <a:p>
            <a:endParaRPr lang="ar-SA" dirty="0"/>
          </a:p>
          <a:p>
            <a:r>
              <a:rPr lang="en-US" dirty="0"/>
              <a:t>Rotate a plate under the syringes containing the paint instead of the tubes and shake it at the same time.</a:t>
            </a:r>
            <a:endParaRPr lang="ar-SA" dirty="0"/>
          </a:p>
          <a:p>
            <a:endParaRPr lang="en-US" dirty="0"/>
          </a:p>
        </p:txBody>
      </p:sp>
    </p:spTree>
    <p:extLst>
      <p:ext uri="{BB962C8B-B14F-4D97-AF65-F5344CB8AC3E}">
        <p14:creationId xmlns:p14="http://schemas.microsoft.com/office/powerpoint/2010/main" val="359161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569" y="1102432"/>
            <a:ext cx="10972800" cy="1143000"/>
          </a:xfrm>
        </p:spPr>
        <p:txBody>
          <a:bodyPr>
            <a:normAutofit/>
          </a:bodyPr>
          <a:lstStyle/>
          <a:p>
            <a:r>
              <a:rPr lang="en-US" sz="5400" dirty="0"/>
              <a:t>Conclusion</a:t>
            </a:r>
            <a:endParaRPr lang="en-US" dirty="0"/>
          </a:p>
        </p:txBody>
      </p:sp>
      <p:sp>
        <p:nvSpPr>
          <p:cNvPr id="2" name="Content Placeholder 1"/>
          <p:cNvSpPr>
            <a:spLocks noGrp="1"/>
          </p:cNvSpPr>
          <p:nvPr>
            <p:ph idx="1"/>
          </p:nvPr>
        </p:nvSpPr>
        <p:spPr>
          <a:xfrm>
            <a:off x="506569" y="2468880"/>
            <a:ext cx="10972800" cy="4389120"/>
          </a:xfrm>
        </p:spPr>
        <p:txBody>
          <a:bodyPr/>
          <a:lstStyle/>
          <a:p>
            <a:r>
              <a:rPr lang="en-US" dirty="0"/>
              <a:t>Paint Mixer is a machine that anyone can have in homes, companies or in paint shops.</a:t>
            </a:r>
          </a:p>
          <a:p>
            <a:endParaRPr lang="en-US" dirty="0"/>
          </a:p>
          <a:p>
            <a:r>
              <a:rPr lang="en-US" dirty="0"/>
              <a:t>We achieved the main idea, but we believe that we need </a:t>
            </a:r>
            <a:r>
              <a:rPr lang="en-US" dirty="0" smtClean="0"/>
              <a:t>a hard </a:t>
            </a:r>
            <a:r>
              <a:rPr lang="en-US" dirty="0"/>
              <a:t>effort to improve its functionality</a:t>
            </a:r>
          </a:p>
          <a:p>
            <a:endParaRPr lang="en-US" dirty="0"/>
          </a:p>
        </p:txBody>
      </p:sp>
    </p:spTree>
    <p:extLst>
      <p:ext uri="{BB962C8B-B14F-4D97-AF65-F5344CB8AC3E}">
        <p14:creationId xmlns:p14="http://schemas.microsoft.com/office/powerpoint/2010/main" val="132352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569" y="1102432"/>
            <a:ext cx="10972800" cy="1143000"/>
          </a:xfrm>
        </p:spPr>
        <p:txBody>
          <a:bodyPr>
            <a:normAutofit/>
          </a:bodyPr>
          <a:lstStyle/>
          <a:p>
            <a:r>
              <a:rPr lang="en-US" sz="5400" dirty="0"/>
              <a:t>References </a:t>
            </a:r>
            <a:endParaRPr lang="en-US" dirty="0"/>
          </a:p>
        </p:txBody>
      </p:sp>
      <p:sp>
        <p:nvSpPr>
          <p:cNvPr id="2" name="Content Placeholder 1"/>
          <p:cNvSpPr>
            <a:spLocks noGrp="1"/>
          </p:cNvSpPr>
          <p:nvPr>
            <p:ph idx="1"/>
          </p:nvPr>
        </p:nvSpPr>
        <p:spPr>
          <a:xfrm>
            <a:off x="506569" y="2347604"/>
            <a:ext cx="10972800" cy="4389120"/>
          </a:xfrm>
        </p:spPr>
        <p:txBody>
          <a:bodyPr/>
          <a:lstStyle/>
          <a:p>
            <a:r>
              <a:rPr lang="en-US" dirty="0"/>
              <a:t>http://www.rapidtables.com/convert/color/rgb-to-cmyk.htm</a:t>
            </a:r>
          </a:p>
          <a:p>
            <a:endParaRPr lang="en-US" dirty="0"/>
          </a:p>
        </p:txBody>
      </p:sp>
    </p:spTree>
    <p:extLst>
      <p:ext uri="{BB962C8B-B14F-4D97-AF65-F5344CB8AC3E}">
        <p14:creationId xmlns:p14="http://schemas.microsoft.com/office/powerpoint/2010/main" val="255976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Paint mixer is an amazing machine that gives you the ability to get any degree on the colors scale that may be expensive or even not be available in your neighborhood stores, all you need is 3 basic colors –cyan, magenta, and yellow- with black and white for brightness and intensity.</a:t>
            </a:r>
          </a:p>
        </p:txBody>
      </p:sp>
      <p:sp>
        <p:nvSpPr>
          <p:cNvPr id="3" name="Title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Mixing paint to have custom colors is more convenient and affordable way to find the color you need in the exact shade you prefer, not to mention more fun</a:t>
            </a:r>
            <a:r>
              <a:rPr lang="en-US" dirty="0" smtClean="0"/>
              <a:t>.</a:t>
            </a:r>
          </a:p>
          <a:p>
            <a:pPr marL="0" indent="0">
              <a:buNone/>
            </a:pPr>
            <a:endParaRPr lang="en-US" dirty="0"/>
          </a:p>
          <a:p>
            <a:r>
              <a:rPr lang="en-US" dirty="0"/>
              <a:t>Customized paint colors more expensive than regular colors Red, yellow, blue, black and white. Also the exact color and shade you want may not be available in your neighborhood.</a:t>
            </a:r>
          </a:p>
        </p:txBody>
      </p:sp>
      <p:sp>
        <p:nvSpPr>
          <p:cNvPr id="3" name="Title 2"/>
          <p:cNvSpPr>
            <a:spLocks noGrp="1"/>
          </p:cNvSpPr>
          <p:nvPr>
            <p:ph type="title"/>
          </p:nvPr>
        </p:nvSpPr>
        <p:spPr/>
        <p:txBody>
          <a:bodyPr/>
          <a:lstStyle/>
          <a:p>
            <a:r>
              <a:rPr lang="en-US" dirty="0" smtClean="0"/>
              <a:t>Motivation</a:t>
            </a:r>
            <a:endParaRPr lang="en-US" dirty="0"/>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PIC microcontroller: we used PIC18ls4620 as the main controller for connecting Bluetooth and controlling the motors rotations and durations.</a:t>
            </a:r>
          </a:p>
          <a:p>
            <a:endParaRPr lang="en-US" dirty="0"/>
          </a:p>
          <a:p>
            <a:r>
              <a:rPr lang="en-US" dirty="0"/>
              <a:t>Motors: We used stepper motors for controlling the syringes of paints.</a:t>
            </a:r>
          </a:p>
        </p:txBody>
      </p:sp>
      <p:sp>
        <p:nvSpPr>
          <p:cNvPr id="3" name="Title 2"/>
          <p:cNvSpPr>
            <a:spLocks noGrp="1"/>
          </p:cNvSpPr>
          <p:nvPr>
            <p:ph type="title"/>
          </p:nvPr>
        </p:nvSpPr>
        <p:spPr/>
        <p:txBody>
          <a:bodyPr/>
          <a:lstStyle/>
          <a:p>
            <a:r>
              <a:rPr lang="en-US" sz="5400" dirty="0"/>
              <a:t>Background</a:t>
            </a:r>
            <a:endParaRPr lang="en-US" dirty="0"/>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CMYK or </a:t>
            </a:r>
            <a:r>
              <a:rPr lang="en-US" dirty="0" smtClean="0"/>
              <a:t>RGB</a:t>
            </a:r>
            <a:endParaRPr lang="en-US" dirty="0"/>
          </a:p>
        </p:txBody>
      </p:sp>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the main body structure is </a:t>
            </a:r>
            <a:r>
              <a:rPr lang="en-US" sz="2400" dirty="0" smtClean="0"/>
              <a:t>made</a:t>
            </a:r>
          </a:p>
          <a:p>
            <a:pPr marL="0" indent="0">
              <a:buNone/>
            </a:pPr>
            <a:r>
              <a:rPr lang="en-US" sz="2400" dirty="0" smtClean="0"/>
              <a:t> </a:t>
            </a:r>
            <a:r>
              <a:rPr lang="en-US" sz="2400" dirty="0"/>
              <a:t>from wood with holes for </a:t>
            </a:r>
            <a:r>
              <a:rPr lang="en-US" sz="2400" dirty="0" smtClean="0"/>
              <a:t>syringes</a:t>
            </a:r>
          </a:p>
          <a:p>
            <a:pPr marL="0" indent="0">
              <a:buNone/>
            </a:pPr>
            <a:r>
              <a:rPr lang="en-US" sz="2400" dirty="0" smtClean="0"/>
              <a:t>and </a:t>
            </a:r>
            <a:r>
              <a:rPr lang="en-US" sz="2400" dirty="0"/>
              <a:t>motors’ screws.</a:t>
            </a:r>
          </a:p>
          <a:p>
            <a:endParaRPr lang="en-US" dirty="0"/>
          </a:p>
        </p:txBody>
      </p:sp>
      <p:sp>
        <p:nvSpPr>
          <p:cNvPr id="3" name="Title 2"/>
          <p:cNvSpPr>
            <a:spLocks noGrp="1"/>
          </p:cNvSpPr>
          <p:nvPr>
            <p:ph type="title"/>
          </p:nvPr>
        </p:nvSpPr>
        <p:spPr/>
        <p:txBody>
          <a:bodyPr/>
          <a:lstStyle/>
          <a:p>
            <a:r>
              <a:rPr lang="en-US" sz="5400" dirty="0"/>
              <a:t>Design process </a:t>
            </a:r>
            <a:endParaRPr lang="en-US" dirty="0"/>
          </a:p>
        </p:txBody>
      </p:sp>
      <p:pic>
        <p:nvPicPr>
          <p:cNvPr id="8" name="image13.jpg" descr="https://fbcdn-sphotos-h-a.akamaihd.net/hphotos-ak-xpa1/v/t34.0-12/11185747_10205066815805000_1127042362_n.jpg?oh=eb22018ada2ac4b5e46144436c7f1083&amp;oe=553EF899&amp;__gda__=1430262068_bc65834cdd6b6afe7511639f2549e2fe"/>
          <p:cNvPicPr/>
          <p:nvPr/>
        </p:nvPicPr>
        <p:blipFill rotWithShape="1">
          <a:blip r:embed="rId2"/>
          <a:srcRect l="5929" t="19724" r="20672" b="3916"/>
          <a:stretch/>
        </p:blipFill>
        <p:spPr>
          <a:xfrm>
            <a:off x="6371687" y="1159098"/>
            <a:ext cx="4304898" cy="5036713"/>
          </a:xfrm>
          <a:prstGeom prst="rect">
            <a:avLst/>
          </a:prstGeom>
          <a:ln/>
        </p:spPr>
      </p:pic>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We connected motors with screws</a:t>
            </a:r>
            <a:r>
              <a:rPr lang="en-US" sz="2400" dirty="0" smtClean="0"/>
              <a:t>,</a:t>
            </a:r>
          </a:p>
          <a:p>
            <a:pPr marL="0" indent="0">
              <a:buNone/>
            </a:pPr>
            <a:r>
              <a:rPr lang="en-US" sz="2400" dirty="0" smtClean="0"/>
              <a:t> </a:t>
            </a:r>
            <a:r>
              <a:rPr lang="en-US" sz="2400" dirty="0"/>
              <a:t>pass the screws through </a:t>
            </a:r>
            <a:r>
              <a:rPr lang="en-US" sz="2400" dirty="0" smtClean="0"/>
              <a:t>holes</a:t>
            </a:r>
          </a:p>
          <a:p>
            <a:pPr marL="0" indent="0">
              <a:buNone/>
            </a:pPr>
            <a:r>
              <a:rPr lang="en-US" sz="2400" dirty="0" smtClean="0"/>
              <a:t>and </a:t>
            </a:r>
            <a:r>
              <a:rPr lang="en-US" sz="2400" dirty="0"/>
              <a:t>connect it with syringes. </a:t>
            </a:r>
          </a:p>
          <a:p>
            <a:pPr marL="393192" lvl="1" indent="0">
              <a:buNone/>
            </a:pPr>
            <a:endParaRPr lang="en-US" dirty="0"/>
          </a:p>
        </p:txBody>
      </p:sp>
      <p:sp>
        <p:nvSpPr>
          <p:cNvPr id="3" name="Title 2"/>
          <p:cNvSpPr>
            <a:spLocks noGrp="1"/>
          </p:cNvSpPr>
          <p:nvPr>
            <p:ph type="title"/>
          </p:nvPr>
        </p:nvSpPr>
        <p:spPr/>
        <p:txBody>
          <a:bodyPr/>
          <a:lstStyle/>
          <a:p>
            <a:r>
              <a:rPr lang="en-US" sz="5400" dirty="0"/>
              <a:t>Design process </a:t>
            </a:r>
            <a:endParaRPr lang="en-US" dirty="0"/>
          </a:p>
        </p:txBody>
      </p:sp>
      <p:pic>
        <p:nvPicPr>
          <p:cNvPr id="4" name="image05.jpg" descr="https://fbcdn-sphotos-h-a.akamaihd.net/hphotos-ak-xpa1/v/t34.0-12/11180160_10205066815524993_785652744_n.jpg?oh=bed0f747f2e97607e98c3d97d3bbf475&amp;oe=553FFEBF&amp;__gda__=1430186926_feecb86998b60fffe4ad385ed7c7be7b"/>
          <p:cNvPicPr/>
          <p:nvPr/>
        </p:nvPicPr>
        <p:blipFill rotWithShape="1">
          <a:blip r:embed="rId2"/>
          <a:srcRect t="14717" r="23237" b="11004"/>
          <a:stretch/>
        </p:blipFill>
        <p:spPr>
          <a:xfrm>
            <a:off x="6210836" y="1533660"/>
            <a:ext cx="4285446" cy="4519410"/>
          </a:xfrm>
          <a:prstGeom prst="rect">
            <a:avLst/>
          </a:prstGeom>
          <a:ln/>
        </p:spPr>
      </p:pic>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So we had to use </a:t>
            </a:r>
            <a:r>
              <a:rPr lang="en-US" sz="2400" dirty="0" smtClean="0"/>
              <a:t>syringes</a:t>
            </a:r>
          </a:p>
          <a:p>
            <a:pPr marL="0" indent="0">
              <a:buNone/>
            </a:pPr>
            <a:r>
              <a:rPr lang="en-US" sz="2400" dirty="0" smtClean="0"/>
              <a:t> connected with </a:t>
            </a:r>
            <a:r>
              <a:rPr lang="en-US" sz="2400" dirty="0"/>
              <a:t>stepper motors.</a:t>
            </a:r>
          </a:p>
          <a:p>
            <a:pPr marL="393192" lvl="1" indent="0">
              <a:buNone/>
            </a:pPr>
            <a:endParaRPr lang="en-US" dirty="0"/>
          </a:p>
        </p:txBody>
      </p:sp>
      <p:sp>
        <p:nvSpPr>
          <p:cNvPr id="3" name="Title 2"/>
          <p:cNvSpPr>
            <a:spLocks noGrp="1"/>
          </p:cNvSpPr>
          <p:nvPr>
            <p:ph type="title"/>
          </p:nvPr>
        </p:nvSpPr>
        <p:spPr>
          <a:xfrm>
            <a:off x="519448" y="548640"/>
            <a:ext cx="10972800" cy="1143000"/>
          </a:xfrm>
        </p:spPr>
        <p:txBody>
          <a:bodyPr/>
          <a:lstStyle/>
          <a:p>
            <a:r>
              <a:rPr lang="en-US" sz="5400" dirty="0"/>
              <a:t>Pumping technique</a:t>
            </a:r>
            <a:endParaRPr lang="en-US" dirty="0"/>
          </a:p>
        </p:txBody>
      </p:sp>
      <p:pic>
        <p:nvPicPr>
          <p:cNvPr id="5" name="Picture 4"/>
          <p:cNvPicPr>
            <a:picLocks noChangeAspect="1"/>
          </p:cNvPicPr>
          <p:nvPr/>
        </p:nvPicPr>
        <p:blipFill rotWithShape="1">
          <a:blip r:embed="rId2"/>
          <a:srcRect l="50366" t="21875" r="22694" b="11459"/>
          <a:stretch/>
        </p:blipFill>
        <p:spPr>
          <a:xfrm>
            <a:off x="5847008" y="1691640"/>
            <a:ext cx="5087155" cy="5087155"/>
          </a:xfrm>
          <a:prstGeom prst="rect">
            <a:avLst/>
          </a:prstGeom>
        </p:spPr>
      </p:pic>
    </p:spTree>
    <p:extLst>
      <p:ext uri="{BB962C8B-B14F-4D97-AF65-F5344CB8AC3E}">
        <p14:creationId xmlns:p14="http://schemas.microsoft.com/office/powerpoint/2010/main" val="216187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Custom 6">
      <a:dk1>
        <a:sysClr val="windowText" lastClr="000000"/>
      </a:dk1>
      <a:lt1>
        <a:sysClr val="window" lastClr="FFFFFF"/>
      </a:lt1>
      <a:dk2>
        <a:srgbClr val="454551"/>
      </a:dk2>
      <a:lt2>
        <a:srgbClr val="D8D9DC"/>
      </a:lt2>
      <a:accent1>
        <a:srgbClr val="B8DBF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BE57A2-D666-4652-B423-3EEF5C79D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brainstorming presentation</Template>
  <TotalTime>0</TotalTime>
  <Words>651</Words>
  <Application>Microsoft Office PowerPoint</Application>
  <PresentationFormat>Widescreen</PresentationFormat>
  <Paragraphs>86</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Century Gothic</vt:lpstr>
      <vt:lpstr>Palatino Linotype</vt:lpstr>
      <vt:lpstr>Tahoma</vt:lpstr>
      <vt:lpstr>Wingdings</vt:lpstr>
      <vt:lpstr>Wingdings 2</vt:lpstr>
      <vt:lpstr>Presentation on brainstorming</vt:lpstr>
      <vt:lpstr>PowerPoint Presentation</vt:lpstr>
      <vt:lpstr>Outline</vt:lpstr>
      <vt:lpstr>Introduction</vt:lpstr>
      <vt:lpstr>Motivation</vt:lpstr>
      <vt:lpstr>Background</vt:lpstr>
      <vt:lpstr>CMYK or RGB</vt:lpstr>
      <vt:lpstr>Design process </vt:lpstr>
      <vt:lpstr>Design process </vt:lpstr>
      <vt:lpstr>Pumping technique</vt:lpstr>
      <vt:lpstr>Pumping technique</vt:lpstr>
      <vt:lpstr>Pumping technique</vt:lpstr>
      <vt:lpstr>Flow chart</vt:lpstr>
      <vt:lpstr>Developing the software application </vt:lpstr>
      <vt:lpstr>Developing the software application </vt:lpstr>
      <vt:lpstr>Developing the software application </vt:lpstr>
      <vt:lpstr>Developing the software application </vt:lpstr>
      <vt:lpstr>Developing the software application </vt:lpstr>
      <vt:lpstr>Developing the software application </vt:lpstr>
      <vt:lpstr>Developing the software application </vt:lpstr>
      <vt:lpstr>Demo</vt:lpstr>
      <vt:lpstr>Result</vt:lpstr>
      <vt:lpstr>Future work </vt:lpstr>
      <vt:lpstr>Conclusion</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2015-05-14T03:13:41Z</dcterms:created>
  <dcterms:modified xsi:type="dcterms:W3CDTF">2015-05-14T05:02:22Z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ies>
</file>