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7" r:id="rId12"/>
    <p:sldId id="266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596EE-546E-487B-B4E9-98B6034D3D84}" type="datetimeFigureOut">
              <a:rPr lang="en-US" smtClean="0"/>
              <a:t>5/13/2015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DC448-6031-4704-B024-61A1866F4B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869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Generate pwm to control the angel/position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C448-6031-4704-B024-61A1866F4B0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978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C448-6031-4704-B024-61A1866F4B0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099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Accelerometer is a device that measure acceleration in one, two, or three orthogonal axes [8]. The ADXL345 is a low-power, 3-axis accelerometer modules with both I2C and SPI interfaces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C448-6031-4704-B024-61A1866F4B0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02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l" rtl="0">
              <a:lnSpc>
                <a:spcPct val="150000"/>
              </a:lnSpc>
            </a:pPr>
            <a:r>
              <a:rPr lang="en-US" sz="2000" dirty="0" smtClean="0"/>
              <a:t>Small and thin component.</a:t>
            </a:r>
          </a:p>
          <a:p>
            <a:pPr lvl="1" algn="l" rtl="0">
              <a:lnSpc>
                <a:spcPct val="150000"/>
              </a:lnSpc>
            </a:pPr>
            <a:r>
              <a:rPr lang="en-US" sz="2000" dirty="0" smtClean="0"/>
              <a:t>low power.</a:t>
            </a:r>
          </a:p>
          <a:p>
            <a:pPr lvl="1" algn="l" rtl="0">
              <a:lnSpc>
                <a:spcPct val="150000"/>
              </a:lnSpc>
            </a:pPr>
            <a:r>
              <a:rPr lang="en-US" sz="2000" dirty="0" smtClean="0"/>
              <a:t>Complete 3-axis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C448-6031-4704-B024-61A1866F4B0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115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It’s simply a variable resister that changes value depending on its bend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DC448-6031-4704-B024-61A1866F4B0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400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5/13/2015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00B0F0"/>
                </a:solidFill>
                <a:effectLst/>
              </a:rPr>
              <a:t>RoboArm</a:t>
            </a:r>
            <a:endParaRPr lang="en-US" sz="6000" dirty="0">
              <a:solidFill>
                <a:srgbClr val="00B0F0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67000"/>
            <a:ext cx="7772400" cy="21336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/>
              <a:t>By</a:t>
            </a:r>
          </a:p>
          <a:p>
            <a:pPr algn="l"/>
            <a:r>
              <a:rPr lang="en-US" sz="1800" dirty="0" smtClean="0"/>
              <a:t>Alaa Dwikat</a:t>
            </a:r>
          </a:p>
          <a:p>
            <a:pPr algn="l"/>
            <a:r>
              <a:rPr lang="en-US" sz="1800" dirty="0" smtClean="0"/>
              <a:t>Mohammad tami</a:t>
            </a:r>
          </a:p>
          <a:p>
            <a:pPr algn="l"/>
            <a:endParaRPr lang="en-US" sz="1800" dirty="0"/>
          </a:p>
          <a:p>
            <a:pPr algn="l"/>
            <a:r>
              <a:rPr lang="en-US" sz="2000" b="1" dirty="0" smtClean="0"/>
              <a:t>Supervised by</a:t>
            </a:r>
          </a:p>
          <a:p>
            <a:pPr algn="l"/>
            <a:r>
              <a:rPr lang="en-US" sz="1800" dirty="0" smtClean="0"/>
              <a:t>Dr. Samer Arandi</a:t>
            </a:r>
          </a:p>
          <a:p>
            <a:pPr algn="l"/>
            <a:endParaRPr lang="en-US" sz="2000" dirty="0"/>
          </a:p>
          <a:p>
            <a:pPr algn="l"/>
            <a:endParaRPr lang="en-US" sz="1800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926" y="3609975"/>
            <a:ext cx="4367092" cy="32480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086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Two types of motors used</a:t>
            </a:r>
          </a:p>
          <a:p>
            <a:endParaRPr lang="en-US" dirty="0" smtClean="0"/>
          </a:p>
          <a:p>
            <a:r>
              <a:rPr lang="en-US" sz="2000" dirty="0" smtClean="0"/>
              <a:t>DC motor</a:t>
            </a:r>
          </a:p>
          <a:p>
            <a:endParaRPr lang="en-US" sz="2000" dirty="0" smtClean="0"/>
          </a:p>
          <a:p>
            <a:r>
              <a:rPr lang="en-US" sz="2000" dirty="0" smtClean="0"/>
              <a:t>Servo motor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Motors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395842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2400" dirty="0" smtClean="0"/>
              <a:t>DC used for rotating the structure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Motors</a:t>
            </a:r>
            <a:endParaRPr lang="en-US" sz="37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9" y="2895600"/>
            <a:ext cx="412432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3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2400" dirty="0" smtClean="0"/>
              <a:t>Servo motors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sz="2000" dirty="0" smtClean="0"/>
              <a:t>It’s an angular </a:t>
            </a:r>
            <a:r>
              <a:rPr lang="en-US" sz="2000" dirty="0"/>
              <a:t>position controlled 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Motors</a:t>
            </a:r>
            <a:endParaRPr lang="en-US" sz="37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048000"/>
            <a:ext cx="525780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46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Motors</a:t>
            </a:r>
            <a:endParaRPr lang="en-US" sz="37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371600"/>
            <a:ext cx="4857750" cy="485775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Servo motors</a:t>
            </a:r>
          </a:p>
        </p:txBody>
      </p:sp>
    </p:spTree>
    <p:extLst>
      <p:ext uri="{BB962C8B-B14F-4D97-AF65-F5344CB8AC3E}">
        <p14:creationId xmlns:p14="http://schemas.microsoft.com/office/powerpoint/2010/main" val="117449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Overview</a:t>
            </a:r>
          </a:p>
          <a:p>
            <a:endParaRPr lang="en-US" dirty="0">
              <a:solidFill>
                <a:srgbClr val="31323F"/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Mechanical part</a:t>
            </a:r>
          </a:p>
          <a:p>
            <a:endParaRPr lang="en-US" dirty="0">
              <a:solidFill>
                <a:srgbClr val="31323F"/>
              </a:solidFill>
            </a:endParaRPr>
          </a:p>
          <a:p>
            <a:r>
              <a:rPr lang="en-US" dirty="0"/>
              <a:t>Sensors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Communication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Controller part 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14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dirty="0"/>
              <a:t>Player hand act as a main controller of all mechanical part components.</a:t>
            </a:r>
          </a:p>
          <a:p>
            <a:endParaRPr lang="en-US" sz="2400" dirty="0">
              <a:solidFill>
                <a:srgbClr val="31323F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/>
              <a:t>Two type of sensors are used: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Flex Sensor.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Accelerometer Sensor.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Sensors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36243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56004"/>
            <a:ext cx="2345992" cy="2345992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Accelerometer Sensor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057400"/>
            <a:ext cx="5715000" cy="4286250"/>
          </a:xfrm>
          <a:prstGeom prst="rect">
            <a:avLst/>
          </a:prstGeom>
        </p:spPr>
      </p:pic>
      <p:cxnSp>
        <p:nvCxnSpPr>
          <p:cNvPr id="6" name="Elbow Connector 5"/>
          <p:cNvCxnSpPr/>
          <p:nvPr/>
        </p:nvCxnSpPr>
        <p:spPr>
          <a:xfrm rot="10800000">
            <a:off x="2174542" y="3429000"/>
            <a:ext cx="3429000" cy="619125"/>
          </a:xfrm>
          <a:prstGeom prst="bentConnector3">
            <a:avLst>
              <a:gd name="adj1" fmla="val -149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49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Accelerometer Sensor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28600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68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8" y="2362200"/>
            <a:ext cx="2362201" cy="236220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Flex Sensor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057400"/>
            <a:ext cx="5715000" cy="4286250"/>
          </a:xfrm>
          <a:prstGeom prst="rect">
            <a:avLst/>
          </a:prstGeom>
        </p:spPr>
      </p:pic>
      <p:cxnSp>
        <p:nvCxnSpPr>
          <p:cNvPr id="19" name="Elbow Connector 18"/>
          <p:cNvCxnSpPr/>
          <p:nvPr/>
        </p:nvCxnSpPr>
        <p:spPr>
          <a:xfrm rot="10800000">
            <a:off x="2209800" y="3276600"/>
            <a:ext cx="1752600" cy="1066800"/>
          </a:xfrm>
          <a:prstGeom prst="bentConnector3">
            <a:avLst>
              <a:gd name="adj1" fmla="val 162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41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Overview</a:t>
            </a:r>
          </a:p>
          <a:p>
            <a:endParaRPr lang="en-US" dirty="0">
              <a:solidFill>
                <a:srgbClr val="31323F"/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Mechanical part</a:t>
            </a:r>
          </a:p>
          <a:p>
            <a:endParaRPr lang="en-US" dirty="0">
              <a:solidFill>
                <a:srgbClr val="31323F"/>
              </a:solidFill>
            </a:endParaRPr>
          </a:p>
          <a:p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Sensors</a:t>
            </a:r>
          </a:p>
          <a:p>
            <a:endParaRPr lang="en-US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/>
              <a:t>Communication</a:t>
            </a:r>
            <a:endParaRPr lang="en-US" dirty="0"/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Controller part 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8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Overview</a:t>
            </a:r>
          </a:p>
          <a:p>
            <a:endParaRPr lang="en-US" dirty="0"/>
          </a:p>
          <a:p>
            <a:r>
              <a:rPr lang="en-US" dirty="0"/>
              <a:t>Mechanical part</a:t>
            </a:r>
          </a:p>
          <a:p>
            <a:endParaRPr lang="en-US" dirty="0"/>
          </a:p>
          <a:p>
            <a:r>
              <a:rPr lang="en-US" dirty="0"/>
              <a:t>Sensors</a:t>
            </a:r>
          </a:p>
          <a:p>
            <a:endParaRPr lang="en-US" dirty="0"/>
          </a:p>
          <a:p>
            <a:r>
              <a:rPr lang="en-US" dirty="0"/>
              <a:t>Communication</a:t>
            </a:r>
          </a:p>
          <a:p>
            <a:endParaRPr lang="en-US" dirty="0"/>
          </a:p>
          <a:p>
            <a:r>
              <a:rPr lang="en-US" dirty="0"/>
              <a:t>Controller part </a:t>
            </a:r>
          </a:p>
          <a:p>
            <a:endParaRPr lang="en-US" dirty="0"/>
          </a:p>
          <a:p>
            <a:r>
              <a:rPr lang="en-US" dirty="0"/>
              <a:t>Conclusion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Content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45656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4" r="18573"/>
          <a:stretch/>
        </p:blipFill>
        <p:spPr>
          <a:xfrm>
            <a:off x="6967182" y="2438400"/>
            <a:ext cx="1883391" cy="2097206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Wireless XBee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00" dirty="0" smtClean="0"/>
              <a:t>Communication</a:t>
            </a:r>
            <a:endParaRPr lang="en-US" sz="37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47164"/>
            <a:ext cx="5715000" cy="4286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7" name="Elbow Connector 6"/>
          <p:cNvCxnSpPr/>
          <p:nvPr/>
        </p:nvCxnSpPr>
        <p:spPr>
          <a:xfrm flipV="1">
            <a:off x="4876800" y="3962400"/>
            <a:ext cx="2286000" cy="762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1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/>
              <a:t>Wireless XBee</a:t>
            </a:r>
          </a:p>
          <a:p>
            <a:endParaRPr lang="en-US" sz="2000" dirty="0" smtClean="0"/>
          </a:p>
          <a:p>
            <a:r>
              <a:rPr lang="en-US" sz="2000" dirty="0" smtClean="0"/>
              <a:t>Send </a:t>
            </a:r>
            <a:r>
              <a:rPr lang="en-US" sz="2000" dirty="0"/>
              <a:t>results of sensors (located on the glove ) to microcontroller that control the mechanical part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Frequency </a:t>
            </a:r>
            <a:r>
              <a:rPr lang="en-US" sz="2000" dirty="0"/>
              <a:t>2.4 GHz ( 16 channel) </a:t>
            </a:r>
          </a:p>
          <a:p>
            <a:r>
              <a:rPr lang="en-US" sz="2000" dirty="0" smtClean="0"/>
              <a:t>Data </a:t>
            </a:r>
            <a:r>
              <a:rPr lang="en-US" sz="2000" dirty="0"/>
              <a:t>rate  250 Kbps</a:t>
            </a:r>
          </a:p>
          <a:p>
            <a:r>
              <a:rPr lang="en-US" sz="2000" dirty="0" smtClean="0"/>
              <a:t>Range </a:t>
            </a:r>
            <a:r>
              <a:rPr lang="en-US" sz="2000" dirty="0"/>
              <a:t>30 meters in door, and can reach up to 90 m outdoor.</a:t>
            </a:r>
          </a:p>
          <a:p>
            <a:r>
              <a:rPr lang="en-US" sz="2000" dirty="0" smtClean="0"/>
              <a:t>Point-to-point</a:t>
            </a:r>
            <a:r>
              <a:rPr lang="en-US" sz="2000" dirty="0"/>
              <a:t>, point-to-multipoint and peer-to-peer topologies supported.</a:t>
            </a:r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2610777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Overview</a:t>
            </a:r>
          </a:p>
          <a:p>
            <a:endParaRPr lang="en-US" dirty="0">
              <a:solidFill>
                <a:srgbClr val="31323F"/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Mechanical part</a:t>
            </a:r>
          </a:p>
          <a:p>
            <a:endParaRPr lang="en-US" dirty="0">
              <a:solidFill>
                <a:srgbClr val="31323F"/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Sensors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Communication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/>
              <a:t>Controller part 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944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Sender Circuit</a:t>
            </a:r>
          </a:p>
          <a:p>
            <a:endParaRPr lang="en-US" sz="2400" dirty="0"/>
          </a:p>
          <a:p>
            <a:r>
              <a:rPr lang="en-US" sz="2400" dirty="0" smtClean="0"/>
              <a:t>Receiver circuit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Controller </a:t>
            </a:r>
            <a:r>
              <a:rPr lang="en-US" dirty="0"/>
              <a:t>part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2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71600"/>
            <a:ext cx="8077200" cy="47117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Controller </a:t>
            </a:r>
            <a:r>
              <a:rPr lang="en-US" dirty="0"/>
              <a:t>part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73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Overview</a:t>
            </a:r>
          </a:p>
          <a:p>
            <a:endParaRPr lang="en-US" dirty="0">
              <a:solidFill>
                <a:srgbClr val="31323F"/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Mechanical part</a:t>
            </a:r>
          </a:p>
          <a:p>
            <a:endParaRPr lang="en-US" dirty="0">
              <a:solidFill>
                <a:srgbClr val="31323F"/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Sensors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Communication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Controller part 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/>
              <a:t>Conclusion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43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We are able to simulate user hand movement by sending sensors data to the microcontroller that controls arm robot.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387026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P</a:t>
            </a:r>
            <a:r>
              <a:rPr lang="en-US" sz="2400" dirty="0" smtClean="0"/>
              <a:t>rovide </a:t>
            </a:r>
            <a:r>
              <a:rPr lang="en-US" sz="2400" dirty="0"/>
              <a:t>an additional degree of </a:t>
            </a:r>
            <a:r>
              <a:rPr lang="en-US" sz="2400" dirty="0" smtClean="0"/>
              <a:t>freedom by add more axes.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U</a:t>
            </a:r>
            <a:r>
              <a:rPr lang="en-US" sz="2400" dirty="0" smtClean="0"/>
              <a:t>sing </a:t>
            </a:r>
            <a:r>
              <a:rPr lang="en-US" sz="2400" dirty="0"/>
              <a:t>another module for wireless </a:t>
            </a:r>
            <a:r>
              <a:rPr lang="en-US" sz="2400" dirty="0" smtClean="0"/>
              <a:t>connection, so that the cost be cheap</a:t>
            </a:r>
          </a:p>
          <a:p>
            <a:pPr marL="109728" lv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pPr lvl="0"/>
            <a:r>
              <a:rPr lang="en-US" sz="2400" dirty="0"/>
              <a:t>Finally we can design five-fingers hand instead of a gripper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00" dirty="0" smtClean="0"/>
              <a:t>Future Work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387221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09728" indent="0" algn="ctr">
              <a:buNone/>
            </a:pP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09728" indent="0" algn="ctr"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109728" indent="0" algn="ctr">
              <a:buNone/>
            </a:pP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Demo 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22720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RoboArm is </a:t>
            </a:r>
            <a:r>
              <a:rPr lang="en-US" sz="2400" dirty="0"/>
              <a:t>a machine which </a:t>
            </a:r>
            <a:r>
              <a:rPr lang="en-US" sz="2400" dirty="0" smtClean="0"/>
              <a:t>allows the </a:t>
            </a:r>
            <a:r>
              <a:rPr lang="en-US" sz="2400" dirty="0"/>
              <a:t>user to capture items (stuffed toys, balls </a:t>
            </a:r>
            <a:r>
              <a:rPr lang="en-US" sz="2400" dirty="0" smtClean="0"/>
              <a:t>) </a:t>
            </a:r>
            <a:r>
              <a:rPr lang="en-US" sz="2400" dirty="0"/>
              <a:t>that are  placed in </a:t>
            </a:r>
            <a:r>
              <a:rPr lang="en-US" sz="2400" dirty="0" smtClean="0"/>
              <a:t>a round.</a:t>
            </a:r>
          </a:p>
          <a:p>
            <a:endParaRPr lang="en-US" sz="2400" dirty="0"/>
          </a:p>
          <a:p>
            <a:r>
              <a:rPr lang="en-US" sz="2400" dirty="0"/>
              <a:t>The </a:t>
            </a:r>
            <a:r>
              <a:rPr lang="en-US" sz="2400" dirty="0" smtClean="0"/>
              <a:t>player </a:t>
            </a:r>
            <a:r>
              <a:rPr lang="en-US" sz="2400" dirty="0"/>
              <a:t>wears a special glove and moves his hand left – right, forward - backward and closes his fist in order to control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wirelessly</a:t>
            </a:r>
            <a:r>
              <a:rPr lang="en-US" sz="2400" dirty="0" smtClean="0"/>
              <a:t> the moving arm </a:t>
            </a:r>
            <a:r>
              <a:rPr lang="en-US" sz="2400" dirty="0"/>
              <a:t>that ends with a gripper.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Overview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1713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Our project can be used to control a group of components coordinated together to complete a specific tasks. </a:t>
            </a:r>
            <a:endParaRPr lang="en-US" sz="2400" dirty="0" smtClean="0"/>
          </a:p>
          <a:p>
            <a:endParaRPr lang="en-US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Quarantine Environments (e.g. Chemical laboratories)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Overview</a:t>
            </a:r>
            <a:endParaRPr lang="en-US" sz="37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810000"/>
            <a:ext cx="3771900" cy="25062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440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Overview</a:t>
            </a:r>
          </a:p>
          <a:p>
            <a:endParaRPr lang="en-US" dirty="0">
              <a:solidFill>
                <a:srgbClr val="31323F"/>
              </a:solidFill>
            </a:endParaRPr>
          </a:p>
          <a:p>
            <a:r>
              <a:rPr lang="en-US" dirty="0"/>
              <a:t>Mechanical part</a:t>
            </a:r>
          </a:p>
          <a:p>
            <a:endParaRPr lang="en-US" dirty="0">
              <a:solidFill>
                <a:srgbClr val="31323F"/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Sensors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Communication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Controller part 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Conclusion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/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282409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752600"/>
            <a:ext cx="5831780" cy="3889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700" dirty="0" smtClean="0">
                <a:solidFill>
                  <a:srgbClr val="31323F"/>
                </a:solidFill>
              </a:rPr>
              <a:t/>
            </a:r>
            <a:br>
              <a:rPr lang="en-US" sz="3700" dirty="0" smtClean="0">
                <a:solidFill>
                  <a:srgbClr val="31323F"/>
                </a:solidFill>
              </a:rPr>
            </a:br>
            <a:r>
              <a:rPr lang="en-US" sz="3700" dirty="0" smtClean="0">
                <a:solidFill>
                  <a:srgbClr val="31323F"/>
                </a:solidFill>
              </a:rPr>
              <a:t>Mechanical </a:t>
            </a:r>
            <a:r>
              <a:rPr lang="en-US" sz="3700" dirty="0">
                <a:solidFill>
                  <a:srgbClr val="31323F"/>
                </a:solidFill>
              </a:rPr>
              <a:t>part</a:t>
            </a:r>
            <a:br>
              <a:rPr lang="en-US" sz="3700" dirty="0">
                <a:solidFill>
                  <a:srgbClr val="31323F"/>
                </a:solidFill>
              </a:rPr>
            </a:b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4564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Material</a:t>
            </a:r>
          </a:p>
          <a:p>
            <a:endParaRPr lang="en-US" sz="2400" dirty="0" smtClean="0"/>
          </a:p>
          <a:p>
            <a:r>
              <a:rPr lang="en-US" sz="2400" dirty="0" smtClean="0"/>
              <a:t>Design</a:t>
            </a:r>
          </a:p>
          <a:p>
            <a:endParaRPr lang="en-US" sz="2400" dirty="0" smtClean="0"/>
          </a:p>
          <a:p>
            <a:r>
              <a:rPr lang="en-US" sz="2400" dirty="0" smtClean="0"/>
              <a:t>Motors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1323F"/>
                </a:solidFill>
              </a:rPr>
              <a:t/>
            </a:r>
            <a:br>
              <a:rPr lang="en-US" dirty="0">
                <a:solidFill>
                  <a:srgbClr val="31323F"/>
                </a:solidFill>
              </a:rPr>
            </a:br>
            <a:r>
              <a:rPr lang="en-US" dirty="0">
                <a:solidFill>
                  <a:srgbClr val="31323F"/>
                </a:solidFill>
              </a:rPr>
              <a:t>Mechanical part</a:t>
            </a:r>
            <a:br>
              <a:rPr lang="en-US" dirty="0">
                <a:solidFill>
                  <a:srgbClr val="31323F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73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used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PVC</a:t>
            </a:r>
          </a:p>
          <a:p>
            <a:r>
              <a:rPr lang="en-US" sz="2400" dirty="0" smtClean="0"/>
              <a:t>It’s </a:t>
            </a:r>
            <a:r>
              <a:rPr lang="en-US" sz="2400" dirty="0"/>
              <a:t>very light </a:t>
            </a:r>
            <a:endParaRPr lang="en-US" sz="2400" dirty="0" smtClean="0"/>
          </a:p>
          <a:p>
            <a:r>
              <a:rPr lang="en-US" sz="2400" dirty="0"/>
              <a:t>can be easily </a:t>
            </a:r>
            <a:r>
              <a:rPr lang="en-US" sz="2400" dirty="0" smtClean="0"/>
              <a:t>clipped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00" dirty="0" smtClean="0"/>
              <a:t>Material of structure</a:t>
            </a:r>
            <a:endParaRPr lang="en-US" sz="37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479620"/>
            <a:ext cx="3352800" cy="22830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479619"/>
            <a:ext cx="3276600" cy="22830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8253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-degree-of-freedom </a:t>
            </a:r>
            <a:r>
              <a:rPr lang="en-US" sz="2400" dirty="0"/>
              <a:t>robotic arm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209800"/>
            <a:ext cx="5384800" cy="4038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3300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254</TotalTime>
  <Words>428</Words>
  <Application>Microsoft Office PowerPoint</Application>
  <PresentationFormat>On-screen Show (4:3)</PresentationFormat>
  <Paragraphs>169</Paragraphs>
  <Slides>28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RoboArm</vt:lpstr>
      <vt:lpstr>Content</vt:lpstr>
      <vt:lpstr>Overview</vt:lpstr>
      <vt:lpstr>Overview</vt:lpstr>
      <vt:lpstr>Content</vt:lpstr>
      <vt:lpstr> Mechanical part </vt:lpstr>
      <vt:lpstr> Mechanical part </vt:lpstr>
      <vt:lpstr>Material of structure</vt:lpstr>
      <vt:lpstr>Design</vt:lpstr>
      <vt:lpstr>Motors</vt:lpstr>
      <vt:lpstr>Motors</vt:lpstr>
      <vt:lpstr>Motors</vt:lpstr>
      <vt:lpstr>Motors</vt:lpstr>
      <vt:lpstr>Content</vt:lpstr>
      <vt:lpstr>Sensors</vt:lpstr>
      <vt:lpstr>Sensors</vt:lpstr>
      <vt:lpstr>Sensors</vt:lpstr>
      <vt:lpstr>Sensors</vt:lpstr>
      <vt:lpstr>Content</vt:lpstr>
      <vt:lpstr>Communication</vt:lpstr>
      <vt:lpstr>Communication</vt:lpstr>
      <vt:lpstr>Content</vt:lpstr>
      <vt:lpstr> Controller part  </vt:lpstr>
      <vt:lpstr> Controller part  </vt:lpstr>
      <vt:lpstr>Content</vt:lpstr>
      <vt:lpstr>Conclusion</vt:lpstr>
      <vt:lpstr>Future Work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22</cp:revision>
  <dcterms:created xsi:type="dcterms:W3CDTF">2015-05-13T14:33:32Z</dcterms:created>
  <dcterms:modified xsi:type="dcterms:W3CDTF">2015-05-13T18:48:12Z</dcterms:modified>
</cp:coreProperties>
</file>