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377" r:id="rId2"/>
    <p:sldId id="383" r:id="rId3"/>
    <p:sldId id="283" r:id="rId4"/>
    <p:sldId id="284" r:id="rId5"/>
    <p:sldId id="332" r:id="rId6"/>
    <p:sldId id="358" r:id="rId7"/>
    <p:sldId id="342" r:id="rId8"/>
    <p:sldId id="363" r:id="rId9"/>
    <p:sldId id="339" r:id="rId10"/>
    <p:sldId id="384" r:id="rId11"/>
    <p:sldId id="349" r:id="rId12"/>
    <p:sldId id="350" r:id="rId13"/>
    <p:sldId id="351" r:id="rId14"/>
    <p:sldId id="352" r:id="rId15"/>
    <p:sldId id="353" r:id="rId16"/>
    <p:sldId id="382" r:id="rId17"/>
    <p:sldId id="386" r:id="rId18"/>
    <p:sldId id="387" r:id="rId19"/>
    <p:sldId id="341" r:id="rId20"/>
    <p:sldId id="366" r:id="rId21"/>
    <p:sldId id="368" r:id="rId22"/>
    <p:sldId id="369" r:id="rId23"/>
    <p:sldId id="374" r:id="rId24"/>
    <p:sldId id="385" r:id="rId25"/>
    <p:sldId id="378" r:id="rId26"/>
    <p:sldId id="379" r:id="rId27"/>
    <p:sldId id="380" r:id="rId28"/>
  </p:sldIdLst>
  <p:sldSz cx="9144000" cy="6858000" type="screen4x3"/>
  <p:notesSz cx="6858000" cy="9144000"/>
  <p:defaultTextStyle>
    <a:defPPr>
      <a:defRPr lang="en-US"/>
    </a:defPPr>
    <a:lvl1pPr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1pPr>
    <a:lvl2pPr marL="4572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2pPr>
    <a:lvl3pPr marL="9144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3pPr>
    <a:lvl4pPr marL="13716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4pPr>
    <a:lvl5pPr marL="18288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5pPr>
    <a:lvl6pPr marL="2286000" algn="l" defTabSz="914400" rtl="0" eaLnBrk="1" latinLnBrk="0" hangingPunct="1">
      <a:defRPr sz="2800" kern="1200">
        <a:solidFill>
          <a:schemeClr val="accent1"/>
        </a:solidFill>
        <a:latin typeface="Arial" charset="0"/>
        <a:ea typeface="+mn-ea"/>
        <a:cs typeface="+mn-cs"/>
      </a:defRPr>
    </a:lvl6pPr>
    <a:lvl7pPr marL="2743200" algn="l" defTabSz="914400" rtl="0" eaLnBrk="1" latinLnBrk="0" hangingPunct="1">
      <a:defRPr sz="2800" kern="1200">
        <a:solidFill>
          <a:schemeClr val="accent1"/>
        </a:solidFill>
        <a:latin typeface="Arial" charset="0"/>
        <a:ea typeface="+mn-ea"/>
        <a:cs typeface="+mn-cs"/>
      </a:defRPr>
    </a:lvl7pPr>
    <a:lvl8pPr marL="3200400" algn="l" defTabSz="914400" rtl="0" eaLnBrk="1" latinLnBrk="0" hangingPunct="1">
      <a:defRPr sz="2800" kern="1200">
        <a:solidFill>
          <a:schemeClr val="accent1"/>
        </a:solidFill>
        <a:latin typeface="Arial" charset="0"/>
        <a:ea typeface="+mn-ea"/>
        <a:cs typeface="+mn-cs"/>
      </a:defRPr>
    </a:lvl8pPr>
    <a:lvl9pPr marL="3657600" algn="l" defTabSz="914400" rtl="0" eaLnBrk="1" latinLnBrk="0" hangingPunct="1">
      <a:defRPr sz="2800"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99"/>
    <a:srgbClr val="0066FF"/>
    <a:srgbClr val="33CC33"/>
    <a:srgbClr val="FF6600"/>
    <a:srgbClr val="FF3399"/>
    <a:srgbClr val="FF00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9" autoAdjust="0"/>
    <p:restoredTop sz="99706" autoAdjust="0"/>
  </p:normalViewPr>
  <p:slideViewPr>
    <p:cSldViewPr>
      <p:cViewPr>
        <p:scale>
          <a:sx n="70" d="100"/>
          <a:sy n="70" d="100"/>
        </p:scale>
        <p:origin x="-1044" y="42"/>
      </p:cViewPr>
      <p:guideLst>
        <p:guide orient="horz" pos="2160"/>
        <p:guide pos="2880"/>
      </p:guideLst>
    </p:cSldViewPr>
  </p:slideViewPr>
  <p:outlineViewPr>
    <p:cViewPr>
      <p:scale>
        <a:sx n="33" d="100"/>
        <a:sy n="33" d="100"/>
      </p:scale>
      <p:origin x="0" y="156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E50F9-1BAE-4075-B576-126CC9DCE78D}" type="datetimeFigureOut">
              <a:rPr lang="en-US" smtClean="0"/>
              <a:pPr/>
              <a:t>12/22/2014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8E5BB-2F6F-4749-A6D2-73CE155D1D3F}" type="slidenum">
              <a:rPr lang="en-US" smtClean="0"/>
              <a:pPr/>
              <a:t>‹#›</a:t>
            </a:fld>
            <a:endParaRPr lang="en-US"/>
          </a:p>
        </p:txBody>
      </p:sp>
    </p:spTree>
    <p:extLst>
      <p:ext uri="{BB962C8B-B14F-4D97-AF65-F5344CB8AC3E}">
        <p14:creationId xmlns="" xmlns:p14="http://schemas.microsoft.com/office/powerpoint/2010/main" val="246255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8E5BB-2F6F-4749-A6D2-73CE155D1D3F}"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C3BADF1-6109-49D4-86CA-245BC3C58C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C0B2A-335B-4F86-892B-13D99431A3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161F3FD-D2BF-4E97-A4ED-994407CC30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B435C3A-DA33-4268-B944-1D6BD9E79C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D56B93F-63DD-4CB4-9CB3-6BBAA75AAC8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B4A666D1-68E6-4B94-9886-44AC50374DE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445B45EC-A12C-422D-8B9E-4ADBFB41834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E681310-7A10-46FC-8A71-BD1F4A11CC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54A141C-414D-40CF-9DCB-12046140CD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10F8C6F-85A6-46BA-BF1A-2FC02EC375D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FC9686B-6F5A-4B9F-AFFC-2966154D275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A76C10B-3AFA-4754-8B07-BBC503246E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elingchai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a:t>
            </a:r>
            <a:endParaRPr lang="en-US" dirty="0"/>
          </a:p>
        </p:txBody>
      </p:sp>
      <p:pic>
        <p:nvPicPr>
          <p:cNvPr id="4" name="Content Placeholder 3" descr="Zrzut-ekranu-2012-07-1-o-18.06.381.jpg"/>
          <p:cNvPicPr>
            <a:picLocks noGrp="1" noChangeAspect="1"/>
          </p:cNvPicPr>
          <p:nvPr>
            <p:ph sz="quarter" idx="1"/>
          </p:nvPr>
        </p:nvPicPr>
        <p:blipFill>
          <a:blip r:embed="rId2" cstate="print"/>
          <a:stretch>
            <a:fillRect/>
          </a:stretch>
        </p:blipFill>
        <p:spPr>
          <a:xfrm>
            <a:off x="1066800" y="2590800"/>
            <a:ext cx="7312025" cy="3469149"/>
          </a:xfrm>
        </p:spPr>
      </p:pic>
      <p:sp>
        <p:nvSpPr>
          <p:cNvPr id="5" name="TextBox 4"/>
          <p:cNvSpPr txBox="1"/>
          <p:nvPr/>
        </p:nvSpPr>
        <p:spPr>
          <a:xfrm>
            <a:off x="762000" y="1905000"/>
            <a:ext cx="3886200" cy="461665"/>
          </a:xfrm>
          <a:prstGeom prst="rect">
            <a:avLst/>
          </a:prstGeom>
          <a:noFill/>
        </p:spPr>
        <p:txBody>
          <a:bodyPr wrap="square" rtlCol="0">
            <a:spAutoFit/>
          </a:bodyPr>
          <a:lstStyle/>
          <a:p>
            <a:r>
              <a:rPr lang="en-US" sz="2400" dirty="0" err="1" smtClean="0">
                <a:solidFill>
                  <a:schemeClr val="tx1"/>
                </a:solidFill>
              </a:rPr>
              <a:t>Arduino</a:t>
            </a: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latin typeface="Eras Light ITC" pitchFamily="34" charset="0"/>
              </a:rPr>
              <a:t>Why Drive Circuit?</a:t>
            </a:r>
          </a:p>
          <a:p>
            <a:pPr>
              <a:buFont typeface="Arial" pitchFamily="34" charset="0"/>
              <a:buChar char="•"/>
            </a:pPr>
            <a:r>
              <a:rPr lang="en-US" sz="2000" dirty="0" smtClean="0">
                <a:latin typeface="Eras Light ITC" pitchFamily="34" charset="0"/>
              </a:rPr>
              <a:t>Isolation between low voltage(Microcontroller) and high voltage.</a:t>
            </a:r>
          </a:p>
          <a:p>
            <a:pPr>
              <a:buFont typeface="Arial" pitchFamily="34" charset="0"/>
              <a:buChar char="•"/>
            </a:pPr>
            <a:r>
              <a:rPr lang="en-US" sz="2000" dirty="0" smtClean="0">
                <a:latin typeface="Eras Light ITC" pitchFamily="34" charset="0"/>
              </a:rPr>
              <a:t>Regulating the direction and speed of the motor.</a:t>
            </a:r>
          </a:p>
          <a:p>
            <a:pPr>
              <a:buFont typeface="Wingdings" pitchFamily="2" charset="2"/>
              <a:buChar char="v"/>
            </a:pPr>
            <a:r>
              <a:rPr lang="en-US" dirty="0" smtClean="0">
                <a:latin typeface="Eras Light ITC" pitchFamily="34" charset="0"/>
              </a:rPr>
              <a:t>H-Bridge</a:t>
            </a:r>
          </a:p>
          <a:p>
            <a:pPr>
              <a:buNone/>
            </a:pPr>
            <a:r>
              <a:rPr lang="en-US" sz="2000" dirty="0" smtClean="0">
                <a:latin typeface="Eras Light ITC" pitchFamily="34" charset="0"/>
              </a:rPr>
              <a:t>H-bridge is an electronic circuit, containing four switching elements, which enables a voltage to be applied across a load in either direction, in an H like configuration. This circuit allows DC Motor  to run clockwise or anti-clockwise.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v"/>
            </a:pPr>
            <a:endParaRPr lang="en-US" sz="3200" dirty="0" smtClean="0">
              <a:latin typeface="Eras Light ITC" pitchFamily="34" charset="0"/>
            </a:endParaRPr>
          </a:p>
          <a:p>
            <a:pPr>
              <a:buFont typeface="Wingdings" pitchFamily="2" charset="2"/>
              <a:buChar char="v"/>
            </a:pPr>
            <a:endParaRPr lang="en-US" sz="3200" dirty="0" smtClean="0">
              <a:latin typeface="Eras Light ITC" pitchFamily="34" charset="0"/>
            </a:endParaRPr>
          </a:p>
          <a:p>
            <a:pPr>
              <a:buFont typeface="Wingdings" pitchFamily="2" charset="2"/>
              <a:buChar char="v"/>
            </a:pPr>
            <a:endParaRPr lang="en-US" sz="3200" dirty="0" smtClean="0">
              <a:latin typeface="Eras Light ITC" pitchFamily="34" charset="0"/>
            </a:endParaRPr>
          </a:p>
          <a:p>
            <a:pPr>
              <a:buFont typeface="Wingdings" pitchFamily="2" charset="2"/>
              <a:buChar char="v"/>
            </a:pPr>
            <a:endParaRPr lang="en-US" sz="3200" dirty="0" smtClean="0">
              <a:latin typeface="Eras Light ITC" pitchFamily="34" charset="0"/>
            </a:endParaRPr>
          </a:p>
          <a:p>
            <a:pPr>
              <a:buFont typeface="Wingdings" pitchFamily="2" charset="2"/>
              <a:buChar char="v"/>
            </a:pPr>
            <a:endParaRPr lang="en-US" sz="3200" dirty="0" smtClean="0">
              <a:latin typeface="Eras Light ITC" pitchFamily="34" charset="0"/>
            </a:endParaRPr>
          </a:p>
          <a:p>
            <a:pPr>
              <a:buFont typeface="Wingdings" pitchFamily="2" charset="2"/>
              <a:buChar char="v"/>
            </a:pPr>
            <a:r>
              <a:rPr lang="en-US" sz="3200" dirty="0" smtClean="0">
                <a:latin typeface="Eras Light ITC" pitchFamily="34" charset="0"/>
              </a:rPr>
              <a:t>Components of H-Bridge</a:t>
            </a:r>
          </a:p>
          <a:p>
            <a:pPr>
              <a:buFont typeface="Arial" pitchFamily="34" charset="0"/>
              <a:buChar char="•"/>
            </a:pPr>
            <a:r>
              <a:rPr lang="en-US" dirty="0" smtClean="0">
                <a:latin typeface="Eras Light ITC" pitchFamily="34" charset="0"/>
              </a:rPr>
              <a:t>Power switches</a:t>
            </a:r>
          </a:p>
          <a:p>
            <a:pPr>
              <a:buFont typeface="Arial" pitchFamily="34" charset="0"/>
              <a:buChar char="•"/>
            </a:pPr>
            <a:r>
              <a:rPr lang="en-US" dirty="0" smtClean="0">
                <a:latin typeface="Eras Light ITC" pitchFamily="34" charset="0"/>
              </a:rPr>
              <a:t>Catch diode</a:t>
            </a:r>
          </a:p>
          <a:p>
            <a:pPr>
              <a:buNone/>
            </a:pPr>
            <a:endParaRPr lang="en-US" dirty="0" smtClean="0"/>
          </a:p>
          <a:p>
            <a:pPr>
              <a:buFont typeface="Wingdings" pitchFamily="2" charset="2"/>
              <a:buChar char="v"/>
            </a:pPr>
            <a:endParaRPr lang="en-US" dirty="0" smtClean="0"/>
          </a:p>
          <a:p>
            <a:pPr>
              <a:buNone/>
            </a:pPr>
            <a:endParaRPr lang="en-US" dirty="0"/>
          </a:p>
        </p:txBody>
      </p:sp>
      <p:pic>
        <p:nvPicPr>
          <p:cNvPr id="5" name="Picture 4" descr="image016.jpg"/>
          <p:cNvPicPr>
            <a:picLocks noChangeAspect="1"/>
          </p:cNvPicPr>
          <p:nvPr/>
        </p:nvPicPr>
        <p:blipFill>
          <a:blip r:embed="rId2" cstate="print"/>
          <a:stretch>
            <a:fillRect/>
          </a:stretch>
        </p:blipFill>
        <p:spPr>
          <a:xfrm>
            <a:off x="1524000" y="1524258"/>
            <a:ext cx="5562599" cy="2776579"/>
          </a:xfrm>
          <a:prstGeom prst="rect">
            <a:avLst/>
          </a:prstGeom>
          <a:effectLst>
            <a:outerShdw dist="50800" sx="1000" sy="1000" algn="ctr" rotWithShape="0">
              <a:srgbClr val="000000">
                <a:alpha val="24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a:t>
            </a:r>
            <a:endParaRPr lang="en-US" dirty="0"/>
          </a:p>
        </p:txBody>
      </p:sp>
      <p:sp>
        <p:nvSpPr>
          <p:cNvPr id="5" name="Content Placeholder 4"/>
          <p:cNvSpPr>
            <a:spLocks noGrp="1"/>
          </p:cNvSpPr>
          <p:nvPr>
            <p:ph sz="quarter" idx="1"/>
          </p:nvPr>
        </p:nvSpPr>
        <p:spPr/>
        <p:txBody>
          <a:bodyPr/>
          <a:lstStyle/>
          <a:p>
            <a:pPr>
              <a:buFont typeface="Wingdings" pitchFamily="2" charset="2"/>
              <a:buChar char="v"/>
            </a:pPr>
            <a:r>
              <a:rPr lang="en-US" dirty="0" smtClean="0">
                <a:latin typeface="Eras Light ITC" pitchFamily="34" charset="0"/>
              </a:rPr>
              <a:t>Four Quadrant operations</a:t>
            </a:r>
            <a:endParaRPr lang="ar-SA" dirty="0" smtClean="0">
              <a:latin typeface="Eras Light ITC" pitchFamily="34" charset="0"/>
            </a:endParaRPr>
          </a:p>
          <a:p>
            <a:pPr>
              <a:buNone/>
            </a:pPr>
            <a:endParaRPr lang="en-US" dirty="0"/>
          </a:p>
        </p:txBody>
      </p:sp>
      <p:pic>
        <p:nvPicPr>
          <p:cNvPr id="6" name="صورة 2" descr="2.JPG"/>
          <p:cNvPicPr/>
          <p:nvPr/>
        </p:nvPicPr>
        <p:blipFill>
          <a:blip r:embed="rId2" cstate="print"/>
          <a:stretch>
            <a:fillRect/>
          </a:stretch>
        </p:blipFill>
        <p:spPr>
          <a:xfrm>
            <a:off x="1066800" y="2133600"/>
            <a:ext cx="7315200" cy="4724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a:t>
            </a:r>
            <a:endParaRPr lang="en-US"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latin typeface="Eras Light ITC" pitchFamily="34" charset="0"/>
              </a:rPr>
              <a:t>4-Q Current Paths in H-Bridge</a:t>
            </a:r>
            <a:endParaRPr lang="ar-SA" dirty="0" smtClean="0">
              <a:latin typeface="Eras Light ITC" pitchFamily="34" charset="0"/>
            </a:endParaRPr>
          </a:p>
          <a:p>
            <a:pPr>
              <a:buNone/>
            </a:pPr>
            <a:endParaRPr lang="en-US" dirty="0"/>
          </a:p>
        </p:txBody>
      </p:sp>
      <p:pic>
        <p:nvPicPr>
          <p:cNvPr id="4" name="صورة 2" descr="1التقاط.JPG"/>
          <p:cNvPicPr/>
          <p:nvPr/>
        </p:nvPicPr>
        <p:blipFill>
          <a:blip r:embed="rId2" cstate="print"/>
          <a:stretch>
            <a:fillRect/>
          </a:stretch>
        </p:blipFill>
        <p:spPr>
          <a:xfrm>
            <a:off x="1524000" y="2209800"/>
            <a:ext cx="6477000" cy="4648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a:t>
            </a:r>
            <a:endParaRPr lang="en-US"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latin typeface="Eras Light ITC" pitchFamily="34" charset="0"/>
              </a:rPr>
              <a:t>Regenerative braking</a:t>
            </a:r>
            <a:br>
              <a:rPr lang="en-US" dirty="0" smtClean="0">
                <a:latin typeface="Eras Light ITC" pitchFamily="34" charset="0"/>
              </a:rPr>
            </a:br>
            <a:endParaRPr lang="en-US" dirty="0" smtClean="0">
              <a:latin typeface="Eras Light ITC" pitchFamily="34" charset="0"/>
            </a:endParaRPr>
          </a:p>
          <a:p>
            <a:pPr>
              <a:buFont typeface="Wingdings" pitchFamily="2" charset="2"/>
              <a:buChar char="§"/>
            </a:pPr>
            <a:r>
              <a:rPr lang="en-US" i="1" dirty="0" smtClean="0">
                <a:latin typeface="Eras Light ITC" pitchFamily="34" charset="0"/>
              </a:rPr>
              <a:t>Whenever the back-EMF is greater than this voltage, you get regenerative braking.</a:t>
            </a:r>
            <a:r>
              <a:rPr lang="en-US" dirty="0" smtClean="0">
                <a:latin typeface="Eras Light ITC" pitchFamily="34" charset="0"/>
              </a:rPr>
              <a:t> </a:t>
            </a:r>
            <a:r>
              <a:rPr lang="en-US" dirty="0">
                <a:latin typeface="Eras Light ITC" pitchFamily="34" charset="0"/>
              </a:rPr>
              <a:t/>
            </a:r>
            <a:br>
              <a:rPr lang="en-US" dirty="0">
                <a:latin typeface="Eras Light ITC" pitchFamily="34" charset="0"/>
              </a:rPr>
            </a:br>
            <a:endParaRPr lang="en-US" dirty="0" smtClean="0">
              <a:latin typeface="Eras Light ITC" pitchFamily="34" charset="0"/>
            </a:endParaRPr>
          </a:p>
          <a:p>
            <a:pPr>
              <a:buFont typeface="Wingdings" pitchFamily="2" charset="2"/>
              <a:buChar char="§"/>
            </a:pPr>
            <a:r>
              <a:rPr lang="en-US" dirty="0" smtClean="0">
                <a:latin typeface="Eras Light ITC" pitchFamily="34" charset="0"/>
              </a:rPr>
              <a:t>Dynamic braking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a:t>
            </a:r>
            <a:endParaRPr lang="en-US" dirty="0"/>
          </a:p>
        </p:txBody>
      </p:sp>
      <p:sp>
        <p:nvSpPr>
          <p:cNvPr id="3" name="Content Placeholder 2"/>
          <p:cNvSpPr>
            <a:spLocks noGrp="1"/>
          </p:cNvSpPr>
          <p:nvPr>
            <p:ph sz="quarter" idx="1"/>
          </p:nvPr>
        </p:nvSpPr>
        <p:spPr>
          <a:xfrm>
            <a:off x="685800" y="1828800"/>
            <a:ext cx="7848600" cy="2514600"/>
          </a:xfrm>
        </p:spPr>
        <p:txBody>
          <a:bodyPr>
            <a:normAutofit lnSpcReduction="10000"/>
          </a:bodyPr>
          <a:lstStyle/>
          <a:p>
            <a:pPr>
              <a:buFont typeface="Wingdings" pitchFamily="2" charset="2"/>
              <a:buChar char="v"/>
            </a:pPr>
            <a:r>
              <a:rPr lang="en-US" dirty="0"/>
              <a:t>Pulse width modulation (PWM)</a:t>
            </a:r>
          </a:p>
          <a:p>
            <a:pPr marL="0" indent="0">
              <a:buNone/>
            </a:pPr>
            <a:r>
              <a:rPr lang="en-US" dirty="0" smtClean="0"/>
              <a:t>The presence of PWM technique:</a:t>
            </a:r>
          </a:p>
          <a:p>
            <a:pPr>
              <a:buFont typeface="Wingdings" pitchFamily="2" charset="2"/>
              <a:buChar char="§"/>
            </a:pPr>
            <a:r>
              <a:rPr lang="en-US" dirty="0" smtClean="0"/>
              <a:t> Control Motor Speed</a:t>
            </a:r>
          </a:p>
          <a:p>
            <a:pPr>
              <a:buFont typeface="Wingdings" pitchFamily="2" charset="2"/>
              <a:buChar char="§"/>
            </a:pPr>
            <a:r>
              <a:rPr lang="en-US" dirty="0" smtClean="0"/>
              <a:t>Soft Starting</a:t>
            </a:r>
          </a:p>
          <a:p>
            <a:pPr>
              <a:buFont typeface="Wingdings" pitchFamily="2" charset="2"/>
              <a:buChar char="§"/>
            </a:pPr>
            <a:r>
              <a:rPr lang="en-US" dirty="0" smtClean="0"/>
              <a:t>Overcome </a:t>
            </a:r>
            <a:r>
              <a:rPr lang="en-US" dirty="0" err="1" smtClean="0"/>
              <a:t>DeadBand</a:t>
            </a:r>
            <a:r>
              <a:rPr lang="en-US" dirty="0" smtClean="0"/>
              <a:t> Region</a:t>
            </a:r>
          </a:p>
          <a:p>
            <a:pPr>
              <a:buFont typeface="Wingdings" pitchFamily="2" charset="2"/>
              <a:buChar char="§"/>
            </a:pPr>
            <a:endParaRPr lang="en-US" dirty="0" smtClean="0"/>
          </a:p>
          <a:p>
            <a:endParaRPr lang="en-US" dirty="0" smtClean="0"/>
          </a:p>
        </p:txBody>
      </p:sp>
      <p:pic>
        <p:nvPicPr>
          <p:cNvPr id="2052" name="Picture 4" descr="C:\Users\hazem sale7\Desktop\imagesCABAC9C2.jpg"/>
          <p:cNvPicPr>
            <a:picLocks noChangeAspect="1" noChangeArrowheads="1"/>
          </p:cNvPicPr>
          <p:nvPr/>
        </p:nvPicPr>
        <p:blipFill>
          <a:blip r:embed="rId2" cstate="print"/>
          <a:srcRect/>
          <a:stretch>
            <a:fillRect/>
          </a:stretch>
        </p:blipFill>
        <p:spPr bwMode="auto">
          <a:xfrm>
            <a:off x="5410200" y="3505200"/>
            <a:ext cx="3505200" cy="2971800"/>
          </a:xfrm>
          <a:prstGeom prst="rect">
            <a:avLst/>
          </a:prstGeom>
          <a:noFill/>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9597" y="4800600"/>
            <a:ext cx="3835831" cy="762000"/>
          </a:xfrm>
          <a:prstGeom prst="rect">
            <a:avLst/>
          </a:prstGeom>
          <a:noFill/>
        </p:spPr>
      </p:pic>
      <p:sp>
        <p:nvSpPr>
          <p:cNvPr id="2055" name="Rectangle 7"/>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488311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Circuit</a:t>
            </a:r>
            <a:endParaRPr lang="en-US" dirty="0"/>
          </a:p>
        </p:txBody>
      </p:sp>
      <p:pic>
        <p:nvPicPr>
          <p:cNvPr id="4" name="Content Placeholder 3" descr="10876664_796832273722546_1795235596_o.jpg"/>
          <p:cNvPicPr>
            <a:picLocks noGrp="1" noChangeAspect="1"/>
          </p:cNvPicPr>
          <p:nvPr>
            <p:ph sz="quarter" idx="1"/>
          </p:nvPr>
        </p:nvPicPr>
        <p:blipFill>
          <a:blip r:embed="rId2" cstate="print"/>
          <a:stretch>
            <a:fillRect/>
          </a:stretch>
        </p:blipFill>
        <p:spPr>
          <a:xfrm>
            <a:off x="92382" y="1600200"/>
            <a:ext cx="9051618" cy="4343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Isolator</a:t>
            </a:r>
            <a:endParaRPr lang="en-US" dirty="0"/>
          </a:p>
        </p:txBody>
      </p:sp>
      <p:pic>
        <p:nvPicPr>
          <p:cNvPr id="4" name="Content Placeholder 3" descr="10872365_796832203722553_1661948030_n.jpg"/>
          <p:cNvPicPr>
            <a:picLocks noGrp="1" noChangeAspect="1"/>
          </p:cNvPicPr>
          <p:nvPr>
            <p:ph sz="quarter" idx="1"/>
          </p:nvPr>
        </p:nvPicPr>
        <p:blipFill>
          <a:blip r:embed="rId2" cstate="print"/>
          <a:stretch>
            <a:fillRect/>
          </a:stretch>
        </p:blipFill>
        <p:spPr>
          <a:xfrm>
            <a:off x="1524000" y="2514600"/>
            <a:ext cx="6086587" cy="2819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Switches</a:t>
            </a:r>
            <a:endParaRPr lang="en-US" dirty="0"/>
          </a:p>
        </p:txBody>
      </p:sp>
      <p:sp>
        <p:nvSpPr>
          <p:cNvPr id="3" name="Content Placeholder 2"/>
          <p:cNvSpPr>
            <a:spLocks noGrp="1"/>
          </p:cNvSpPr>
          <p:nvPr>
            <p:ph sz="quarter" idx="1"/>
          </p:nvPr>
        </p:nvSpPr>
        <p:spPr>
          <a:xfrm>
            <a:off x="381000" y="1589566"/>
            <a:ext cx="4419600" cy="5268433"/>
          </a:xfrm>
        </p:spPr>
        <p:txBody>
          <a:bodyPr>
            <a:normAutofit/>
          </a:bodyPr>
          <a:lstStyle/>
          <a:p>
            <a:pPr>
              <a:buFont typeface="Wingdings" pitchFamily="2" charset="2"/>
              <a:buChar char="§"/>
            </a:pPr>
            <a:r>
              <a:rPr lang="en-US" dirty="0" smtClean="0">
                <a:latin typeface="Eras Light ITC" pitchFamily="34" charset="0"/>
              </a:rPr>
              <a:t>Power MOSFETs</a:t>
            </a:r>
          </a:p>
          <a:p>
            <a:pPr>
              <a:buFont typeface="Wingdings" pitchFamily="2" charset="2"/>
              <a:buChar char="§"/>
            </a:pPr>
            <a:r>
              <a:rPr lang="en-US" dirty="0" smtClean="0">
                <a:latin typeface="Eras Light ITC" pitchFamily="34" charset="0"/>
              </a:rPr>
              <a:t>Gate Frequency</a:t>
            </a:r>
          </a:p>
          <a:p>
            <a:pPr>
              <a:buFont typeface="Wingdings" pitchFamily="2" charset="2"/>
              <a:buChar char="§"/>
            </a:pPr>
            <a:r>
              <a:rPr lang="en-US" dirty="0" smtClean="0">
                <a:latin typeface="Eras Light ITC" pitchFamily="34" charset="0"/>
              </a:rPr>
              <a:t>Gate Driver</a:t>
            </a:r>
          </a:p>
          <a:p>
            <a:pPr>
              <a:buFont typeface="Wingdings" pitchFamily="2" charset="2"/>
              <a:buChar char="§"/>
            </a:pPr>
            <a:r>
              <a:rPr lang="en-US" dirty="0" smtClean="0">
                <a:latin typeface="Eras Light ITC" pitchFamily="34" charset="0"/>
              </a:rPr>
              <a:t>Thermal Problem &amp; voltage drop</a:t>
            </a:r>
          </a:p>
          <a:p>
            <a:pPr>
              <a:buNone/>
            </a:pPr>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a:xfrm>
            <a:off x="5249862" y="2209800"/>
            <a:ext cx="3673576" cy="3200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819106_1624245637803264_680799177_n.jpg"/>
          <p:cNvPicPr>
            <a:picLocks noChangeAspect="1"/>
          </p:cNvPicPr>
          <p:nvPr/>
        </p:nvPicPr>
        <p:blipFill>
          <a:blip r:embed="rId2" cstate="print"/>
          <a:stretch>
            <a:fillRect/>
          </a:stretch>
        </p:blipFill>
        <p:spPr>
          <a:xfrm>
            <a:off x="0" y="4762"/>
            <a:ext cx="9144000" cy="68484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Switches</a:t>
            </a:r>
            <a:endParaRPr lang="ar-SA" dirty="0"/>
          </a:p>
        </p:txBody>
      </p:sp>
      <p:sp>
        <p:nvSpPr>
          <p:cNvPr id="3" name="Content Placeholder 2"/>
          <p:cNvSpPr>
            <a:spLocks noGrp="1"/>
          </p:cNvSpPr>
          <p:nvPr>
            <p:ph sz="quarter" idx="1"/>
          </p:nvPr>
        </p:nvSpPr>
        <p:spPr/>
        <p:txBody>
          <a:bodyPr>
            <a:normAutofit/>
          </a:bodyPr>
          <a:lstStyle/>
          <a:p>
            <a:pPr marL="0" indent="0">
              <a:buNone/>
            </a:pPr>
            <a:r>
              <a:rPr lang="en-US" dirty="0">
                <a:latin typeface="Eras Light ITC" pitchFamily="34" charset="0"/>
              </a:rPr>
              <a:t>Gate </a:t>
            </a:r>
            <a:r>
              <a:rPr lang="en-US" dirty="0" smtClean="0">
                <a:latin typeface="Eras Light ITC" pitchFamily="34" charset="0"/>
              </a:rPr>
              <a:t>Driver</a:t>
            </a:r>
          </a:p>
          <a:p>
            <a:pPr>
              <a:buFont typeface="Wingdings" pitchFamily="2" charset="2"/>
              <a:buChar char="§"/>
            </a:pPr>
            <a:r>
              <a:rPr lang="en-US" sz="2400" dirty="0" smtClean="0">
                <a:latin typeface="Eras Light ITC" pitchFamily="34" charset="0"/>
              </a:rPr>
              <a:t>Power </a:t>
            </a:r>
            <a:r>
              <a:rPr lang="en-US" sz="2400" dirty="0">
                <a:latin typeface="Eras Light ITC" pitchFamily="34" charset="0"/>
              </a:rPr>
              <a:t>MOSFETs and </a:t>
            </a:r>
            <a:r>
              <a:rPr lang="en-US" sz="2400" dirty="0" smtClean="0">
                <a:latin typeface="Eras Light ITC" pitchFamily="34" charset="0"/>
              </a:rPr>
              <a:t>IGBTs</a:t>
            </a:r>
          </a:p>
          <a:p>
            <a:pPr marL="0" indent="0">
              <a:buNone/>
            </a:pPr>
            <a:r>
              <a:rPr lang="en-US" sz="2400" dirty="0" smtClean="0">
                <a:latin typeface="Eras Light ITC" pitchFamily="34" charset="0"/>
              </a:rPr>
              <a:t> </a:t>
            </a:r>
            <a:r>
              <a:rPr lang="en-US" sz="2400" dirty="0">
                <a:latin typeface="Eras Light ITC" pitchFamily="34" charset="0"/>
              </a:rPr>
              <a:t>are </a:t>
            </a:r>
            <a:r>
              <a:rPr lang="en-US" sz="2400" dirty="0" smtClean="0">
                <a:latin typeface="Eras Light ITC" pitchFamily="34" charset="0"/>
              </a:rPr>
              <a:t>simply voltage driven</a:t>
            </a:r>
          </a:p>
          <a:p>
            <a:pPr marL="0" indent="0">
              <a:buNone/>
            </a:pPr>
            <a:r>
              <a:rPr lang="en-US" sz="2400" dirty="0" smtClean="0">
                <a:latin typeface="Eras Light ITC" pitchFamily="34" charset="0"/>
              </a:rPr>
              <a:t> </a:t>
            </a:r>
            <a:r>
              <a:rPr lang="en-US" sz="2400" dirty="0">
                <a:latin typeface="Eras Light ITC" pitchFamily="34" charset="0"/>
              </a:rPr>
              <a:t>switches, because their </a:t>
            </a:r>
            <a:r>
              <a:rPr lang="en-US" sz="2400" dirty="0" smtClean="0">
                <a:latin typeface="Eras Light ITC" pitchFamily="34" charset="0"/>
              </a:rPr>
              <a:t>isolated</a:t>
            </a:r>
          </a:p>
          <a:p>
            <a:pPr marL="0" indent="0">
              <a:buNone/>
            </a:pPr>
            <a:r>
              <a:rPr lang="en-US" sz="2400" dirty="0" smtClean="0">
                <a:latin typeface="Eras Light ITC" pitchFamily="34" charset="0"/>
              </a:rPr>
              <a:t> gate </a:t>
            </a:r>
            <a:r>
              <a:rPr lang="en-US" sz="2400" dirty="0">
                <a:latin typeface="Eras Light ITC" pitchFamily="34" charset="0"/>
              </a:rPr>
              <a:t>behaves like a </a:t>
            </a:r>
            <a:r>
              <a:rPr lang="en-US" sz="2400" dirty="0" smtClean="0">
                <a:latin typeface="Eras Light ITC" pitchFamily="34" charset="0"/>
              </a:rPr>
              <a:t>capacitor.</a:t>
            </a:r>
            <a:endParaRPr lang="en-US" sz="2400" dirty="0">
              <a:latin typeface="Eras Light ITC" pitchFamily="34" charset="0"/>
            </a:endParaRPr>
          </a:p>
          <a:p>
            <a:pPr>
              <a:buFont typeface="Wingdings" pitchFamily="2" charset="2"/>
              <a:buChar char="§"/>
            </a:pPr>
            <a:r>
              <a:rPr lang="en-US" sz="2400" dirty="0">
                <a:latin typeface="Eras Light ITC" pitchFamily="34" charset="0"/>
              </a:rPr>
              <a:t>In order for the MOSFET </a:t>
            </a:r>
            <a:r>
              <a:rPr lang="en-US" sz="2400" dirty="0" smtClean="0">
                <a:latin typeface="Eras Light ITC" pitchFamily="34" charset="0"/>
              </a:rPr>
              <a:t>to conduct, two requirements </a:t>
            </a:r>
            <a:r>
              <a:rPr lang="en-US" sz="2400" dirty="0">
                <a:latin typeface="Eras Light ITC" pitchFamily="34" charset="0"/>
              </a:rPr>
              <a:t>must be met:</a:t>
            </a:r>
          </a:p>
          <a:p>
            <a:pPr lvl="0"/>
            <a:r>
              <a:rPr lang="en-US" sz="2400" dirty="0">
                <a:latin typeface="Eras Light ITC" pitchFamily="34" charset="0"/>
              </a:rPr>
              <a:t>The MOSFET should have a reference ground</a:t>
            </a:r>
          </a:p>
          <a:p>
            <a:r>
              <a:rPr lang="en-US" sz="2400" dirty="0">
                <a:latin typeface="Eras Light ITC" pitchFamily="34" charset="0"/>
              </a:rPr>
              <a:t>The voltage between the gate and the source should be between 5V and 20V.</a:t>
            </a:r>
          </a:p>
          <a:p>
            <a:pPr marL="0" indent="0">
              <a:buNone/>
            </a:pPr>
            <a:endParaRPr lang="en-US" sz="1800" dirty="0" smtClean="0">
              <a:latin typeface="Eras Light ITC" pitchFamily="34" charset="0"/>
            </a:endParaRPr>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4953000" y="2057400"/>
            <a:ext cx="3781425" cy="1658620"/>
          </a:xfrm>
          <a:prstGeom prst="rect">
            <a:avLst/>
          </a:prstGeom>
        </p:spPr>
      </p:pic>
    </p:spTree>
    <p:extLst>
      <p:ext uri="{BB962C8B-B14F-4D97-AF65-F5344CB8AC3E}">
        <p14:creationId xmlns="" xmlns:p14="http://schemas.microsoft.com/office/powerpoint/2010/main" val="1629939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Heat Sinking</a:t>
            </a:r>
            <a:endParaRPr lang="ar-SA" dirty="0"/>
          </a:p>
        </p:txBody>
      </p:sp>
      <p:sp>
        <p:nvSpPr>
          <p:cNvPr id="3" name="Content Placeholder 2"/>
          <p:cNvSpPr>
            <a:spLocks noGrp="1"/>
          </p:cNvSpPr>
          <p:nvPr>
            <p:ph sz="quarter" idx="1"/>
          </p:nvPr>
        </p:nvSpPr>
        <p:spPr/>
        <p:txBody>
          <a:bodyPr>
            <a:normAutofit fontScale="70000" lnSpcReduction="20000"/>
          </a:bodyPr>
          <a:lstStyle/>
          <a:p>
            <a:pPr marL="0" indent="0">
              <a:buNone/>
            </a:pPr>
            <a:r>
              <a:rPr lang="en-US" sz="3200" dirty="0" smtClean="0">
                <a:latin typeface="Eras Light ITC" pitchFamily="34" charset="0"/>
              </a:rPr>
              <a:t>Thermal power :</a:t>
            </a:r>
          </a:p>
          <a:p>
            <a:pPr marL="0" indent="0">
              <a:buNone/>
            </a:pPr>
            <a:r>
              <a:rPr lang="en-US" sz="2800" dirty="0">
                <a:latin typeface="Eras Light ITC" pitchFamily="34" charset="0"/>
              </a:rPr>
              <a:t>P = I * (I * R) = I</a:t>
            </a:r>
            <a:r>
              <a:rPr lang="en-US" sz="2800" baseline="30000" dirty="0">
                <a:latin typeface="Eras Light ITC" pitchFamily="34" charset="0"/>
              </a:rPr>
              <a:t>2</a:t>
            </a:r>
            <a:r>
              <a:rPr lang="en-US" sz="2800" dirty="0">
                <a:latin typeface="Eras Light ITC" pitchFamily="34" charset="0"/>
              </a:rPr>
              <a:t> * R  </a:t>
            </a:r>
            <a:endParaRPr lang="en-US" sz="2800" dirty="0" smtClean="0">
              <a:latin typeface="Eras Light ITC" pitchFamily="34" charset="0"/>
            </a:endParaRPr>
          </a:p>
          <a:p>
            <a:pPr marL="0" indent="0">
              <a:buNone/>
            </a:pPr>
            <a:r>
              <a:rPr lang="en-US" sz="2800" dirty="0" smtClean="0">
                <a:latin typeface="Eras Light ITC" pitchFamily="34" charset="0"/>
              </a:rPr>
              <a:t> </a:t>
            </a:r>
            <a:r>
              <a:rPr lang="en-US" sz="2800" dirty="0">
                <a:latin typeface="Eras Light ITC" pitchFamily="34" charset="0"/>
              </a:rPr>
              <a:t>Where R: Junction Resistor</a:t>
            </a:r>
          </a:p>
          <a:p>
            <a:pPr marL="0" indent="0">
              <a:buNone/>
            </a:pPr>
            <a:endParaRPr lang="en-US" sz="3200" dirty="0" smtClean="0">
              <a:latin typeface="Eras Light ITC" pitchFamily="34" charset="0"/>
            </a:endParaRPr>
          </a:p>
          <a:p>
            <a:pPr marL="0" indent="0">
              <a:buNone/>
            </a:pPr>
            <a:r>
              <a:rPr lang="en-US" sz="3200" dirty="0" smtClean="0">
                <a:latin typeface="Eras Light ITC" pitchFamily="34" charset="0"/>
              </a:rPr>
              <a:t>Heat </a:t>
            </a:r>
            <a:r>
              <a:rPr lang="en-US" sz="3200" dirty="0">
                <a:latin typeface="Eras Light ITC" pitchFamily="34" charset="0"/>
              </a:rPr>
              <a:t>sinks are rated by</a:t>
            </a:r>
          </a:p>
          <a:p>
            <a:pPr marL="0" indent="0">
              <a:buNone/>
            </a:pPr>
            <a:r>
              <a:rPr lang="en-US" sz="3200" dirty="0">
                <a:latin typeface="Eras Light ITC" pitchFamily="34" charset="0"/>
              </a:rPr>
              <a:t> their </a:t>
            </a:r>
            <a:r>
              <a:rPr lang="en-US" sz="3200" b="1" u="sng" dirty="0">
                <a:latin typeface="Eras Light ITC" pitchFamily="34" charset="0"/>
              </a:rPr>
              <a:t>thermal resistance</a:t>
            </a:r>
            <a:r>
              <a:rPr lang="en-US" sz="3200" dirty="0">
                <a:latin typeface="Eras Light ITC" pitchFamily="34" charset="0"/>
              </a:rPr>
              <a:t> </a:t>
            </a:r>
          </a:p>
          <a:p>
            <a:pPr marL="0" indent="0">
              <a:buNone/>
            </a:pPr>
            <a:r>
              <a:rPr lang="en-US" sz="3200" dirty="0">
                <a:latin typeface="Eras Light ITC" pitchFamily="34" charset="0"/>
              </a:rPr>
              <a:t>(</a:t>
            </a:r>
            <a:r>
              <a:rPr lang="en-US" sz="3200" dirty="0" err="1">
                <a:latin typeface="Eras Light ITC" pitchFamily="34" charset="0"/>
              </a:rPr>
              <a:t>Rth</a:t>
            </a:r>
            <a:r>
              <a:rPr lang="en-US" sz="3200" dirty="0">
                <a:latin typeface="Eras Light ITC" pitchFamily="34" charset="0"/>
              </a:rPr>
              <a:t>) in °C/W. </a:t>
            </a:r>
          </a:p>
          <a:p>
            <a:pPr marL="0" indent="0">
              <a:buNone/>
            </a:pPr>
            <a:r>
              <a:rPr lang="en-US" sz="3200" b="1" dirty="0" err="1">
                <a:latin typeface="Eras Light ITC" pitchFamily="34" charset="0"/>
              </a:rPr>
              <a:t>Rth</a:t>
            </a:r>
            <a:r>
              <a:rPr lang="en-US" sz="3200" dirty="0">
                <a:latin typeface="Eras Light ITC" pitchFamily="34" charset="0"/>
              </a:rPr>
              <a:t> = (</a:t>
            </a:r>
            <a:r>
              <a:rPr lang="en-US" sz="3200" dirty="0" err="1">
                <a:latin typeface="Eras Light ITC" pitchFamily="34" charset="0"/>
              </a:rPr>
              <a:t>Tmax</a:t>
            </a:r>
            <a:r>
              <a:rPr lang="en-US" sz="3200" dirty="0">
                <a:latin typeface="Eras Light ITC" pitchFamily="34" charset="0"/>
              </a:rPr>
              <a:t> - </a:t>
            </a:r>
            <a:r>
              <a:rPr lang="en-US" sz="3200" dirty="0" err="1">
                <a:latin typeface="Eras Light ITC" pitchFamily="34" charset="0"/>
              </a:rPr>
              <a:t>Tair</a:t>
            </a:r>
            <a:r>
              <a:rPr lang="en-US" sz="3200" dirty="0">
                <a:latin typeface="Eras Light ITC" pitchFamily="34" charset="0"/>
              </a:rPr>
              <a:t>) / P </a:t>
            </a:r>
          </a:p>
          <a:p>
            <a:pPr marL="0" indent="0">
              <a:buNone/>
            </a:pPr>
            <a:r>
              <a:rPr lang="en-US" sz="3200" b="1" dirty="0" err="1">
                <a:latin typeface="Eras Light ITC" pitchFamily="34" charset="0"/>
              </a:rPr>
              <a:t>Tmax</a:t>
            </a:r>
            <a:r>
              <a:rPr lang="en-US" sz="3200" b="1" dirty="0">
                <a:latin typeface="Eras Light ITC" pitchFamily="34" charset="0"/>
              </a:rPr>
              <a:t>: </a:t>
            </a:r>
            <a:r>
              <a:rPr lang="en-US" sz="3200" dirty="0">
                <a:latin typeface="Eras Light ITC" pitchFamily="34" charset="0"/>
              </a:rPr>
              <a:t>Max. allowed</a:t>
            </a:r>
          </a:p>
          <a:p>
            <a:pPr marL="0" indent="0">
              <a:buNone/>
            </a:pPr>
            <a:r>
              <a:rPr lang="en-US" sz="3200" dirty="0">
                <a:latin typeface="Eras Light ITC" pitchFamily="34" charset="0"/>
              </a:rPr>
              <a:t>Element Temperature </a:t>
            </a:r>
          </a:p>
          <a:p>
            <a:pPr marL="0" indent="0">
              <a:buNone/>
            </a:pPr>
            <a:r>
              <a:rPr lang="en-US" sz="3200" b="1" dirty="0" err="1">
                <a:latin typeface="Eras Light ITC" pitchFamily="34" charset="0"/>
              </a:rPr>
              <a:t>Tair</a:t>
            </a:r>
            <a:r>
              <a:rPr lang="en-US" sz="3200" b="1" dirty="0">
                <a:latin typeface="Eras Light ITC" pitchFamily="34" charset="0"/>
              </a:rPr>
              <a:t>: </a:t>
            </a:r>
            <a:r>
              <a:rPr lang="en-US" sz="3200" dirty="0">
                <a:latin typeface="Eras Light ITC" pitchFamily="34" charset="0"/>
              </a:rPr>
              <a:t>surrounding air</a:t>
            </a:r>
          </a:p>
          <a:p>
            <a:pPr marL="0" indent="0">
              <a:buNone/>
            </a:pPr>
            <a:r>
              <a:rPr lang="en-US" sz="3200" b="1" dirty="0" err="1">
                <a:latin typeface="Eras Light ITC" pitchFamily="34" charset="0"/>
              </a:rPr>
              <a:t>Rth</a:t>
            </a:r>
            <a:r>
              <a:rPr lang="en-US" sz="3200" b="1" dirty="0">
                <a:latin typeface="Eras Light ITC" pitchFamily="34" charset="0"/>
              </a:rPr>
              <a:t> </a:t>
            </a:r>
            <a:r>
              <a:rPr lang="en-US" sz="3200" dirty="0">
                <a:latin typeface="Eras Light ITC" pitchFamily="34" charset="0"/>
              </a:rPr>
              <a:t>chosen should be less than calculated.</a:t>
            </a:r>
          </a:p>
          <a:p>
            <a:pPr marL="0" indent="0">
              <a:buNone/>
            </a:pPr>
            <a:endParaRPr lang="ar-SA" dirty="0"/>
          </a:p>
        </p:txBody>
      </p:sp>
      <p:sp>
        <p:nvSpPr>
          <p:cNvPr id="4" name="TextBox 3"/>
          <p:cNvSpPr txBox="1"/>
          <p:nvPr/>
        </p:nvSpPr>
        <p:spPr>
          <a:xfrm>
            <a:off x="5715000" y="2209800"/>
            <a:ext cx="2819400" cy="523220"/>
          </a:xfrm>
          <a:prstGeom prst="rect">
            <a:avLst/>
          </a:prstGeom>
          <a:noFill/>
        </p:spPr>
        <p:txBody>
          <a:bodyPr wrap="square" rtlCol="1">
            <a:spAutoFit/>
          </a:bodyPr>
          <a:lstStyle/>
          <a:p>
            <a:endParaRPr lang="ar-SA" dirty="0"/>
          </a:p>
        </p:txBody>
      </p:sp>
      <p:pic>
        <p:nvPicPr>
          <p:cNvPr id="5" name="Picture 4" descr="C:\Documents and Settings\عبدالرحمن\سطح المكتب\heat-sink-164.jpg"/>
          <p:cNvPicPr/>
          <p:nvPr/>
        </p:nvPicPr>
        <p:blipFill>
          <a:blip r:embed="rId2" cstate="print"/>
          <a:srcRect/>
          <a:stretch>
            <a:fillRect/>
          </a:stretch>
        </p:blipFill>
        <p:spPr bwMode="auto">
          <a:xfrm>
            <a:off x="4953000" y="1828800"/>
            <a:ext cx="4067175" cy="2654205"/>
          </a:xfrm>
          <a:prstGeom prst="rect">
            <a:avLst/>
          </a:prstGeom>
          <a:noFill/>
          <a:ln w="9525">
            <a:noFill/>
            <a:miter lim="800000"/>
            <a:headEnd/>
            <a:tailEnd/>
          </a:ln>
        </p:spPr>
      </p:pic>
    </p:spTree>
    <p:extLst>
      <p:ext uri="{BB962C8B-B14F-4D97-AF65-F5344CB8AC3E}">
        <p14:creationId xmlns="" xmlns:p14="http://schemas.microsoft.com/office/powerpoint/2010/main" val="572553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Encoder</a:t>
            </a:r>
            <a:endParaRPr lang="ar-SA" dirty="0"/>
          </a:p>
        </p:txBody>
      </p:sp>
      <p:sp>
        <p:nvSpPr>
          <p:cNvPr id="3" name="Content Placeholder 2"/>
          <p:cNvSpPr>
            <a:spLocks noGrp="1"/>
          </p:cNvSpPr>
          <p:nvPr>
            <p:ph sz="quarter" idx="1"/>
          </p:nvPr>
        </p:nvSpPr>
        <p:spPr/>
        <p:txBody>
          <a:bodyPr/>
          <a:lstStyle/>
          <a:p>
            <a:pPr>
              <a:buFont typeface="Wingdings" pitchFamily="2" charset="2"/>
              <a:buChar char="§"/>
            </a:pPr>
            <a:r>
              <a:rPr lang="en-US" dirty="0">
                <a:latin typeface="Eras Light ITC" pitchFamily="34" charset="0"/>
              </a:rPr>
              <a:t>To measure the speed.</a:t>
            </a:r>
          </a:p>
          <a:p>
            <a:pPr marL="0" indent="0">
              <a:buNone/>
            </a:pPr>
            <a:r>
              <a:rPr lang="en-US" dirty="0">
                <a:latin typeface="Eras Light ITC" pitchFamily="34" charset="0"/>
              </a:rPr>
              <a:t>Just one photo detector</a:t>
            </a:r>
          </a:p>
          <a:p>
            <a:pPr marL="0" indent="0">
              <a:buNone/>
            </a:pPr>
            <a:r>
              <a:rPr lang="en-US" dirty="0">
                <a:latin typeface="Eras Light ITC" pitchFamily="34" charset="0"/>
              </a:rPr>
              <a:t>required.</a:t>
            </a:r>
          </a:p>
          <a:p>
            <a:pPr>
              <a:buFont typeface="Wingdings" pitchFamily="2" charset="2"/>
              <a:buChar char="§"/>
            </a:pPr>
            <a:r>
              <a:rPr lang="en-US" dirty="0">
                <a:latin typeface="Eras Light ITC" pitchFamily="34" charset="0"/>
              </a:rPr>
              <a:t>To measure the speed </a:t>
            </a:r>
          </a:p>
          <a:p>
            <a:pPr marL="0" indent="0">
              <a:buNone/>
            </a:pPr>
            <a:r>
              <a:rPr lang="en-US" dirty="0">
                <a:latin typeface="Eras Light ITC" pitchFamily="34" charset="0"/>
              </a:rPr>
              <a:t>and the  direction  two </a:t>
            </a:r>
          </a:p>
          <a:p>
            <a:pPr marL="0" indent="0">
              <a:buNone/>
            </a:pPr>
            <a:r>
              <a:rPr lang="en-US" dirty="0">
                <a:latin typeface="Eras Light ITC" pitchFamily="34" charset="0"/>
              </a:rPr>
              <a:t>photo detector with 90</a:t>
            </a:r>
          </a:p>
          <a:p>
            <a:pPr marL="0" indent="0">
              <a:buNone/>
            </a:pPr>
            <a:r>
              <a:rPr lang="en-US" dirty="0">
                <a:latin typeface="Eras Light ITC" pitchFamily="34" charset="0"/>
              </a:rPr>
              <a:t>degree phase shift required.</a:t>
            </a:r>
          </a:p>
          <a:p>
            <a:pPr marL="0" indent="0">
              <a:buNone/>
            </a:pPr>
            <a:endParaRPr lang="ar-SA" dirty="0"/>
          </a:p>
        </p:txBody>
      </p:sp>
      <p:sp>
        <p:nvSpPr>
          <p:cNvPr id="5" name="TextBox 4"/>
          <p:cNvSpPr txBox="1"/>
          <p:nvPr/>
        </p:nvSpPr>
        <p:spPr>
          <a:xfrm>
            <a:off x="6553200" y="2667000"/>
            <a:ext cx="2819400" cy="523220"/>
          </a:xfrm>
          <a:prstGeom prst="rect">
            <a:avLst/>
          </a:prstGeom>
          <a:noFill/>
        </p:spPr>
        <p:txBody>
          <a:bodyPr wrap="square" rtlCol="1">
            <a:spAutoFit/>
          </a:bodyPr>
          <a:lstStyle/>
          <a:p>
            <a:endParaRPr lang="ar-SA" dirty="0"/>
          </a:p>
        </p:txBody>
      </p:sp>
      <p:pic>
        <p:nvPicPr>
          <p:cNvPr id="6" name="Content Placeholder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54132" y="1981200"/>
            <a:ext cx="3773189" cy="2819400"/>
          </a:xfrm>
          <a:prstGeom prst="rect">
            <a:avLst/>
          </a:prstGeom>
        </p:spPr>
      </p:pic>
    </p:spTree>
    <p:extLst>
      <p:ext uri="{BB962C8B-B14F-4D97-AF65-F5344CB8AC3E}">
        <p14:creationId xmlns="" xmlns:p14="http://schemas.microsoft.com/office/powerpoint/2010/main" val="146250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Joystick</a:t>
            </a:r>
            <a:endParaRPr lang="en-US" dirty="0"/>
          </a:p>
        </p:txBody>
      </p:sp>
      <p:sp>
        <p:nvSpPr>
          <p:cNvPr id="3" name="Content Placeholder 2"/>
          <p:cNvSpPr>
            <a:spLocks noGrp="1"/>
          </p:cNvSpPr>
          <p:nvPr>
            <p:ph sz="quarter" idx="1"/>
          </p:nvPr>
        </p:nvSpPr>
        <p:spPr>
          <a:xfrm>
            <a:off x="0" y="1524000"/>
            <a:ext cx="6172200" cy="5334000"/>
          </a:xfrm>
        </p:spPr>
        <p:txBody>
          <a:bodyPr>
            <a:normAutofit/>
          </a:bodyPr>
          <a:lstStyle/>
          <a:p>
            <a:r>
              <a:rPr lang="en-US" sz="3200" dirty="0" smtClean="0">
                <a:latin typeface="Eras Light ITC" pitchFamily="34" charset="0"/>
              </a:rPr>
              <a:t>The joystick can move in two dimensions (X and Y ). </a:t>
            </a:r>
          </a:p>
          <a:p>
            <a:r>
              <a:rPr lang="en-US" sz="3200" dirty="0" smtClean="0">
                <a:latin typeface="Eras Light ITC" pitchFamily="34" charset="0"/>
              </a:rPr>
              <a:t>Variable Resistors occur variable </a:t>
            </a:r>
          </a:p>
          <a:p>
            <a:pPr marL="0" indent="0">
              <a:buNone/>
            </a:pPr>
            <a:r>
              <a:rPr lang="en-US" sz="3200" dirty="0" smtClean="0">
                <a:latin typeface="Eras Light ITC" pitchFamily="34" charset="0"/>
              </a:rPr>
              <a:t>voltages(potentiometer)</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248400" y="2200276"/>
            <a:ext cx="27432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sz="quarter" idx="1"/>
          </p:nvPr>
        </p:nvSpPr>
        <p:spPr/>
        <p:txBody>
          <a:bodyPr>
            <a:normAutofit fontScale="62500" lnSpcReduction="20000"/>
          </a:bodyPr>
          <a:lstStyle/>
          <a:p>
            <a:pPr>
              <a:buNone/>
            </a:pPr>
            <a:r>
              <a:rPr lang="en-US" b="1" dirty="0" smtClean="0"/>
              <a:t>void</a:t>
            </a:r>
            <a:r>
              <a:rPr lang="en-US" dirty="0" smtClean="0"/>
              <a:t> </a:t>
            </a:r>
            <a:r>
              <a:rPr lang="en-US" b="1" dirty="0" smtClean="0"/>
              <a:t>setup() </a:t>
            </a:r>
            <a:r>
              <a:rPr lang="en-US" dirty="0" smtClean="0"/>
              <a:t>{</a:t>
            </a:r>
          </a:p>
          <a:p>
            <a:pPr>
              <a:buNone/>
            </a:pPr>
            <a:r>
              <a:rPr lang="en-US" dirty="0" smtClean="0"/>
              <a:t>  // put your setup code here, to run once:</a:t>
            </a:r>
          </a:p>
          <a:p>
            <a:pPr>
              <a:buNone/>
            </a:pPr>
            <a:r>
              <a:rPr lang="en-US" dirty="0" err="1" smtClean="0"/>
              <a:t>Serial.begin</a:t>
            </a:r>
            <a:r>
              <a:rPr lang="en-US" dirty="0" smtClean="0"/>
              <a:t>( 9600 );</a:t>
            </a:r>
          </a:p>
          <a:p>
            <a:pPr>
              <a:buNone/>
            </a:pPr>
            <a:r>
              <a:rPr lang="en-US" dirty="0" err="1" smtClean="0"/>
              <a:t>pinMode</a:t>
            </a:r>
            <a:r>
              <a:rPr lang="en-US" dirty="0" smtClean="0"/>
              <a:t>( A0,INPUT );</a:t>
            </a:r>
          </a:p>
          <a:p>
            <a:pPr>
              <a:buNone/>
            </a:pPr>
            <a:r>
              <a:rPr lang="en-US" dirty="0" err="1" smtClean="0"/>
              <a:t>pinMode</a:t>
            </a:r>
            <a:r>
              <a:rPr lang="en-US" dirty="0" smtClean="0"/>
              <a:t>( A1,INPUT );</a:t>
            </a:r>
            <a:endParaRPr lang="en" dirty="0" smtClean="0"/>
          </a:p>
          <a:p>
            <a:pPr>
              <a:buNone/>
            </a:pPr>
            <a:r>
              <a:rPr lang="en-US" dirty="0" err="1" smtClean="0"/>
              <a:t>pinMode</a:t>
            </a:r>
            <a:r>
              <a:rPr lang="en-US" dirty="0" smtClean="0"/>
              <a:t>( 2,INPUT );//right </a:t>
            </a:r>
            <a:r>
              <a:rPr lang="en-US" dirty="0" err="1" smtClean="0"/>
              <a:t>enoder</a:t>
            </a:r>
            <a:endParaRPr lang="en-US" dirty="0" smtClean="0"/>
          </a:p>
          <a:p>
            <a:pPr>
              <a:buNone/>
            </a:pPr>
            <a:r>
              <a:rPr lang="en-US" dirty="0" err="1" smtClean="0"/>
              <a:t>pinMode</a:t>
            </a:r>
            <a:r>
              <a:rPr lang="en-US" dirty="0" smtClean="0"/>
              <a:t>( 12,INPUT );//left </a:t>
            </a:r>
            <a:r>
              <a:rPr lang="en-US" dirty="0" err="1" smtClean="0"/>
              <a:t>enoder</a:t>
            </a:r>
            <a:endParaRPr lang="en" dirty="0" smtClean="0"/>
          </a:p>
          <a:p>
            <a:pPr>
              <a:buNone/>
            </a:pPr>
            <a:r>
              <a:rPr lang="en-US" dirty="0" err="1" smtClean="0"/>
              <a:t>pinMode</a:t>
            </a:r>
            <a:r>
              <a:rPr lang="en-US" dirty="0" smtClean="0"/>
              <a:t>( 5,OUTPUT );</a:t>
            </a:r>
          </a:p>
          <a:p>
            <a:pPr>
              <a:buNone/>
            </a:pPr>
            <a:r>
              <a:rPr lang="en-US" dirty="0" err="1" smtClean="0"/>
              <a:t>pinMode</a:t>
            </a:r>
            <a:r>
              <a:rPr lang="en-US" dirty="0" smtClean="0"/>
              <a:t>( 6,OUTPUT );</a:t>
            </a:r>
            <a:endParaRPr lang="en" dirty="0" smtClean="0"/>
          </a:p>
          <a:p>
            <a:pPr>
              <a:buNone/>
            </a:pPr>
            <a:r>
              <a:rPr lang="en-US" dirty="0" err="1" smtClean="0"/>
              <a:t>pinMode</a:t>
            </a:r>
            <a:r>
              <a:rPr lang="en-US" dirty="0" smtClean="0"/>
              <a:t>( 3,OUTPUT );</a:t>
            </a:r>
          </a:p>
          <a:p>
            <a:pPr>
              <a:buNone/>
            </a:pPr>
            <a:r>
              <a:rPr lang="en-US" dirty="0" err="1" smtClean="0"/>
              <a:t>pinMode</a:t>
            </a:r>
            <a:r>
              <a:rPr lang="en-US" dirty="0" smtClean="0"/>
              <a:t>( 9,OUTPUT );</a:t>
            </a:r>
            <a:endParaRPr lang="en" dirty="0" smtClean="0"/>
          </a:p>
          <a:p>
            <a:pPr>
              <a:buNone/>
            </a:pPr>
            <a:r>
              <a:rPr lang="en-US" dirty="0" err="1" smtClean="0"/>
              <a:t>pinMode</a:t>
            </a:r>
            <a:r>
              <a:rPr lang="en-US" dirty="0" smtClean="0"/>
              <a:t>( 7,OUTPUT );</a:t>
            </a:r>
          </a:p>
          <a:p>
            <a:pPr>
              <a:buNone/>
            </a:pPr>
            <a:r>
              <a:rPr lang="en-US" dirty="0" err="1" smtClean="0"/>
              <a:t>pinMode</a:t>
            </a:r>
            <a:r>
              <a:rPr lang="en-US" dirty="0" smtClean="0"/>
              <a:t>( 8,OUTPUT );</a:t>
            </a:r>
            <a:endParaRPr lang="en" dirty="0" smtClean="0"/>
          </a:p>
          <a:p>
            <a:pPr>
              <a:buNone/>
            </a:pPr>
            <a:r>
              <a:rPr lang="en" dirty="0" smtClean="0"/>
              <a:t>}</a:t>
            </a:r>
          </a:p>
          <a:p>
            <a:pPr>
              <a:buNone/>
            </a:pPr>
            <a:endParaRPr lang="en-US" dirty="0"/>
          </a:p>
        </p:txBody>
      </p:sp>
      <p:sp>
        <p:nvSpPr>
          <p:cNvPr id="4" name="Content Placeholder 3"/>
          <p:cNvSpPr>
            <a:spLocks noGrp="1"/>
          </p:cNvSpPr>
          <p:nvPr>
            <p:ph sz="quarter" idx="2"/>
          </p:nvPr>
        </p:nvSpPr>
        <p:spPr/>
        <p:txBody>
          <a:bodyPr>
            <a:normAutofit fontScale="62500" lnSpcReduction="20000"/>
          </a:bodyPr>
          <a:lstStyle/>
          <a:p>
            <a:pPr>
              <a:buNone/>
            </a:pPr>
            <a:r>
              <a:rPr lang="en-US" b="1" dirty="0" smtClean="0"/>
              <a:t>void loop()</a:t>
            </a:r>
            <a:r>
              <a:rPr lang="en-US" dirty="0" smtClean="0"/>
              <a:t> {</a:t>
            </a:r>
            <a:r>
              <a:rPr lang="en" dirty="0" smtClean="0"/>
              <a:t>  </a:t>
            </a:r>
          </a:p>
          <a:p>
            <a:pPr>
              <a:buNone/>
            </a:pPr>
            <a:r>
              <a:rPr lang="en-US" dirty="0" smtClean="0"/>
              <a:t>   getMotor1Speed();</a:t>
            </a:r>
          </a:p>
          <a:p>
            <a:pPr>
              <a:buNone/>
            </a:pPr>
            <a:r>
              <a:rPr lang="en-US" dirty="0" smtClean="0"/>
              <a:t>   getMotor2Speed();</a:t>
            </a:r>
            <a:endParaRPr lang="en" dirty="0" smtClean="0"/>
          </a:p>
          <a:p>
            <a:pPr>
              <a:buNone/>
            </a:pPr>
            <a:r>
              <a:rPr lang="en-US" dirty="0" smtClean="0"/>
              <a:t>  // put your main code here, to run repeatedly:</a:t>
            </a:r>
          </a:p>
          <a:p>
            <a:pPr>
              <a:buNone/>
            </a:pPr>
            <a:r>
              <a:rPr lang="en-US" dirty="0" smtClean="0"/>
              <a:t>   </a:t>
            </a:r>
            <a:r>
              <a:rPr lang="en-US" dirty="0" err="1" smtClean="0"/>
              <a:t>getJoystick</a:t>
            </a:r>
            <a:r>
              <a:rPr lang="en-US" dirty="0" smtClean="0"/>
              <a:t>();</a:t>
            </a:r>
          </a:p>
          <a:p>
            <a:pPr>
              <a:buNone/>
            </a:pPr>
            <a:r>
              <a:rPr lang="en-US" dirty="0" smtClean="0"/>
              <a:t>   if(SPD &lt;0 ){</a:t>
            </a:r>
          </a:p>
          <a:p>
            <a:pPr>
              <a:buNone/>
            </a:pPr>
            <a:r>
              <a:rPr lang="en-US" dirty="0" smtClean="0"/>
              <a:t>         SPD = SPD*-1;</a:t>
            </a:r>
          </a:p>
          <a:p>
            <a:pPr>
              <a:buNone/>
            </a:pPr>
            <a:r>
              <a:rPr lang="en" dirty="0" smtClean="0"/>
              <a:t>       }</a:t>
            </a:r>
          </a:p>
          <a:p>
            <a:pPr>
              <a:buNone/>
            </a:pPr>
            <a:r>
              <a:rPr lang="en-US" dirty="0" smtClean="0"/>
              <a:t>  // </a:t>
            </a:r>
            <a:r>
              <a:rPr lang="en-US" dirty="0" err="1" smtClean="0"/>
              <a:t>forworad</a:t>
            </a:r>
            <a:r>
              <a:rPr lang="en-US" dirty="0" smtClean="0"/>
              <a:t> or </a:t>
            </a:r>
            <a:r>
              <a:rPr lang="en-US" dirty="0" err="1" smtClean="0"/>
              <a:t>backword</a:t>
            </a:r>
            <a:endParaRPr lang="en-US" dirty="0" smtClean="0"/>
          </a:p>
          <a:p>
            <a:pPr>
              <a:buNone/>
            </a:pPr>
            <a:r>
              <a:rPr lang="en-US" dirty="0" smtClean="0"/>
              <a:t>   fun1();</a:t>
            </a:r>
          </a:p>
          <a:p>
            <a:pPr>
              <a:buNone/>
            </a:pPr>
            <a:r>
              <a:rPr lang="en-US" dirty="0" smtClean="0"/>
              <a:t>   </a:t>
            </a:r>
            <a:r>
              <a:rPr lang="en-US" dirty="0" err="1" smtClean="0"/>
              <a:t>stopMotor</a:t>
            </a:r>
            <a:r>
              <a:rPr lang="en-US" dirty="0" smtClean="0"/>
              <a:t>();</a:t>
            </a:r>
          </a:p>
          <a:p>
            <a:pPr>
              <a:buNone/>
            </a:pPr>
            <a:r>
              <a:rPr lang="en-US" dirty="0" smtClean="0"/>
              <a:t>   </a:t>
            </a:r>
            <a:r>
              <a:rPr lang="en-US" dirty="0" err="1" smtClean="0"/>
              <a:t>analogWrite</a:t>
            </a:r>
            <a:r>
              <a:rPr lang="en-US" dirty="0" smtClean="0"/>
              <a:t>(8,0);</a:t>
            </a:r>
          </a:p>
          <a:p>
            <a:pPr>
              <a:buNone/>
            </a:pPr>
            <a:r>
              <a:rPr lang="en-US" dirty="0" smtClean="0"/>
              <a:t>   </a:t>
            </a:r>
            <a:r>
              <a:rPr lang="en-US" dirty="0" err="1" smtClean="0"/>
              <a:t>analogWrite</a:t>
            </a:r>
            <a:r>
              <a:rPr lang="en-US" dirty="0" smtClean="0"/>
              <a:t>(7,0);</a:t>
            </a:r>
            <a:br>
              <a:rPr lang="en-US" dirty="0" smtClean="0"/>
            </a:br>
            <a:r>
              <a:rPr lang="en-US" dirty="0" smtClean="0"/>
              <a:t>}</a:t>
            </a:r>
          </a:p>
          <a:p>
            <a:endParaRPr lang="en-US" dirty="0" smtClean="0"/>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r>
              <a:rPr lang="ar-JO" dirty="0" smtClean="0"/>
              <a:t> </a:t>
            </a:r>
            <a:r>
              <a:rPr lang="en-US" dirty="0" smtClean="0"/>
              <a:t>Work</a:t>
            </a:r>
            <a:endParaRPr lang="en-US" dirty="0"/>
          </a:p>
        </p:txBody>
      </p:sp>
      <p:pic>
        <p:nvPicPr>
          <p:cNvPr id="4" name="Picture 3" descr="fat-tyres-powered-wheelchair-700.jpg"/>
          <p:cNvPicPr>
            <a:picLocks noChangeAspect="1"/>
          </p:cNvPicPr>
          <p:nvPr/>
        </p:nvPicPr>
        <p:blipFill>
          <a:blip r:embed="rId2" cstate="print"/>
          <a:stretch>
            <a:fillRect/>
          </a:stretch>
        </p:blipFill>
        <p:spPr>
          <a:xfrm>
            <a:off x="1828800" y="1676400"/>
            <a:ext cx="4538089" cy="4953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447800" y="1528563"/>
            <a:ext cx="5562600" cy="532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wheelchair-SD.jpg"/>
          <p:cNvPicPr>
            <a:picLocks noChangeAspect="1"/>
          </p:cNvPicPr>
          <p:nvPr/>
        </p:nvPicPr>
        <p:blipFill>
          <a:blip r:embed="rId2" cstate="print"/>
          <a:stretch>
            <a:fillRect/>
          </a:stretch>
        </p:blipFill>
        <p:spPr>
          <a:xfrm>
            <a:off x="0" y="1134894"/>
            <a:ext cx="9144000" cy="5723106"/>
          </a:xfrm>
          <a:prstGeom prst="rect">
            <a:avLst/>
          </a:prstGeom>
        </p:spPr>
      </p:pic>
      <p:sp>
        <p:nvSpPr>
          <p:cNvPr id="3" name="TextBox 2"/>
          <p:cNvSpPr txBox="1"/>
          <p:nvPr/>
        </p:nvSpPr>
        <p:spPr>
          <a:xfrm>
            <a:off x="457200" y="304800"/>
            <a:ext cx="7924800" cy="1015663"/>
          </a:xfrm>
          <a:prstGeom prst="rect">
            <a:avLst/>
          </a:prstGeom>
          <a:noFill/>
        </p:spPr>
        <p:txBody>
          <a:bodyPr wrap="square" rtlCol="0">
            <a:spAutoFit/>
          </a:bodyPr>
          <a:lstStyle/>
          <a:p>
            <a:pPr lvl="4">
              <a:buNone/>
            </a:pPr>
            <a:r>
              <a:rPr lang="en-US" sz="6000" dirty="0" smtClean="0">
                <a:latin typeface="Berlin Sans FB" pitchFamily="34" charset="0"/>
                <a:cs typeface="AngsanaUPC" pitchFamily="18" charset="-34"/>
              </a:rPr>
              <a:t>Thank You </a:t>
            </a:r>
            <a:r>
              <a:rPr lang="en-US" sz="6000" dirty="0" smtClean="0">
                <a:latin typeface="Berlin Sans FB" pitchFamily="34" charset="0"/>
                <a:cs typeface="AngsanaUPC" pitchFamily="18" charset="-34"/>
                <a:sym typeface="Wingdings" pitchFamily="2" charset="2"/>
              </a:rPr>
              <a:t></a:t>
            </a:r>
            <a:endParaRPr lang="en-US" sz="6000" dirty="0">
              <a:latin typeface="Berlin Sans FB" pitchFamily="34" charset="0"/>
              <a:cs typeface="AngsanaUPC" pitchFamily="18"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143000"/>
          </a:xfrm>
        </p:spPr>
        <p:txBody>
          <a:bodyPr/>
          <a:lstStyle/>
          <a:p>
            <a:r>
              <a:rPr lang="en-US" dirty="0"/>
              <a:t>Contents</a:t>
            </a:r>
          </a:p>
        </p:txBody>
      </p:sp>
      <p:sp>
        <p:nvSpPr>
          <p:cNvPr id="3" name="Content Placeholder 2"/>
          <p:cNvSpPr>
            <a:spLocks noGrp="1"/>
          </p:cNvSpPr>
          <p:nvPr>
            <p:ph sz="quarter" idx="1"/>
          </p:nvPr>
        </p:nvSpPr>
        <p:spPr>
          <a:xfrm>
            <a:off x="152400" y="1600200"/>
            <a:ext cx="8534400" cy="5029200"/>
          </a:xfrm>
        </p:spPr>
        <p:txBody>
          <a:bodyPr>
            <a:normAutofit/>
          </a:bodyPr>
          <a:lstStyle/>
          <a:p>
            <a:pPr marL="692150" indent="-609600">
              <a:lnSpc>
                <a:spcPct val="90000"/>
              </a:lnSpc>
            </a:pPr>
            <a:endParaRPr lang="en-US" b="1" dirty="0" smtClean="0">
              <a:solidFill>
                <a:schemeClr val="tx2"/>
              </a:solidFill>
              <a:latin typeface="+mj-lt"/>
              <a:ea typeface="+mj-ea"/>
              <a:cs typeface="+mj-cs"/>
            </a:endParaRPr>
          </a:p>
          <a:p>
            <a:pPr marL="692150" indent="-609600">
              <a:lnSpc>
                <a:spcPct val="90000"/>
              </a:lnSpc>
            </a:pPr>
            <a:r>
              <a:rPr lang="en-US" b="1" dirty="0" smtClean="0">
                <a:solidFill>
                  <a:schemeClr val="tx2"/>
                </a:solidFill>
                <a:latin typeface="+mj-lt"/>
                <a:ea typeface="+mj-ea"/>
                <a:cs typeface="+mj-cs"/>
              </a:rPr>
              <a:t>Introduction</a:t>
            </a:r>
          </a:p>
          <a:p>
            <a:pPr marL="692150" indent="-609600">
              <a:lnSpc>
                <a:spcPct val="90000"/>
              </a:lnSpc>
            </a:pPr>
            <a:r>
              <a:rPr lang="en-US" b="1" dirty="0" smtClean="0">
                <a:solidFill>
                  <a:schemeClr val="tx2"/>
                </a:solidFill>
              </a:rPr>
              <a:t>Electric Wheel Chair (EWC) Mechanical structure</a:t>
            </a:r>
            <a:endParaRPr lang="en-US" b="1" dirty="0" smtClean="0">
              <a:solidFill>
                <a:schemeClr val="tx2"/>
              </a:solidFill>
              <a:latin typeface="+mj-lt"/>
              <a:ea typeface="+mj-ea"/>
              <a:cs typeface="+mj-cs"/>
            </a:endParaRPr>
          </a:p>
          <a:p>
            <a:pPr marL="692150" indent="-609600">
              <a:lnSpc>
                <a:spcPct val="90000"/>
              </a:lnSpc>
            </a:pPr>
            <a:r>
              <a:rPr lang="en-US" b="1" dirty="0" smtClean="0">
                <a:solidFill>
                  <a:schemeClr val="tx2"/>
                </a:solidFill>
                <a:latin typeface="+mj-lt"/>
                <a:ea typeface="+mj-ea"/>
                <a:cs typeface="+mj-cs"/>
              </a:rPr>
              <a:t>EWC Power System</a:t>
            </a:r>
            <a:endParaRPr lang="en-US" b="1" dirty="0">
              <a:solidFill>
                <a:schemeClr val="tx2"/>
              </a:solidFill>
              <a:latin typeface="+mj-lt"/>
              <a:ea typeface="+mj-ea"/>
              <a:cs typeface="+mj-cs"/>
            </a:endParaRPr>
          </a:p>
          <a:p>
            <a:pPr marL="692150" indent="-609600">
              <a:lnSpc>
                <a:spcPct val="90000"/>
              </a:lnSpc>
            </a:pPr>
            <a:r>
              <a:rPr lang="en-US" b="1" dirty="0" smtClean="0">
                <a:solidFill>
                  <a:schemeClr val="tx2"/>
                </a:solidFill>
                <a:latin typeface="+mj-lt"/>
                <a:ea typeface="+mj-ea"/>
                <a:cs typeface="+mj-cs"/>
              </a:rPr>
              <a:t>EWC Control System</a:t>
            </a:r>
          </a:p>
          <a:p>
            <a:pPr marL="692150" indent="-609600">
              <a:lnSpc>
                <a:spcPct val="90000"/>
              </a:lnSpc>
            </a:pPr>
            <a:r>
              <a:rPr lang="en-US" b="1" dirty="0" smtClean="0">
                <a:solidFill>
                  <a:schemeClr val="tx2"/>
                </a:solidFill>
                <a:latin typeface="+mj-lt"/>
                <a:ea typeface="+mj-ea"/>
                <a:cs typeface="+mj-cs"/>
              </a:rPr>
              <a:t>Future Improvement</a:t>
            </a:r>
            <a:endParaRPr lang="en-US" b="1" dirty="0">
              <a:solidFill>
                <a:schemeClr val="tx2"/>
              </a:solidFill>
              <a:latin typeface="+mj-lt"/>
              <a:ea typeface="+mj-ea"/>
              <a:cs typeface="+mj-cs"/>
            </a:endParaRPr>
          </a:p>
          <a:p>
            <a:pPr marL="692150" indent="-609600">
              <a:lnSpc>
                <a:spcPct val="90000"/>
              </a:lnSpc>
            </a:pPr>
            <a:endParaRPr lang="en-US" sz="1800" dirty="0" smtClean="0">
              <a:cs typeface="Majalla UI"/>
            </a:endParaRPr>
          </a:p>
          <a:p>
            <a:pPr marL="692150" indent="-609600">
              <a:lnSpc>
                <a:spcPct val="90000"/>
              </a:lnSpc>
            </a:pPr>
            <a:endParaRPr lang="en-US" sz="1800" dirty="0">
              <a:cs typeface="Majalla UI"/>
            </a:endParaRPr>
          </a:p>
          <a:p>
            <a:pPr marL="692150" indent="-609600">
              <a:lnSpc>
                <a:spcPct val="90000"/>
              </a:lnSpc>
            </a:pPr>
            <a:endParaRPr lang="en-US" sz="1800" dirty="0" smtClean="0">
              <a:cs typeface="Majalla UI"/>
            </a:endParaRPr>
          </a:p>
          <a:p>
            <a:pPr marL="692150" indent="-609600">
              <a:lnSpc>
                <a:spcPct val="90000"/>
              </a:lnSpc>
              <a:buNone/>
            </a:pPr>
            <a:endParaRPr lang="en-US" b="1" dirty="0">
              <a:cs typeface="Majalla UI"/>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sz="quarter" idx="1"/>
          </p:nvPr>
        </p:nvSpPr>
        <p:spPr>
          <a:xfrm>
            <a:off x="228600" y="1676400"/>
            <a:ext cx="8915400" cy="5181600"/>
          </a:xfrm>
        </p:spPr>
        <p:txBody>
          <a:bodyPr>
            <a:normAutofit lnSpcReduction="10000"/>
          </a:bodyPr>
          <a:lstStyle/>
          <a:p>
            <a:pPr>
              <a:buNone/>
            </a:pPr>
            <a:r>
              <a:rPr lang="en-US" dirty="0" smtClean="0"/>
              <a:t>   </a:t>
            </a:r>
          </a:p>
          <a:p>
            <a:r>
              <a:rPr lang="en-US" sz="1800" dirty="0" smtClean="0">
                <a:latin typeface="Eras Light ITC" pitchFamily="34" charset="0"/>
              </a:rPr>
              <a:t> “</a:t>
            </a:r>
            <a:r>
              <a:rPr lang="en-US" sz="2000" dirty="0" smtClean="0">
                <a:latin typeface="Eras Light ITC" pitchFamily="34" charset="0"/>
              </a:rPr>
              <a:t>Give me a wheelchair that is light and compact, that fits in a small plane when I need to fly out in the wet season.  Make sure it’s comfortable, does not give me pressure sores, to make me look like a cripple straight out of hospital.</a:t>
            </a:r>
            <a:br>
              <a:rPr lang="en-US" sz="2000" dirty="0" smtClean="0">
                <a:latin typeface="Eras Light ITC" pitchFamily="34" charset="0"/>
              </a:rPr>
            </a:br>
            <a:r>
              <a:rPr lang="en-US" sz="2000" dirty="0" smtClean="0">
                <a:latin typeface="Eras Light ITC" pitchFamily="34" charset="0"/>
              </a:rPr>
              <a:t> It has to be easy to push because I want to get out, go crabbing in the boat and go fishing on the beach.” (Hales S 2001)  This quotation describes the needs of a wheelchair user in the community.</a:t>
            </a:r>
          </a:p>
          <a:p>
            <a:pPr>
              <a:buNone/>
            </a:pPr>
            <a:endParaRPr lang="en-US" sz="2000" dirty="0" smtClean="0">
              <a:latin typeface="Eras Light ITC" pitchFamily="34" charset="0"/>
            </a:endParaRPr>
          </a:p>
          <a:p>
            <a:r>
              <a:rPr lang="en-US" sz="2000" dirty="0" smtClean="0">
                <a:latin typeface="Eras Light ITC" pitchFamily="34" charset="0"/>
              </a:rPr>
              <a:t>A people with special needs is( 3_4)% of the total population.</a:t>
            </a:r>
          </a:p>
          <a:p>
            <a:pPr>
              <a:buNone/>
            </a:pPr>
            <a:endParaRPr lang="en-US" sz="2000" dirty="0" smtClean="0">
              <a:latin typeface="Eras Light ITC" pitchFamily="34" charset="0"/>
            </a:endParaRPr>
          </a:p>
          <a:p>
            <a:r>
              <a:rPr lang="en-US" sz="2000" dirty="0" smtClean="0">
                <a:latin typeface="Eras Light ITC" pitchFamily="34" charset="0"/>
              </a:rPr>
              <a:t>Electric wheel chairs (EWC) provide functional mobility for people with both lower and upper extremity impairments. EWC are becoming increasingly important as more users transition from manual mobility to electric powered mobility specially in Palestine which has high percent of disabled people due to many reasons</a:t>
            </a:r>
          </a:p>
          <a:p>
            <a:endParaRPr lang="en-US" sz="1800" dirty="0" smtClean="0">
              <a:latin typeface="Eras Light IT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a:t>
            </a:r>
            <a:endParaRPr lang="en-US" dirty="0"/>
          </a:p>
        </p:txBody>
      </p:sp>
      <p:sp>
        <p:nvSpPr>
          <p:cNvPr id="3" name="Content Placeholder 2"/>
          <p:cNvSpPr>
            <a:spLocks noGrp="1"/>
          </p:cNvSpPr>
          <p:nvPr>
            <p:ph sz="quarter" idx="1"/>
          </p:nvPr>
        </p:nvSpPr>
        <p:spPr>
          <a:xfrm>
            <a:off x="609600" y="2057400"/>
            <a:ext cx="8153400" cy="4495800"/>
          </a:xfrm>
        </p:spPr>
        <p:txBody>
          <a:bodyPr/>
          <a:lstStyle/>
          <a:p>
            <a:pPr>
              <a:buNone/>
            </a:pPr>
            <a:r>
              <a:rPr lang="en-US" dirty="0" smtClean="0">
                <a:latin typeface="Eras Light ITC" pitchFamily="34" charset="0"/>
              </a:rPr>
              <a:t>Our contribution was to install all the components in the project and do tests to get our Goal  . To find the best solution for each situation individually. So, we will save power and money. And it will be a very good business here in Palestine. We will startup  so soon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WHEELCHAIR</a:t>
            </a:r>
            <a:endParaRPr lang="ar-SA" dirty="0"/>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609600" y="1526233"/>
            <a:ext cx="7696200" cy="5330738"/>
          </a:xfrm>
        </p:spPr>
      </p:pic>
    </p:spTree>
    <p:extLst>
      <p:ext uri="{BB962C8B-B14F-4D97-AF65-F5344CB8AC3E}">
        <p14:creationId xmlns="" xmlns:p14="http://schemas.microsoft.com/office/powerpoint/2010/main" val="313951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a:t>
            </a:r>
            <a:endParaRPr lang="en-US" dirty="0"/>
          </a:p>
        </p:txBody>
      </p:sp>
      <p:sp>
        <p:nvSpPr>
          <p:cNvPr id="3" name="Content Placeholder 2"/>
          <p:cNvSpPr>
            <a:spLocks noGrp="1"/>
          </p:cNvSpPr>
          <p:nvPr>
            <p:ph sz="quarter" idx="1"/>
          </p:nvPr>
        </p:nvSpPr>
        <p:spPr>
          <a:xfrm>
            <a:off x="304800" y="1524000"/>
            <a:ext cx="4267200" cy="5181600"/>
          </a:xfrm>
        </p:spPr>
        <p:txBody>
          <a:bodyPr>
            <a:normAutofit/>
          </a:bodyPr>
          <a:lstStyle/>
          <a:p>
            <a:pPr>
              <a:buFont typeface="Wingdings" pitchFamily="2" charset="2"/>
              <a:buChar char="ü"/>
            </a:pPr>
            <a:r>
              <a:rPr lang="en-US" sz="3200" dirty="0" smtClean="0">
                <a:latin typeface="Eras Light ITC" pitchFamily="34" charset="0"/>
              </a:rPr>
              <a:t> Satisfies the international standards </a:t>
            </a:r>
          </a:p>
          <a:p>
            <a:pPr>
              <a:buFont typeface="Wingdings" pitchFamily="2" charset="2"/>
              <a:buChar char="ü"/>
            </a:pPr>
            <a:r>
              <a:rPr lang="en-US" sz="3200" dirty="0" smtClean="0">
                <a:latin typeface="Eras Light ITC" pitchFamily="34" charset="0"/>
              </a:rPr>
              <a:t>Satisfies the main target of this project </a:t>
            </a:r>
          </a:p>
          <a:p>
            <a:endParaRPr lang="en-US" dirty="0"/>
          </a:p>
        </p:txBody>
      </p:sp>
      <p:pic>
        <p:nvPicPr>
          <p:cNvPr id="5" name="Content Placeholder 4" descr="power-wheelchair-best-500.jpg"/>
          <p:cNvPicPr>
            <a:picLocks noGrp="1" noChangeAspect="1"/>
          </p:cNvPicPr>
          <p:nvPr>
            <p:ph sz="quarter" idx="2"/>
          </p:nvPr>
        </p:nvPicPr>
        <p:blipFill>
          <a:blip r:embed="rId2" cstate="print"/>
          <a:stretch>
            <a:fillRect/>
          </a:stretch>
        </p:blipFill>
        <p:spPr>
          <a:xfrm>
            <a:off x="5105401" y="1929830"/>
            <a:ext cx="3801704" cy="439477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EWC Control System</a:t>
            </a:r>
            <a:endParaRPr lang="ar-SA" dirty="0"/>
          </a:p>
        </p:txBody>
      </p:sp>
      <p:sp>
        <p:nvSpPr>
          <p:cNvPr id="3" name="Content Placeholder 2"/>
          <p:cNvSpPr>
            <a:spLocks noGrp="1"/>
          </p:cNvSpPr>
          <p:nvPr>
            <p:ph sz="quarter" idx="1"/>
          </p:nvPr>
        </p:nvSpPr>
        <p:spPr/>
        <p:txBody>
          <a:bodyPr/>
          <a:lstStyle/>
          <a:p>
            <a:r>
              <a:rPr lang="en-US" sz="3200" dirty="0">
                <a:latin typeface="Eras Light ITC" pitchFamily="34" charset="0"/>
              </a:rPr>
              <a:t>Microcontroller</a:t>
            </a:r>
          </a:p>
          <a:p>
            <a:r>
              <a:rPr lang="en-US" sz="3200" dirty="0" smtClean="0">
                <a:latin typeface="Eras Light ITC" pitchFamily="34" charset="0"/>
              </a:rPr>
              <a:t>Drive</a:t>
            </a:r>
          </a:p>
          <a:p>
            <a:r>
              <a:rPr lang="en-US" sz="3200" dirty="0">
                <a:latin typeface="Eras Light ITC" pitchFamily="34" charset="0"/>
              </a:rPr>
              <a:t>Power Switches</a:t>
            </a:r>
          </a:p>
          <a:p>
            <a:r>
              <a:rPr lang="en-US" sz="3200" dirty="0">
                <a:latin typeface="Eras Light ITC" pitchFamily="34" charset="0"/>
              </a:rPr>
              <a:t>Heat Sinking </a:t>
            </a:r>
          </a:p>
          <a:p>
            <a:r>
              <a:rPr lang="en-US" sz="3200" dirty="0">
                <a:latin typeface="Eras Light ITC" pitchFamily="34" charset="0"/>
              </a:rPr>
              <a:t>Optical Encoder</a:t>
            </a:r>
          </a:p>
          <a:p>
            <a:r>
              <a:rPr lang="en-US" sz="3200" dirty="0">
                <a:latin typeface="Eras Light ITC" pitchFamily="34" charset="0"/>
              </a:rPr>
              <a:t>Joystick</a:t>
            </a:r>
          </a:p>
          <a:p>
            <a:endParaRPr lang="en-US" sz="3200" dirty="0">
              <a:latin typeface="Eras Light ITC" pitchFamily="34" charset="0"/>
            </a:endParaRPr>
          </a:p>
          <a:p>
            <a:endParaRPr lang="ar-SA" dirty="0"/>
          </a:p>
        </p:txBody>
      </p:sp>
    </p:spTree>
    <p:extLst>
      <p:ext uri="{BB962C8B-B14F-4D97-AF65-F5344CB8AC3E}">
        <p14:creationId xmlns="" xmlns:p14="http://schemas.microsoft.com/office/powerpoint/2010/main" val="70534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a:t>
            </a:r>
            <a:endParaRPr lang="en-US" dirty="0"/>
          </a:p>
        </p:txBody>
      </p:sp>
      <p:sp>
        <p:nvSpPr>
          <p:cNvPr id="3" name="Content Placeholder 2"/>
          <p:cNvSpPr>
            <a:spLocks noGrp="1"/>
          </p:cNvSpPr>
          <p:nvPr>
            <p:ph sz="quarter" idx="1"/>
          </p:nvPr>
        </p:nvSpPr>
        <p:spPr>
          <a:xfrm>
            <a:off x="152400" y="1524000"/>
            <a:ext cx="8763000" cy="4953000"/>
          </a:xfrm>
        </p:spPr>
        <p:txBody>
          <a:bodyPr>
            <a:normAutofit/>
          </a:bodyPr>
          <a:lstStyle/>
          <a:p>
            <a:pPr>
              <a:buFont typeface="Wingdings" pitchFamily="2" charset="2"/>
              <a:buChar char="§"/>
            </a:pPr>
            <a:r>
              <a:rPr lang="en-US" sz="3600" dirty="0" err="1" smtClean="0">
                <a:latin typeface="Eras Light ITC" pitchFamily="34" charset="0"/>
              </a:rPr>
              <a:t>Arduino</a:t>
            </a:r>
            <a:endParaRPr lang="en-US" sz="3600" dirty="0" smtClean="0">
              <a:latin typeface="Eras Light ITC" pitchFamily="34" charset="0"/>
            </a:endParaRPr>
          </a:p>
          <a:p>
            <a:pPr>
              <a:buNone/>
            </a:pPr>
            <a:endParaRPr lang="en-US" sz="3600" dirty="0" smtClean="0">
              <a:latin typeface="Eras Light ITC" pitchFamily="34" charset="0"/>
            </a:endParaRPr>
          </a:p>
          <a:p>
            <a:pPr>
              <a:buNone/>
            </a:pPr>
            <a:endParaRPr lang="en-US" sz="3600" dirty="0" smtClean="0">
              <a:latin typeface="Eras Light ITC" pitchFamily="34" charset="0"/>
            </a:endParaRPr>
          </a:p>
        </p:txBody>
      </p:sp>
      <p:pic>
        <p:nvPicPr>
          <p:cNvPr id="4" name="Picture 3" descr="ArduinoUnoPoster.jpg"/>
          <p:cNvPicPr>
            <a:picLocks noChangeAspect="1"/>
          </p:cNvPicPr>
          <p:nvPr/>
        </p:nvPicPr>
        <p:blipFill>
          <a:blip r:embed="rId2" cstate="print"/>
          <a:stretch>
            <a:fillRect/>
          </a:stretch>
        </p:blipFill>
        <p:spPr>
          <a:xfrm>
            <a:off x="990600" y="2286000"/>
            <a:ext cx="6934200" cy="391098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4232</TotalTime>
  <Words>545</Words>
  <Application>Microsoft Office PowerPoint</Application>
  <PresentationFormat>On-screen Show (4:3)</PresentationFormat>
  <Paragraphs>138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Slide 1</vt:lpstr>
      <vt:lpstr>Slide 2</vt:lpstr>
      <vt:lpstr>Contents</vt:lpstr>
      <vt:lpstr>Introduction</vt:lpstr>
      <vt:lpstr>Our Contribution</vt:lpstr>
      <vt:lpstr>ELECTRIC WHEELCHAIR</vt:lpstr>
      <vt:lpstr>Mechanical Structure </vt:lpstr>
      <vt:lpstr>EWC Control System</vt:lpstr>
      <vt:lpstr>Microcontroller</vt:lpstr>
      <vt:lpstr>Microcontroller</vt:lpstr>
      <vt:lpstr>Drive</vt:lpstr>
      <vt:lpstr>Drive</vt:lpstr>
      <vt:lpstr>Drive</vt:lpstr>
      <vt:lpstr>Drive</vt:lpstr>
      <vt:lpstr>Drive</vt:lpstr>
      <vt:lpstr>Drive</vt:lpstr>
      <vt:lpstr>Drive Circuit</vt:lpstr>
      <vt:lpstr>Isolator</vt:lpstr>
      <vt:lpstr>Power Switches</vt:lpstr>
      <vt:lpstr>Power Switches</vt:lpstr>
      <vt:lpstr>Heat Sinking</vt:lpstr>
      <vt:lpstr>Optical Encoder</vt:lpstr>
      <vt:lpstr>Joystick</vt:lpstr>
      <vt:lpstr>Programming</vt:lpstr>
      <vt:lpstr>Future Work</vt:lpstr>
      <vt:lpstr>Questions?</vt:lpstr>
      <vt:lpstr>Slide 27</vt:lpstr>
    </vt:vector>
  </TitlesOfParts>
  <Company>IASTED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IASTED</dc:creator>
  <cp:lastModifiedBy>Wade'a</cp:lastModifiedBy>
  <cp:revision>270</cp:revision>
  <dcterms:created xsi:type="dcterms:W3CDTF">2001-12-11T23:34:17Z</dcterms:created>
  <dcterms:modified xsi:type="dcterms:W3CDTF">2014-12-22T20:39:57Z</dcterms:modified>
</cp:coreProperties>
</file>