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8D6C31C-5C31-4A43-A6E3-1AEE4604380D}" type="datetimeFigureOut">
              <a:rPr lang="en-US" smtClean="0"/>
              <a:pPr/>
              <a:t>5/24/2011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7BA6672-4327-423A-8A2A-757A01DE73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6C31C-5C31-4A43-A6E3-1AEE4604380D}"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D6C31C-5C31-4A43-A6E3-1AEE4604380D}"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8D6C31C-5C31-4A43-A6E3-1AEE4604380D}" type="datetimeFigureOut">
              <a:rPr lang="en-US" smtClean="0"/>
              <a:pPr/>
              <a:t>5/24/2011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7BA6672-4327-423A-8A2A-757A01DE73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8D6C31C-5C31-4A43-A6E3-1AEE4604380D}" type="datetimeFigureOut">
              <a:rPr lang="en-US" smtClean="0"/>
              <a:pPr/>
              <a:t>5/24/2011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7BA6672-4327-423A-8A2A-757A01DE731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8D6C31C-5C31-4A43-A6E3-1AEE4604380D}" type="datetimeFigureOut">
              <a:rPr lang="en-US" smtClean="0"/>
              <a:pPr/>
              <a:t>5/24/2011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8D6C31C-5C31-4A43-A6E3-1AEE4604380D}" type="datetimeFigureOut">
              <a:rPr lang="en-US" smtClean="0"/>
              <a:pPr/>
              <a:t>5/24/2011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7BA6672-4327-423A-8A2A-757A01DE731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8D6C31C-5C31-4A43-A6E3-1AEE4604380D}" type="datetimeFigureOut">
              <a:rPr lang="en-US" smtClean="0"/>
              <a:pPr/>
              <a:t>5/24/2011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D6C31C-5C31-4A43-A6E3-1AEE4604380D}" type="datetimeFigureOut">
              <a:rPr lang="en-US" smtClean="0"/>
              <a:pPr/>
              <a:t>5/24/2011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8D6C31C-5C31-4A43-A6E3-1AEE4604380D}" type="datetimeFigureOut">
              <a:rPr lang="en-US" smtClean="0"/>
              <a:pPr/>
              <a:t>5/24/2011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A6672-4327-423A-8A2A-757A01DE73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8D6C31C-5C31-4A43-A6E3-1AEE4604380D}" type="datetimeFigureOut">
              <a:rPr lang="en-US" smtClean="0"/>
              <a:pPr/>
              <a:t>5/24/2011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7BA6672-4327-423A-8A2A-757A01DE731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8D6C31C-5C31-4A43-A6E3-1AEE4604380D}" type="datetimeFigureOut">
              <a:rPr lang="en-US" smtClean="0"/>
              <a:pPr/>
              <a:t>5/24/2011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7BA6672-4327-423A-8A2A-757A01DE731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0" descr="KSTP1Feb08.jpg"/>
          <p:cNvPicPr/>
          <p:nvPr/>
        </p:nvPicPr>
        <p:blipFill>
          <a:blip r:embed="rId2" cstate="print">
            <a:lum contrast="-73000"/>
          </a:blip>
          <a:srcRect/>
          <a:stretch>
            <a:fillRect/>
          </a:stretch>
        </p:blipFill>
        <p:spPr bwMode="auto">
          <a:xfrm>
            <a:off x="0" y="0"/>
            <a:ext cx="9143999" cy="6858000"/>
          </a:xfrm>
          <a:prstGeom prst="rect">
            <a:avLst/>
          </a:prstGeom>
          <a:noFill/>
          <a:ln w="9525">
            <a:noFill/>
            <a:miter lim="800000"/>
            <a:headEnd/>
            <a:tailEnd/>
          </a:ln>
        </p:spPr>
      </p:pic>
      <p:sp>
        <p:nvSpPr>
          <p:cNvPr id="5" name="Rectangle 4"/>
          <p:cNvSpPr/>
          <p:nvPr/>
        </p:nvSpPr>
        <p:spPr>
          <a:xfrm>
            <a:off x="270189" y="304800"/>
            <a:ext cx="8479950" cy="6555641"/>
          </a:xfrm>
          <a:prstGeom prst="rect">
            <a:avLst/>
          </a:prstGeom>
          <a:noFill/>
        </p:spPr>
        <p:txBody>
          <a:bodyPr wrap="square" lIns="91440" tIns="45720" rIns="91440" bIns="45720">
            <a:spAutoFit/>
          </a:bodyPr>
          <a:lstStyle/>
          <a:p>
            <a:pPr algn="ctr"/>
            <a:endPar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An-</a:t>
            </a:r>
            <a:r>
              <a:rPr lang="en-US" sz="2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Najah</a:t>
            </a: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National University</a:t>
            </a:r>
          </a:p>
          <a:p>
            <a:pPr algn="ctr"/>
            <a:endPar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Civil Engineering Department</a:t>
            </a:r>
          </a:p>
          <a:p>
            <a:pPr algn="ctr"/>
            <a:endPar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2800" b="1" dirty="0" smtClean="0">
                <a:ln w="17780" cmpd="sng">
                  <a:solidFill>
                    <a:srgbClr val="FFFFFF"/>
                  </a:solidFill>
                  <a:prstDash val="solid"/>
                  <a:miter lim="800000"/>
                </a:ln>
                <a:solidFill>
                  <a:srgbClr val="FFFF00"/>
                </a:solidFill>
                <a:effectLst>
                  <a:outerShdw blurRad="50800" algn="tl" rotWithShape="0">
                    <a:srgbClr val="000000"/>
                  </a:outerShdw>
                </a:effectLst>
              </a:rPr>
              <a:t>Jenin Wastewater treatment Plant</a:t>
            </a:r>
          </a:p>
          <a:p>
            <a:pPr algn="ctr"/>
            <a:r>
              <a:rPr lang="en-US" sz="2800" b="1" dirty="0" smtClean="0">
                <a:ln w="17780" cmpd="sng">
                  <a:solidFill>
                    <a:srgbClr val="FFFFFF"/>
                  </a:solidFill>
                  <a:prstDash val="solid"/>
                  <a:miter lim="800000"/>
                </a:ln>
                <a:solidFill>
                  <a:srgbClr val="FFFF00"/>
                </a:solidFill>
                <a:effectLst>
                  <a:outerShdw blurRad="50800" algn="tl" rotWithShape="0">
                    <a:srgbClr val="000000"/>
                  </a:outerShdw>
                </a:effectLst>
              </a:rPr>
              <a:t>Analysis Of Current Situation And Design Of New Plant</a:t>
            </a:r>
          </a:p>
          <a:p>
            <a:endParaRPr lang="en-US" sz="2800" b="1" dirty="0">
              <a:ln w="17780" cmpd="sng">
                <a:solidFill>
                  <a:srgbClr val="FFFFFF"/>
                </a:solidFill>
                <a:prstDash val="solid"/>
                <a:miter lim="800000"/>
              </a:ln>
              <a:solidFill>
                <a:srgbClr val="FFFF00"/>
              </a:solidFill>
              <a:effectLst>
                <a:outerShdw blurRad="50800" algn="tl" rotWithShape="0">
                  <a:srgbClr val="000000"/>
                </a:outerShdw>
              </a:effectLst>
            </a:endParaRPr>
          </a:p>
          <a:p>
            <a:pPr algn="ctr"/>
            <a:r>
              <a:rPr lang="en-US" sz="2800" b="1" dirty="0" smtClean="0">
                <a:ln w="17780" cmpd="sng">
                  <a:solidFill>
                    <a:srgbClr val="FFFFFF"/>
                  </a:solidFill>
                  <a:prstDash val="solid"/>
                  <a:miter lim="800000"/>
                </a:ln>
                <a:solidFill>
                  <a:schemeClr val="accent6">
                    <a:lumMod val="20000"/>
                    <a:lumOff val="80000"/>
                  </a:schemeClr>
                </a:solidFill>
                <a:effectLst>
                  <a:outerShdw blurRad="50800" algn="tl" rotWithShape="0">
                    <a:srgbClr val="000000"/>
                  </a:outerShdw>
                </a:effectLst>
              </a:rPr>
              <a:t>Prepared By :</a:t>
            </a:r>
          </a:p>
          <a:p>
            <a:pPr algn="ct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Qaed</a:t>
            </a:r>
            <a:r>
              <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 </a:t>
            </a: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Shaer</a:t>
            </a:r>
            <a:endPar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endParaRPr>
          </a:p>
          <a:p>
            <a:pPr algn="ct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Obada</a:t>
            </a:r>
            <a:r>
              <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 </a:t>
            </a: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Faqeeh</a:t>
            </a:r>
            <a:endPar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endParaRPr>
          </a:p>
          <a:p>
            <a:pPr algn="ctr"/>
            <a:r>
              <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Mohammad </a:t>
            </a: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Samarah</a:t>
            </a:r>
            <a:endPar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endParaRPr>
          </a:p>
          <a:p>
            <a:pPr algn="ctr"/>
            <a:r>
              <a:rPr lang="en-US" sz="2800" b="1" dirty="0" smtClean="0">
                <a:ln w="17780" cmpd="sng">
                  <a:solidFill>
                    <a:srgbClr val="FFFFFF"/>
                  </a:solidFill>
                  <a:prstDash val="solid"/>
                  <a:miter lim="800000"/>
                </a:ln>
                <a:solidFill>
                  <a:schemeClr val="bg1"/>
                </a:solidFill>
                <a:effectLst>
                  <a:outerShdw blurRad="50800" algn="tl" rotWithShape="0">
                    <a:srgbClr val="000000"/>
                  </a:outerShdw>
                </a:effectLst>
              </a:rPr>
              <a:t>Supervised By: </a:t>
            </a:r>
            <a:r>
              <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Abdel Fattah R. </a:t>
            </a:r>
            <a:r>
              <a:rPr lang="en-US" sz="2800" b="1" dirty="0" err="1"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Hasan</a:t>
            </a:r>
            <a:r>
              <a:rPr lang="en-US" sz="2800" b="1" dirty="0" smtClean="0">
                <a:ln w="17780" cmpd="sng">
                  <a:solidFill>
                    <a:srgbClr val="FFFFFF"/>
                  </a:solidFill>
                  <a:prstDash val="solid"/>
                  <a:miter lim="800000"/>
                </a:ln>
                <a:solidFill>
                  <a:schemeClr val="accent6">
                    <a:lumMod val="75000"/>
                  </a:schemeClr>
                </a:solidFill>
                <a:effectLst>
                  <a:outerShdw blurRad="50800" algn="tl" rotWithShape="0">
                    <a:srgbClr val="000000"/>
                  </a:outerShdw>
                </a:effectLst>
              </a:rPr>
              <a:t> , PHD</a:t>
            </a:r>
          </a:p>
          <a:p>
            <a:pPr algn="ctr"/>
            <a:r>
              <a:rPr lang="en-US" sz="2800" b="1" dirty="0" smtClean="0">
                <a:ln w="17780" cmpd="sng">
                  <a:solidFill>
                    <a:srgbClr val="FFFFFF"/>
                  </a:solidFill>
                  <a:prstDash val="solid"/>
                  <a:miter lim="800000"/>
                </a:ln>
                <a:solidFill>
                  <a:srgbClr val="FFFF00"/>
                </a:solidFill>
                <a:effectLst>
                  <a:outerShdw blurRad="50800" algn="tl" rotWithShape="0">
                    <a:srgbClr val="000000"/>
                  </a:outerShdw>
                </a:effectLst>
              </a:rPr>
              <a:t>Spring 2011</a:t>
            </a:r>
          </a:p>
        </p:txBody>
      </p:sp>
      <p:pic>
        <p:nvPicPr>
          <p:cNvPr id="7" name="Picture 6" descr="C:\Documents and Settings\admin\Desktop\NNU_Seal_logo.jpg"/>
          <p:cNvPicPr/>
          <p:nvPr/>
        </p:nvPicPr>
        <p:blipFill>
          <a:blip r:embed="rId3" cstate="print"/>
          <a:srcRect/>
          <a:stretch>
            <a:fillRect/>
          </a:stretch>
        </p:blipFill>
        <p:spPr bwMode="auto">
          <a:xfrm>
            <a:off x="3962400" y="304800"/>
            <a:ext cx="912495" cy="9048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treatment </a:t>
            </a:r>
            <a:endParaRPr lang="en-US" dirty="0"/>
          </a:p>
        </p:txBody>
      </p:sp>
      <p:sp>
        <p:nvSpPr>
          <p:cNvPr id="3" name="Content Placeholder 2"/>
          <p:cNvSpPr>
            <a:spLocks noGrp="1"/>
          </p:cNvSpPr>
          <p:nvPr>
            <p:ph idx="1"/>
          </p:nvPr>
        </p:nvSpPr>
        <p:spPr/>
        <p:txBody>
          <a:bodyPr/>
          <a:lstStyle/>
          <a:p>
            <a:r>
              <a:rPr lang="en-US" dirty="0" smtClean="0">
                <a:solidFill>
                  <a:schemeClr val="tx1"/>
                </a:solidFill>
              </a:rPr>
              <a:t>1- SCREEN</a:t>
            </a:r>
          </a:p>
          <a:p>
            <a:pPr>
              <a:buNone/>
            </a:pPr>
            <a:r>
              <a:rPr lang="en-US" dirty="0" smtClean="0">
                <a:solidFill>
                  <a:schemeClr val="tx1"/>
                </a:solidFill>
              </a:rPr>
              <a:t>   </a:t>
            </a:r>
            <a:r>
              <a:rPr lang="en-US" sz="2000" dirty="0" smtClean="0">
                <a:solidFill>
                  <a:schemeClr val="tx1"/>
                </a:solidFill>
              </a:rPr>
              <a:t>The first step in the treatment of sewage is to remove floating and suspended matter such as cloth, paper, pieces of wood , etc.</a:t>
            </a:r>
          </a:p>
          <a:p>
            <a:r>
              <a:rPr lang="en-US" sz="2000" dirty="0" smtClean="0">
                <a:solidFill>
                  <a:schemeClr val="tx1"/>
                </a:solidFill>
              </a:rPr>
              <a:t>Peak  design  wet  weather  flow  =  1.2  m3/s  </a:t>
            </a:r>
          </a:p>
          <a:p>
            <a:r>
              <a:rPr lang="en-US" sz="2000" dirty="0" smtClean="0">
                <a:solidFill>
                  <a:schemeClr val="tx1"/>
                </a:solidFill>
              </a:rPr>
              <a:t>Velocity  through  rack  at  peak  wet  weather  flow  =  0.90  m/s</a:t>
            </a:r>
          </a:p>
          <a:p>
            <a:r>
              <a:rPr lang="en-US" sz="2000" dirty="0" smtClean="0">
                <a:solidFill>
                  <a:schemeClr val="tx1"/>
                </a:solidFill>
              </a:rPr>
              <a:t>Velocity  through  rack  at  maximum  design  dry  weather  flow  =  0.6  m/s  </a:t>
            </a:r>
          </a:p>
          <a:p>
            <a:r>
              <a:rPr lang="en-US" sz="2000" dirty="0" smtClean="0">
                <a:solidFill>
                  <a:schemeClr val="tx1"/>
                </a:solidFill>
              </a:rPr>
              <a:t>ϴ=  60</a:t>
            </a:r>
            <a:r>
              <a:rPr lang="en-US" sz="2000" baseline="30000" dirty="0" smtClean="0">
                <a:solidFill>
                  <a:schemeClr val="tx1"/>
                </a:solidFill>
              </a:rPr>
              <a:t>0</a:t>
            </a:r>
            <a:r>
              <a:rPr lang="en-US" sz="2000" dirty="0" smtClean="0">
                <a:solidFill>
                  <a:schemeClr val="tx1"/>
                </a:solidFill>
              </a:rPr>
              <a:t>  ,  with  a  mechanical  cleaning  device</a:t>
            </a:r>
          </a:p>
          <a:p>
            <a:r>
              <a:rPr lang="en-US" sz="2000" dirty="0" smtClean="0">
                <a:solidFill>
                  <a:schemeClr val="tx1"/>
                </a:solidFill>
              </a:rPr>
              <a:t>Upstream  depth  of  wastewater  =  1.2  m  </a:t>
            </a:r>
          </a:p>
          <a:p>
            <a:pPr>
              <a:buNone/>
            </a:pPr>
            <a:endParaRPr lang="en-US" sz="2000" dirty="0" smtClean="0">
              <a:solidFill>
                <a:schemeClr val="tx1"/>
              </a:solidFill>
            </a:endParaRPr>
          </a:p>
          <a:p>
            <a:pPr>
              <a:buNone/>
            </a:pPr>
            <a:endParaRPr lang="en-US" sz="20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676400" y="228600"/>
            <a:ext cx="5962650" cy="5029200"/>
          </a:xfrm>
          <a:prstGeom prst="rect">
            <a:avLst/>
          </a:prstGeom>
          <a:noFill/>
          <a:ln w="9525">
            <a:noFill/>
            <a:miter lim="800000"/>
            <a:headEnd/>
            <a:tailEnd/>
          </a:ln>
        </p:spPr>
      </p:pic>
      <p:sp>
        <p:nvSpPr>
          <p:cNvPr id="5" name="TextBox 4"/>
          <p:cNvSpPr txBox="1"/>
          <p:nvPr/>
        </p:nvSpPr>
        <p:spPr>
          <a:xfrm>
            <a:off x="533400" y="5562600"/>
            <a:ext cx="8077200" cy="646331"/>
          </a:xfrm>
          <a:prstGeom prst="rect">
            <a:avLst/>
          </a:prstGeom>
          <a:noFill/>
        </p:spPr>
        <p:txBody>
          <a:bodyPr wrap="square" rtlCol="0">
            <a:spAutoFit/>
          </a:bodyPr>
          <a:lstStyle/>
          <a:p>
            <a:r>
              <a:rPr lang="en-US" dirty="0" smtClean="0"/>
              <a:t>Head loss = 0.065  m      </a:t>
            </a:r>
          </a:p>
          <a:p>
            <a:r>
              <a:rPr lang="en-US" dirty="0" smtClean="0"/>
              <a:t>efficiency  coefficient = 72%</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lstStyle/>
          <a:p>
            <a:r>
              <a:rPr lang="en-US" dirty="0" smtClean="0">
                <a:solidFill>
                  <a:schemeClr val="tx1"/>
                </a:solidFill>
              </a:rPr>
              <a:t>2- GRIT CHAMBER</a:t>
            </a:r>
          </a:p>
          <a:p>
            <a:pPr>
              <a:buNone/>
            </a:pPr>
            <a:r>
              <a:rPr lang="en-US" dirty="0" smtClean="0">
                <a:solidFill>
                  <a:schemeClr val="tx1"/>
                </a:solidFill>
              </a:rPr>
              <a:t>   </a:t>
            </a:r>
            <a:r>
              <a:rPr lang="en-US" sz="2000" dirty="0" smtClean="0">
                <a:solidFill>
                  <a:schemeClr val="tx1"/>
                </a:solidFill>
              </a:rPr>
              <a:t>The next step is to remove smaller objects (such as sand, broken glass, silt , and coffee grounds). If these objects ( heavy particulate matter) are not removed, they can damage pumps and other mechanical devices. These objects also have a tendency to settle in corners and bends, thus reducing flow capacity and eventually clogging pipes and channels.</a:t>
            </a:r>
          </a:p>
          <a:p>
            <a:pPr>
              <a:buNone/>
            </a:pPr>
            <a:r>
              <a:rPr lang="en-US" sz="2000" dirty="0" smtClean="0">
                <a:solidFill>
                  <a:schemeClr val="tx1"/>
                </a:solidFill>
              </a:rPr>
              <a:t>      </a:t>
            </a:r>
          </a:p>
          <a:p>
            <a:pPr>
              <a:buNone/>
            </a:pPr>
            <a:r>
              <a:rPr lang="en-US" sz="2000" dirty="0" smtClean="0">
                <a:solidFill>
                  <a:schemeClr val="tx1"/>
                </a:solidFill>
              </a:rPr>
              <a:t>      In this project 2 grit chambers are used</a:t>
            </a:r>
          </a:p>
          <a:p>
            <a:pPr>
              <a:buNone/>
            </a:pPr>
            <a:r>
              <a:rPr lang="en-US" sz="2000" dirty="0" smtClean="0">
                <a:solidFill>
                  <a:schemeClr val="tx1"/>
                </a:solidFill>
              </a:rPr>
              <a:t>  </a:t>
            </a:r>
            <a:endParaRPr lang="en-US" sz="2000" dirty="0">
              <a:solidFill>
                <a:schemeClr val="tx1"/>
              </a:solidFill>
            </a:endParaRPr>
          </a:p>
        </p:txBody>
      </p:sp>
      <p:graphicFrame>
        <p:nvGraphicFramePr>
          <p:cNvPr id="5" name="Table 4"/>
          <p:cNvGraphicFramePr>
            <a:graphicFrameLocks noGrp="1"/>
          </p:cNvGraphicFramePr>
          <p:nvPr/>
        </p:nvGraphicFramePr>
        <p:xfrm>
          <a:off x="1600200" y="3810000"/>
          <a:ext cx="6096000" cy="2225040"/>
        </p:xfrm>
        <a:graphic>
          <a:graphicData uri="http://schemas.openxmlformats.org/drawingml/2006/table">
            <a:tbl>
              <a:tblPr firstRow="1" bandRow="1">
                <a:tableStyleId>{16D9F66E-5EB9-4882-86FB-DCBF35E3C3E4}</a:tableStyleId>
              </a:tblPr>
              <a:tblGrid>
                <a:gridCol w="3048000"/>
                <a:gridCol w="3048000"/>
              </a:tblGrid>
              <a:tr h="370840">
                <a:tc>
                  <a:txBody>
                    <a:bodyPr/>
                    <a:lstStyle/>
                    <a:p>
                      <a:pPr algn="ctr"/>
                      <a:r>
                        <a:rPr lang="en-US" b="1" dirty="0" smtClean="0"/>
                        <a:t>Retention Time (min)</a:t>
                      </a:r>
                      <a:endParaRPr lang="en-US" b="1" dirty="0"/>
                    </a:p>
                  </a:txBody>
                  <a:tcPr/>
                </a:tc>
                <a:tc>
                  <a:txBody>
                    <a:bodyPr/>
                    <a:lstStyle/>
                    <a:p>
                      <a:pPr algn="ctr"/>
                      <a:r>
                        <a:rPr lang="en-US" b="1" dirty="0" smtClean="0"/>
                        <a:t> 4</a:t>
                      </a:r>
                      <a:endParaRPr lang="en-US" b="1" dirty="0"/>
                    </a:p>
                  </a:txBody>
                  <a:tcPr/>
                </a:tc>
              </a:tr>
              <a:tr h="370840">
                <a:tc>
                  <a:txBody>
                    <a:bodyPr/>
                    <a:lstStyle/>
                    <a:p>
                      <a:pPr algn="ctr"/>
                      <a:r>
                        <a:rPr lang="en-US" b="1" dirty="0" smtClean="0"/>
                        <a:t>Length (m)</a:t>
                      </a:r>
                      <a:endParaRPr lang="en-US" b="1" dirty="0"/>
                    </a:p>
                  </a:txBody>
                  <a:tcPr/>
                </a:tc>
                <a:tc>
                  <a:txBody>
                    <a:bodyPr/>
                    <a:lstStyle/>
                    <a:p>
                      <a:pPr algn="ctr"/>
                      <a:r>
                        <a:rPr lang="en-US" b="1" dirty="0" smtClean="0"/>
                        <a:t>8</a:t>
                      </a:r>
                      <a:endParaRPr lang="en-US" b="1" dirty="0"/>
                    </a:p>
                  </a:txBody>
                  <a:tcPr/>
                </a:tc>
              </a:tr>
              <a:tr h="370840">
                <a:tc>
                  <a:txBody>
                    <a:bodyPr/>
                    <a:lstStyle/>
                    <a:p>
                      <a:pPr algn="ctr"/>
                      <a:r>
                        <a:rPr lang="en-US" b="1" dirty="0" smtClean="0"/>
                        <a:t>Width (m)</a:t>
                      </a:r>
                      <a:endParaRPr lang="en-US" b="1" dirty="0"/>
                    </a:p>
                  </a:txBody>
                  <a:tcPr/>
                </a:tc>
                <a:tc>
                  <a:txBody>
                    <a:bodyPr/>
                    <a:lstStyle/>
                    <a:p>
                      <a:pPr algn="ctr"/>
                      <a:r>
                        <a:rPr lang="en-US" b="1" dirty="0" smtClean="0"/>
                        <a:t>3</a:t>
                      </a:r>
                      <a:endParaRPr lang="en-US" b="1" dirty="0"/>
                    </a:p>
                  </a:txBody>
                  <a:tcPr/>
                </a:tc>
              </a:tr>
              <a:tr h="370840">
                <a:tc>
                  <a:txBody>
                    <a:bodyPr/>
                    <a:lstStyle/>
                    <a:p>
                      <a:pPr algn="ctr"/>
                      <a:r>
                        <a:rPr lang="en-US" b="1" dirty="0" smtClean="0"/>
                        <a:t>Depth (m)</a:t>
                      </a:r>
                      <a:endParaRPr lang="en-US" b="1" dirty="0"/>
                    </a:p>
                  </a:txBody>
                  <a:tcPr/>
                </a:tc>
                <a:tc>
                  <a:txBody>
                    <a:bodyPr/>
                    <a:lstStyle/>
                    <a:p>
                      <a:pPr algn="ctr"/>
                      <a:r>
                        <a:rPr lang="en-US" b="1" dirty="0" smtClean="0"/>
                        <a:t>4.5</a:t>
                      </a:r>
                      <a:endParaRPr lang="en-US" b="1" dirty="0"/>
                    </a:p>
                  </a:txBody>
                  <a:tcPr/>
                </a:tc>
              </a:tr>
              <a:tr h="370840">
                <a:tc>
                  <a:txBody>
                    <a:bodyPr/>
                    <a:lstStyle/>
                    <a:p>
                      <a:pPr algn="ctr"/>
                      <a:r>
                        <a:rPr lang="en-US" b="1" dirty="0" smtClean="0"/>
                        <a:t>Air Needed (</a:t>
                      </a:r>
                      <a:r>
                        <a:rPr kumimoji="0" lang="en-US" sz="1800" b="1" kern="1200" dirty="0" smtClean="0">
                          <a:solidFill>
                            <a:schemeClr val="dk1"/>
                          </a:solidFill>
                          <a:latin typeface="+mn-lt"/>
                          <a:ea typeface="+mn-ea"/>
                          <a:cs typeface="+mn-cs"/>
                        </a:rPr>
                        <a:t>m</a:t>
                      </a:r>
                      <a:r>
                        <a:rPr kumimoji="0" lang="en-US" sz="1800" b="1" kern="1200" baseline="30000" dirty="0" smtClean="0">
                          <a:solidFill>
                            <a:schemeClr val="dk1"/>
                          </a:solidFill>
                          <a:latin typeface="+mn-lt"/>
                          <a:ea typeface="+mn-ea"/>
                          <a:cs typeface="+mn-cs"/>
                        </a:rPr>
                        <a:t>3</a:t>
                      </a:r>
                      <a:r>
                        <a:rPr kumimoji="0" lang="en-US" sz="1800" b="1" kern="1200" dirty="0" smtClean="0">
                          <a:solidFill>
                            <a:schemeClr val="dk1"/>
                          </a:solidFill>
                          <a:latin typeface="+mn-lt"/>
                          <a:ea typeface="+mn-ea"/>
                          <a:cs typeface="+mn-cs"/>
                        </a:rPr>
                        <a:t>/s)</a:t>
                      </a:r>
                      <a:endParaRPr lang="en-US" b="1" dirty="0"/>
                    </a:p>
                  </a:txBody>
                  <a:tcPr/>
                </a:tc>
                <a:tc>
                  <a:txBody>
                    <a:bodyPr/>
                    <a:lstStyle/>
                    <a:p>
                      <a:pPr algn="ctr"/>
                      <a:r>
                        <a:rPr kumimoji="0" lang="en-US" sz="1800" b="1" kern="1200" dirty="0" smtClean="0">
                          <a:solidFill>
                            <a:schemeClr val="dk1"/>
                          </a:solidFill>
                          <a:latin typeface="+mn-lt"/>
                          <a:ea typeface="+mn-ea"/>
                          <a:cs typeface="+mn-cs"/>
                        </a:rPr>
                        <a:t>0.06372 </a:t>
                      </a:r>
                      <a:endParaRPr lang="en-US" b="1" dirty="0"/>
                    </a:p>
                  </a:txBody>
                  <a:tcPr/>
                </a:tc>
              </a:tr>
              <a:tr h="370840">
                <a:tc>
                  <a:txBody>
                    <a:bodyPr/>
                    <a:lstStyle/>
                    <a:p>
                      <a:pPr algn="ctr"/>
                      <a:r>
                        <a:rPr lang="en-US" b="1" dirty="0" smtClean="0"/>
                        <a:t>Grit Volume (</a:t>
                      </a:r>
                      <a:r>
                        <a:rPr kumimoji="0" lang="en-US" sz="1800" b="1" kern="1200" dirty="0" smtClean="0">
                          <a:solidFill>
                            <a:schemeClr val="dk1"/>
                          </a:solidFill>
                          <a:latin typeface="+mn-lt"/>
                          <a:ea typeface="+mn-ea"/>
                          <a:cs typeface="+mn-cs"/>
                        </a:rPr>
                        <a:t>m</a:t>
                      </a:r>
                      <a:r>
                        <a:rPr kumimoji="0" lang="en-US" sz="1800" b="1" kern="1200" baseline="30000" dirty="0" smtClean="0">
                          <a:solidFill>
                            <a:schemeClr val="dk1"/>
                          </a:solidFill>
                          <a:latin typeface="+mn-lt"/>
                          <a:ea typeface="+mn-ea"/>
                          <a:cs typeface="+mn-cs"/>
                        </a:rPr>
                        <a:t>3</a:t>
                      </a:r>
                      <a:r>
                        <a:rPr kumimoji="0" lang="en-US" sz="1800" b="1" kern="1200" dirty="0" smtClean="0">
                          <a:solidFill>
                            <a:schemeClr val="dk1"/>
                          </a:solidFill>
                          <a:latin typeface="+mn-lt"/>
                          <a:ea typeface="+mn-ea"/>
                          <a:cs typeface="+mn-cs"/>
                        </a:rPr>
                        <a:t>/d )</a:t>
                      </a:r>
                      <a:endParaRPr lang="en-US" b="1" dirty="0"/>
                    </a:p>
                  </a:txBody>
                  <a:tcPr/>
                </a:tc>
                <a:tc>
                  <a:txBody>
                    <a:bodyPr/>
                    <a:lstStyle/>
                    <a:p>
                      <a:pPr algn="ctr"/>
                      <a:r>
                        <a:rPr kumimoji="0" lang="en-US" sz="1800" b="1" kern="1200" dirty="0" smtClean="0">
                          <a:solidFill>
                            <a:schemeClr val="dk1"/>
                          </a:solidFill>
                          <a:latin typeface="+mn-lt"/>
                          <a:ea typeface="+mn-ea"/>
                          <a:cs typeface="+mn-cs"/>
                        </a:rPr>
                        <a:t>1.36 </a:t>
                      </a:r>
                      <a:endParaRPr lang="en-US" b="1"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5775325"/>
          </a:xfrm>
        </p:spPr>
        <p:txBody>
          <a:bodyPr/>
          <a:lstStyle/>
          <a:p>
            <a:r>
              <a:rPr lang="en-US" dirty="0" smtClean="0">
                <a:solidFill>
                  <a:schemeClr val="tx1"/>
                </a:solidFill>
              </a:rPr>
              <a:t>3- </a:t>
            </a:r>
            <a:r>
              <a:rPr lang="en-US" b="1" dirty="0" smtClean="0">
                <a:solidFill>
                  <a:schemeClr val="tx1"/>
                </a:solidFill>
              </a:rPr>
              <a:t>Equalization tank</a:t>
            </a:r>
          </a:p>
          <a:p>
            <a:endParaRPr lang="en-US" sz="2000" dirty="0" smtClean="0">
              <a:solidFill>
                <a:schemeClr val="tx1"/>
              </a:solidFill>
            </a:endParaRPr>
          </a:p>
          <a:p>
            <a:r>
              <a:rPr lang="en-US" dirty="0" smtClean="0">
                <a:solidFill>
                  <a:schemeClr val="tx1"/>
                </a:solidFill>
              </a:rPr>
              <a:t>In this project the equalization tank is proposed in order to prevent shocks in flow. Average flow pumped from this tank will be used to design all next stages.</a:t>
            </a:r>
          </a:p>
          <a:p>
            <a:r>
              <a:rPr lang="en-US" dirty="0" smtClean="0">
                <a:solidFill>
                  <a:schemeClr val="tx1"/>
                </a:solidFill>
              </a:rPr>
              <a:t> A single tank 2455 m3 is used to store the water for 45 minute.</a:t>
            </a:r>
            <a:endParaRPr lang="en-US" b="1"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reflection blurRad="12700" stA="48000" endA="300" endPos="55000" dir="5400000" sy="-90000" algn="bl" rotWithShape="0"/>
                </a:effectLst>
              </a:rPr>
              <a:t>PRIMARY TREATMENT</a:t>
            </a:r>
            <a:endParaRPr lang="en-US"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p:txBody>
          <a:bodyPr/>
          <a:lstStyle/>
          <a:p>
            <a:r>
              <a:rPr lang="en-US" dirty="0" smtClean="0">
                <a:solidFill>
                  <a:schemeClr val="tx1"/>
                </a:solidFill>
              </a:rPr>
              <a:t>1- Primary Sedimentation Tank</a:t>
            </a:r>
          </a:p>
          <a:p>
            <a:r>
              <a:rPr lang="en-US" sz="2000" dirty="0" smtClean="0">
                <a:solidFill>
                  <a:schemeClr val="tx1"/>
                </a:solidFill>
              </a:rPr>
              <a:t>The purpose of primary treatment (primary sedimentation or primary clarification) is to remove settleable organic and flotable solids. </a:t>
            </a:r>
          </a:p>
          <a:p>
            <a:r>
              <a:rPr lang="en-US" sz="2000" dirty="0" smtClean="0">
                <a:solidFill>
                  <a:schemeClr val="tx1"/>
                </a:solidFill>
              </a:rPr>
              <a:t>Normally, each primary clarification unit can be expected to remove 90 to 95% settleable solids, 40 to 60% TSS, and 25 to 35% BOD.</a:t>
            </a:r>
          </a:p>
          <a:p>
            <a:r>
              <a:rPr lang="en-US" sz="2000" dirty="0" smtClean="0">
                <a:solidFill>
                  <a:schemeClr val="tx1"/>
                </a:solidFill>
              </a:rPr>
              <a:t>Q  =  26000  </a:t>
            </a:r>
            <a:r>
              <a:rPr lang="en-US" sz="2000" dirty="0" smtClean="0">
                <a:solidFill>
                  <a:schemeClr val="tx1"/>
                </a:solidFill>
              </a:rPr>
              <a:t>m</a:t>
            </a:r>
            <a:r>
              <a:rPr lang="en-US" sz="2000" baseline="30000" dirty="0" smtClean="0">
                <a:solidFill>
                  <a:schemeClr val="tx1"/>
                </a:solidFill>
              </a:rPr>
              <a:t>3</a:t>
            </a:r>
            <a:r>
              <a:rPr lang="en-US" sz="2000" dirty="0" smtClean="0">
                <a:solidFill>
                  <a:schemeClr val="tx1"/>
                </a:solidFill>
              </a:rPr>
              <a:t>/d                            </a:t>
            </a:r>
            <a:endParaRPr lang="en-US" sz="2000" dirty="0" smtClean="0">
              <a:solidFill>
                <a:schemeClr val="tx1"/>
              </a:solidFill>
            </a:endParaRPr>
          </a:p>
          <a:p>
            <a:r>
              <a:rPr lang="en-US" sz="2000" dirty="0" smtClean="0">
                <a:solidFill>
                  <a:schemeClr val="tx1"/>
                </a:solidFill>
              </a:rPr>
              <a:t>T  =  2.0  hr    </a:t>
            </a:r>
          </a:p>
          <a:p>
            <a:r>
              <a:rPr lang="en-US" sz="2000" dirty="0" smtClean="0">
                <a:solidFill>
                  <a:schemeClr val="tx1"/>
                </a:solidFill>
              </a:rPr>
              <a:t>Over  flow  rate  40m</a:t>
            </a:r>
            <a:r>
              <a:rPr lang="en-US" sz="2000" baseline="30000" dirty="0" smtClean="0">
                <a:solidFill>
                  <a:schemeClr val="tx1"/>
                </a:solidFill>
              </a:rPr>
              <a:t>3  </a:t>
            </a:r>
            <a:r>
              <a:rPr lang="en-US" sz="2000" dirty="0" smtClean="0">
                <a:solidFill>
                  <a:schemeClr val="tx1"/>
                </a:solidFill>
              </a:rPr>
              <a:t>/m</a:t>
            </a:r>
            <a:r>
              <a:rPr lang="en-US" sz="2000" baseline="30000" dirty="0" smtClean="0">
                <a:solidFill>
                  <a:schemeClr val="tx1"/>
                </a:solidFill>
              </a:rPr>
              <a:t>2  </a:t>
            </a:r>
            <a:r>
              <a:rPr lang="en-US" sz="2000" dirty="0" smtClean="0">
                <a:solidFill>
                  <a:schemeClr val="tx1"/>
                </a:solidFill>
              </a:rPr>
              <a:t>.d  </a:t>
            </a:r>
          </a:p>
          <a:p>
            <a:r>
              <a:rPr lang="en-US" sz="2000" dirty="0" smtClean="0">
                <a:solidFill>
                  <a:schemeClr val="tx1"/>
                </a:solidFill>
              </a:rPr>
              <a:t>Weir  loading  200  m</a:t>
            </a:r>
            <a:r>
              <a:rPr lang="en-US" sz="2000" baseline="30000" dirty="0" smtClean="0">
                <a:solidFill>
                  <a:schemeClr val="tx1"/>
                </a:solidFill>
              </a:rPr>
              <a:t>3</a:t>
            </a:r>
            <a:r>
              <a:rPr lang="en-US" sz="2000" dirty="0" smtClean="0">
                <a:solidFill>
                  <a:schemeClr val="tx1"/>
                </a:solidFill>
              </a:rPr>
              <a:t>/m  .d    </a:t>
            </a:r>
          </a:p>
          <a:p>
            <a:r>
              <a:rPr lang="en-US" sz="2000" dirty="0" smtClean="0">
                <a:solidFill>
                  <a:schemeClr val="tx1"/>
                </a:solidFill>
              </a:rPr>
              <a:t>Provide  4  tanks</a:t>
            </a:r>
          </a:p>
          <a:p>
            <a:endParaRPr lang="en-US" sz="2000"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81000"/>
          <a:ext cx="8686800" cy="2595880"/>
        </p:xfrm>
        <a:graphic>
          <a:graphicData uri="http://schemas.openxmlformats.org/drawingml/2006/table">
            <a:tbl>
              <a:tblPr firstRow="1" bandRow="1">
                <a:tableStyleId>{16D9F66E-5EB9-4882-86FB-DCBF35E3C3E4}</a:tableStyleId>
              </a:tblPr>
              <a:tblGrid>
                <a:gridCol w="4343400"/>
                <a:gridCol w="4343400"/>
              </a:tblGrid>
              <a:tr h="370840">
                <a:tc>
                  <a:txBody>
                    <a:bodyPr/>
                    <a:lstStyle/>
                    <a:p>
                      <a:pPr algn="ctr"/>
                      <a:r>
                        <a:rPr kumimoji="0" lang="en-US" sz="1800" b="1" kern="1200" dirty="0" smtClean="0">
                          <a:solidFill>
                            <a:schemeClr val="dk1"/>
                          </a:solidFill>
                          <a:latin typeface="+mn-lt"/>
                          <a:ea typeface="+mn-ea"/>
                          <a:cs typeface="+mn-cs"/>
                        </a:rPr>
                        <a:t>Weir  length  </a:t>
                      </a:r>
                      <a:endParaRPr lang="en-US" b="1" dirty="0"/>
                    </a:p>
                  </a:txBody>
                  <a:tcPr/>
                </a:tc>
                <a:tc>
                  <a:txBody>
                    <a:bodyPr/>
                    <a:lstStyle/>
                    <a:p>
                      <a:pPr algn="ctr"/>
                      <a:r>
                        <a:rPr lang="en-US" b="1" dirty="0" smtClean="0"/>
                        <a:t>130 m</a:t>
                      </a:r>
                      <a:endParaRPr lang="en-US" b="1" dirty="0"/>
                    </a:p>
                  </a:txBody>
                  <a:tcPr/>
                </a:tc>
              </a:tr>
              <a:tr h="370840">
                <a:tc>
                  <a:txBody>
                    <a:bodyPr/>
                    <a:lstStyle/>
                    <a:p>
                      <a:pPr algn="ctr"/>
                      <a:r>
                        <a:rPr kumimoji="0" lang="en-US" sz="1800" b="1" kern="1200" dirty="0" smtClean="0">
                          <a:solidFill>
                            <a:schemeClr val="dk1"/>
                          </a:solidFill>
                          <a:latin typeface="+mn-lt"/>
                          <a:ea typeface="+mn-ea"/>
                          <a:cs typeface="+mn-cs"/>
                        </a:rPr>
                        <a:t>Diameter</a:t>
                      </a:r>
                      <a:endParaRPr lang="en-US" b="1" dirty="0"/>
                    </a:p>
                  </a:txBody>
                  <a:tcPr/>
                </a:tc>
                <a:tc>
                  <a:txBody>
                    <a:bodyPr/>
                    <a:lstStyle/>
                    <a:p>
                      <a:pPr algn="ctr"/>
                      <a:r>
                        <a:rPr lang="en-US" b="1" dirty="0" smtClean="0"/>
                        <a:t>14.5 m</a:t>
                      </a:r>
                      <a:endParaRPr lang="en-US" b="1" dirty="0"/>
                    </a:p>
                  </a:txBody>
                  <a:tcPr/>
                </a:tc>
              </a:tr>
              <a:tr h="370840">
                <a:tc>
                  <a:txBody>
                    <a:bodyPr/>
                    <a:lstStyle/>
                    <a:p>
                      <a:pPr algn="ctr"/>
                      <a:r>
                        <a:rPr kumimoji="0" lang="en-US" sz="1800" b="1" kern="1200" dirty="0" smtClean="0">
                          <a:solidFill>
                            <a:schemeClr val="dk1"/>
                          </a:solidFill>
                          <a:latin typeface="+mn-lt"/>
                          <a:ea typeface="+mn-ea"/>
                          <a:cs typeface="+mn-cs"/>
                        </a:rPr>
                        <a:t>Side  water  depth </a:t>
                      </a:r>
                      <a:endParaRPr lang="en-US" b="1" dirty="0"/>
                    </a:p>
                  </a:txBody>
                  <a:tcPr/>
                </a:tc>
                <a:tc>
                  <a:txBody>
                    <a:bodyPr/>
                    <a:lstStyle/>
                    <a:p>
                      <a:pPr algn="ctr"/>
                      <a:r>
                        <a:rPr lang="en-US" b="1" dirty="0" smtClean="0"/>
                        <a:t>3.3 m</a:t>
                      </a:r>
                      <a:endParaRPr lang="en-US" b="1" dirty="0"/>
                    </a:p>
                  </a:txBody>
                  <a:tcPr/>
                </a:tc>
              </a:tr>
              <a:tr h="370840">
                <a:tc>
                  <a:txBody>
                    <a:bodyPr/>
                    <a:lstStyle/>
                    <a:p>
                      <a:pPr algn="ctr"/>
                      <a:r>
                        <a:rPr kumimoji="0" lang="en-US" sz="1800" b="1" kern="1200" dirty="0" smtClean="0">
                          <a:solidFill>
                            <a:schemeClr val="dk1"/>
                          </a:solidFill>
                          <a:latin typeface="+mn-lt"/>
                          <a:ea typeface="+mn-ea"/>
                          <a:cs typeface="+mn-cs"/>
                        </a:rPr>
                        <a:t>Circumference</a:t>
                      </a:r>
                      <a:endParaRPr lang="en-US" b="1" dirty="0"/>
                    </a:p>
                  </a:txBody>
                  <a:tcPr/>
                </a:tc>
                <a:tc>
                  <a:txBody>
                    <a:bodyPr/>
                    <a:lstStyle/>
                    <a:p>
                      <a:pPr algn="ctr"/>
                      <a:r>
                        <a:rPr lang="en-US" b="1" dirty="0" smtClean="0"/>
                        <a:t>182.2 m</a:t>
                      </a:r>
                      <a:endParaRPr lang="en-US" b="1" dirty="0"/>
                    </a:p>
                  </a:txBody>
                  <a:tcPr/>
                </a:tc>
              </a:tr>
              <a:tr h="370840">
                <a:tc>
                  <a:txBody>
                    <a:bodyPr/>
                    <a:lstStyle/>
                    <a:p>
                      <a:pPr algn="ctr"/>
                      <a:r>
                        <a:rPr kumimoji="0" lang="en-US" sz="1800" b="1" kern="1200" dirty="0" smtClean="0">
                          <a:solidFill>
                            <a:schemeClr val="dk1"/>
                          </a:solidFill>
                          <a:latin typeface="+mn-lt"/>
                          <a:ea typeface="+mn-ea"/>
                          <a:cs typeface="+mn-cs"/>
                        </a:rPr>
                        <a:t>Effluent  BOD </a:t>
                      </a:r>
                      <a:endParaRPr lang="en-US" b="1" dirty="0"/>
                    </a:p>
                  </a:txBody>
                  <a:tcPr/>
                </a:tc>
                <a:tc>
                  <a:txBody>
                    <a:bodyPr/>
                    <a:lstStyle/>
                    <a:p>
                      <a:pPr algn="ctr"/>
                      <a:r>
                        <a:rPr lang="en-US" b="1" dirty="0" smtClean="0"/>
                        <a:t>715 mg/l</a:t>
                      </a:r>
                      <a:endParaRPr lang="en-US" b="1" dirty="0"/>
                    </a:p>
                  </a:txBody>
                  <a:tcPr/>
                </a:tc>
              </a:tr>
              <a:tr h="370840">
                <a:tc>
                  <a:txBody>
                    <a:bodyPr/>
                    <a:lstStyle/>
                    <a:p>
                      <a:pPr algn="ctr"/>
                      <a:r>
                        <a:rPr lang="en-US" b="1" dirty="0" smtClean="0"/>
                        <a:t>Sludge weight</a:t>
                      </a:r>
                      <a:endParaRPr lang="en-US" b="1" dirty="0"/>
                    </a:p>
                  </a:txBody>
                  <a:tcPr/>
                </a:tc>
                <a:tc>
                  <a:txBody>
                    <a:bodyPr/>
                    <a:lstStyle/>
                    <a:p>
                      <a:pPr algn="ctr"/>
                      <a:r>
                        <a:rPr lang="en-US" b="1" dirty="0" smtClean="0"/>
                        <a:t>16770 Kg /day</a:t>
                      </a:r>
                      <a:endParaRPr lang="en-US" b="1" dirty="0"/>
                    </a:p>
                  </a:txBody>
                  <a:tcPr/>
                </a:tc>
              </a:tr>
              <a:tr h="370840">
                <a:tc>
                  <a:txBody>
                    <a:bodyPr/>
                    <a:lstStyle/>
                    <a:p>
                      <a:pPr algn="ctr"/>
                      <a:r>
                        <a:rPr lang="en-US" b="1" dirty="0" smtClean="0"/>
                        <a:t>Volume of sludge</a:t>
                      </a:r>
                      <a:endParaRPr lang="en-US" b="1" dirty="0"/>
                    </a:p>
                  </a:txBody>
                  <a:tcPr/>
                </a:tc>
                <a:tc>
                  <a:txBody>
                    <a:bodyPr/>
                    <a:lstStyle/>
                    <a:p>
                      <a:pPr algn="ctr"/>
                      <a:r>
                        <a:rPr lang="en-US" b="1" dirty="0" smtClean="0"/>
                        <a:t>3354 m^3/day</a:t>
                      </a:r>
                      <a:endParaRPr lang="en-US" b="1" dirty="0"/>
                    </a:p>
                  </a:txBody>
                  <a:tcPr/>
                </a:tc>
              </a:tr>
            </a:tbl>
          </a:graphicData>
        </a:graphic>
      </p:graphicFrame>
      <p:pic>
        <p:nvPicPr>
          <p:cNvPr id="2050" name="Picture 2" descr="C:\Users\qaedshaer\Downloads\clarf61.gif"/>
          <p:cNvPicPr>
            <a:picLocks noChangeAspect="1" noChangeArrowheads="1"/>
          </p:cNvPicPr>
          <p:nvPr/>
        </p:nvPicPr>
        <p:blipFill>
          <a:blip r:embed="rId2" cstate="print"/>
          <a:srcRect/>
          <a:stretch>
            <a:fillRect/>
          </a:stretch>
        </p:blipFill>
        <p:spPr bwMode="auto">
          <a:xfrm>
            <a:off x="1066800" y="3041885"/>
            <a:ext cx="6972300" cy="381611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reflection blurRad="12700" stA="48000" endA="300" endPos="55000" dir="5400000" sy="-90000" algn="bl" rotWithShape="0"/>
                </a:effectLst>
              </a:rPr>
              <a:t>Secondary Treatment</a:t>
            </a:r>
            <a:endParaRPr lang="en-US" dirty="0">
              <a:effectLst>
                <a:outerShdw blurRad="38100" dist="38100" dir="2700000" algn="tl">
                  <a:srgbClr val="000000">
                    <a:alpha val="43137"/>
                  </a:srgbClr>
                </a:outerShdw>
                <a:reflection blurRad="12700" stA="48000" endA="300" endPos="55000" dir="5400000" sy="-90000" algn="bl" rotWithShape="0"/>
              </a:effectLst>
            </a:endParaRPr>
          </a:p>
        </p:txBody>
      </p:sp>
      <p:sp>
        <p:nvSpPr>
          <p:cNvPr id="3" name="Content Placeholder 2"/>
          <p:cNvSpPr>
            <a:spLocks noGrp="1"/>
          </p:cNvSpPr>
          <p:nvPr>
            <p:ph idx="1"/>
          </p:nvPr>
        </p:nvSpPr>
        <p:spPr/>
        <p:txBody>
          <a:bodyPr>
            <a:normAutofit fontScale="92500"/>
          </a:bodyPr>
          <a:lstStyle/>
          <a:p>
            <a:r>
              <a:rPr lang="en-US" sz="2800" dirty="0" smtClean="0">
                <a:solidFill>
                  <a:schemeClr val="tx1"/>
                </a:solidFill>
              </a:rPr>
              <a:t>1- </a:t>
            </a:r>
            <a:r>
              <a:rPr lang="en-US" sz="2800" b="1" i="1" dirty="0" smtClean="0">
                <a:solidFill>
                  <a:schemeClr val="tx1"/>
                </a:solidFill>
              </a:rPr>
              <a:t>Up flow Anaerobic Sludge Blanket Reactors (UASB)</a:t>
            </a:r>
          </a:p>
          <a:p>
            <a:r>
              <a:rPr lang="en-US" sz="2000" dirty="0" smtClean="0">
                <a:solidFill>
                  <a:schemeClr val="tx1"/>
                </a:solidFill>
              </a:rPr>
              <a:t>Up flow anaerobic sludge blanket reactors (UASBs) are high-rate anaerobic Wastewater treatment units.</a:t>
            </a:r>
          </a:p>
          <a:p>
            <a:r>
              <a:rPr lang="en-US" sz="2000" dirty="0" smtClean="0">
                <a:solidFill>
                  <a:schemeClr val="tx1"/>
                </a:solidFill>
              </a:rPr>
              <a:t>They are used for the primary treatment of domestic wastewaters and high strength industrial and agro-industrial wastewaters. They have also been found satisfactory for the treatment of mixed domestic and industrial wastewaters.</a:t>
            </a:r>
          </a:p>
          <a:p>
            <a:r>
              <a:rPr lang="en-US" sz="2000" dirty="0" smtClean="0">
                <a:solidFill>
                  <a:schemeClr val="tx1"/>
                </a:solidFill>
              </a:rPr>
              <a:t>UASBs have a short hydraulic retention time, of the order of 6–12 hours.</a:t>
            </a:r>
          </a:p>
          <a:p>
            <a:r>
              <a:rPr lang="en-US" sz="2000" b="1" dirty="0" smtClean="0">
                <a:solidFill>
                  <a:srgbClr val="FF0000"/>
                </a:solidFill>
              </a:rPr>
              <a:t>Use  6  tanks  with  16  m  diameter  and  6  m  depth</a:t>
            </a:r>
          </a:p>
          <a:p>
            <a:r>
              <a:rPr lang="en-US" sz="2000" b="1" dirty="0" smtClean="0">
                <a:solidFill>
                  <a:schemeClr val="tx1"/>
                </a:solidFill>
              </a:rPr>
              <a:t>BOD  removal  =  100  (1  –  T</a:t>
            </a:r>
            <a:r>
              <a:rPr lang="en-US" sz="2000" b="1" baseline="30000" dirty="0" smtClean="0">
                <a:solidFill>
                  <a:schemeClr val="tx1"/>
                </a:solidFill>
              </a:rPr>
              <a:t>-0.68</a:t>
            </a:r>
            <a:r>
              <a:rPr lang="en-US" sz="2000" b="1" dirty="0" smtClean="0">
                <a:solidFill>
                  <a:schemeClr val="tx1"/>
                </a:solidFill>
              </a:rPr>
              <a:t>)</a:t>
            </a:r>
            <a:endParaRPr lang="en-US" sz="2000" dirty="0" smtClean="0">
              <a:solidFill>
                <a:schemeClr val="tx1"/>
              </a:solidFill>
            </a:endParaRPr>
          </a:p>
          <a:p>
            <a:r>
              <a:rPr lang="en-US" sz="2000" dirty="0" smtClean="0">
                <a:solidFill>
                  <a:schemeClr val="tx1"/>
                </a:solidFill>
              </a:rPr>
              <a:t>Effluent  BOD  = 196.5  mg/l</a:t>
            </a:r>
          </a:p>
          <a:p>
            <a:r>
              <a:rPr lang="en-US" sz="2000" dirty="0" smtClean="0">
                <a:solidFill>
                  <a:schemeClr val="tx1"/>
                </a:solidFill>
              </a:rPr>
              <a:t>Sludge  production  =  0.2  Kg  /  Kg  BOD  removed = 2696.2  Kg/day = 5392.4  m</a:t>
            </a:r>
            <a:r>
              <a:rPr lang="en-US" sz="2000" baseline="30000" dirty="0" smtClean="0">
                <a:solidFill>
                  <a:schemeClr val="tx1"/>
                </a:solidFill>
              </a:rPr>
              <a:t>3</a:t>
            </a:r>
            <a:r>
              <a:rPr lang="en-US" sz="2000" dirty="0" smtClean="0">
                <a:solidFill>
                  <a:schemeClr val="tx1"/>
                </a:solidFill>
              </a:rPr>
              <a:t>/day</a:t>
            </a:r>
          </a:p>
          <a:p>
            <a:r>
              <a:rPr lang="en-US" sz="2000" dirty="0" smtClean="0">
                <a:solidFill>
                  <a:schemeClr val="tx1"/>
                </a:solidFill>
              </a:rPr>
              <a:t>Effluent  SS  =  193.5  mg/l  </a:t>
            </a:r>
          </a:p>
          <a:p>
            <a:endParaRPr lang="en-US" sz="2000" dirty="0" smtClean="0"/>
          </a:p>
          <a:p>
            <a:endParaRPr lang="en-US" sz="2000" dirty="0" smtClean="0">
              <a:solidFill>
                <a:srgbClr val="C00000"/>
              </a:solidFill>
            </a:endParaRPr>
          </a:p>
          <a:p>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5699125"/>
          </a:xfrm>
        </p:spPr>
        <p:txBody>
          <a:bodyPr>
            <a:normAutofit/>
          </a:bodyPr>
          <a:lstStyle/>
          <a:p>
            <a:r>
              <a:rPr lang="en-US" dirty="0" smtClean="0">
                <a:solidFill>
                  <a:schemeClr val="tx1"/>
                </a:solidFill>
                <a:effectLst>
                  <a:outerShdw blurRad="38100" dist="38100" dir="2700000" algn="tl">
                    <a:srgbClr val="000000">
                      <a:alpha val="43137"/>
                    </a:srgbClr>
                  </a:outerShdw>
                </a:effectLst>
              </a:rPr>
              <a:t>2- </a:t>
            </a:r>
            <a:r>
              <a:rPr lang="en-US" b="1" dirty="0" smtClean="0">
                <a:solidFill>
                  <a:schemeClr val="tx1"/>
                </a:solidFill>
                <a:effectLst>
                  <a:outerShdw blurRad="38100" dist="38100" dir="2700000" algn="tl">
                    <a:srgbClr val="000000">
                      <a:alpha val="43137"/>
                    </a:srgbClr>
                  </a:outerShdw>
                </a:effectLst>
              </a:rPr>
              <a:t>Intermediate sedimentation tank</a:t>
            </a:r>
          </a:p>
          <a:p>
            <a:endParaRPr lang="en-US" sz="2200" dirty="0" smtClean="0">
              <a:solidFill>
                <a:schemeClr val="tx1"/>
              </a:solidFill>
            </a:endParaRPr>
          </a:p>
          <a:p>
            <a:r>
              <a:rPr lang="en-US" sz="2000" dirty="0" smtClean="0">
                <a:solidFill>
                  <a:schemeClr val="tx1"/>
                </a:solidFill>
              </a:rPr>
              <a:t>Sedimentation tanks between trickling filters , or between a filter and subsequent biological aeration , in two-stage , secondary treatment are called intermediate clarifiers. The following may be used for sizing intermediate settling tanks  the overflow rate should not exceed 41m3/m2.d  minimum side water depth is 7ft , and wire loading should be less than 124 m^3/</a:t>
            </a:r>
            <a:r>
              <a:rPr lang="en-US" sz="2000" dirty="0" err="1" smtClean="0">
                <a:solidFill>
                  <a:schemeClr val="tx1"/>
                </a:solidFill>
              </a:rPr>
              <a:t>m.d</a:t>
            </a:r>
            <a:r>
              <a:rPr lang="en-US" sz="2000" dirty="0" smtClean="0">
                <a:solidFill>
                  <a:schemeClr val="tx1"/>
                </a:solidFill>
              </a:rPr>
              <a:t> and should not be over 248 m3/</a:t>
            </a:r>
            <a:r>
              <a:rPr lang="en-US" sz="2000" dirty="0" err="1" smtClean="0">
                <a:solidFill>
                  <a:schemeClr val="tx1"/>
                </a:solidFill>
              </a:rPr>
              <a:t>m.d</a:t>
            </a:r>
            <a:r>
              <a:rPr lang="en-US" sz="2000" dirty="0" smtClean="0">
                <a:solidFill>
                  <a:schemeClr val="tx1"/>
                </a:solidFill>
              </a:rPr>
              <a:t> for larger plants.</a:t>
            </a:r>
          </a:p>
          <a:p>
            <a:endParaRPr lang="en-US" sz="2000" dirty="0" smtClean="0">
              <a:solidFill>
                <a:schemeClr val="tx1"/>
              </a:solidFill>
              <a:effectLst>
                <a:outerShdw blurRad="38100" dist="38100" dir="2700000" algn="tl">
                  <a:srgbClr val="000000">
                    <a:alpha val="43137"/>
                  </a:srgbClr>
                </a:outerShdw>
              </a:effectLst>
            </a:endParaRPr>
          </a:p>
          <a:p>
            <a:r>
              <a:rPr lang="en-US" sz="2000" dirty="0" smtClean="0">
                <a:solidFill>
                  <a:schemeClr val="tx1"/>
                </a:solidFill>
              </a:rPr>
              <a:t>4  tanks  with15  m  diameter</a:t>
            </a:r>
          </a:p>
          <a:p>
            <a:r>
              <a:rPr lang="en-US" sz="2000" dirty="0" smtClean="0">
                <a:solidFill>
                  <a:schemeClr val="tx1"/>
                </a:solidFill>
              </a:rPr>
              <a:t>Side water depth = 3.3  m</a:t>
            </a:r>
            <a:endParaRPr lang="en-US" sz="2000"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5775325"/>
          </a:xfrm>
        </p:spPr>
        <p:txBody>
          <a:bodyPr/>
          <a:lstStyle/>
          <a:p>
            <a:r>
              <a:rPr lang="en-US" b="1" dirty="0" smtClean="0">
                <a:solidFill>
                  <a:schemeClr val="tx1"/>
                </a:solidFill>
                <a:effectLst>
                  <a:outerShdw blurRad="38100" dist="38100" dir="2700000" algn="tl">
                    <a:srgbClr val="000000">
                      <a:alpha val="43137"/>
                    </a:srgbClr>
                  </a:outerShdw>
                </a:effectLst>
              </a:rPr>
              <a:t>3- Aerobic Biological Treatment</a:t>
            </a:r>
          </a:p>
          <a:p>
            <a:endParaRPr lang="en-US" b="1" dirty="0" smtClean="0">
              <a:solidFill>
                <a:schemeClr val="tx1"/>
              </a:solidFill>
              <a:effectLst>
                <a:outerShdw blurRad="38100" dist="38100" dir="2700000" algn="tl">
                  <a:srgbClr val="000000">
                    <a:alpha val="43137"/>
                  </a:srgbClr>
                </a:outerShdw>
              </a:effectLst>
            </a:endParaRPr>
          </a:p>
          <a:p>
            <a:r>
              <a:rPr lang="en-US" sz="2000" dirty="0" smtClean="0">
                <a:solidFill>
                  <a:schemeClr val="tx1"/>
                </a:solidFill>
              </a:rPr>
              <a:t>Aerobic biological wastewater treatment is the process by which microorganisms use the waste’s organic component, in the presence of oxygen, to produce cell growth and end products of carbon dioxide and water.</a:t>
            </a:r>
          </a:p>
          <a:p>
            <a:r>
              <a:rPr lang="en-US" sz="2000" dirty="0" smtClean="0">
                <a:solidFill>
                  <a:schemeClr val="tx1"/>
                </a:solidFill>
              </a:rPr>
              <a:t>Activated sludge refers to biological treatment processes that use a suspended growth of organisms to remove BOD and suspended solids.</a:t>
            </a:r>
          </a:p>
          <a:p>
            <a:r>
              <a:rPr lang="en-US" sz="2000" b="1" dirty="0" smtClean="0">
                <a:solidFill>
                  <a:schemeClr val="tx1"/>
                </a:solidFill>
                <a:effectLst>
                  <a:outerShdw blurRad="38100" dist="38100" dir="2700000" algn="tl">
                    <a:srgbClr val="000000">
                      <a:alpha val="43137"/>
                    </a:srgbClr>
                  </a:outerShdw>
                </a:effectLst>
              </a:rPr>
              <a:t>Main Types Of Activated Sludge:</a:t>
            </a:r>
          </a:p>
          <a:p>
            <a:r>
              <a:rPr lang="en-US" sz="2000" b="1" dirty="0" smtClean="0">
                <a:solidFill>
                  <a:schemeClr val="tx1"/>
                </a:solidFill>
                <a:effectLst>
                  <a:outerShdw blurRad="38100" dist="38100" dir="2700000" algn="tl">
                    <a:srgbClr val="000000">
                      <a:alpha val="43137"/>
                    </a:srgbClr>
                  </a:outerShdw>
                </a:effectLst>
              </a:rPr>
              <a:t>1- Conventional Treatment</a:t>
            </a:r>
          </a:p>
          <a:p>
            <a:r>
              <a:rPr lang="en-US" sz="2000" b="1" dirty="0" smtClean="0">
                <a:solidFill>
                  <a:schemeClr val="tx1"/>
                </a:solidFill>
                <a:effectLst>
                  <a:outerShdw blurRad="38100" dist="38100" dir="2700000" algn="tl">
                    <a:srgbClr val="000000">
                      <a:alpha val="43137"/>
                    </a:srgbClr>
                  </a:outerShdw>
                </a:effectLst>
              </a:rPr>
              <a:t>2- Step Aeration</a:t>
            </a:r>
          </a:p>
          <a:p>
            <a:r>
              <a:rPr lang="en-US" sz="2000" b="1" dirty="0" smtClean="0">
                <a:solidFill>
                  <a:schemeClr val="tx1"/>
                </a:solidFill>
                <a:effectLst>
                  <a:outerShdw blurRad="38100" dist="38100" dir="2700000" algn="tl">
                    <a:srgbClr val="000000">
                      <a:alpha val="43137"/>
                    </a:srgbClr>
                  </a:outerShdw>
                </a:effectLst>
              </a:rPr>
              <a:t>3- Extended Aeration</a:t>
            </a:r>
          </a:p>
          <a:p>
            <a:r>
              <a:rPr lang="en-US" sz="2000" b="1" dirty="0" smtClean="0">
                <a:solidFill>
                  <a:schemeClr val="tx1"/>
                </a:solidFill>
                <a:effectLst>
                  <a:outerShdw blurRad="38100" dist="38100" dir="2700000" algn="tl">
                    <a:srgbClr val="000000">
                      <a:alpha val="43137"/>
                    </a:srgbClr>
                  </a:outerShdw>
                </a:effectLst>
              </a:rPr>
              <a:t>4- High – Purity  Oxygen</a:t>
            </a:r>
          </a:p>
          <a:p>
            <a:endParaRPr lang="en-US" sz="2000" b="1" dirty="0" smtClean="0">
              <a:solidFill>
                <a:schemeClr val="tx1"/>
              </a:solidFill>
              <a:effectLst>
                <a:outerShdw blurRad="38100" dist="38100" dir="2700000" algn="tl">
                  <a:srgbClr val="000000">
                    <a:alpha val="43137"/>
                  </a:srgbClr>
                </a:outerShdw>
              </a:effectLst>
            </a:endParaRPr>
          </a:p>
          <a:p>
            <a:r>
              <a:rPr lang="en-US" sz="2000" b="1" dirty="0" smtClean="0">
                <a:solidFill>
                  <a:schemeClr val="tx1"/>
                </a:solidFill>
                <a:effectLst>
                  <a:outerShdw blurRad="38100" dist="38100" dir="2700000" algn="tl">
                    <a:srgbClr val="000000">
                      <a:alpha val="43137"/>
                    </a:srgbClr>
                  </a:outerShdw>
                </a:effectLst>
              </a:rPr>
              <a:t>In this project step aeration treatment is used</a:t>
            </a:r>
            <a:endParaRPr lang="en-US" sz="20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5851525"/>
          </a:xfrm>
        </p:spPr>
        <p:txBody>
          <a:bodyPr>
            <a:normAutofit/>
          </a:bodyPr>
          <a:lstStyle/>
          <a:p>
            <a:r>
              <a:rPr lang="en-US" sz="2000" dirty="0" smtClean="0">
                <a:solidFill>
                  <a:schemeClr val="tx1"/>
                </a:solidFill>
              </a:rPr>
              <a:t>MLSS  =  (1500-3500)  mg/L          use  2500      </a:t>
            </a:r>
          </a:p>
          <a:p>
            <a:r>
              <a:rPr lang="en-US" sz="2000" dirty="0" smtClean="0">
                <a:solidFill>
                  <a:schemeClr val="tx1"/>
                </a:solidFill>
              </a:rPr>
              <a:t>F  /  M  =  (0.2-0.5)  g BOD/</a:t>
            </a:r>
            <a:r>
              <a:rPr lang="en-US" sz="2000" dirty="0" err="1" smtClean="0">
                <a:solidFill>
                  <a:schemeClr val="tx1"/>
                </a:solidFill>
              </a:rPr>
              <a:t>d.g</a:t>
            </a:r>
            <a:r>
              <a:rPr lang="en-US" sz="2000" dirty="0" smtClean="0">
                <a:solidFill>
                  <a:schemeClr val="tx1"/>
                </a:solidFill>
              </a:rPr>
              <a:t>  MLSS          use  0.35    </a:t>
            </a:r>
          </a:p>
          <a:p>
            <a:r>
              <a:rPr lang="en-US" sz="2000" dirty="0" smtClean="0">
                <a:solidFill>
                  <a:schemeClr val="tx1"/>
                </a:solidFill>
              </a:rPr>
              <a:t>Q  =  26000  m</a:t>
            </a:r>
            <a:r>
              <a:rPr lang="en-US" sz="2000" baseline="30000" dirty="0" smtClean="0">
                <a:solidFill>
                  <a:schemeClr val="tx1"/>
                </a:solidFill>
              </a:rPr>
              <a:t>^3</a:t>
            </a:r>
            <a:r>
              <a:rPr lang="en-US" sz="2000" dirty="0" smtClean="0">
                <a:solidFill>
                  <a:schemeClr val="tx1"/>
                </a:solidFill>
              </a:rPr>
              <a:t>/d  </a:t>
            </a:r>
          </a:p>
          <a:p>
            <a:r>
              <a:rPr lang="en-US" sz="2000" dirty="0" smtClean="0">
                <a:solidFill>
                  <a:schemeClr val="tx1"/>
                </a:solidFill>
              </a:rPr>
              <a:t>R  =  30%    </a:t>
            </a:r>
          </a:p>
          <a:p>
            <a:r>
              <a:rPr lang="en-US" sz="2000" b="1" dirty="0" smtClean="0">
                <a:solidFill>
                  <a:srgbClr val="FF0000"/>
                </a:solidFill>
              </a:rPr>
              <a:t>Provide  2  rectangular  tanks  with  10  m  width  ,  65  m  length  and,4.5m  depth</a:t>
            </a:r>
          </a:p>
          <a:p>
            <a:pPr>
              <a:buNone/>
            </a:pPr>
            <a:r>
              <a:rPr lang="en-US" sz="2000" dirty="0" smtClean="0"/>
              <a:t>  </a:t>
            </a:r>
          </a:p>
          <a:p>
            <a:endParaRPr lang="en-US" sz="2000" dirty="0"/>
          </a:p>
        </p:txBody>
      </p:sp>
      <p:graphicFrame>
        <p:nvGraphicFramePr>
          <p:cNvPr id="4" name="Table 3"/>
          <p:cNvGraphicFramePr>
            <a:graphicFrameLocks noGrp="1"/>
          </p:cNvGraphicFramePr>
          <p:nvPr/>
        </p:nvGraphicFramePr>
        <p:xfrm>
          <a:off x="1524000" y="3048000"/>
          <a:ext cx="6400800" cy="2595880"/>
        </p:xfrm>
        <a:graphic>
          <a:graphicData uri="http://schemas.openxmlformats.org/drawingml/2006/table">
            <a:tbl>
              <a:tblPr firstRow="1" bandRow="1">
                <a:tableStyleId>{68D230F3-CF80-4859-8CE7-A43EE81993B5}</a:tableStyleId>
              </a:tblPr>
              <a:tblGrid>
                <a:gridCol w="3048000"/>
                <a:gridCol w="3352800"/>
              </a:tblGrid>
              <a:tr h="370840">
                <a:tc>
                  <a:txBody>
                    <a:bodyPr/>
                    <a:lstStyle/>
                    <a:p>
                      <a:pPr algn="ctr"/>
                      <a:r>
                        <a:rPr lang="en-US" b="1" dirty="0" smtClean="0"/>
                        <a:t>BOD Load (g</a:t>
                      </a:r>
                      <a:r>
                        <a:rPr lang="en-US" b="1" baseline="0" dirty="0" smtClean="0"/>
                        <a:t> / m^3 .d )</a:t>
                      </a:r>
                      <a:endParaRPr lang="en-US" b="1" dirty="0"/>
                    </a:p>
                  </a:txBody>
                  <a:tcPr/>
                </a:tc>
                <a:tc>
                  <a:txBody>
                    <a:bodyPr/>
                    <a:lstStyle/>
                    <a:p>
                      <a:pPr algn="ctr"/>
                      <a:r>
                        <a:rPr lang="en-US" b="1" dirty="0" smtClean="0"/>
                        <a:t>873.5 within range (640-960)</a:t>
                      </a:r>
                      <a:endParaRPr lang="en-US" b="1" dirty="0"/>
                    </a:p>
                  </a:txBody>
                  <a:tcPr/>
                </a:tc>
              </a:tr>
              <a:tr h="370840">
                <a:tc>
                  <a:txBody>
                    <a:bodyPr/>
                    <a:lstStyle/>
                    <a:p>
                      <a:pPr algn="ctr"/>
                      <a:r>
                        <a:rPr lang="en-US" b="1" dirty="0" smtClean="0"/>
                        <a:t>Effluent BOD (mg/l)</a:t>
                      </a:r>
                      <a:endParaRPr lang="en-US" b="1" dirty="0"/>
                    </a:p>
                  </a:txBody>
                  <a:tcPr/>
                </a:tc>
                <a:tc>
                  <a:txBody>
                    <a:bodyPr/>
                    <a:lstStyle/>
                    <a:p>
                      <a:pPr algn="ctr"/>
                      <a:r>
                        <a:rPr lang="en-US" b="1" dirty="0" smtClean="0"/>
                        <a:t>29.5 &lt; 30</a:t>
                      </a:r>
                      <a:endParaRPr lang="en-US" b="1" dirty="0"/>
                    </a:p>
                  </a:txBody>
                  <a:tcPr/>
                </a:tc>
              </a:tr>
              <a:tr h="370840">
                <a:tc>
                  <a:txBody>
                    <a:bodyPr/>
                    <a:lstStyle/>
                    <a:p>
                      <a:pPr algn="ctr"/>
                      <a:r>
                        <a:rPr lang="en-US" b="1" dirty="0" smtClean="0"/>
                        <a:t>Amount</a:t>
                      </a:r>
                      <a:r>
                        <a:rPr lang="en-US" b="1" baseline="0" dirty="0" smtClean="0"/>
                        <a:t> of sludge (Kg/d)</a:t>
                      </a:r>
                      <a:endParaRPr lang="en-US" b="1" dirty="0"/>
                    </a:p>
                  </a:txBody>
                  <a:tcPr/>
                </a:tc>
                <a:tc>
                  <a:txBody>
                    <a:bodyPr/>
                    <a:lstStyle/>
                    <a:p>
                      <a:pPr algn="ctr"/>
                      <a:r>
                        <a:rPr lang="en-US" b="1" dirty="0" smtClean="0"/>
                        <a:t>2452.31</a:t>
                      </a:r>
                      <a:endParaRPr lang="en-US" b="1" dirty="0"/>
                    </a:p>
                  </a:txBody>
                  <a:tcPr/>
                </a:tc>
              </a:tr>
              <a:tr h="370840">
                <a:tc>
                  <a:txBody>
                    <a:bodyPr/>
                    <a:lstStyle/>
                    <a:p>
                      <a:pPr algn="ctr"/>
                      <a:r>
                        <a:rPr lang="en-US" b="1" dirty="0" smtClean="0"/>
                        <a:t>Oxygen demand (Kg/d)</a:t>
                      </a:r>
                      <a:endParaRPr lang="en-US" b="1" dirty="0"/>
                    </a:p>
                  </a:txBody>
                  <a:tcPr/>
                </a:tc>
                <a:tc>
                  <a:txBody>
                    <a:bodyPr/>
                    <a:lstStyle/>
                    <a:p>
                      <a:pPr algn="ctr"/>
                      <a:r>
                        <a:rPr lang="en-US" b="1" dirty="0" smtClean="0"/>
                        <a:t>221572</a:t>
                      </a:r>
                      <a:endParaRPr lang="en-US" b="1" dirty="0"/>
                    </a:p>
                  </a:txBody>
                  <a:tcPr/>
                </a:tc>
              </a:tr>
              <a:tr h="370840">
                <a:tc>
                  <a:txBody>
                    <a:bodyPr/>
                    <a:lstStyle/>
                    <a:p>
                      <a:pPr algn="ctr"/>
                      <a:r>
                        <a:rPr lang="en-US" b="1" dirty="0" smtClean="0"/>
                        <a:t>Corrected Demand (Kg/KWH)</a:t>
                      </a:r>
                      <a:endParaRPr lang="en-US" b="1" dirty="0"/>
                    </a:p>
                  </a:txBody>
                  <a:tcPr/>
                </a:tc>
                <a:tc>
                  <a:txBody>
                    <a:bodyPr/>
                    <a:lstStyle/>
                    <a:p>
                      <a:pPr algn="ctr"/>
                      <a:r>
                        <a:rPr lang="en-US" b="1" dirty="0" smtClean="0"/>
                        <a:t>1.565</a:t>
                      </a:r>
                      <a:endParaRPr lang="en-US" b="1" dirty="0"/>
                    </a:p>
                  </a:txBody>
                  <a:tcPr/>
                </a:tc>
              </a:tr>
              <a:tr h="370840">
                <a:tc>
                  <a:txBody>
                    <a:bodyPr/>
                    <a:lstStyle/>
                    <a:p>
                      <a:pPr algn="ctr"/>
                      <a:r>
                        <a:rPr lang="en-US" b="1" dirty="0" smtClean="0"/>
                        <a:t>Energy Required (KWH)</a:t>
                      </a:r>
                      <a:endParaRPr lang="en-US" b="1" dirty="0"/>
                    </a:p>
                  </a:txBody>
                  <a:tcPr/>
                </a:tc>
                <a:tc>
                  <a:txBody>
                    <a:bodyPr/>
                    <a:lstStyle/>
                    <a:p>
                      <a:pPr algn="ctr"/>
                      <a:r>
                        <a:rPr lang="en-US" b="1" dirty="0" smtClean="0"/>
                        <a:t>5900</a:t>
                      </a:r>
                      <a:endParaRPr lang="en-US" b="1" dirty="0"/>
                    </a:p>
                  </a:txBody>
                  <a:tcPr/>
                </a:tc>
              </a:tr>
              <a:tr h="370840">
                <a:tc>
                  <a:txBody>
                    <a:bodyPr/>
                    <a:lstStyle/>
                    <a:p>
                      <a:pPr algn="ctr"/>
                      <a:r>
                        <a:rPr lang="en-US" b="1" dirty="0" smtClean="0"/>
                        <a:t>Air Supply (Kg/d)</a:t>
                      </a:r>
                      <a:endParaRPr lang="en-US" b="1" dirty="0"/>
                    </a:p>
                  </a:txBody>
                  <a:tcPr/>
                </a:tc>
                <a:tc>
                  <a:txBody>
                    <a:bodyPr/>
                    <a:lstStyle/>
                    <a:p>
                      <a:pPr algn="ctr"/>
                      <a:r>
                        <a:rPr lang="en-US" b="1" dirty="0" smtClean="0"/>
                        <a:t>4251.5</a:t>
                      </a:r>
                      <a:endParaRPr lang="en-US" b="1"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Wastewater Treatment</a:t>
            </a:r>
            <a:endParaRPr lang="en-US" dirty="0"/>
          </a:p>
        </p:txBody>
      </p:sp>
      <p:sp>
        <p:nvSpPr>
          <p:cNvPr id="3" name="Content Placeholder 2"/>
          <p:cNvSpPr>
            <a:spLocks noGrp="1"/>
          </p:cNvSpPr>
          <p:nvPr>
            <p:ph idx="1"/>
          </p:nvPr>
        </p:nvSpPr>
        <p:spPr/>
        <p:txBody>
          <a:bodyPr>
            <a:normAutofit/>
          </a:bodyPr>
          <a:lstStyle/>
          <a:p>
            <a:r>
              <a:rPr lang="en-US" sz="2000" dirty="0">
                <a:solidFill>
                  <a:schemeClr val="tx1"/>
                </a:solidFill>
              </a:rPr>
              <a:t>Wastewater treatment is a major practice required for civilized societies in order </a:t>
            </a:r>
            <a:r>
              <a:rPr lang="en-US" sz="2000" dirty="0" smtClean="0">
                <a:solidFill>
                  <a:schemeClr val="tx1"/>
                </a:solidFill>
              </a:rPr>
              <a:t>to protect </a:t>
            </a:r>
            <a:r>
              <a:rPr lang="en-US" sz="2000" dirty="0">
                <a:solidFill>
                  <a:schemeClr val="tx1"/>
                </a:solidFill>
              </a:rPr>
              <a:t>public health and efficiently manage the water sector</a:t>
            </a:r>
            <a:r>
              <a:rPr lang="en-US" sz="2000" dirty="0" smtClean="0">
                <a:solidFill>
                  <a:schemeClr val="tx1"/>
                </a:solidFill>
              </a:rPr>
              <a:t>.</a:t>
            </a:r>
          </a:p>
          <a:p>
            <a:endParaRPr lang="en-US" sz="2000" dirty="0" smtClean="0">
              <a:solidFill>
                <a:schemeClr val="tx1"/>
              </a:solidFill>
            </a:endParaRPr>
          </a:p>
          <a:p>
            <a:r>
              <a:rPr lang="en-US" sz="2000" dirty="0">
                <a:solidFill>
                  <a:schemeClr val="tx1"/>
                </a:solidFill>
              </a:rPr>
              <a:t>Wastewater treatment objectives include: </a:t>
            </a:r>
            <a:endParaRPr lang="en-US" sz="2000" dirty="0" smtClean="0">
              <a:solidFill>
                <a:schemeClr val="tx1"/>
              </a:solidFill>
            </a:endParaRPr>
          </a:p>
          <a:p>
            <a:r>
              <a:rPr lang="en-US" sz="2000" dirty="0" smtClean="0">
                <a:solidFill>
                  <a:schemeClr val="tx1"/>
                </a:solidFill>
              </a:rPr>
              <a:t>(</a:t>
            </a:r>
            <a:r>
              <a:rPr lang="en-US" sz="2000" dirty="0">
                <a:solidFill>
                  <a:schemeClr val="tx1"/>
                </a:solidFill>
              </a:rPr>
              <a:t>1) prevention of disease and </a:t>
            </a:r>
            <a:r>
              <a:rPr lang="en-US" sz="2000" dirty="0" smtClean="0">
                <a:solidFill>
                  <a:schemeClr val="tx1"/>
                </a:solidFill>
              </a:rPr>
              <a:t>nuisance conditions. </a:t>
            </a:r>
          </a:p>
          <a:p>
            <a:r>
              <a:rPr lang="en-US" sz="2000" dirty="0" smtClean="0">
                <a:solidFill>
                  <a:schemeClr val="tx1"/>
                </a:solidFill>
              </a:rPr>
              <a:t>(</a:t>
            </a:r>
            <a:r>
              <a:rPr lang="en-US" sz="2000" dirty="0">
                <a:solidFill>
                  <a:schemeClr val="tx1"/>
                </a:solidFill>
              </a:rPr>
              <a:t>2) avoidance of contamination of water supplies and navigable </a:t>
            </a:r>
            <a:r>
              <a:rPr lang="en-US" sz="2000" dirty="0" smtClean="0">
                <a:solidFill>
                  <a:schemeClr val="tx1"/>
                </a:solidFill>
              </a:rPr>
              <a:t>waters. </a:t>
            </a:r>
          </a:p>
          <a:p>
            <a:r>
              <a:rPr lang="en-US" sz="2000" dirty="0" smtClean="0">
                <a:solidFill>
                  <a:schemeClr val="tx1"/>
                </a:solidFill>
              </a:rPr>
              <a:t>(3)maintenance </a:t>
            </a:r>
            <a:r>
              <a:rPr lang="en-US" sz="2000" dirty="0">
                <a:solidFill>
                  <a:schemeClr val="tx1"/>
                </a:solidFill>
              </a:rPr>
              <a:t>of clean water </a:t>
            </a:r>
            <a:r>
              <a:rPr lang="en-US" sz="2000" dirty="0" smtClean="0">
                <a:solidFill>
                  <a:schemeClr val="tx1"/>
                </a:solidFill>
              </a:rPr>
              <a:t>supply for irrigation  </a:t>
            </a:r>
          </a:p>
          <a:p>
            <a:r>
              <a:rPr lang="en-US" sz="2000" dirty="0" smtClean="0">
                <a:solidFill>
                  <a:schemeClr val="tx1"/>
                </a:solidFill>
              </a:rPr>
              <a:t>(4</a:t>
            </a:r>
            <a:r>
              <a:rPr lang="en-US" sz="2000" dirty="0">
                <a:solidFill>
                  <a:schemeClr val="tx1"/>
                </a:solidFill>
              </a:rPr>
              <a:t>) </a:t>
            </a:r>
            <a:r>
              <a:rPr lang="en-US" sz="2000" dirty="0" smtClean="0">
                <a:solidFill>
                  <a:schemeClr val="tx1"/>
                </a:solidFill>
              </a:rPr>
              <a:t>general conservation </a:t>
            </a:r>
            <a:r>
              <a:rPr lang="en-US" sz="2000" dirty="0">
                <a:solidFill>
                  <a:schemeClr val="tx1"/>
                </a:solidFill>
              </a:rPr>
              <a:t>of water for all uses. </a:t>
            </a:r>
            <a:endParaRPr lang="en-US" sz="2000" dirty="0" smtClean="0">
              <a:solidFill>
                <a:schemeClr val="tx1"/>
              </a:solidFill>
            </a:endParaRPr>
          </a:p>
          <a:p>
            <a:endParaRPr lang="en-US" sz="2000" dirty="0" smtClean="0">
              <a:solidFill>
                <a:schemeClr val="tx1"/>
              </a:solidFill>
            </a:endParaRPr>
          </a:p>
          <a:p>
            <a:r>
              <a:rPr lang="en-US" sz="2000" dirty="0" smtClean="0">
                <a:solidFill>
                  <a:schemeClr val="tx1"/>
                </a:solidFill>
              </a:rPr>
              <a:t>The </a:t>
            </a:r>
            <a:r>
              <a:rPr lang="en-US" sz="2000" dirty="0">
                <a:solidFill>
                  <a:schemeClr val="tx1"/>
                </a:solidFill>
              </a:rPr>
              <a:t>process removes organics, solids </a:t>
            </a:r>
            <a:r>
              <a:rPr lang="en-US" sz="2000" dirty="0" smtClean="0">
                <a:solidFill>
                  <a:schemeClr val="tx1"/>
                </a:solidFill>
              </a:rPr>
              <a:t>and pathogenic </a:t>
            </a:r>
            <a:r>
              <a:rPr lang="en-US" sz="2000" dirty="0">
                <a:solidFill>
                  <a:schemeClr val="tx1"/>
                </a:solidFill>
              </a:rPr>
              <a:t>organisms form the water or changes them from complex makeup to </a:t>
            </a:r>
            <a:r>
              <a:rPr lang="en-US" sz="2000" dirty="0" smtClean="0">
                <a:solidFill>
                  <a:schemeClr val="tx1"/>
                </a:solidFill>
              </a:rPr>
              <a:t>stable minerals </a:t>
            </a:r>
            <a:r>
              <a:rPr lang="en-US" sz="2000" dirty="0">
                <a:solidFill>
                  <a:schemeClr val="tx1"/>
                </a:solidFill>
              </a:rPr>
              <a:t>or organics that can be compatible with the environment.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4-Secondary Sedimentation Tanks</a:t>
            </a:r>
            <a:endParaRPr lang="en-US" sz="3200" dirty="0"/>
          </a:p>
        </p:txBody>
      </p:sp>
      <p:sp>
        <p:nvSpPr>
          <p:cNvPr id="3" name="Content Placeholder 2"/>
          <p:cNvSpPr>
            <a:spLocks noGrp="1"/>
          </p:cNvSpPr>
          <p:nvPr>
            <p:ph idx="1"/>
          </p:nvPr>
        </p:nvSpPr>
        <p:spPr/>
        <p:txBody>
          <a:bodyPr>
            <a:normAutofit lnSpcReduction="10000"/>
          </a:bodyPr>
          <a:lstStyle/>
          <a:p>
            <a:r>
              <a:rPr lang="en-US" sz="2000" dirty="0" smtClean="0">
                <a:solidFill>
                  <a:schemeClr val="tx1"/>
                </a:solidFill>
              </a:rPr>
              <a:t>The secondary sedimentation tanks settle out the secondary sludge which is the organic matter. This sludge is pumped back into the inlet end of the primary sedimentation tanks and settles with the raw sludge. At this stage the most suspended solids are removed.</a:t>
            </a:r>
          </a:p>
          <a:p>
            <a:r>
              <a:rPr lang="en-US" sz="2000" dirty="0" smtClean="0">
                <a:solidFill>
                  <a:schemeClr val="tx1"/>
                </a:solidFill>
              </a:rPr>
              <a:t>Overflow  rate  ≤  33  m</a:t>
            </a:r>
            <a:r>
              <a:rPr lang="en-US" sz="2000" baseline="30000" dirty="0" smtClean="0">
                <a:solidFill>
                  <a:schemeClr val="tx1"/>
                </a:solidFill>
              </a:rPr>
              <a:t>3</a:t>
            </a:r>
            <a:r>
              <a:rPr lang="en-US" sz="2000" dirty="0" smtClean="0">
                <a:solidFill>
                  <a:schemeClr val="tx1"/>
                </a:solidFill>
              </a:rPr>
              <a:t>/m</a:t>
            </a:r>
            <a:r>
              <a:rPr lang="en-US" sz="2000" baseline="30000" dirty="0" smtClean="0">
                <a:solidFill>
                  <a:schemeClr val="tx1"/>
                </a:solidFill>
              </a:rPr>
              <a:t>2</a:t>
            </a:r>
            <a:r>
              <a:rPr lang="en-US" sz="2000" dirty="0" smtClean="0">
                <a:solidFill>
                  <a:schemeClr val="tx1"/>
                </a:solidFill>
              </a:rPr>
              <a:t>.d  </a:t>
            </a:r>
          </a:p>
          <a:p>
            <a:r>
              <a:rPr lang="en-US" sz="2000" dirty="0" smtClean="0">
                <a:solidFill>
                  <a:schemeClr val="tx1"/>
                </a:solidFill>
              </a:rPr>
              <a:t>Weir  loading  ≤  124  m</a:t>
            </a:r>
            <a:r>
              <a:rPr lang="en-US" sz="2000" baseline="30000" dirty="0" smtClean="0">
                <a:solidFill>
                  <a:schemeClr val="tx1"/>
                </a:solidFill>
              </a:rPr>
              <a:t>3</a:t>
            </a:r>
            <a:r>
              <a:rPr lang="en-US" sz="2000" dirty="0" smtClean="0">
                <a:solidFill>
                  <a:schemeClr val="tx1"/>
                </a:solidFill>
              </a:rPr>
              <a:t>/</a:t>
            </a:r>
            <a:r>
              <a:rPr lang="en-US" sz="2000" dirty="0" err="1" smtClean="0">
                <a:solidFill>
                  <a:schemeClr val="tx1"/>
                </a:solidFill>
              </a:rPr>
              <a:t>m.d</a:t>
            </a:r>
            <a:endParaRPr lang="en-US" sz="2000" dirty="0" smtClean="0">
              <a:solidFill>
                <a:schemeClr val="tx1"/>
              </a:solidFill>
            </a:endParaRPr>
          </a:p>
          <a:p>
            <a:r>
              <a:rPr lang="en-US" sz="2000" dirty="0" smtClean="0">
                <a:solidFill>
                  <a:schemeClr val="tx1"/>
                </a:solidFill>
              </a:rPr>
              <a:t>Minimum  side  water  depth  2.13  m    </a:t>
            </a:r>
          </a:p>
          <a:p>
            <a:r>
              <a:rPr lang="en-US" sz="2000" dirty="0" smtClean="0">
                <a:solidFill>
                  <a:schemeClr val="tx1"/>
                </a:solidFill>
              </a:rPr>
              <a:t>Retention  time  (2  hr  –  3  hr)        use  3  hr    </a:t>
            </a:r>
          </a:p>
          <a:p>
            <a:r>
              <a:rPr lang="en-US" sz="2000" dirty="0" smtClean="0">
                <a:solidFill>
                  <a:schemeClr val="tx1"/>
                </a:solidFill>
              </a:rPr>
              <a:t>BOD Removed (80-90 %)</a:t>
            </a:r>
          </a:p>
          <a:p>
            <a:r>
              <a:rPr lang="en-US" sz="2000" dirty="0" smtClean="0">
                <a:solidFill>
                  <a:schemeClr val="tx1"/>
                </a:solidFill>
              </a:rPr>
              <a:t>Flow  rate  =  26000  m</a:t>
            </a:r>
            <a:r>
              <a:rPr lang="en-US" sz="2000" baseline="30000" dirty="0" smtClean="0">
                <a:solidFill>
                  <a:schemeClr val="tx1"/>
                </a:solidFill>
              </a:rPr>
              <a:t>3</a:t>
            </a:r>
            <a:r>
              <a:rPr lang="en-US" sz="2000" dirty="0" smtClean="0">
                <a:solidFill>
                  <a:schemeClr val="tx1"/>
                </a:solidFill>
              </a:rPr>
              <a:t>/d</a:t>
            </a:r>
          </a:p>
          <a:p>
            <a:r>
              <a:rPr lang="en-US" sz="2000" b="1" dirty="0" smtClean="0">
                <a:solidFill>
                  <a:srgbClr val="FF0000"/>
                </a:solidFill>
              </a:rPr>
              <a:t>Provide  4  circular  tanks  with  a  diameter  of  17  m  and  side  water  depth  of  3.6  m</a:t>
            </a:r>
          </a:p>
          <a:p>
            <a:r>
              <a:rPr lang="en-US" sz="2000" b="1" dirty="0" smtClean="0">
                <a:solidFill>
                  <a:schemeClr val="tx1"/>
                </a:solidFill>
              </a:rPr>
              <a:t>Weir length = 130 m &lt; Circumference =214 m</a:t>
            </a:r>
          </a:p>
          <a:p>
            <a:endParaRPr lang="en-US" sz="2000" dirty="0" smtClean="0"/>
          </a:p>
          <a:p>
            <a:endParaRPr lang="en-US" sz="2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Advanced treatment:</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Chlorine Contact Tank:</a:t>
            </a:r>
          </a:p>
          <a:p>
            <a:r>
              <a:rPr lang="en-US" sz="2000" dirty="0" smtClean="0">
                <a:solidFill>
                  <a:schemeClr val="tx1"/>
                </a:solidFill>
              </a:rPr>
              <a:t>The most common use of chlorine in wastewater treatment is for disinfection. Other uses include odor control and activated sludge bulking control. Chlorination takes prior to the discharge of the final effluent to the receiving waters.</a:t>
            </a:r>
            <a:endParaRPr lang="en-US" sz="2000"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Reuse of Wastewater Effluent And Sludge</a:t>
            </a:r>
            <a:endParaRPr lang="en-US" sz="2800" dirty="0"/>
          </a:p>
        </p:txBody>
      </p:sp>
      <p:sp>
        <p:nvSpPr>
          <p:cNvPr id="3" name="Content Placeholder 2"/>
          <p:cNvSpPr>
            <a:spLocks noGrp="1"/>
          </p:cNvSpPr>
          <p:nvPr>
            <p:ph idx="1"/>
          </p:nvPr>
        </p:nvSpPr>
        <p:spPr/>
        <p:txBody>
          <a:bodyPr>
            <a:normAutofit/>
          </a:bodyPr>
          <a:lstStyle/>
          <a:p>
            <a:r>
              <a:rPr lang="en-US" sz="2000" dirty="0" smtClean="0">
                <a:solidFill>
                  <a:schemeClr val="tx1"/>
                </a:solidFill>
              </a:rPr>
              <a:t>There are many ways to use the effluent water in it.</a:t>
            </a:r>
          </a:p>
          <a:p>
            <a:r>
              <a:rPr lang="en-US" sz="2000" dirty="0" smtClean="0">
                <a:solidFill>
                  <a:schemeClr val="tx1"/>
                </a:solidFill>
              </a:rPr>
              <a:t>But for the situation of </a:t>
            </a:r>
            <a:r>
              <a:rPr lang="en-US" sz="2000" dirty="0" err="1" smtClean="0">
                <a:solidFill>
                  <a:schemeClr val="tx1"/>
                </a:solidFill>
              </a:rPr>
              <a:t>Jenin</a:t>
            </a:r>
            <a:r>
              <a:rPr lang="en-US" sz="2000" dirty="0" smtClean="0">
                <a:solidFill>
                  <a:schemeClr val="tx1"/>
                </a:solidFill>
              </a:rPr>
              <a:t> city the most effective solution for the effluent water is to use it in irrigation since the city of </a:t>
            </a:r>
            <a:r>
              <a:rPr lang="en-US" sz="2000" dirty="0" err="1" smtClean="0">
                <a:solidFill>
                  <a:schemeClr val="tx1"/>
                </a:solidFill>
              </a:rPr>
              <a:t>Jenin</a:t>
            </a:r>
            <a:r>
              <a:rPr lang="en-US" sz="2000" dirty="0" smtClean="0">
                <a:solidFill>
                  <a:schemeClr val="tx1"/>
                </a:solidFill>
              </a:rPr>
              <a:t> is considered as agricultural area, or may be flow to </a:t>
            </a:r>
            <a:r>
              <a:rPr lang="en-US" sz="2000" dirty="0" err="1" smtClean="0">
                <a:solidFill>
                  <a:schemeClr val="tx1"/>
                </a:solidFill>
              </a:rPr>
              <a:t>Wadi</a:t>
            </a:r>
            <a:r>
              <a:rPr lang="en-US" sz="2000" dirty="0" smtClean="0">
                <a:solidFill>
                  <a:schemeClr val="tx1"/>
                </a:solidFill>
              </a:rPr>
              <a:t>.</a:t>
            </a:r>
          </a:p>
          <a:p>
            <a:r>
              <a:rPr lang="en-US" sz="2000" dirty="0" smtClean="0">
                <a:solidFill>
                  <a:schemeClr val="tx1"/>
                </a:solidFill>
              </a:rPr>
              <a:t>Also the produced sludge from the treatment processes can be eliminated by many ways ,</a:t>
            </a:r>
            <a:r>
              <a:rPr lang="en-US" sz="2000" dirty="0" smtClean="0"/>
              <a:t> </a:t>
            </a:r>
            <a:r>
              <a:rPr lang="en-US" sz="2000" dirty="0" smtClean="0">
                <a:solidFill>
                  <a:schemeClr val="tx1"/>
                </a:solidFill>
              </a:rPr>
              <a:t>but</a:t>
            </a:r>
            <a:r>
              <a:rPr lang="en-US" sz="2000" dirty="0" smtClean="0"/>
              <a:t> </a:t>
            </a:r>
            <a:r>
              <a:rPr lang="en-US" sz="2000" dirty="0" smtClean="0">
                <a:solidFill>
                  <a:schemeClr val="tx1"/>
                </a:solidFill>
              </a:rPr>
              <a:t>for the situation of </a:t>
            </a:r>
            <a:r>
              <a:rPr lang="en-US" sz="2000" dirty="0" err="1" smtClean="0">
                <a:solidFill>
                  <a:schemeClr val="tx1"/>
                </a:solidFill>
              </a:rPr>
              <a:t>Jenin</a:t>
            </a:r>
            <a:r>
              <a:rPr lang="en-US" sz="2000" dirty="0" smtClean="0">
                <a:solidFill>
                  <a:schemeClr val="tx1"/>
                </a:solidFill>
              </a:rPr>
              <a:t> the most effective solution nowadays is to store the sludge in a tank to kill the Bacteria then disposal from it into a landfill since people now do not accept to use the sludge as a natural fertilizer but in the future if people accept to use it as fertilizer a sludge treatment units should be designed</a:t>
            </a:r>
            <a:r>
              <a:rPr lang="en-US" sz="2000" dirty="0" smtClean="0"/>
              <a:t>.</a:t>
            </a:r>
          </a:p>
          <a:p>
            <a:r>
              <a:rPr lang="en-US" sz="2000" b="1" dirty="0" smtClean="0">
                <a:solidFill>
                  <a:srgbClr val="FF0000"/>
                </a:solidFill>
              </a:rPr>
              <a:t>A sludge storage tank with 1285  m</a:t>
            </a:r>
            <a:r>
              <a:rPr lang="en-US" sz="2000" b="1" baseline="30000" dirty="0" smtClean="0">
                <a:solidFill>
                  <a:srgbClr val="FF0000"/>
                </a:solidFill>
              </a:rPr>
              <a:t>3</a:t>
            </a:r>
            <a:r>
              <a:rPr lang="en-US" sz="2000" b="1" dirty="0" smtClean="0">
                <a:solidFill>
                  <a:srgbClr val="FF0000"/>
                </a:solidFill>
              </a:rPr>
              <a:t> volume are used to store the sludge for 3 months.</a:t>
            </a:r>
            <a:endParaRPr lang="en-US" sz="2000"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 layout</a:t>
            </a:r>
            <a:endParaRPr lang="en-US" dirty="0"/>
          </a:p>
        </p:txBody>
      </p:sp>
      <p:pic>
        <p:nvPicPr>
          <p:cNvPr id="1028" name="Picture 4" descr="C:\Users\qaedshaer\Desktop\top.jpeg"/>
          <p:cNvPicPr>
            <a:picLocks noGrp="1" noChangeAspect="1" noChangeArrowheads="1"/>
          </p:cNvPicPr>
          <p:nvPr>
            <p:ph idx="1"/>
          </p:nvPr>
        </p:nvPicPr>
        <p:blipFill>
          <a:blip r:embed="rId2" cstate="print"/>
          <a:srcRect/>
          <a:stretch>
            <a:fillRect/>
          </a:stretch>
        </p:blipFill>
        <p:spPr bwMode="auto">
          <a:xfrm>
            <a:off x="304800" y="1862614"/>
            <a:ext cx="8686800" cy="390906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qaedshaer\Desktop\layout.jpeg"/>
          <p:cNvPicPr>
            <a:picLocks noGrp="1" noChangeAspect="1" noChangeArrowheads="1"/>
          </p:cNvPicPr>
          <p:nvPr>
            <p:ph idx="1"/>
          </p:nvPr>
        </p:nvPicPr>
        <p:blipFill>
          <a:blip r:embed="rId2" cstate="print"/>
          <a:srcRect/>
          <a:stretch>
            <a:fillRect/>
          </a:stretch>
        </p:blipFill>
        <p:spPr bwMode="auto">
          <a:xfrm>
            <a:off x="304800" y="381000"/>
            <a:ext cx="8686800" cy="5943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610600" cy="5334000"/>
          </a:xfrm>
        </p:spPr>
        <p:txBody>
          <a:bodyPr>
            <a:normAutofit/>
          </a:bodyPr>
          <a:lstStyle/>
          <a:p>
            <a:pPr algn="ctr"/>
            <a:r>
              <a:rPr lang="en-US" sz="4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rial Narrow" pitchFamily="34" charset="0"/>
              </a:rPr>
              <a:t>Thank you </a:t>
            </a:r>
            <a:br>
              <a:rPr lang="en-US" sz="4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rial Narrow" pitchFamily="34" charset="0"/>
              </a:rPr>
            </a:br>
            <a:r>
              <a:rPr lang="en-US" sz="44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rial Narrow" pitchFamily="34" charset="0"/>
              </a:rPr>
              <a:t>for listening </a:t>
            </a:r>
            <a:endParaRPr lang="en-US" sz="4400"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Arial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City Of Jenin </a:t>
            </a:r>
            <a:endParaRPr lang="en-US" dirty="0"/>
          </a:p>
        </p:txBody>
      </p:sp>
      <p:sp>
        <p:nvSpPr>
          <p:cNvPr id="3" name="Content Placeholder 2"/>
          <p:cNvSpPr>
            <a:spLocks noGrp="1"/>
          </p:cNvSpPr>
          <p:nvPr>
            <p:ph idx="1"/>
          </p:nvPr>
        </p:nvSpPr>
        <p:spPr/>
        <p:txBody>
          <a:bodyPr>
            <a:normAutofit/>
          </a:bodyPr>
          <a:lstStyle/>
          <a:p>
            <a:r>
              <a:rPr lang="en-US" sz="2000" dirty="0">
                <a:solidFill>
                  <a:schemeClr val="tx1"/>
                </a:solidFill>
              </a:rPr>
              <a:t>The City of Jenin </a:t>
            </a:r>
            <a:r>
              <a:rPr lang="en-US" sz="2000" dirty="0" smtClean="0">
                <a:solidFill>
                  <a:schemeClr val="tx1"/>
                </a:solidFill>
              </a:rPr>
              <a:t>is </a:t>
            </a:r>
            <a:r>
              <a:rPr lang="en-US" sz="2000" dirty="0">
                <a:solidFill>
                  <a:schemeClr val="tx1"/>
                </a:solidFill>
              </a:rPr>
              <a:t>located in the northern part of the West </a:t>
            </a:r>
            <a:r>
              <a:rPr lang="en-US" sz="2000" dirty="0" smtClean="0">
                <a:solidFill>
                  <a:schemeClr val="tx1"/>
                </a:solidFill>
              </a:rPr>
              <a:t>Bank.</a:t>
            </a:r>
          </a:p>
          <a:p>
            <a:r>
              <a:rPr lang="en-US" sz="2000" dirty="0">
                <a:solidFill>
                  <a:schemeClr val="tx1"/>
                </a:solidFill>
              </a:rPr>
              <a:t>The total population of the city of Jenin in addition to the refugee camp is </a:t>
            </a:r>
            <a:r>
              <a:rPr lang="en-US" sz="2000" dirty="0" smtClean="0">
                <a:solidFill>
                  <a:schemeClr val="tx1"/>
                </a:solidFill>
              </a:rPr>
              <a:t>estimated at </a:t>
            </a:r>
            <a:r>
              <a:rPr lang="en-US" sz="2000" dirty="0">
                <a:solidFill>
                  <a:schemeClr val="tx1"/>
                </a:solidFill>
              </a:rPr>
              <a:t>49375 </a:t>
            </a:r>
            <a:r>
              <a:rPr lang="en-US" sz="2000" dirty="0" smtClean="0">
                <a:solidFill>
                  <a:schemeClr val="tx1"/>
                </a:solidFill>
              </a:rPr>
              <a:t>inhabitants. (2007)</a:t>
            </a:r>
          </a:p>
          <a:p>
            <a:endParaRPr lang="en-US" sz="2000" dirty="0" smtClean="0">
              <a:solidFill>
                <a:schemeClr val="tx1"/>
              </a:solidFill>
            </a:endParaRPr>
          </a:p>
          <a:p>
            <a:r>
              <a:rPr lang="en-US" sz="2000" dirty="0">
                <a:solidFill>
                  <a:schemeClr val="tx1"/>
                </a:solidFill>
              </a:rPr>
              <a:t>The total Municipal area is 11000 donums of which an area of 7000 donums </a:t>
            </a:r>
            <a:r>
              <a:rPr lang="en-US" sz="2000" dirty="0" smtClean="0">
                <a:solidFill>
                  <a:schemeClr val="tx1"/>
                </a:solidFill>
              </a:rPr>
              <a:t>is considered </a:t>
            </a:r>
            <a:r>
              <a:rPr lang="en-US" sz="2000" dirty="0">
                <a:solidFill>
                  <a:schemeClr val="tx1"/>
                </a:solidFill>
              </a:rPr>
              <a:t>to be as built area. Jenin is situated at 104 </a:t>
            </a:r>
            <a:r>
              <a:rPr lang="en-US" sz="2000" dirty="0" smtClean="0">
                <a:solidFill>
                  <a:schemeClr val="tx1"/>
                </a:solidFill>
              </a:rPr>
              <a:t>meters above </a:t>
            </a:r>
            <a:r>
              <a:rPr lang="en-US" sz="2000" dirty="0">
                <a:solidFill>
                  <a:schemeClr val="tx1"/>
                </a:solidFill>
              </a:rPr>
              <a:t>mean see level</a:t>
            </a:r>
            <a:r>
              <a:rPr lang="en-US" sz="2000" dirty="0" smtClean="0">
                <a:solidFill>
                  <a:schemeClr val="tx1"/>
                </a:solidFill>
              </a:rPr>
              <a:t>.</a:t>
            </a:r>
          </a:p>
          <a:p>
            <a:endParaRPr lang="en-US" sz="2000" dirty="0" smtClean="0">
              <a:solidFill>
                <a:schemeClr val="tx1"/>
              </a:solidFill>
            </a:endParaRPr>
          </a:p>
          <a:p>
            <a:r>
              <a:rPr lang="en-US" sz="2000" dirty="0">
                <a:solidFill>
                  <a:schemeClr val="tx1"/>
                </a:solidFill>
              </a:rPr>
              <a:t>The Jenin city depends on </a:t>
            </a:r>
            <a:r>
              <a:rPr lang="en-US" sz="2000" dirty="0" smtClean="0">
                <a:solidFill>
                  <a:schemeClr val="tx1"/>
                </a:solidFill>
              </a:rPr>
              <a:t>many water supplies such as groundwater </a:t>
            </a:r>
            <a:r>
              <a:rPr lang="en-US" sz="2000" dirty="0">
                <a:solidFill>
                  <a:schemeClr val="tx1"/>
                </a:solidFill>
              </a:rPr>
              <a:t>represented by </a:t>
            </a:r>
            <a:r>
              <a:rPr lang="en-US" sz="2000" dirty="0" smtClean="0">
                <a:solidFill>
                  <a:schemeClr val="tx1"/>
                </a:solidFill>
              </a:rPr>
              <a:t>both wells </a:t>
            </a:r>
            <a:r>
              <a:rPr lang="en-US" sz="2000" dirty="0">
                <a:solidFill>
                  <a:schemeClr val="tx1"/>
                </a:solidFill>
              </a:rPr>
              <a:t>and </a:t>
            </a:r>
            <a:r>
              <a:rPr lang="en-US" sz="2000" dirty="0" smtClean="0">
                <a:solidFill>
                  <a:schemeClr val="tx1"/>
                </a:solidFill>
              </a:rPr>
              <a:t>springs, water supplied from the municipality by network , and the water provided from Mecorot.</a:t>
            </a:r>
          </a:p>
          <a:p>
            <a:endParaRPr lang="en-US" sz="2000" dirty="0" smtClean="0">
              <a:solidFill>
                <a:schemeClr val="tx1"/>
              </a:solidFill>
            </a:endParaRPr>
          </a:p>
          <a:p>
            <a:r>
              <a:rPr lang="en-US" sz="2000" dirty="0" smtClean="0">
                <a:solidFill>
                  <a:schemeClr val="tx1"/>
                </a:solidFill>
              </a:rPr>
              <a:t> Water consumption is estimated to be approximately 85 l/</a:t>
            </a:r>
            <a:r>
              <a:rPr lang="en-US" sz="2000" dirty="0" err="1" smtClean="0">
                <a:solidFill>
                  <a:schemeClr val="tx1"/>
                </a:solidFill>
              </a:rPr>
              <a:t>c.d</a:t>
            </a:r>
            <a:r>
              <a:rPr lang="en-US" sz="2000" dirty="0" smtClean="0">
                <a:solidFill>
                  <a:schemeClr val="tx1"/>
                </a:solidFill>
              </a:rPr>
              <a:t> .  </a:t>
            </a:r>
            <a:endParaRPr lang="en-US"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Wastewater Disposal And Characteristics</a:t>
            </a:r>
            <a:endParaRPr lang="en-US" sz="3200" dirty="0"/>
          </a:p>
        </p:txBody>
      </p:sp>
      <p:graphicFrame>
        <p:nvGraphicFramePr>
          <p:cNvPr id="4" name="Content Placeholder 3"/>
          <p:cNvGraphicFramePr>
            <a:graphicFrameLocks noGrp="1"/>
          </p:cNvGraphicFramePr>
          <p:nvPr>
            <p:ph idx="1"/>
          </p:nvPr>
        </p:nvGraphicFramePr>
        <p:xfrm>
          <a:off x="457200" y="4343400"/>
          <a:ext cx="8229600" cy="14833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PH</a:t>
                      </a:r>
                      <a:endParaRPr lang="en-US" dirty="0"/>
                    </a:p>
                  </a:txBody>
                  <a:tcPr/>
                </a:tc>
                <a:tc>
                  <a:txBody>
                    <a:bodyPr/>
                    <a:lstStyle/>
                    <a:p>
                      <a:r>
                        <a:rPr lang="en-US" dirty="0" smtClean="0"/>
                        <a:t>BOD</a:t>
                      </a:r>
                      <a:endParaRPr lang="en-US" dirty="0"/>
                    </a:p>
                  </a:txBody>
                  <a:tcPr/>
                </a:tc>
                <a:tc>
                  <a:txBody>
                    <a:bodyPr/>
                    <a:lstStyle/>
                    <a:p>
                      <a:r>
                        <a:rPr lang="en-US" dirty="0" smtClean="0"/>
                        <a:t>COD</a:t>
                      </a:r>
                      <a:endParaRPr lang="en-US" dirty="0"/>
                    </a:p>
                  </a:txBody>
                  <a:tcPr/>
                </a:tc>
                <a:tc>
                  <a:txBody>
                    <a:bodyPr/>
                    <a:lstStyle/>
                    <a:p>
                      <a:r>
                        <a:rPr lang="en-US" dirty="0" smtClean="0"/>
                        <a:t>TSS</a:t>
                      </a:r>
                      <a:endParaRPr lang="en-US" dirty="0"/>
                    </a:p>
                  </a:txBody>
                  <a:tcPr/>
                </a:tc>
                <a:tc>
                  <a:txBody>
                    <a:bodyPr/>
                    <a:lstStyle/>
                    <a:p>
                      <a:r>
                        <a:rPr lang="en-US" dirty="0" err="1" smtClean="0"/>
                        <a:t>Cloride</a:t>
                      </a:r>
                      <a:endParaRPr lang="en-US" dirty="0"/>
                    </a:p>
                  </a:txBody>
                  <a:tcPr/>
                </a:tc>
                <a:tc>
                  <a:txBody>
                    <a:bodyPr/>
                    <a:lstStyle/>
                    <a:p>
                      <a:r>
                        <a:rPr lang="en-US" dirty="0" smtClean="0"/>
                        <a:t>sodium</a:t>
                      </a:r>
                      <a:endParaRPr lang="en-US" dirty="0"/>
                    </a:p>
                  </a:txBody>
                  <a:tcPr/>
                </a:tc>
              </a:tr>
              <a:tr h="370840">
                <a:tc>
                  <a:txBody>
                    <a:bodyPr/>
                    <a:lstStyle/>
                    <a:p>
                      <a:pPr algn="ctr" fontAlgn="t"/>
                      <a:r>
                        <a:rPr lang="en-US" sz="1800" b="0" i="0" u="none" strike="noStrike" dirty="0">
                          <a:solidFill>
                            <a:srgbClr val="000000"/>
                          </a:solidFill>
                          <a:latin typeface="Times New Roman"/>
                        </a:rPr>
                        <a:t>7.5</a:t>
                      </a:r>
                    </a:p>
                  </a:txBody>
                  <a:tcPr marL="9525" marR="9525" marT="9525" marB="0"/>
                </a:tc>
                <a:tc>
                  <a:txBody>
                    <a:bodyPr/>
                    <a:lstStyle/>
                    <a:p>
                      <a:pPr algn="ctr" fontAlgn="t"/>
                      <a:r>
                        <a:rPr lang="en-US" sz="1800" b="0" i="0" u="none" strike="noStrike" dirty="0" smtClean="0">
                          <a:solidFill>
                            <a:srgbClr val="000000"/>
                          </a:solidFill>
                          <a:latin typeface="Times New Roman"/>
                        </a:rPr>
                        <a:t>1,100</a:t>
                      </a:r>
                      <a:endParaRPr lang="en-US" sz="1800" b="0" i="0" u="none" strike="noStrike" dirty="0">
                        <a:solidFill>
                          <a:srgbClr val="000000"/>
                        </a:solidFill>
                        <a:latin typeface="Times New Roman"/>
                      </a:endParaRPr>
                    </a:p>
                  </a:txBody>
                  <a:tcPr marL="9525" marR="9525" marT="9525" marB="0"/>
                </a:tc>
                <a:tc>
                  <a:txBody>
                    <a:bodyPr/>
                    <a:lstStyle/>
                    <a:p>
                      <a:pPr algn="ctr" fontAlgn="t"/>
                      <a:r>
                        <a:rPr lang="en-US" sz="1800" b="0" i="0" u="none" strike="noStrike" dirty="0" smtClean="0">
                          <a:solidFill>
                            <a:srgbClr val="000000"/>
                          </a:solidFill>
                          <a:latin typeface="Times New Roman"/>
                        </a:rPr>
                        <a:t>1,440</a:t>
                      </a:r>
                      <a:endParaRPr lang="en-US" sz="1800" b="0" i="0" u="none" strike="noStrike" dirty="0">
                        <a:solidFill>
                          <a:srgbClr val="000000"/>
                        </a:solidFill>
                        <a:latin typeface="Times New Roman"/>
                      </a:endParaRPr>
                    </a:p>
                  </a:txBody>
                  <a:tcPr marL="9525" marR="9525" marT="9525" marB="0"/>
                </a:tc>
                <a:tc>
                  <a:txBody>
                    <a:bodyPr/>
                    <a:lstStyle/>
                    <a:p>
                      <a:pPr algn="ctr" fontAlgn="t"/>
                      <a:r>
                        <a:rPr lang="en-US" sz="1800" b="0" i="0" u="none" strike="noStrike">
                          <a:solidFill>
                            <a:srgbClr val="000000"/>
                          </a:solidFill>
                          <a:latin typeface="Times New Roman"/>
                        </a:rPr>
                        <a:t>1,088</a:t>
                      </a:r>
                    </a:p>
                  </a:txBody>
                  <a:tcPr marL="9525" marR="9525" marT="9525" marB="0"/>
                </a:tc>
                <a:tc>
                  <a:txBody>
                    <a:bodyPr/>
                    <a:lstStyle/>
                    <a:p>
                      <a:pPr algn="ctr" fontAlgn="t"/>
                      <a:r>
                        <a:rPr lang="en-US" sz="1800" b="0" i="0" u="none" strike="noStrike">
                          <a:solidFill>
                            <a:srgbClr val="000000"/>
                          </a:solidFill>
                          <a:latin typeface="Times New Roman"/>
                        </a:rPr>
                        <a:t>1,400</a:t>
                      </a:r>
                    </a:p>
                  </a:txBody>
                  <a:tcPr marL="9525" marR="9525" marT="9525" marB="0"/>
                </a:tc>
                <a:tc>
                  <a:txBody>
                    <a:bodyPr/>
                    <a:lstStyle/>
                    <a:p>
                      <a:pPr algn="ctr" fontAlgn="t"/>
                      <a:r>
                        <a:rPr lang="en-US" sz="1800" b="0" i="0" u="none" strike="noStrike" dirty="0">
                          <a:solidFill>
                            <a:srgbClr val="000000"/>
                          </a:solidFill>
                          <a:latin typeface="Times New Roman"/>
                        </a:rPr>
                        <a:t>700</a:t>
                      </a:r>
                    </a:p>
                  </a:txBody>
                  <a:tcPr marL="9525" marR="9525" marT="9525" marB="0"/>
                </a:tc>
              </a:tr>
              <a:tr h="370840">
                <a:tc>
                  <a:txBody>
                    <a:bodyPr/>
                    <a:lstStyle/>
                    <a:p>
                      <a:r>
                        <a:rPr lang="en-US" dirty="0" smtClean="0">
                          <a:solidFill>
                            <a:schemeClr val="tx1"/>
                          </a:solidFill>
                        </a:rPr>
                        <a:t>Nitrates</a:t>
                      </a:r>
                      <a:endParaRPr lang="en-US" dirty="0">
                        <a:solidFill>
                          <a:schemeClr val="tx1"/>
                        </a:solidFill>
                      </a:endParaRPr>
                    </a:p>
                  </a:txBody>
                  <a:tcPr/>
                </a:tc>
                <a:tc>
                  <a:txBody>
                    <a:bodyPr/>
                    <a:lstStyle/>
                    <a:p>
                      <a:r>
                        <a:rPr lang="en-US" dirty="0" smtClean="0">
                          <a:solidFill>
                            <a:schemeClr val="tx1"/>
                          </a:solidFill>
                        </a:rPr>
                        <a:t>Nitrate N</a:t>
                      </a:r>
                      <a:endParaRPr lang="en-US" dirty="0">
                        <a:solidFill>
                          <a:schemeClr val="tx1"/>
                        </a:solidFill>
                      </a:endParaRPr>
                    </a:p>
                  </a:txBody>
                  <a:tcPr/>
                </a:tc>
                <a:tc>
                  <a:txBody>
                    <a:bodyPr/>
                    <a:lstStyle/>
                    <a:p>
                      <a:r>
                        <a:rPr lang="en-US" dirty="0" smtClean="0">
                          <a:solidFill>
                            <a:schemeClr val="tx1"/>
                          </a:solidFill>
                        </a:rPr>
                        <a:t>Nitrite</a:t>
                      </a:r>
                      <a:endParaRPr lang="en-US" dirty="0">
                        <a:solidFill>
                          <a:schemeClr val="tx1"/>
                        </a:solidFill>
                      </a:endParaRPr>
                    </a:p>
                  </a:txBody>
                  <a:tcPr/>
                </a:tc>
                <a:tc>
                  <a:txBody>
                    <a:bodyPr/>
                    <a:lstStyle/>
                    <a:p>
                      <a:r>
                        <a:rPr lang="en-US" dirty="0" err="1" smtClean="0">
                          <a:solidFill>
                            <a:schemeClr val="tx1"/>
                          </a:solidFill>
                        </a:rPr>
                        <a:t>Phospha</a:t>
                      </a:r>
                      <a:endParaRPr lang="en-US" dirty="0">
                        <a:solidFill>
                          <a:schemeClr val="tx1"/>
                        </a:solidFill>
                      </a:endParaRPr>
                    </a:p>
                  </a:txBody>
                  <a:tcPr/>
                </a:tc>
                <a:tc>
                  <a:txBody>
                    <a:bodyPr/>
                    <a:lstStyle/>
                    <a:p>
                      <a:r>
                        <a:rPr lang="en-US" dirty="0" err="1" smtClean="0">
                          <a:solidFill>
                            <a:schemeClr val="tx1"/>
                          </a:solidFill>
                        </a:rPr>
                        <a:t>Phospho</a:t>
                      </a:r>
                      <a:endParaRPr lang="en-US" dirty="0">
                        <a:solidFill>
                          <a:schemeClr val="tx1"/>
                        </a:solidFill>
                      </a:endParaRPr>
                    </a:p>
                  </a:txBody>
                  <a:tcPr/>
                </a:tc>
                <a:tc>
                  <a:txBody>
                    <a:bodyPr/>
                    <a:lstStyle/>
                    <a:p>
                      <a:endParaRPr lang="en-US" dirty="0">
                        <a:solidFill>
                          <a:schemeClr val="tx1"/>
                        </a:solidFill>
                      </a:endParaRPr>
                    </a:p>
                  </a:txBody>
                  <a:tcPr/>
                </a:tc>
              </a:tr>
              <a:tr h="370840">
                <a:tc>
                  <a:txBody>
                    <a:bodyPr/>
                    <a:lstStyle/>
                    <a:p>
                      <a:pPr algn="ctr" fontAlgn="t"/>
                      <a:r>
                        <a:rPr lang="en-US" sz="1800" b="0" i="0" u="none" strike="noStrike" dirty="0">
                          <a:solidFill>
                            <a:srgbClr val="000000"/>
                          </a:solidFill>
                          <a:latin typeface="Times New Roman"/>
                        </a:rPr>
                        <a:t>182</a:t>
                      </a:r>
                    </a:p>
                  </a:txBody>
                  <a:tcPr marL="9525" marR="9525" marT="9525" marB="0"/>
                </a:tc>
                <a:tc>
                  <a:txBody>
                    <a:bodyPr/>
                    <a:lstStyle/>
                    <a:p>
                      <a:pPr algn="ctr" fontAlgn="t"/>
                      <a:r>
                        <a:rPr lang="en-US" sz="1800" b="0" i="0" u="none" strike="noStrike">
                          <a:solidFill>
                            <a:srgbClr val="000000"/>
                          </a:solidFill>
                          <a:latin typeface="Times New Roman"/>
                        </a:rPr>
                        <a:t>41.4</a:t>
                      </a:r>
                    </a:p>
                  </a:txBody>
                  <a:tcPr marL="9525" marR="9525" marT="9525" marB="0"/>
                </a:tc>
                <a:tc>
                  <a:txBody>
                    <a:bodyPr/>
                    <a:lstStyle/>
                    <a:p>
                      <a:pPr algn="ctr" fontAlgn="t"/>
                      <a:r>
                        <a:rPr lang="en-US" sz="1800" b="0" i="0" u="none" strike="noStrike">
                          <a:solidFill>
                            <a:srgbClr val="000000"/>
                          </a:solidFill>
                          <a:latin typeface="Times New Roman"/>
                        </a:rPr>
                        <a:t>0.2</a:t>
                      </a:r>
                    </a:p>
                  </a:txBody>
                  <a:tcPr marL="9525" marR="9525" marT="9525" marB="0"/>
                </a:tc>
                <a:tc>
                  <a:txBody>
                    <a:bodyPr/>
                    <a:lstStyle/>
                    <a:p>
                      <a:pPr algn="ctr" fontAlgn="t"/>
                      <a:r>
                        <a:rPr lang="en-US" sz="1800" b="0" i="0" u="none" strike="noStrike">
                          <a:solidFill>
                            <a:srgbClr val="000000"/>
                          </a:solidFill>
                          <a:latin typeface="Times New Roman"/>
                        </a:rPr>
                        <a:t>46</a:t>
                      </a:r>
                    </a:p>
                  </a:txBody>
                  <a:tcPr marL="9525" marR="9525" marT="9525" marB="0"/>
                </a:tc>
                <a:tc>
                  <a:txBody>
                    <a:bodyPr/>
                    <a:lstStyle/>
                    <a:p>
                      <a:pPr algn="ctr" fontAlgn="t"/>
                      <a:r>
                        <a:rPr lang="en-US" sz="1800" b="0" i="0" u="none" strike="noStrike" dirty="0">
                          <a:solidFill>
                            <a:srgbClr val="000000"/>
                          </a:solidFill>
                          <a:latin typeface="Times New Roman"/>
                        </a:rPr>
                        <a:t>15.3</a:t>
                      </a:r>
                    </a:p>
                  </a:txBody>
                  <a:tcPr marL="9525" marR="9525" marT="9525" marB="0"/>
                </a:tc>
                <a:tc>
                  <a:txBody>
                    <a:bodyPr/>
                    <a:lstStyle/>
                    <a:p>
                      <a:endParaRPr lang="en-US" dirty="0"/>
                    </a:p>
                  </a:txBody>
                  <a:tcPr/>
                </a:tc>
              </a:tr>
            </a:tbl>
          </a:graphicData>
        </a:graphic>
      </p:graphicFrame>
      <p:sp>
        <p:nvSpPr>
          <p:cNvPr id="5" name="TextBox 4"/>
          <p:cNvSpPr txBox="1"/>
          <p:nvPr/>
        </p:nvSpPr>
        <p:spPr>
          <a:xfrm>
            <a:off x="533400" y="1828800"/>
            <a:ext cx="8153400" cy="1631216"/>
          </a:xfrm>
          <a:prstGeom prst="rect">
            <a:avLst/>
          </a:prstGeom>
          <a:noFill/>
        </p:spPr>
        <p:txBody>
          <a:bodyPr wrap="square" rtlCol="0">
            <a:spAutoFit/>
          </a:bodyPr>
          <a:lstStyle/>
          <a:p>
            <a:pPr>
              <a:buSzPct val="110000"/>
              <a:buFont typeface="Arial" pitchFamily="34" charset="0"/>
              <a:buChar char="•"/>
            </a:pPr>
            <a:r>
              <a:rPr lang="en-US" sz="2000" dirty="0" smtClean="0"/>
              <a:t> Approximately </a:t>
            </a:r>
            <a:r>
              <a:rPr lang="en-US" sz="2000" dirty="0"/>
              <a:t>60% of the wastewater generated from households in the </a:t>
            </a:r>
            <a:r>
              <a:rPr lang="en-US" sz="2000" dirty="0" smtClean="0"/>
              <a:t>        Jenin City </a:t>
            </a:r>
            <a:r>
              <a:rPr lang="en-US" sz="2000" dirty="0"/>
              <a:t>is collected by sewer networks and conveyed to central facilities for </a:t>
            </a:r>
            <a:r>
              <a:rPr lang="en-US" sz="2000" dirty="0" smtClean="0"/>
              <a:t>treatment and </a:t>
            </a:r>
            <a:r>
              <a:rPr lang="en-US" sz="2000" dirty="0"/>
              <a:t>disposal</a:t>
            </a:r>
            <a:r>
              <a:rPr lang="en-US" sz="2000" dirty="0" smtClean="0"/>
              <a:t>.</a:t>
            </a:r>
          </a:p>
          <a:p>
            <a:pPr>
              <a:buFont typeface="Arial" pitchFamily="34" charset="0"/>
              <a:buChar char="•"/>
            </a:pPr>
            <a:r>
              <a:rPr lang="en-US" sz="2000" dirty="0" smtClean="0"/>
              <a:t> The cesspits are </a:t>
            </a:r>
            <a:r>
              <a:rPr lang="en-US" sz="2000" dirty="0"/>
              <a:t>the main methods </a:t>
            </a:r>
            <a:r>
              <a:rPr lang="en-US" sz="2000" dirty="0" smtClean="0"/>
              <a:t>of wastewater </a:t>
            </a:r>
            <a:r>
              <a:rPr lang="en-US" sz="2000" dirty="0"/>
              <a:t>disposal in the </a:t>
            </a:r>
            <a:r>
              <a:rPr lang="en-US" sz="2000" dirty="0" smtClean="0"/>
              <a:t>Jenin.</a:t>
            </a:r>
          </a:p>
          <a:p>
            <a:endParaRPr lang="en-US" sz="2000" dirty="0" smtClean="0"/>
          </a:p>
        </p:txBody>
      </p:sp>
      <p:sp>
        <p:nvSpPr>
          <p:cNvPr id="6" name="TextBox 5"/>
          <p:cNvSpPr txBox="1"/>
          <p:nvPr/>
        </p:nvSpPr>
        <p:spPr>
          <a:xfrm>
            <a:off x="457200" y="3352800"/>
            <a:ext cx="7696200" cy="923330"/>
          </a:xfrm>
          <a:prstGeom prst="rect">
            <a:avLst/>
          </a:prstGeom>
          <a:noFill/>
        </p:spPr>
        <p:txBody>
          <a:bodyPr wrap="square" rtlCol="0">
            <a:spAutoFit/>
          </a:bodyPr>
          <a:lstStyle/>
          <a:p>
            <a:endParaRPr lang="en-US" dirty="0" smtClean="0"/>
          </a:p>
          <a:p>
            <a:endParaRPr lang="en-US" dirty="0"/>
          </a:p>
          <a:p>
            <a:r>
              <a:rPr lang="en-US" dirty="0" smtClean="0"/>
              <a:t>Characteristics of Wastewater for the city of Jenin.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Analysis Of Current And Rehabilitated Situation</a:t>
            </a:r>
            <a:endParaRPr lang="en-US" sz="3200" dirty="0"/>
          </a:p>
        </p:txBody>
      </p:sp>
      <p:sp>
        <p:nvSpPr>
          <p:cNvPr id="3" name="Content Placeholder 2"/>
          <p:cNvSpPr>
            <a:spLocks noGrp="1"/>
          </p:cNvSpPr>
          <p:nvPr>
            <p:ph idx="1"/>
          </p:nvPr>
        </p:nvSpPr>
        <p:spPr/>
        <p:txBody>
          <a:bodyPr>
            <a:normAutofit/>
          </a:bodyPr>
          <a:lstStyle/>
          <a:p>
            <a:r>
              <a:rPr lang="en-US" sz="1800" dirty="0">
                <a:solidFill>
                  <a:schemeClr val="tx1"/>
                </a:solidFill>
              </a:rPr>
              <a:t>The current Wastewater treatment plant WWTP of Jenin was constructed </a:t>
            </a:r>
            <a:r>
              <a:rPr lang="en-US" sz="1800" dirty="0" smtClean="0">
                <a:solidFill>
                  <a:schemeClr val="tx1"/>
                </a:solidFill>
              </a:rPr>
              <a:t>in 1972 </a:t>
            </a:r>
            <a:r>
              <a:rPr lang="en-US" sz="1800" dirty="0">
                <a:solidFill>
                  <a:schemeClr val="tx1"/>
                </a:solidFill>
              </a:rPr>
              <a:t>west of the city. The WWTP consists of two aerated lagoons in </a:t>
            </a:r>
            <a:r>
              <a:rPr lang="en-US" sz="1800" dirty="0" smtClean="0">
                <a:solidFill>
                  <a:schemeClr val="tx1"/>
                </a:solidFill>
              </a:rPr>
              <a:t>series followed </a:t>
            </a:r>
            <a:r>
              <a:rPr lang="en-US" sz="1800" dirty="0">
                <a:solidFill>
                  <a:schemeClr val="tx1"/>
                </a:solidFill>
              </a:rPr>
              <a:t>by a polishing </a:t>
            </a:r>
            <a:r>
              <a:rPr lang="en-US" sz="1800" dirty="0" smtClean="0">
                <a:solidFill>
                  <a:schemeClr val="tx1"/>
                </a:solidFill>
              </a:rPr>
              <a:t>pond .</a:t>
            </a:r>
          </a:p>
          <a:p>
            <a:endParaRPr lang="en-US" sz="1800" dirty="0">
              <a:solidFill>
                <a:schemeClr val="tx1"/>
              </a:solidFill>
            </a:endParaRPr>
          </a:p>
        </p:txBody>
      </p:sp>
      <p:pic>
        <p:nvPicPr>
          <p:cNvPr id="5" name="صورة 3" descr="Untitled.png"/>
          <p:cNvPicPr/>
          <p:nvPr/>
        </p:nvPicPr>
        <p:blipFill>
          <a:blip r:embed="rId2" cstate="print"/>
          <a:stretch>
            <a:fillRect/>
          </a:stretch>
        </p:blipFill>
        <p:spPr>
          <a:xfrm>
            <a:off x="2590800" y="2514600"/>
            <a:ext cx="4038600" cy="37957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838200"/>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US" dirty="0" smtClean="0"/>
                        <a:t>Dimensions</a:t>
                      </a:r>
                      <a:endParaRPr lang="en-US" dirty="0"/>
                    </a:p>
                  </a:txBody>
                  <a:tcPr/>
                </a:tc>
                <a:tc>
                  <a:txBody>
                    <a:bodyPr/>
                    <a:lstStyle/>
                    <a:p>
                      <a:r>
                        <a:rPr lang="en-US" dirty="0" smtClean="0"/>
                        <a:t>Aerated Lagoon</a:t>
                      </a:r>
                      <a:r>
                        <a:rPr lang="en-US" baseline="0" dirty="0" smtClean="0"/>
                        <a:t> 1</a:t>
                      </a:r>
                      <a:endParaRPr lang="en-US" dirty="0"/>
                    </a:p>
                  </a:txBody>
                  <a:tcPr/>
                </a:tc>
                <a:tc>
                  <a:txBody>
                    <a:bodyPr/>
                    <a:lstStyle/>
                    <a:p>
                      <a:r>
                        <a:rPr lang="en-US" dirty="0" smtClean="0"/>
                        <a:t>Aerated Lagoon 2</a:t>
                      </a:r>
                      <a:endParaRPr lang="en-US" dirty="0"/>
                    </a:p>
                  </a:txBody>
                  <a:tcPr/>
                </a:tc>
                <a:tc>
                  <a:txBody>
                    <a:bodyPr/>
                    <a:lstStyle/>
                    <a:p>
                      <a:r>
                        <a:rPr lang="en-US" dirty="0" smtClean="0"/>
                        <a:t>Polishing Pond</a:t>
                      </a:r>
                      <a:endParaRPr lang="en-US" dirty="0"/>
                    </a:p>
                  </a:txBody>
                  <a:tcPr/>
                </a:tc>
              </a:tr>
              <a:tr h="370840">
                <a:tc>
                  <a:txBody>
                    <a:bodyPr/>
                    <a:lstStyle/>
                    <a:p>
                      <a:pPr marL="62865" marR="0" algn="ctr">
                        <a:lnSpc>
                          <a:spcPct val="115000"/>
                        </a:lnSpc>
                        <a:spcBef>
                          <a:spcPts val="0"/>
                        </a:spcBef>
                        <a:spcAft>
                          <a:spcPts val="0"/>
                        </a:spcAft>
                      </a:pPr>
                      <a:r>
                        <a:rPr lang="en-US" sz="1800" dirty="0">
                          <a:latin typeface="Arial"/>
                          <a:ea typeface="Times New Roman"/>
                          <a:cs typeface="Arial"/>
                        </a:rPr>
                        <a:t>Width  (m)</a:t>
                      </a:r>
                      <a:endParaRPr lang="en-US" sz="1800" dirty="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a:latin typeface="Arial"/>
                          <a:ea typeface="Times New Roman"/>
                          <a:cs typeface="Arial"/>
                        </a:rPr>
                        <a:t>27</a:t>
                      </a:r>
                      <a:endParaRPr lang="en-US" sz="1800">
                        <a:latin typeface="Calibri"/>
                        <a:ea typeface="Times New Roman"/>
                        <a:cs typeface="Arial"/>
                      </a:endParaRPr>
                    </a:p>
                  </a:txBody>
                  <a:tcPr marL="0" marR="0" marT="0" marB="0"/>
                </a:tc>
                <a:tc>
                  <a:txBody>
                    <a:bodyPr/>
                    <a:lstStyle/>
                    <a:p>
                      <a:pPr marL="62230" marR="0" algn="ctr">
                        <a:lnSpc>
                          <a:spcPct val="115000"/>
                        </a:lnSpc>
                        <a:spcBef>
                          <a:spcPts val="0"/>
                        </a:spcBef>
                        <a:spcAft>
                          <a:spcPts val="0"/>
                        </a:spcAft>
                      </a:pPr>
                      <a:r>
                        <a:rPr lang="en-US" sz="1800">
                          <a:latin typeface="Arial"/>
                          <a:ea typeface="Times New Roman"/>
                          <a:cs typeface="Arial"/>
                        </a:rPr>
                        <a:t>26</a:t>
                      </a:r>
                      <a:endParaRPr lang="en-US" sz="180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dirty="0">
                          <a:latin typeface="Arial"/>
                          <a:ea typeface="Times New Roman"/>
                          <a:cs typeface="Arial"/>
                        </a:rPr>
                        <a:t>26.75</a:t>
                      </a:r>
                      <a:endParaRPr lang="en-US" sz="1800" dirty="0">
                        <a:latin typeface="Calibri"/>
                        <a:ea typeface="Times New Roman"/>
                        <a:cs typeface="Arial"/>
                      </a:endParaRPr>
                    </a:p>
                  </a:txBody>
                  <a:tcPr marL="0" marR="0" marT="0" marB="0"/>
                </a:tc>
              </a:tr>
              <a:tr h="370840">
                <a:tc>
                  <a:txBody>
                    <a:bodyPr/>
                    <a:lstStyle/>
                    <a:p>
                      <a:pPr marL="62865" marR="0" algn="ctr">
                        <a:lnSpc>
                          <a:spcPct val="115000"/>
                        </a:lnSpc>
                        <a:spcBef>
                          <a:spcPts val="0"/>
                        </a:spcBef>
                        <a:spcAft>
                          <a:spcPts val="0"/>
                        </a:spcAft>
                      </a:pPr>
                      <a:r>
                        <a:rPr lang="en-US" sz="1800" dirty="0" smtClean="0">
                          <a:latin typeface="Arial"/>
                          <a:ea typeface="Times New Roman"/>
                          <a:cs typeface="Arial"/>
                        </a:rPr>
                        <a:t> Leng</a:t>
                      </a:r>
                      <a:r>
                        <a:rPr lang="en-US" sz="1800" spc="5" dirty="0" smtClean="0">
                          <a:latin typeface="Arial"/>
                          <a:ea typeface="Times New Roman"/>
                          <a:cs typeface="Arial"/>
                        </a:rPr>
                        <a:t>t</a:t>
                      </a:r>
                      <a:r>
                        <a:rPr lang="en-US" sz="1800" dirty="0" smtClean="0">
                          <a:latin typeface="Arial"/>
                          <a:ea typeface="Times New Roman"/>
                          <a:cs typeface="Arial"/>
                        </a:rPr>
                        <a:t>h</a:t>
                      </a:r>
                      <a:r>
                        <a:rPr lang="en-US" sz="1800" spc="30" dirty="0" smtClean="0">
                          <a:latin typeface="Arial"/>
                          <a:ea typeface="Times New Roman"/>
                          <a:cs typeface="Arial"/>
                        </a:rPr>
                        <a:t>  </a:t>
                      </a:r>
                      <a:r>
                        <a:rPr lang="en-US" sz="1800" dirty="0">
                          <a:latin typeface="Arial"/>
                          <a:ea typeface="Times New Roman"/>
                          <a:cs typeface="Arial"/>
                        </a:rPr>
                        <a:t>(</a:t>
                      </a:r>
                      <a:r>
                        <a:rPr lang="en-US" sz="1800" spc="5" dirty="0">
                          <a:latin typeface="Arial"/>
                          <a:ea typeface="Times New Roman"/>
                          <a:cs typeface="Arial"/>
                        </a:rPr>
                        <a:t>m</a:t>
                      </a:r>
                      <a:r>
                        <a:rPr lang="en-US" sz="1800" dirty="0">
                          <a:latin typeface="Arial"/>
                          <a:ea typeface="Times New Roman"/>
                          <a:cs typeface="Arial"/>
                        </a:rPr>
                        <a:t>)</a:t>
                      </a:r>
                      <a:endParaRPr lang="en-US" sz="1800" dirty="0">
                        <a:latin typeface="Calibri"/>
                        <a:ea typeface="Times New Roman"/>
                        <a:cs typeface="Arial"/>
                      </a:endParaRPr>
                    </a:p>
                  </a:txBody>
                  <a:tcPr marL="0" marR="0" marT="0" marB="0"/>
                </a:tc>
                <a:tc>
                  <a:txBody>
                    <a:bodyPr/>
                    <a:lstStyle/>
                    <a:p>
                      <a:pPr marL="63500" marR="0" algn="ctr">
                        <a:lnSpc>
                          <a:spcPct val="115000"/>
                        </a:lnSpc>
                        <a:spcBef>
                          <a:spcPts val="0"/>
                        </a:spcBef>
                        <a:spcAft>
                          <a:spcPts val="0"/>
                        </a:spcAft>
                      </a:pPr>
                      <a:r>
                        <a:rPr lang="en-US" sz="1800">
                          <a:latin typeface="Arial"/>
                          <a:ea typeface="Times New Roman"/>
                          <a:cs typeface="Arial"/>
                        </a:rPr>
                        <a:t>28.5</a:t>
                      </a:r>
                      <a:endParaRPr lang="en-US" sz="180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a:latin typeface="Arial"/>
                          <a:ea typeface="Times New Roman"/>
                          <a:cs typeface="Arial"/>
                        </a:rPr>
                        <a:t>28</a:t>
                      </a:r>
                      <a:r>
                        <a:rPr lang="en-US" sz="1800" spc="5">
                          <a:latin typeface="Arial"/>
                          <a:ea typeface="Times New Roman"/>
                          <a:cs typeface="Arial"/>
                        </a:rPr>
                        <a:t>.</a:t>
                      </a:r>
                      <a:r>
                        <a:rPr lang="en-US" sz="1800">
                          <a:latin typeface="Arial"/>
                          <a:ea typeface="Times New Roman"/>
                          <a:cs typeface="Arial"/>
                        </a:rPr>
                        <a:t>75</a:t>
                      </a:r>
                      <a:endParaRPr lang="en-US" sz="1800">
                        <a:latin typeface="Calibri"/>
                        <a:ea typeface="Times New Roman"/>
                        <a:cs typeface="Arial"/>
                      </a:endParaRPr>
                    </a:p>
                  </a:txBody>
                  <a:tcPr marL="0" marR="0" marT="0" marB="0"/>
                </a:tc>
                <a:tc>
                  <a:txBody>
                    <a:bodyPr/>
                    <a:lstStyle/>
                    <a:p>
                      <a:pPr marL="63500" marR="0" algn="ctr">
                        <a:lnSpc>
                          <a:spcPct val="115000"/>
                        </a:lnSpc>
                        <a:spcBef>
                          <a:spcPts val="0"/>
                        </a:spcBef>
                        <a:spcAft>
                          <a:spcPts val="0"/>
                        </a:spcAft>
                      </a:pPr>
                      <a:r>
                        <a:rPr lang="en-US" sz="1800">
                          <a:latin typeface="Arial"/>
                          <a:ea typeface="Times New Roman"/>
                          <a:cs typeface="Arial"/>
                        </a:rPr>
                        <a:t>57.5</a:t>
                      </a:r>
                      <a:endParaRPr lang="en-US" sz="1800">
                        <a:latin typeface="Calibri"/>
                        <a:ea typeface="Times New Roman"/>
                        <a:cs typeface="Arial"/>
                      </a:endParaRPr>
                    </a:p>
                  </a:txBody>
                  <a:tcPr marL="0" marR="0" marT="0" marB="0"/>
                </a:tc>
              </a:tr>
              <a:tr h="370840">
                <a:tc>
                  <a:txBody>
                    <a:bodyPr/>
                    <a:lstStyle/>
                    <a:p>
                      <a:pPr marL="62865" marR="0" algn="ctr">
                        <a:lnSpc>
                          <a:spcPct val="115000"/>
                        </a:lnSpc>
                        <a:spcBef>
                          <a:spcPts val="0"/>
                        </a:spcBef>
                        <a:spcAft>
                          <a:spcPts val="0"/>
                        </a:spcAft>
                      </a:pPr>
                      <a:r>
                        <a:rPr lang="en-US" sz="1800" dirty="0" smtClean="0">
                          <a:latin typeface="Arial"/>
                          <a:ea typeface="Times New Roman"/>
                          <a:cs typeface="Arial"/>
                        </a:rPr>
                        <a:t> Dep</a:t>
                      </a:r>
                      <a:r>
                        <a:rPr lang="en-US" sz="1800" spc="5" dirty="0" smtClean="0">
                          <a:latin typeface="Arial"/>
                          <a:ea typeface="Times New Roman"/>
                          <a:cs typeface="Arial"/>
                        </a:rPr>
                        <a:t>t</a:t>
                      </a:r>
                      <a:r>
                        <a:rPr lang="en-US" sz="1800" dirty="0" smtClean="0">
                          <a:latin typeface="Arial"/>
                          <a:ea typeface="Times New Roman"/>
                          <a:cs typeface="Arial"/>
                        </a:rPr>
                        <a:t>h</a:t>
                      </a:r>
                      <a:r>
                        <a:rPr lang="en-US" sz="1800" spc="25" dirty="0" smtClean="0">
                          <a:latin typeface="Arial"/>
                          <a:ea typeface="Times New Roman"/>
                          <a:cs typeface="Arial"/>
                        </a:rPr>
                        <a:t>  </a:t>
                      </a:r>
                      <a:r>
                        <a:rPr lang="en-US" sz="1800" dirty="0">
                          <a:latin typeface="Arial"/>
                          <a:ea typeface="Times New Roman"/>
                          <a:cs typeface="Arial"/>
                        </a:rPr>
                        <a:t>(</a:t>
                      </a:r>
                      <a:r>
                        <a:rPr lang="en-US" sz="1800" spc="5" dirty="0">
                          <a:latin typeface="Arial"/>
                          <a:ea typeface="Times New Roman"/>
                          <a:cs typeface="Arial"/>
                        </a:rPr>
                        <a:t>m</a:t>
                      </a:r>
                      <a:r>
                        <a:rPr lang="en-US" sz="1800" dirty="0">
                          <a:latin typeface="Arial"/>
                          <a:ea typeface="Times New Roman"/>
                          <a:cs typeface="Arial"/>
                        </a:rPr>
                        <a:t>)</a:t>
                      </a:r>
                      <a:endParaRPr lang="en-US" sz="1800" dirty="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a:latin typeface="Arial"/>
                          <a:ea typeface="Times New Roman"/>
                          <a:cs typeface="Arial"/>
                        </a:rPr>
                        <a:t>3.8</a:t>
                      </a:r>
                      <a:endParaRPr lang="en-US" sz="1800">
                        <a:latin typeface="Calibri"/>
                        <a:ea typeface="Times New Roman"/>
                        <a:cs typeface="Arial"/>
                      </a:endParaRPr>
                    </a:p>
                  </a:txBody>
                  <a:tcPr marL="0" marR="0" marT="0" marB="0"/>
                </a:tc>
                <a:tc>
                  <a:txBody>
                    <a:bodyPr/>
                    <a:lstStyle/>
                    <a:p>
                      <a:pPr marL="62230" marR="0" algn="ctr">
                        <a:lnSpc>
                          <a:spcPct val="115000"/>
                        </a:lnSpc>
                        <a:spcBef>
                          <a:spcPts val="0"/>
                        </a:spcBef>
                        <a:spcAft>
                          <a:spcPts val="0"/>
                        </a:spcAft>
                      </a:pPr>
                      <a:r>
                        <a:rPr lang="en-US" sz="1800">
                          <a:latin typeface="Arial"/>
                          <a:ea typeface="Times New Roman"/>
                          <a:cs typeface="Arial"/>
                        </a:rPr>
                        <a:t>3</a:t>
                      </a:r>
                      <a:r>
                        <a:rPr lang="en-US" sz="1800" spc="5">
                          <a:latin typeface="Arial"/>
                          <a:ea typeface="Times New Roman"/>
                          <a:cs typeface="Arial"/>
                        </a:rPr>
                        <a:t>.</a:t>
                      </a:r>
                      <a:r>
                        <a:rPr lang="en-US" sz="1800">
                          <a:latin typeface="Arial"/>
                          <a:ea typeface="Times New Roman"/>
                          <a:cs typeface="Arial"/>
                        </a:rPr>
                        <a:t>6</a:t>
                      </a:r>
                      <a:endParaRPr lang="en-US" sz="180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a:latin typeface="Arial"/>
                          <a:ea typeface="Times New Roman"/>
                          <a:cs typeface="Arial"/>
                        </a:rPr>
                        <a:t>3.3</a:t>
                      </a:r>
                      <a:endParaRPr lang="en-US" sz="1800">
                        <a:latin typeface="Calibri"/>
                        <a:ea typeface="Times New Roman"/>
                        <a:cs typeface="Arial"/>
                      </a:endParaRPr>
                    </a:p>
                  </a:txBody>
                  <a:tcPr marL="0" marR="0" marT="0" marB="0"/>
                </a:tc>
              </a:tr>
              <a:tr h="370840">
                <a:tc>
                  <a:txBody>
                    <a:bodyPr/>
                    <a:lstStyle/>
                    <a:p>
                      <a:pPr marL="62865" marR="0" algn="ctr">
                        <a:lnSpc>
                          <a:spcPts val="1325"/>
                        </a:lnSpc>
                        <a:spcBef>
                          <a:spcPts val="0"/>
                        </a:spcBef>
                        <a:spcAft>
                          <a:spcPts val="0"/>
                        </a:spcAft>
                      </a:pPr>
                      <a:endParaRPr lang="en-US" sz="1800" spc="10" dirty="0" smtClean="0">
                        <a:latin typeface="Arial"/>
                        <a:ea typeface="Times New Roman"/>
                        <a:cs typeface="Arial"/>
                      </a:endParaRPr>
                    </a:p>
                    <a:p>
                      <a:pPr marL="62865" marR="0" algn="ctr">
                        <a:lnSpc>
                          <a:spcPts val="1325"/>
                        </a:lnSpc>
                        <a:spcBef>
                          <a:spcPts val="0"/>
                        </a:spcBef>
                        <a:spcAft>
                          <a:spcPts val="0"/>
                        </a:spcAft>
                      </a:pPr>
                      <a:r>
                        <a:rPr lang="en-US" sz="1800" spc="10" dirty="0" smtClean="0">
                          <a:latin typeface="Arial"/>
                          <a:ea typeface="Times New Roman"/>
                          <a:cs typeface="Arial"/>
                        </a:rPr>
                        <a:t> S</a:t>
                      </a:r>
                      <a:r>
                        <a:rPr lang="en-US" sz="1800" dirty="0" smtClean="0">
                          <a:latin typeface="Arial"/>
                          <a:ea typeface="Times New Roman"/>
                          <a:cs typeface="Arial"/>
                        </a:rPr>
                        <a:t>urf</a:t>
                      </a:r>
                      <a:r>
                        <a:rPr lang="en-US" sz="1800" spc="-5" dirty="0" smtClean="0">
                          <a:latin typeface="Arial"/>
                          <a:ea typeface="Times New Roman"/>
                          <a:cs typeface="Arial"/>
                        </a:rPr>
                        <a:t>a</a:t>
                      </a:r>
                      <a:r>
                        <a:rPr lang="en-US" sz="1800" spc="10" dirty="0" smtClean="0">
                          <a:latin typeface="Arial"/>
                          <a:ea typeface="Times New Roman"/>
                          <a:cs typeface="Arial"/>
                        </a:rPr>
                        <a:t>c</a:t>
                      </a:r>
                      <a:r>
                        <a:rPr lang="en-US" sz="1800" dirty="0" smtClean="0">
                          <a:latin typeface="Arial"/>
                          <a:ea typeface="Times New Roman"/>
                          <a:cs typeface="Arial"/>
                        </a:rPr>
                        <a:t>e</a:t>
                      </a:r>
                      <a:r>
                        <a:rPr lang="en-US" sz="1800" spc="15" dirty="0" smtClean="0">
                          <a:latin typeface="Arial"/>
                          <a:ea typeface="Times New Roman"/>
                          <a:cs typeface="Arial"/>
                        </a:rPr>
                        <a:t>  </a:t>
                      </a:r>
                      <a:r>
                        <a:rPr lang="en-US" sz="1800" dirty="0">
                          <a:latin typeface="Arial"/>
                          <a:ea typeface="Times New Roman"/>
                          <a:cs typeface="Arial"/>
                        </a:rPr>
                        <a:t>area</a:t>
                      </a:r>
                      <a:r>
                        <a:rPr lang="en-US" sz="1800" spc="25" dirty="0">
                          <a:latin typeface="Arial"/>
                          <a:ea typeface="Times New Roman"/>
                          <a:cs typeface="Arial"/>
                        </a:rPr>
                        <a:t> </a:t>
                      </a:r>
                      <a:r>
                        <a:rPr lang="en-US" sz="1800" spc="5" dirty="0" smtClean="0">
                          <a:latin typeface="Arial"/>
                          <a:ea typeface="Times New Roman"/>
                          <a:cs typeface="Arial"/>
                        </a:rPr>
                        <a:t>(</a:t>
                      </a:r>
                      <a:r>
                        <a:rPr lang="en-US" sz="1800" dirty="0">
                          <a:latin typeface="Arial"/>
                          <a:ea typeface="Times New Roman"/>
                          <a:cs typeface="Arial"/>
                        </a:rPr>
                        <a:t>m2)</a:t>
                      </a:r>
                      <a:endParaRPr lang="en-US" sz="1800" dirty="0">
                        <a:latin typeface="Calibri"/>
                        <a:ea typeface="Times New Roman"/>
                        <a:cs typeface="Arial"/>
                      </a:endParaRPr>
                    </a:p>
                  </a:txBody>
                  <a:tcPr marL="0" marR="0" marT="0" marB="0"/>
                </a:tc>
                <a:tc>
                  <a:txBody>
                    <a:bodyPr/>
                    <a:lstStyle/>
                    <a:p>
                      <a:pPr marL="62865" marR="0" algn="ctr">
                        <a:lnSpc>
                          <a:spcPct val="115000"/>
                        </a:lnSpc>
                        <a:spcBef>
                          <a:spcPts val="0"/>
                        </a:spcBef>
                        <a:spcAft>
                          <a:spcPts val="0"/>
                        </a:spcAft>
                      </a:pPr>
                      <a:r>
                        <a:rPr lang="en-US" sz="1800" baseline="0" dirty="0" smtClean="0">
                          <a:latin typeface="Arial"/>
                          <a:ea typeface="Times New Roman"/>
                          <a:cs typeface="Arial"/>
                        </a:rPr>
                        <a:t> </a:t>
                      </a:r>
                      <a:r>
                        <a:rPr lang="en-US" sz="1800" dirty="0" smtClean="0">
                          <a:latin typeface="Arial"/>
                          <a:ea typeface="Times New Roman"/>
                          <a:cs typeface="Arial"/>
                        </a:rPr>
                        <a:t>770</a:t>
                      </a:r>
                      <a:endParaRPr lang="en-US" sz="1800" dirty="0">
                        <a:latin typeface="Calibri"/>
                        <a:ea typeface="Times New Roman"/>
                        <a:cs typeface="Arial"/>
                      </a:endParaRPr>
                    </a:p>
                  </a:txBody>
                  <a:tcPr marL="0" marR="0" marT="0" marB="0"/>
                </a:tc>
                <a:tc>
                  <a:txBody>
                    <a:bodyPr/>
                    <a:lstStyle/>
                    <a:p>
                      <a:pPr marL="62230" marR="0" algn="ctr">
                        <a:lnSpc>
                          <a:spcPct val="115000"/>
                        </a:lnSpc>
                        <a:spcBef>
                          <a:spcPts val="0"/>
                        </a:spcBef>
                        <a:spcAft>
                          <a:spcPts val="0"/>
                        </a:spcAft>
                      </a:pPr>
                      <a:r>
                        <a:rPr lang="en-US" sz="1800" dirty="0">
                          <a:latin typeface="Arial"/>
                          <a:ea typeface="Times New Roman"/>
                          <a:cs typeface="Arial"/>
                        </a:rPr>
                        <a:t>750</a:t>
                      </a:r>
                      <a:endParaRPr lang="en-US" sz="1800" dirty="0">
                        <a:latin typeface="Calibri"/>
                        <a:ea typeface="Times New Roman"/>
                        <a:cs typeface="Arial"/>
                      </a:endParaRPr>
                    </a:p>
                  </a:txBody>
                  <a:tcPr marL="0" marR="0" marT="0" marB="0"/>
                </a:tc>
                <a:tc>
                  <a:txBody>
                    <a:bodyPr/>
                    <a:lstStyle/>
                    <a:p>
                      <a:pPr marL="63500" marR="0" algn="ctr">
                        <a:lnSpc>
                          <a:spcPct val="115000"/>
                        </a:lnSpc>
                        <a:spcBef>
                          <a:spcPts val="0"/>
                        </a:spcBef>
                        <a:spcAft>
                          <a:spcPts val="0"/>
                        </a:spcAft>
                      </a:pPr>
                      <a:r>
                        <a:rPr lang="en-US" sz="1800" dirty="0">
                          <a:latin typeface="Arial"/>
                          <a:ea typeface="Times New Roman"/>
                          <a:cs typeface="Arial"/>
                        </a:rPr>
                        <a:t>1540</a:t>
                      </a:r>
                      <a:endParaRPr lang="en-US" sz="1800" dirty="0">
                        <a:latin typeface="Calibri"/>
                        <a:ea typeface="Times New Roman"/>
                        <a:cs typeface="Arial"/>
                      </a:endParaRPr>
                    </a:p>
                  </a:txBody>
                  <a:tcPr marL="0" marR="0" marT="0" marB="0"/>
                </a:tc>
              </a:tr>
              <a:tr h="370840">
                <a:tc>
                  <a:txBody>
                    <a:bodyPr/>
                    <a:lstStyle/>
                    <a:p>
                      <a:pPr marL="62865" marR="0" algn="ctr">
                        <a:lnSpc>
                          <a:spcPts val="1320"/>
                        </a:lnSpc>
                        <a:spcBef>
                          <a:spcPts val="0"/>
                        </a:spcBef>
                        <a:spcAft>
                          <a:spcPts val="0"/>
                        </a:spcAft>
                      </a:pPr>
                      <a:endParaRPr lang="en-US" sz="1800" spc="5" dirty="0" smtClean="0">
                        <a:latin typeface="Arial"/>
                        <a:ea typeface="Times New Roman"/>
                        <a:cs typeface="Arial"/>
                      </a:endParaRPr>
                    </a:p>
                    <a:p>
                      <a:pPr marL="62865" marR="0" algn="ctr">
                        <a:lnSpc>
                          <a:spcPts val="1320"/>
                        </a:lnSpc>
                        <a:spcBef>
                          <a:spcPts val="0"/>
                        </a:spcBef>
                        <a:spcAft>
                          <a:spcPts val="0"/>
                        </a:spcAft>
                      </a:pPr>
                      <a:r>
                        <a:rPr lang="en-US" sz="1800" spc="5" dirty="0" smtClean="0">
                          <a:latin typeface="Arial"/>
                          <a:ea typeface="Times New Roman"/>
                          <a:cs typeface="Arial"/>
                        </a:rPr>
                        <a:t> V</a:t>
                      </a:r>
                      <a:r>
                        <a:rPr lang="en-US" sz="1800" dirty="0" smtClean="0">
                          <a:latin typeface="Arial"/>
                          <a:ea typeface="Times New Roman"/>
                          <a:cs typeface="Arial"/>
                        </a:rPr>
                        <a:t>ol</a:t>
                      </a:r>
                      <a:r>
                        <a:rPr lang="en-US" sz="1800" spc="-5" dirty="0" smtClean="0">
                          <a:latin typeface="Arial"/>
                          <a:ea typeface="Times New Roman"/>
                          <a:cs typeface="Arial"/>
                        </a:rPr>
                        <a:t>u</a:t>
                      </a:r>
                      <a:r>
                        <a:rPr lang="en-US" sz="1800" spc="5" dirty="0" smtClean="0">
                          <a:latin typeface="Arial"/>
                          <a:ea typeface="Times New Roman"/>
                          <a:cs typeface="Arial"/>
                        </a:rPr>
                        <a:t>m</a:t>
                      </a:r>
                      <a:r>
                        <a:rPr lang="en-US" sz="1800" dirty="0" smtClean="0">
                          <a:latin typeface="Arial"/>
                          <a:ea typeface="Times New Roman"/>
                          <a:cs typeface="Arial"/>
                        </a:rPr>
                        <a:t>e</a:t>
                      </a:r>
                      <a:r>
                        <a:rPr lang="en-US" sz="1800" spc="15" dirty="0" smtClean="0">
                          <a:latin typeface="Arial"/>
                          <a:ea typeface="Times New Roman"/>
                          <a:cs typeface="Arial"/>
                        </a:rPr>
                        <a:t>  </a:t>
                      </a:r>
                      <a:r>
                        <a:rPr lang="en-US" sz="1800" dirty="0">
                          <a:latin typeface="Arial"/>
                          <a:ea typeface="Times New Roman"/>
                          <a:cs typeface="Arial"/>
                        </a:rPr>
                        <a:t>(m3)</a:t>
                      </a:r>
                      <a:endParaRPr lang="en-US" sz="1800" dirty="0">
                        <a:latin typeface="Calibri"/>
                        <a:ea typeface="Times New Roman"/>
                        <a:cs typeface="Arial"/>
                      </a:endParaRPr>
                    </a:p>
                  </a:txBody>
                  <a:tcPr marL="0" marR="0" marT="0" marB="0"/>
                </a:tc>
                <a:tc>
                  <a:txBody>
                    <a:bodyPr/>
                    <a:lstStyle/>
                    <a:p>
                      <a:pPr marL="62865" marR="0" algn="ctr">
                        <a:lnSpc>
                          <a:spcPts val="1320"/>
                        </a:lnSpc>
                        <a:spcBef>
                          <a:spcPts val="0"/>
                        </a:spcBef>
                        <a:spcAft>
                          <a:spcPts val="0"/>
                        </a:spcAft>
                      </a:pPr>
                      <a:endParaRPr lang="en-US" sz="1800" dirty="0" smtClean="0">
                        <a:latin typeface="Arial"/>
                        <a:ea typeface="Times New Roman"/>
                        <a:cs typeface="Arial"/>
                      </a:endParaRPr>
                    </a:p>
                    <a:p>
                      <a:pPr marL="62865" marR="0" algn="ctr">
                        <a:lnSpc>
                          <a:spcPts val="1320"/>
                        </a:lnSpc>
                        <a:spcBef>
                          <a:spcPts val="0"/>
                        </a:spcBef>
                        <a:spcAft>
                          <a:spcPts val="0"/>
                        </a:spcAft>
                      </a:pPr>
                      <a:r>
                        <a:rPr lang="en-US" sz="1800" dirty="0" smtClean="0">
                          <a:latin typeface="Arial"/>
                          <a:ea typeface="Times New Roman"/>
                          <a:cs typeface="Arial"/>
                        </a:rPr>
                        <a:t>2926</a:t>
                      </a:r>
                      <a:endParaRPr lang="en-US" sz="1800" dirty="0">
                        <a:latin typeface="Calibri"/>
                        <a:ea typeface="Times New Roman"/>
                        <a:cs typeface="Arial"/>
                      </a:endParaRPr>
                    </a:p>
                  </a:txBody>
                  <a:tcPr marL="0" marR="0" marT="0" marB="0"/>
                </a:tc>
                <a:tc>
                  <a:txBody>
                    <a:bodyPr/>
                    <a:lstStyle/>
                    <a:p>
                      <a:pPr marL="62230" marR="0" algn="ctr">
                        <a:lnSpc>
                          <a:spcPts val="1320"/>
                        </a:lnSpc>
                        <a:spcBef>
                          <a:spcPts val="0"/>
                        </a:spcBef>
                        <a:spcAft>
                          <a:spcPts val="0"/>
                        </a:spcAft>
                      </a:pPr>
                      <a:endParaRPr lang="en-US" sz="1800" dirty="0" smtClean="0">
                        <a:latin typeface="Arial"/>
                        <a:ea typeface="Times New Roman"/>
                        <a:cs typeface="Arial"/>
                      </a:endParaRPr>
                    </a:p>
                    <a:p>
                      <a:pPr marL="62230" marR="0" algn="ctr">
                        <a:lnSpc>
                          <a:spcPts val="1320"/>
                        </a:lnSpc>
                        <a:spcBef>
                          <a:spcPts val="0"/>
                        </a:spcBef>
                        <a:spcAft>
                          <a:spcPts val="0"/>
                        </a:spcAft>
                      </a:pPr>
                      <a:r>
                        <a:rPr lang="en-US" sz="1800" dirty="0" smtClean="0">
                          <a:latin typeface="Arial"/>
                          <a:ea typeface="Times New Roman"/>
                          <a:cs typeface="Arial"/>
                        </a:rPr>
                        <a:t>2700</a:t>
                      </a:r>
                      <a:endParaRPr lang="en-US" sz="1800" dirty="0">
                        <a:latin typeface="Calibri"/>
                        <a:ea typeface="Times New Roman"/>
                        <a:cs typeface="Arial"/>
                      </a:endParaRPr>
                    </a:p>
                  </a:txBody>
                  <a:tcPr marL="0" marR="0" marT="0" marB="0"/>
                </a:tc>
                <a:tc>
                  <a:txBody>
                    <a:bodyPr/>
                    <a:lstStyle/>
                    <a:p>
                      <a:pPr marL="63500" marR="0" algn="ctr">
                        <a:lnSpc>
                          <a:spcPts val="1320"/>
                        </a:lnSpc>
                        <a:spcBef>
                          <a:spcPts val="0"/>
                        </a:spcBef>
                        <a:spcAft>
                          <a:spcPts val="0"/>
                        </a:spcAft>
                      </a:pPr>
                      <a:endParaRPr lang="en-US" sz="1800" dirty="0" smtClean="0">
                        <a:latin typeface="Arial"/>
                        <a:ea typeface="Times New Roman"/>
                        <a:cs typeface="Arial"/>
                      </a:endParaRPr>
                    </a:p>
                    <a:p>
                      <a:pPr marL="63500" marR="0" algn="ctr">
                        <a:lnSpc>
                          <a:spcPts val="1320"/>
                        </a:lnSpc>
                        <a:spcBef>
                          <a:spcPts val="0"/>
                        </a:spcBef>
                        <a:spcAft>
                          <a:spcPts val="0"/>
                        </a:spcAft>
                      </a:pPr>
                      <a:r>
                        <a:rPr lang="en-US" sz="1800" dirty="0" smtClean="0">
                          <a:latin typeface="Arial"/>
                          <a:ea typeface="Times New Roman"/>
                          <a:cs typeface="Arial"/>
                        </a:rPr>
                        <a:t>5082</a:t>
                      </a:r>
                      <a:endParaRPr lang="en-US" sz="1800" dirty="0">
                        <a:latin typeface="Calibri"/>
                        <a:ea typeface="Times New Roman"/>
                        <a:cs typeface="Arial"/>
                      </a:endParaRPr>
                    </a:p>
                  </a:txBody>
                  <a:tcPr marL="0" marR="0" marT="0" marB="0"/>
                </a:tc>
              </a:tr>
            </a:tbl>
          </a:graphicData>
        </a:graphic>
      </p:graphicFrame>
      <p:sp>
        <p:nvSpPr>
          <p:cNvPr id="5" name="TextBox 4"/>
          <p:cNvSpPr txBox="1"/>
          <p:nvPr/>
        </p:nvSpPr>
        <p:spPr>
          <a:xfrm>
            <a:off x="533400" y="457200"/>
            <a:ext cx="8153400" cy="369332"/>
          </a:xfrm>
          <a:prstGeom prst="rect">
            <a:avLst/>
          </a:prstGeom>
          <a:noFill/>
        </p:spPr>
        <p:txBody>
          <a:bodyPr wrap="square" rtlCol="0">
            <a:spAutoFit/>
          </a:bodyPr>
          <a:lstStyle/>
          <a:p>
            <a:r>
              <a:rPr lang="en-US" dirty="0"/>
              <a:t>Dimensions of the existing WWTP in Jenin</a:t>
            </a:r>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43000" y="3505200"/>
            <a:ext cx="1371600" cy="609600"/>
          </a:xfrm>
          <a:prstGeom prst="rect">
            <a:avLst/>
          </a:prstGeom>
          <a:noFill/>
        </p:spPr>
      </p:pic>
      <p:sp>
        <p:nvSpPr>
          <p:cNvPr id="153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14800" y="3505200"/>
            <a:ext cx="1304925" cy="533400"/>
          </a:xfrm>
          <a:prstGeom prst="rect">
            <a:avLst/>
          </a:prstGeom>
          <a:noFill/>
        </p:spPr>
      </p:pic>
      <p:sp>
        <p:nvSpPr>
          <p:cNvPr id="153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Table 9"/>
          <p:cNvGraphicFramePr>
            <a:graphicFrameLocks noGrp="1"/>
          </p:cNvGraphicFramePr>
          <p:nvPr/>
        </p:nvGraphicFramePr>
        <p:xfrm>
          <a:off x="1143000" y="4343400"/>
          <a:ext cx="6096000" cy="20269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en-US" dirty="0"/>
                    </a:p>
                  </a:txBody>
                  <a:tcPr/>
                </a:tc>
                <a:tc>
                  <a:txBody>
                    <a:bodyPr/>
                    <a:lstStyle/>
                    <a:p>
                      <a:pPr algn="ctr"/>
                      <a:r>
                        <a:rPr lang="en-US" dirty="0" smtClean="0"/>
                        <a:t>Influent</a:t>
                      </a:r>
                      <a:endParaRPr lang="en-US" dirty="0"/>
                    </a:p>
                  </a:txBody>
                  <a:tcPr/>
                </a:tc>
                <a:tc>
                  <a:txBody>
                    <a:bodyPr/>
                    <a:lstStyle/>
                    <a:p>
                      <a:pPr algn="ctr"/>
                      <a:r>
                        <a:rPr lang="en-US" dirty="0" smtClean="0"/>
                        <a:t>Effluent</a:t>
                      </a:r>
                      <a:endParaRPr lang="en-US" dirty="0"/>
                    </a:p>
                  </a:txBody>
                  <a:tcPr/>
                </a:tc>
              </a:tr>
              <a:tr h="370840">
                <a:tc>
                  <a:txBody>
                    <a:bodyPr/>
                    <a:lstStyle/>
                    <a:p>
                      <a:pPr algn="ctr"/>
                      <a:r>
                        <a:rPr lang="en-US" dirty="0" smtClean="0"/>
                        <a:t>Aerated lagoon 1</a:t>
                      </a:r>
                      <a:endParaRPr lang="en-US" dirty="0"/>
                    </a:p>
                  </a:txBody>
                  <a:tcPr/>
                </a:tc>
                <a:tc>
                  <a:txBody>
                    <a:bodyPr/>
                    <a:lstStyle/>
                    <a:p>
                      <a:pPr algn="ctr"/>
                      <a:r>
                        <a:rPr lang="en-US" dirty="0" smtClean="0"/>
                        <a:t>1100 mg/l BOD</a:t>
                      </a:r>
                      <a:endParaRPr lang="en-US" dirty="0"/>
                    </a:p>
                  </a:txBody>
                  <a:tcPr/>
                </a:tc>
                <a:tc>
                  <a:txBody>
                    <a:bodyPr/>
                    <a:lstStyle/>
                    <a:p>
                      <a:pPr algn="ctr"/>
                      <a:r>
                        <a:rPr kumimoji="0" lang="en-US" sz="1800" kern="1200" dirty="0" smtClean="0">
                          <a:solidFill>
                            <a:schemeClr val="dk1"/>
                          </a:solidFill>
                          <a:latin typeface="+mn-lt"/>
                          <a:ea typeface="+mn-ea"/>
                          <a:cs typeface="+mn-cs"/>
                        </a:rPr>
                        <a:t>766</a:t>
                      </a:r>
                      <a:endParaRPr lang="en-US" dirty="0"/>
                    </a:p>
                  </a:txBody>
                  <a:tcPr/>
                </a:tc>
              </a:tr>
              <a:tr h="370840">
                <a:tc>
                  <a:txBody>
                    <a:bodyPr/>
                    <a:lstStyle/>
                    <a:p>
                      <a:pPr algn="ctr"/>
                      <a:r>
                        <a:rPr lang="en-US" dirty="0" smtClean="0"/>
                        <a:t>Aerated lagoon 2</a:t>
                      </a:r>
                      <a:endParaRPr lang="en-US" dirty="0"/>
                    </a:p>
                  </a:txBody>
                  <a:tcPr/>
                </a:tc>
                <a:tc>
                  <a:txBody>
                    <a:bodyPr/>
                    <a:lstStyle/>
                    <a:p>
                      <a:pPr algn="ctr"/>
                      <a:r>
                        <a:rPr kumimoji="0" lang="en-US" sz="1800" kern="1200" dirty="0" smtClean="0">
                          <a:solidFill>
                            <a:schemeClr val="dk1"/>
                          </a:solidFill>
                          <a:latin typeface="+mn-lt"/>
                          <a:ea typeface="+mn-ea"/>
                          <a:cs typeface="+mn-cs"/>
                        </a:rPr>
                        <a:t>766</a:t>
                      </a:r>
                      <a:endParaRPr lang="en-US" dirty="0"/>
                    </a:p>
                  </a:txBody>
                  <a:tcPr/>
                </a:tc>
                <a:tc>
                  <a:txBody>
                    <a:bodyPr/>
                    <a:lstStyle/>
                    <a:p>
                      <a:pPr algn="ctr"/>
                      <a:r>
                        <a:rPr kumimoji="0" lang="en-US" sz="1800" kern="1200" dirty="0" smtClean="0">
                          <a:solidFill>
                            <a:schemeClr val="dk1"/>
                          </a:solidFill>
                          <a:latin typeface="+mn-lt"/>
                          <a:ea typeface="+mn-ea"/>
                          <a:cs typeface="+mn-cs"/>
                        </a:rPr>
                        <a:t>558.32 </a:t>
                      </a:r>
                      <a:endParaRPr lang="en-US" dirty="0"/>
                    </a:p>
                  </a:txBody>
                  <a:tcPr/>
                </a:tc>
              </a:tr>
              <a:tr h="370840">
                <a:tc>
                  <a:txBody>
                    <a:bodyPr/>
                    <a:lstStyle/>
                    <a:p>
                      <a:pPr algn="ctr"/>
                      <a:r>
                        <a:rPr lang="en-US" dirty="0" smtClean="0"/>
                        <a:t>Polishing pond</a:t>
                      </a:r>
                      <a:endParaRPr lang="en-US" dirty="0"/>
                    </a:p>
                  </a:txBody>
                  <a:tcPr/>
                </a:tc>
                <a:tc>
                  <a:txBody>
                    <a:bodyPr/>
                    <a:lstStyle/>
                    <a:p>
                      <a:pPr algn="ctr"/>
                      <a:r>
                        <a:rPr lang="en-US" dirty="0" smtClean="0"/>
                        <a:t>6.4*10^8 (CFU/100 ml)   fecal </a:t>
                      </a:r>
                      <a:r>
                        <a:rPr lang="en-US" dirty="0" err="1" smtClean="0"/>
                        <a:t>coliform</a:t>
                      </a:r>
                      <a:endParaRPr lang="en-US" dirty="0"/>
                    </a:p>
                  </a:txBody>
                  <a:tcPr/>
                </a:tc>
                <a:tc>
                  <a:txBody>
                    <a:bodyPr/>
                    <a:lstStyle/>
                    <a:p>
                      <a:pPr algn="ctr"/>
                      <a:r>
                        <a:rPr lang="en-US" dirty="0" smtClean="0"/>
                        <a:t>3.76 * 10^8</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2" descr="Untitled1.png"/>
          <p:cNvPicPr>
            <a:picLocks noGrp="1"/>
          </p:cNvPicPr>
          <p:nvPr>
            <p:ph idx="1"/>
          </p:nvPr>
        </p:nvPicPr>
        <p:blipFill>
          <a:blip r:embed="rId2" cstate="print"/>
          <a:stretch>
            <a:fillRect/>
          </a:stretch>
        </p:blipFill>
        <p:spPr>
          <a:xfrm>
            <a:off x="2590800" y="228600"/>
            <a:ext cx="4247441" cy="4525962"/>
          </a:xfrm>
          <a:prstGeom prst="rect">
            <a:avLst/>
          </a:prstGeom>
        </p:spPr>
      </p:pic>
      <p:graphicFrame>
        <p:nvGraphicFramePr>
          <p:cNvPr id="5" name="Table 4"/>
          <p:cNvGraphicFramePr>
            <a:graphicFrameLocks noGrp="1"/>
          </p:cNvGraphicFramePr>
          <p:nvPr/>
        </p:nvGraphicFramePr>
        <p:xfrm>
          <a:off x="1676400" y="4572000"/>
          <a:ext cx="6096000" cy="20269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pPr algn="ctr"/>
                      <a:r>
                        <a:rPr lang="en-US" dirty="0" smtClean="0"/>
                        <a:t>Influent</a:t>
                      </a:r>
                      <a:endParaRPr lang="en-US" dirty="0"/>
                    </a:p>
                  </a:txBody>
                  <a:tcPr/>
                </a:tc>
                <a:tc>
                  <a:txBody>
                    <a:bodyPr/>
                    <a:lstStyle/>
                    <a:p>
                      <a:pPr algn="ctr"/>
                      <a:r>
                        <a:rPr lang="en-US" dirty="0" smtClean="0"/>
                        <a:t>Effluent</a:t>
                      </a:r>
                      <a:endParaRPr lang="en-US" dirty="0"/>
                    </a:p>
                  </a:txBody>
                  <a:tcPr/>
                </a:tc>
              </a:tr>
              <a:tr h="370840">
                <a:tc>
                  <a:txBody>
                    <a:bodyPr/>
                    <a:lstStyle/>
                    <a:p>
                      <a:pPr algn="ctr"/>
                      <a:r>
                        <a:rPr lang="en-US" dirty="0" smtClean="0"/>
                        <a:t>Aerated lagoon 1</a:t>
                      </a:r>
                      <a:endParaRPr lang="en-US" dirty="0"/>
                    </a:p>
                  </a:txBody>
                  <a:tcPr/>
                </a:tc>
                <a:tc>
                  <a:txBody>
                    <a:bodyPr/>
                    <a:lstStyle/>
                    <a:p>
                      <a:pPr algn="ctr"/>
                      <a:r>
                        <a:rPr lang="en-US" dirty="0" smtClean="0"/>
                        <a:t>1100 mg/l BOD</a:t>
                      </a:r>
                      <a:endParaRPr lang="en-US" dirty="0"/>
                    </a:p>
                  </a:txBody>
                  <a:tcPr/>
                </a:tc>
                <a:tc>
                  <a:txBody>
                    <a:bodyPr/>
                    <a:lstStyle/>
                    <a:p>
                      <a:pPr algn="ctr"/>
                      <a:r>
                        <a:rPr kumimoji="0" lang="en-US" sz="1800" kern="1200" dirty="0" smtClean="0">
                          <a:solidFill>
                            <a:schemeClr val="dk1"/>
                          </a:solidFill>
                          <a:latin typeface="+mn-lt"/>
                          <a:ea typeface="+mn-ea"/>
                          <a:cs typeface="+mn-cs"/>
                        </a:rPr>
                        <a:t>703.32  mg/l  BOD</a:t>
                      </a:r>
                      <a:endParaRPr lang="en-US" dirty="0"/>
                    </a:p>
                  </a:txBody>
                  <a:tcPr/>
                </a:tc>
              </a:tr>
              <a:tr h="370840">
                <a:tc>
                  <a:txBody>
                    <a:bodyPr/>
                    <a:lstStyle/>
                    <a:p>
                      <a:pPr algn="ctr"/>
                      <a:r>
                        <a:rPr lang="en-US" dirty="0" smtClean="0"/>
                        <a:t>Aerated lagoon 2</a:t>
                      </a:r>
                      <a:endParaRPr lang="en-US" dirty="0"/>
                    </a:p>
                  </a:txBody>
                  <a:tcPr/>
                </a:tc>
                <a:tc>
                  <a:txBody>
                    <a:bodyPr/>
                    <a:lstStyle/>
                    <a:p>
                      <a:pPr algn="ctr"/>
                      <a:r>
                        <a:rPr kumimoji="0" lang="en-US" sz="1800" kern="1200" dirty="0" smtClean="0">
                          <a:solidFill>
                            <a:schemeClr val="dk1"/>
                          </a:solidFill>
                          <a:latin typeface="+mn-lt"/>
                          <a:ea typeface="+mn-ea"/>
                          <a:cs typeface="+mn-cs"/>
                        </a:rPr>
                        <a:t>703.32  mg/l  BOD</a:t>
                      </a:r>
                      <a:endParaRPr lang="en-US" dirty="0"/>
                    </a:p>
                  </a:txBody>
                  <a:tcPr/>
                </a:tc>
                <a:tc>
                  <a:txBody>
                    <a:bodyPr/>
                    <a:lstStyle/>
                    <a:p>
                      <a:pPr algn="ctr"/>
                      <a:r>
                        <a:rPr kumimoji="0" lang="en-US" sz="1800" kern="1200" dirty="0" smtClean="0">
                          <a:solidFill>
                            <a:schemeClr val="dk1"/>
                          </a:solidFill>
                          <a:latin typeface="+mn-lt"/>
                          <a:ea typeface="+mn-ea"/>
                          <a:cs typeface="+mn-cs"/>
                        </a:rPr>
                        <a:t>449.7  mg/l  BOD</a:t>
                      </a:r>
                      <a:endParaRPr lang="en-US" dirty="0"/>
                    </a:p>
                  </a:txBody>
                  <a:tcPr/>
                </a:tc>
              </a:tr>
              <a:tr h="370840">
                <a:tc>
                  <a:txBody>
                    <a:bodyPr/>
                    <a:lstStyle/>
                    <a:p>
                      <a:pPr algn="ctr"/>
                      <a:r>
                        <a:rPr lang="en-US" dirty="0" smtClean="0"/>
                        <a:t>Polishing pond</a:t>
                      </a:r>
                      <a:endParaRPr lang="en-US" dirty="0"/>
                    </a:p>
                  </a:txBody>
                  <a:tcPr/>
                </a:tc>
                <a:tc>
                  <a:txBody>
                    <a:bodyPr/>
                    <a:lstStyle/>
                    <a:p>
                      <a:pPr algn="ctr"/>
                      <a:r>
                        <a:rPr lang="en-US" dirty="0" smtClean="0"/>
                        <a:t>6.4*10^8 (CFU/100 ml)   fecal </a:t>
                      </a:r>
                      <a:r>
                        <a:rPr lang="en-US" dirty="0" err="1" smtClean="0"/>
                        <a:t>coliform</a:t>
                      </a:r>
                      <a:endParaRPr lang="en-US" dirty="0"/>
                    </a:p>
                  </a:txBody>
                  <a:tcPr/>
                </a:tc>
                <a:tc>
                  <a:txBody>
                    <a:bodyPr/>
                    <a:lstStyle/>
                    <a:p>
                      <a:pPr algn="ctr"/>
                      <a:r>
                        <a:rPr lang="en-US" dirty="0" smtClean="0"/>
                        <a:t>1.16 * 10^8</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of new WWTP (input &amp; assumption)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Project period 50 years</a:t>
            </a:r>
          </a:p>
          <a:p>
            <a:r>
              <a:rPr lang="en-US" dirty="0" smtClean="0">
                <a:solidFill>
                  <a:schemeClr val="tx1"/>
                </a:solidFill>
              </a:rPr>
              <a:t>Number of people after 50 years                                 P=P0 * (1 + R)</a:t>
            </a:r>
            <a:r>
              <a:rPr lang="en-US" baseline="30000" dirty="0" smtClean="0">
                <a:solidFill>
                  <a:schemeClr val="tx1"/>
                </a:solidFill>
              </a:rPr>
              <a:t> </a:t>
            </a:r>
            <a:r>
              <a:rPr lang="en-US" sz="3600" baseline="30000" dirty="0" smtClean="0">
                <a:solidFill>
                  <a:schemeClr val="tx1"/>
                </a:solidFill>
              </a:rPr>
              <a:t>N</a:t>
            </a:r>
            <a:r>
              <a:rPr lang="en-US" dirty="0" smtClean="0">
                <a:solidFill>
                  <a:schemeClr val="tx1"/>
                </a:solidFill>
              </a:rPr>
              <a:t>= 305736 inhabitants </a:t>
            </a:r>
          </a:p>
          <a:p>
            <a:r>
              <a:rPr lang="en-US" dirty="0" smtClean="0">
                <a:solidFill>
                  <a:schemeClr val="tx1"/>
                </a:solidFill>
              </a:rPr>
              <a:t>Water consumption 100 l/</a:t>
            </a:r>
            <a:r>
              <a:rPr lang="en-US" dirty="0" err="1" smtClean="0">
                <a:solidFill>
                  <a:schemeClr val="tx1"/>
                </a:solidFill>
              </a:rPr>
              <a:t>c.d</a:t>
            </a:r>
            <a:endParaRPr lang="en-US" dirty="0" smtClean="0">
              <a:solidFill>
                <a:schemeClr val="tx1"/>
              </a:solidFill>
            </a:endParaRPr>
          </a:p>
          <a:p>
            <a:r>
              <a:rPr lang="en-US" dirty="0" smtClean="0">
                <a:solidFill>
                  <a:schemeClr val="tx1"/>
                </a:solidFill>
              </a:rPr>
              <a:t>Waste return 85%</a:t>
            </a:r>
          </a:p>
          <a:p>
            <a:r>
              <a:rPr lang="en-US" dirty="0" smtClean="0">
                <a:solidFill>
                  <a:schemeClr val="tx1"/>
                </a:solidFill>
              </a:rPr>
              <a:t>The average design flow 26000 m</a:t>
            </a:r>
            <a:r>
              <a:rPr lang="en-US" baseline="30000" dirty="0" smtClean="0">
                <a:solidFill>
                  <a:schemeClr val="tx1"/>
                </a:solidFill>
              </a:rPr>
              <a:t>3</a:t>
            </a:r>
            <a:r>
              <a:rPr lang="en-US" dirty="0" smtClean="0">
                <a:solidFill>
                  <a:schemeClr val="tx1"/>
                </a:solidFill>
              </a:rPr>
              <a:t>/day</a:t>
            </a:r>
          </a:p>
          <a:p>
            <a:r>
              <a:rPr lang="en-US" dirty="0" smtClean="0">
                <a:solidFill>
                  <a:schemeClr val="tx1"/>
                </a:solidFill>
              </a:rPr>
              <a:t>Peak  dry  weather  flow  = 2167  m</a:t>
            </a:r>
            <a:r>
              <a:rPr lang="en-US" baseline="30000" dirty="0" smtClean="0">
                <a:solidFill>
                  <a:schemeClr val="tx1"/>
                </a:solidFill>
              </a:rPr>
              <a:t>3</a:t>
            </a:r>
            <a:r>
              <a:rPr lang="en-US" dirty="0" smtClean="0">
                <a:solidFill>
                  <a:schemeClr val="tx1"/>
                </a:solidFill>
              </a:rPr>
              <a:t>/hr</a:t>
            </a:r>
          </a:p>
          <a:p>
            <a:r>
              <a:rPr lang="en-US" dirty="0" smtClean="0">
                <a:solidFill>
                  <a:schemeClr val="tx1"/>
                </a:solidFill>
              </a:rPr>
              <a:t>Peak  wet  weather  flow = 4334  m</a:t>
            </a:r>
            <a:r>
              <a:rPr lang="en-US" baseline="30000" dirty="0" smtClean="0">
                <a:solidFill>
                  <a:schemeClr val="tx1"/>
                </a:solidFill>
              </a:rPr>
              <a:t>3</a:t>
            </a:r>
            <a:r>
              <a:rPr lang="en-US" dirty="0" smtClean="0">
                <a:solidFill>
                  <a:schemeClr val="tx1"/>
                </a:solidFill>
              </a:rPr>
              <a:t>/hr   </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5400" dirty="0" smtClean="0"/>
              <a:t> </a:t>
            </a:r>
          </a:p>
          <a:p>
            <a:pPr algn="ctr">
              <a:buNone/>
            </a:pPr>
            <a:r>
              <a:rPr lang="en-US" sz="5400" dirty="0" smtClean="0"/>
              <a:t>TREATMENT TRAIN</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388</TotalTime>
  <Words>1632</Words>
  <Application>Microsoft Office PowerPoint</Application>
  <PresentationFormat>On-screen Show (4:3)</PresentationFormat>
  <Paragraphs>248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Slide 1</vt:lpstr>
      <vt:lpstr>Wastewater Treatment</vt:lpstr>
      <vt:lpstr>The City Of Jenin </vt:lpstr>
      <vt:lpstr>Wastewater Disposal And Characteristics</vt:lpstr>
      <vt:lpstr>Analysis Of Current And Rehabilitated Situation</vt:lpstr>
      <vt:lpstr>Slide 6</vt:lpstr>
      <vt:lpstr>Slide 7</vt:lpstr>
      <vt:lpstr>Design of new WWTP (input &amp; assumption)</vt:lpstr>
      <vt:lpstr>Slide 9</vt:lpstr>
      <vt:lpstr>Preliminary treatment </vt:lpstr>
      <vt:lpstr>Slide 11</vt:lpstr>
      <vt:lpstr>Slide 12</vt:lpstr>
      <vt:lpstr>Slide 13</vt:lpstr>
      <vt:lpstr>PRIMARY TREATMENT</vt:lpstr>
      <vt:lpstr>Slide 15</vt:lpstr>
      <vt:lpstr>Secondary Treatment</vt:lpstr>
      <vt:lpstr>Slide 17</vt:lpstr>
      <vt:lpstr>Slide 18</vt:lpstr>
      <vt:lpstr>Slide 19</vt:lpstr>
      <vt:lpstr>4-Secondary Sedimentation Tanks</vt:lpstr>
      <vt:lpstr>Advanced treatment:</vt:lpstr>
      <vt:lpstr>Reuse of Wastewater Effluent And Sludge</vt:lpstr>
      <vt:lpstr>Plant layout</vt:lpstr>
      <vt:lpstr>Slide 24</vt:lpstr>
      <vt:lpstr>Thank you  for listening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qaedshaer</dc:creator>
  <cp:lastModifiedBy>qaedshaer</cp:lastModifiedBy>
  <cp:revision>41</cp:revision>
  <dcterms:created xsi:type="dcterms:W3CDTF">2011-05-22T19:39:03Z</dcterms:created>
  <dcterms:modified xsi:type="dcterms:W3CDTF">2011-05-24T06:20:17Z</dcterms:modified>
</cp:coreProperties>
</file>