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9" r:id="rId20"/>
    <p:sldId id="280" r:id="rId21"/>
    <p:sldId id="281" r:id="rId22"/>
    <p:sldId id="282" r:id="rId23"/>
    <p:sldId id="283" r:id="rId24"/>
    <p:sldId id="310" r:id="rId25"/>
    <p:sldId id="309" r:id="rId26"/>
    <p:sldId id="313" r:id="rId27"/>
    <p:sldId id="312" r:id="rId28"/>
    <p:sldId id="314" r:id="rId29"/>
    <p:sldId id="316" r:id="rId30"/>
    <p:sldId id="315" r:id="rId31"/>
    <p:sldId id="317" r:id="rId32"/>
    <p:sldId id="284" r:id="rId33"/>
    <p:sldId id="285" r:id="rId34"/>
    <p:sldId id="286" r:id="rId35"/>
    <p:sldId id="287" r:id="rId36"/>
    <p:sldId id="288" r:id="rId37"/>
    <p:sldId id="289" r:id="rId38"/>
    <p:sldId id="290" r:id="rId39"/>
    <p:sldId id="291" r:id="rId40"/>
    <p:sldId id="26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uild.phonegap.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Units_of_measuremen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1219200" y="0"/>
            <a:ext cx="6404610" cy="3461951"/>
          </a:xfrm>
          <a:prstGeom prst="rect">
            <a:avLst/>
          </a:prstGeom>
        </p:spPr>
      </p:pic>
      <p:sp>
        <p:nvSpPr>
          <p:cNvPr id="6" name="Subtitle 5"/>
          <p:cNvSpPr>
            <a:spLocks noGrp="1"/>
          </p:cNvSpPr>
          <p:nvPr>
            <p:ph type="subTitle" idx="1"/>
          </p:nvPr>
        </p:nvSpPr>
        <p:spPr>
          <a:xfrm>
            <a:off x="457200" y="3886200"/>
            <a:ext cx="8458200" cy="2438400"/>
          </a:xfrm>
        </p:spPr>
        <p:txBody>
          <a:bodyPr>
            <a:normAutofit fontScale="40000" lnSpcReduction="20000"/>
          </a:bodyPr>
          <a:lstStyle/>
          <a:p>
            <a:pPr algn="l"/>
            <a:r>
              <a:rPr lang="en-US" sz="5900" b="1" i="1" dirty="0" smtClean="0">
                <a:solidFill>
                  <a:schemeClr val="accent5">
                    <a:lumMod val="50000"/>
                  </a:schemeClr>
                </a:solidFill>
              </a:rPr>
              <a:t>Prepared by: </a:t>
            </a:r>
            <a:r>
              <a:rPr lang="en-US" sz="5900" b="1" i="1" dirty="0" err="1" smtClean="0">
                <a:solidFill>
                  <a:schemeClr val="accent5">
                    <a:lumMod val="50000"/>
                  </a:schemeClr>
                </a:solidFill>
              </a:rPr>
              <a:t>Abdallah</a:t>
            </a:r>
            <a:r>
              <a:rPr lang="en-US" sz="5900" b="1" i="1" dirty="0" smtClean="0">
                <a:solidFill>
                  <a:schemeClr val="accent5">
                    <a:lumMod val="50000"/>
                  </a:schemeClr>
                </a:solidFill>
              </a:rPr>
              <a:t> </a:t>
            </a:r>
            <a:r>
              <a:rPr lang="en-US" sz="5900" b="1" i="1" dirty="0" err="1" smtClean="0">
                <a:solidFill>
                  <a:schemeClr val="accent5">
                    <a:lumMod val="50000"/>
                  </a:schemeClr>
                </a:solidFill>
              </a:rPr>
              <a:t>Melhem</a:t>
            </a:r>
            <a:endParaRPr lang="ar-SA" sz="5900" b="1" i="1" dirty="0" smtClean="0">
              <a:solidFill>
                <a:schemeClr val="accent5">
                  <a:lumMod val="50000"/>
                </a:schemeClr>
              </a:solidFill>
            </a:endParaRPr>
          </a:p>
          <a:p>
            <a:pPr algn="l"/>
            <a:r>
              <a:rPr lang="ar-SA" sz="5900" b="1" i="1" dirty="0" smtClean="0">
                <a:solidFill>
                  <a:schemeClr val="accent5">
                    <a:lumMod val="50000"/>
                  </a:schemeClr>
                </a:solidFill>
              </a:rPr>
              <a:t>                   </a:t>
            </a:r>
            <a:r>
              <a:rPr lang="en-US" sz="5900" b="1" i="1" dirty="0" err="1" smtClean="0">
                <a:solidFill>
                  <a:schemeClr val="accent5">
                    <a:lumMod val="50000"/>
                  </a:schemeClr>
                </a:solidFill>
              </a:rPr>
              <a:t>Samer</a:t>
            </a:r>
            <a:r>
              <a:rPr lang="en-US" sz="5900" b="1" i="1" dirty="0" smtClean="0">
                <a:solidFill>
                  <a:schemeClr val="accent5">
                    <a:lumMod val="50000"/>
                  </a:schemeClr>
                </a:solidFill>
              </a:rPr>
              <a:t> </a:t>
            </a:r>
            <a:r>
              <a:rPr lang="en-US" sz="5900" b="1" i="1" dirty="0" err="1" smtClean="0">
                <a:solidFill>
                  <a:schemeClr val="accent5">
                    <a:lumMod val="50000"/>
                  </a:schemeClr>
                </a:solidFill>
              </a:rPr>
              <a:t>Sweileh</a:t>
            </a:r>
            <a:endParaRPr lang="ar-SA" sz="5900" b="1" i="1" dirty="0" smtClean="0">
              <a:solidFill>
                <a:schemeClr val="accent5">
                  <a:lumMod val="50000"/>
                </a:schemeClr>
              </a:solidFill>
            </a:endParaRPr>
          </a:p>
          <a:p>
            <a:pPr algn="l"/>
            <a:endParaRPr lang="ar-SA" b="1" i="1" dirty="0" smtClean="0">
              <a:solidFill>
                <a:schemeClr val="tx1"/>
              </a:solidFill>
            </a:endParaRPr>
          </a:p>
          <a:p>
            <a:pPr algn="l"/>
            <a:endParaRPr lang="ar-SA" b="1" i="1" dirty="0" smtClean="0">
              <a:solidFill>
                <a:schemeClr val="tx1"/>
              </a:solidFill>
            </a:endParaRPr>
          </a:p>
          <a:p>
            <a:pPr algn="l"/>
            <a:endParaRPr lang="ar-SA" sz="4500" b="1" i="1" dirty="0" smtClean="0">
              <a:solidFill>
                <a:schemeClr val="tx1"/>
              </a:solidFill>
            </a:endParaRPr>
          </a:p>
          <a:p>
            <a:r>
              <a:rPr lang="en-US" sz="4500" b="1" i="1" dirty="0" smtClean="0">
                <a:solidFill>
                  <a:schemeClr val="accent6">
                    <a:lumMod val="75000"/>
                  </a:schemeClr>
                </a:solidFill>
              </a:rPr>
              <a:t>SUPERVISOR: Dr. </a:t>
            </a:r>
            <a:r>
              <a:rPr lang="en-US" sz="4500" b="1" i="1" dirty="0" err="1" smtClean="0">
                <a:solidFill>
                  <a:schemeClr val="accent6">
                    <a:lumMod val="75000"/>
                  </a:schemeClr>
                </a:solidFill>
              </a:rPr>
              <a:t>Hanal</a:t>
            </a:r>
            <a:r>
              <a:rPr lang="en-US" sz="4500" b="1" i="1" dirty="0" smtClean="0">
                <a:solidFill>
                  <a:schemeClr val="accent6">
                    <a:lumMod val="75000"/>
                  </a:schemeClr>
                </a:solidFill>
              </a:rPr>
              <a:t> ABUZANT</a:t>
            </a:r>
            <a:endParaRPr lang="en-US" sz="4500" dirty="0" smtClean="0">
              <a:solidFill>
                <a:schemeClr val="accent6">
                  <a:lumMod val="75000"/>
                </a:schemeClr>
              </a:solidFill>
            </a:endParaRPr>
          </a:p>
          <a:p>
            <a:pPr algn="l"/>
            <a:endParaRPr lang="ar-SA" b="1" i="1" dirty="0" smtClean="0">
              <a:solidFill>
                <a:schemeClr val="tx1"/>
              </a:solidFill>
            </a:endParaRPr>
          </a:p>
          <a:p>
            <a:pPr algn="l"/>
            <a:endParaRPr lang="ar-SA" b="1" i="1" dirty="0" smtClean="0">
              <a:solidFill>
                <a:schemeClr val="tx1"/>
              </a:solidFill>
            </a:endParaRPr>
          </a:p>
          <a:p>
            <a:pPr algn="l"/>
            <a:r>
              <a:rPr lang="ar-SA" b="1" i="1" dirty="0" smtClean="0">
                <a:solidFill>
                  <a:schemeClr val="tx1"/>
                </a:solidFill>
              </a:rPr>
              <a:t>     </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r>
              <a:rPr lang="en-US" b="1" dirty="0" smtClean="0"/>
              <a:t/>
            </a:r>
            <a:br>
              <a:rPr lang="en-US" b="1" dirty="0" smtClean="0"/>
            </a:br>
            <a:r>
              <a:rPr lang="en-US" b="1" dirty="0" smtClean="0"/>
              <a:t/>
            </a:r>
            <a:br>
              <a:rPr lang="en-US" b="1" dirty="0" smtClean="0"/>
            </a:br>
            <a:r>
              <a:rPr lang="x-none" sz="3600" b="1" smtClean="0"/>
              <a:t>Tools and Programming languages</a:t>
            </a:r>
            <a:r>
              <a:rPr lang="ar-SA" sz="3600" b="1" dirty="0" smtClean="0"/>
              <a:t> </a:t>
            </a:r>
            <a:r>
              <a:rPr lang="en-US" sz="3600" b="1" dirty="0" smtClean="0"/>
              <a:t>(cont…)</a:t>
            </a:r>
            <a:r>
              <a:rPr lang="en-US" b="1" dirty="0" smtClean="0"/>
              <a:t/>
            </a:r>
            <a:br>
              <a:rPr lang="en-US" b="1" dirty="0" smtClean="0"/>
            </a:br>
            <a:r>
              <a:rPr lang="en-US" b="1" dirty="0" smtClean="0"/>
              <a:t/>
            </a:r>
            <a:br>
              <a:rPr lang="en-US" b="1" dirty="0" smtClean="0"/>
            </a:b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Building applications for each device–</a:t>
            </a:r>
            <a:r>
              <a:rPr lang="en-US" dirty="0" err="1" smtClean="0"/>
              <a:t>iPhone</a:t>
            </a:r>
            <a:r>
              <a:rPr lang="en-US" dirty="0" smtClean="0"/>
              <a:t>, Android, Windows Mobile and more–requires different frameworks and languages. </a:t>
            </a:r>
            <a:endParaRPr lang="ar-SA" dirty="0" smtClean="0"/>
          </a:p>
          <a:p>
            <a:pPr>
              <a:buNone/>
            </a:pPr>
            <a:endParaRPr lang="ar-SA" dirty="0" smtClean="0"/>
          </a:p>
          <a:p>
            <a:r>
              <a:rPr lang="en-US" dirty="0" err="1" smtClean="0"/>
              <a:t>PhoneGap</a:t>
            </a:r>
            <a:r>
              <a:rPr lang="en-US" dirty="0" smtClean="0"/>
              <a:t> solves this by using standards-based web technologies to bridge web applications and mobile devices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Tools and Programming languages</a:t>
            </a:r>
            <a:r>
              <a:rPr lang="ar-SA" sz="3200" b="1" dirty="0" smtClean="0"/>
              <a:t> </a:t>
            </a:r>
            <a:r>
              <a:rPr lang="en-US" sz="3200" b="1" dirty="0" smtClean="0"/>
              <a:t>(cont…)</a:t>
            </a:r>
            <a:endParaRPr lang="en-US" sz="3200" dirty="0"/>
          </a:p>
        </p:txBody>
      </p:sp>
      <p:sp>
        <p:nvSpPr>
          <p:cNvPr id="5" name="Content Placeholder 4"/>
          <p:cNvSpPr>
            <a:spLocks noGrp="1"/>
          </p:cNvSpPr>
          <p:nvPr>
            <p:ph idx="1"/>
          </p:nvPr>
        </p:nvSpPr>
        <p:spPr/>
        <p:txBody>
          <a:bodyPr/>
          <a:lstStyle/>
          <a:p>
            <a:r>
              <a:rPr lang="en-US" dirty="0" err="1" smtClean="0">
                <a:hlinkClick r:id="rId3"/>
              </a:rPr>
              <a:t>PhoneGap</a:t>
            </a:r>
            <a:r>
              <a:rPr lang="en-US" dirty="0" smtClean="0">
                <a:hlinkClick r:id="rId3"/>
              </a:rPr>
              <a:t> Build</a:t>
            </a:r>
            <a:r>
              <a:rPr lang="en-US" dirty="0" smtClean="0"/>
              <a:t> is our project that allows you to quickly build mobile applications and easily compile them without SDKs, compilers and hardware.</a:t>
            </a:r>
          </a:p>
          <a:p>
            <a:endParaRPr lang="en-US" dirty="0" smtClean="0"/>
          </a:p>
          <a:p>
            <a:endParaRPr lang="en-US" dirty="0"/>
          </a:p>
        </p:txBody>
      </p:sp>
      <p:pic>
        <p:nvPicPr>
          <p:cNvPr id="6" name="Picture 5" descr="Untitled2.png"/>
          <p:cNvPicPr>
            <a:picLocks noChangeAspect="1"/>
          </p:cNvPicPr>
          <p:nvPr/>
        </p:nvPicPr>
        <p:blipFill>
          <a:blip r:embed="rId4" cstate="print"/>
          <a:stretch>
            <a:fillRect/>
          </a:stretch>
        </p:blipFill>
        <p:spPr>
          <a:xfrm>
            <a:off x="0" y="3657600"/>
            <a:ext cx="9144000"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Tools and Programming languages</a:t>
            </a:r>
            <a:r>
              <a:rPr lang="ar-SA" sz="3200" b="1" dirty="0" smtClean="0"/>
              <a:t> </a:t>
            </a:r>
            <a:r>
              <a:rPr lang="en-US" sz="3200" b="1" dirty="0" smtClean="0"/>
              <a:t>(cont…)</a:t>
            </a:r>
            <a:endParaRPr lang="en-US" sz="3200" dirty="0"/>
          </a:p>
        </p:txBody>
      </p:sp>
      <p:sp>
        <p:nvSpPr>
          <p:cNvPr id="5" name="Content Placeholder 4"/>
          <p:cNvSpPr>
            <a:spLocks noGrp="1"/>
          </p:cNvSpPr>
          <p:nvPr>
            <p:ph idx="1"/>
          </p:nvPr>
        </p:nvSpPr>
        <p:spPr>
          <a:xfrm>
            <a:off x="457200" y="1600200"/>
            <a:ext cx="4876800" cy="4525963"/>
          </a:xfrm>
        </p:spPr>
        <p:txBody>
          <a:bodyPr/>
          <a:lstStyle/>
          <a:p>
            <a:r>
              <a:rPr lang="en-US" dirty="0" smtClean="0"/>
              <a:t>We mainly used The </a:t>
            </a:r>
            <a:r>
              <a:rPr lang="en-US" b="1" i="1" u="sng" dirty="0" err="1" smtClean="0"/>
              <a:t>jQuery</a:t>
            </a:r>
            <a:r>
              <a:rPr lang="en-US" b="1" i="1" u="sng" dirty="0" smtClean="0"/>
              <a:t> mobile</a:t>
            </a:r>
            <a:r>
              <a:rPr lang="en-US" b="1" u="sng" dirty="0" smtClean="0"/>
              <a:t> framework </a:t>
            </a:r>
            <a:r>
              <a:rPr lang="en-US" dirty="0" smtClean="0"/>
              <a:t>to develop the project depending on </a:t>
            </a:r>
            <a:r>
              <a:rPr lang="en-US" dirty="0" err="1" smtClean="0"/>
              <a:t>PhoneGap</a:t>
            </a:r>
            <a:r>
              <a:rPr lang="en-US" dirty="0" smtClean="0"/>
              <a:t> Framework and other programming languages such that (Html, CSS, </a:t>
            </a:r>
            <a:r>
              <a:rPr lang="en-US" dirty="0" err="1" smtClean="0"/>
              <a:t>jQuery</a:t>
            </a:r>
            <a:r>
              <a:rPr lang="en-US" dirty="0" smtClean="0"/>
              <a:t>, and </a:t>
            </a:r>
            <a:r>
              <a:rPr lang="en-US" dirty="0" err="1" smtClean="0"/>
              <a:t>php</a:t>
            </a:r>
            <a:r>
              <a:rPr lang="en-US" dirty="0" smtClean="0"/>
              <a:t>)</a:t>
            </a:r>
          </a:p>
          <a:p>
            <a:endParaRPr lang="en-US" dirty="0"/>
          </a:p>
        </p:txBody>
      </p:sp>
      <p:pic>
        <p:nvPicPr>
          <p:cNvPr id="6" name="Picture 5" descr="vcz.jpg"/>
          <p:cNvPicPr>
            <a:picLocks noChangeAspect="1"/>
          </p:cNvPicPr>
          <p:nvPr/>
        </p:nvPicPr>
        <p:blipFill>
          <a:blip r:embed="rId3" cstate="print"/>
          <a:stretch>
            <a:fillRect/>
          </a:stretch>
        </p:blipFill>
        <p:spPr>
          <a:xfrm>
            <a:off x="5562600" y="2286000"/>
            <a:ext cx="3303385" cy="3124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Tools and Programming languages</a:t>
            </a:r>
            <a:r>
              <a:rPr lang="ar-SA" sz="3200" b="1" dirty="0" smtClean="0"/>
              <a:t> </a:t>
            </a:r>
            <a:r>
              <a:rPr lang="en-US" sz="3200" b="1" dirty="0" smtClean="0"/>
              <a:t>(cont…)</a:t>
            </a:r>
            <a:endParaRPr lang="en-US" sz="3200" dirty="0"/>
          </a:p>
        </p:txBody>
      </p:sp>
      <p:sp>
        <p:nvSpPr>
          <p:cNvPr id="5" name="Content Placeholder 4"/>
          <p:cNvSpPr>
            <a:spLocks noGrp="1"/>
          </p:cNvSpPr>
          <p:nvPr>
            <p:ph idx="1"/>
          </p:nvPr>
        </p:nvSpPr>
        <p:spPr>
          <a:xfrm>
            <a:off x="381000" y="1981200"/>
            <a:ext cx="8229600" cy="4525963"/>
          </a:xfrm>
        </p:spPr>
        <p:txBody>
          <a:bodyPr>
            <a:normAutofit lnSpcReduction="10000"/>
          </a:bodyPr>
          <a:lstStyle/>
          <a:p>
            <a:r>
              <a:rPr lang="en-US" dirty="0" err="1" smtClean="0"/>
              <a:t>jQuery</a:t>
            </a:r>
            <a:r>
              <a:rPr lang="en-US" dirty="0" smtClean="0"/>
              <a:t> mobile framework takes the </a:t>
            </a:r>
            <a:r>
              <a:rPr lang="en-US" b="1" u="sng" dirty="0" smtClean="0"/>
              <a:t>"write less, do more"</a:t>
            </a:r>
            <a:r>
              <a:rPr lang="en-US" b="1" dirty="0" smtClean="0"/>
              <a:t> .</a:t>
            </a:r>
          </a:p>
          <a:p>
            <a:endParaRPr lang="en-US" dirty="0" smtClean="0"/>
          </a:p>
          <a:p>
            <a:r>
              <a:rPr lang="en-US" dirty="0" smtClean="0"/>
              <a:t>Instead of writing unique apps for each mobile device or OS, the </a:t>
            </a:r>
            <a:r>
              <a:rPr lang="en-US" dirty="0" err="1" smtClean="0"/>
              <a:t>jQuery</a:t>
            </a:r>
            <a:r>
              <a:rPr lang="en-US" dirty="0" smtClean="0"/>
              <a:t> mobile framework allows you to design a single highly-branded web site or application that will work on all popular Smartphone, tablet, and desktop platforms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Autofit/>
          </a:bodyPr>
          <a:lstStyle/>
          <a:p>
            <a:r>
              <a:rPr lang="en-US" sz="3200" b="1" dirty="0" smtClean="0"/>
              <a:t/>
            </a:r>
            <a:br>
              <a:rPr lang="en-US" sz="3200" b="1" dirty="0" smtClean="0"/>
            </a:br>
            <a:r>
              <a:rPr lang="x-none" sz="3200" b="1" smtClean="0"/>
              <a:t>System Roles and Their Descriptions</a:t>
            </a:r>
            <a:r>
              <a:rPr lang="en-US" sz="3200" b="1" dirty="0" smtClean="0"/>
              <a:t/>
            </a:r>
            <a:br>
              <a:rPr lang="en-US" sz="3200" b="1" dirty="0" smtClean="0"/>
            </a:br>
            <a:endParaRPr lang="en-US" sz="3200" dirty="0"/>
          </a:p>
        </p:txBody>
      </p:sp>
      <p:sp>
        <p:nvSpPr>
          <p:cNvPr id="5" name="Content Placeholder 4"/>
          <p:cNvSpPr>
            <a:spLocks noGrp="1"/>
          </p:cNvSpPr>
          <p:nvPr>
            <p:ph idx="1"/>
          </p:nvPr>
        </p:nvSpPr>
        <p:spPr>
          <a:xfrm>
            <a:off x="457200" y="1600200"/>
            <a:ext cx="4800600" cy="4525963"/>
          </a:xfrm>
        </p:spPr>
        <p:txBody>
          <a:bodyPr/>
          <a:lstStyle/>
          <a:p>
            <a:r>
              <a:rPr lang="en-US" dirty="0" smtClean="0"/>
              <a:t>Healthy life project </a:t>
            </a:r>
            <a:r>
              <a:rPr lang="en-US" b="1" u="sng" dirty="0" smtClean="0"/>
              <a:t>divides into many pages, </a:t>
            </a:r>
            <a:r>
              <a:rPr lang="en-US" dirty="0" smtClean="0"/>
              <a:t>each page has a special function, user can get information from these pages depend on what he wants</a:t>
            </a:r>
            <a:endParaRPr lang="en-US" dirty="0"/>
          </a:p>
        </p:txBody>
      </p:sp>
      <p:pic>
        <p:nvPicPr>
          <p:cNvPr id="6" name="Picture 5" descr="bbbbbbbbbbb.jpg"/>
          <p:cNvPicPr>
            <a:picLocks noChangeAspect="1"/>
          </p:cNvPicPr>
          <p:nvPr/>
        </p:nvPicPr>
        <p:blipFill>
          <a:blip r:embed="rId3" cstate="print"/>
          <a:stretch>
            <a:fillRect/>
          </a:stretch>
        </p:blipFill>
        <p:spPr>
          <a:xfrm>
            <a:off x="5791200" y="1600200"/>
            <a:ext cx="2895600" cy="482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Autofit/>
          </a:bodyPr>
          <a:lstStyle/>
          <a:p>
            <a:r>
              <a:rPr lang="en-US" sz="3200" b="1" dirty="0" smtClean="0"/>
              <a:t/>
            </a:r>
            <a:br>
              <a:rPr lang="en-US" sz="3200" b="1" dirty="0" smtClean="0"/>
            </a:br>
            <a:r>
              <a:rPr lang="x-none" sz="3200" b="1" smtClean="0"/>
              <a:t>System Roles and Their Descriptions</a:t>
            </a:r>
            <a:r>
              <a:rPr lang="ar-SA" sz="3200" b="1" dirty="0" smtClean="0"/>
              <a:t/>
            </a:r>
            <a:br>
              <a:rPr lang="ar-SA" sz="3200" b="1" dirty="0" smtClean="0"/>
            </a:br>
            <a:r>
              <a:rPr lang="en-US" sz="3200" b="1" dirty="0" smtClean="0"/>
              <a:t>(cont…)</a:t>
            </a:r>
            <a:br>
              <a:rPr lang="en-US" sz="3200" b="1" dirty="0" smtClean="0"/>
            </a:br>
            <a:endParaRPr lang="en-US" sz="3200" dirty="0"/>
          </a:p>
        </p:txBody>
      </p:sp>
      <p:sp>
        <p:nvSpPr>
          <p:cNvPr id="5" name="Content Placeholder 4"/>
          <p:cNvSpPr>
            <a:spLocks noGrp="1"/>
          </p:cNvSpPr>
          <p:nvPr>
            <p:ph idx="1"/>
          </p:nvPr>
        </p:nvSpPr>
        <p:spPr>
          <a:xfrm>
            <a:off x="457200" y="1600200"/>
            <a:ext cx="4572000" cy="4876800"/>
          </a:xfrm>
        </p:spPr>
        <p:txBody>
          <a:bodyPr>
            <a:normAutofit fontScale="92500" lnSpcReduction="10000"/>
          </a:bodyPr>
          <a:lstStyle/>
          <a:p>
            <a:pPr algn="ctr"/>
            <a:r>
              <a:rPr lang="en-US" sz="5200" b="1" u="sng" dirty="0" smtClean="0">
                <a:solidFill>
                  <a:schemeClr val="accent6">
                    <a:lumMod val="50000"/>
                  </a:schemeClr>
                </a:solidFill>
                <a:latin typeface="Baskerville Old Face" pitchFamily="18" charset="0"/>
              </a:rPr>
              <a:t>Login</a:t>
            </a:r>
          </a:p>
          <a:p>
            <a:r>
              <a:rPr lang="en-US" dirty="0" smtClean="0"/>
              <a:t>Every user used this system has a </a:t>
            </a:r>
            <a:r>
              <a:rPr lang="en-US" b="1" u="sng" dirty="0" smtClean="0"/>
              <a:t>special account</a:t>
            </a:r>
            <a:r>
              <a:rPr lang="en-US" b="1" u="sng" dirty="0" smtClean="0"/>
              <a:t>.</a:t>
            </a:r>
          </a:p>
          <a:p>
            <a:pPr>
              <a:buNone/>
            </a:pPr>
            <a:endParaRPr lang="en-US" b="1" u="sng" dirty="0" smtClean="0"/>
          </a:p>
          <a:p>
            <a:r>
              <a:rPr lang="en-US" dirty="0" smtClean="0"/>
              <a:t> Through this account he can see his personal information such that weight, height, age, …….etc.</a:t>
            </a:r>
          </a:p>
          <a:p>
            <a:endParaRPr lang="en-US" dirty="0"/>
          </a:p>
        </p:txBody>
      </p:sp>
      <p:pic>
        <p:nvPicPr>
          <p:cNvPr id="7" name="Picture 6" descr="p1.png"/>
          <p:cNvPicPr>
            <a:picLocks noChangeAspect="1"/>
          </p:cNvPicPr>
          <p:nvPr/>
        </p:nvPicPr>
        <p:blipFill>
          <a:blip r:embed="rId3" cstate="print"/>
          <a:stretch>
            <a:fillRect/>
          </a:stretch>
        </p:blipFill>
        <p:spPr>
          <a:xfrm>
            <a:off x="5410200" y="1600200"/>
            <a:ext cx="3429000" cy="49806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Autofit/>
          </a:bodyPr>
          <a:lstStyle/>
          <a:p>
            <a:r>
              <a:rPr lang="en-US" sz="3200" b="1" dirty="0" smtClean="0"/>
              <a:t/>
            </a:r>
            <a:br>
              <a:rPr lang="en-US" sz="3200" b="1" dirty="0" smtClean="0"/>
            </a:br>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752600"/>
            <a:ext cx="4495800" cy="4572000"/>
          </a:xfrm>
        </p:spPr>
        <p:txBody>
          <a:bodyPr/>
          <a:lstStyle/>
          <a:p>
            <a:pPr algn="ctr"/>
            <a:r>
              <a:rPr lang="x-none" sz="4800" b="1" u="sng" smtClean="0">
                <a:solidFill>
                  <a:srgbClr val="C00000"/>
                </a:solidFill>
                <a:latin typeface="Baskerville Old Face" pitchFamily="18" charset="0"/>
              </a:rPr>
              <a:t>New </a:t>
            </a:r>
            <a:r>
              <a:rPr lang="x-none" sz="4800" b="1" u="sng" smtClean="0">
                <a:solidFill>
                  <a:srgbClr val="C00000"/>
                </a:solidFill>
                <a:latin typeface="Baskerville Old Face" pitchFamily="18" charset="0"/>
              </a:rPr>
              <a:t>Account</a:t>
            </a:r>
            <a:endParaRPr lang="en-US" sz="4800" b="1" u="sng" dirty="0" smtClean="0">
              <a:solidFill>
                <a:srgbClr val="C00000"/>
              </a:solidFill>
              <a:latin typeface="Baskerville Old Face" pitchFamily="18" charset="0"/>
            </a:endParaRPr>
          </a:p>
          <a:p>
            <a:pPr algn="ctr">
              <a:buNone/>
            </a:pPr>
            <a:endParaRPr lang="ar-SA" sz="4800" b="1" u="sng" dirty="0" smtClean="0">
              <a:solidFill>
                <a:srgbClr val="C00000"/>
              </a:solidFill>
              <a:latin typeface="Baskerville Old Face" pitchFamily="18" charset="0"/>
            </a:endParaRPr>
          </a:p>
          <a:p>
            <a:r>
              <a:rPr lang="en-US" dirty="0" smtClean="0"/>
              <a:t>If there is anyone interested in using this system can easily </a:t>
            </a:r>
            <a:r>
              <a:rPr lang="en-US" b="1" u="sng" dirty="0" smtClean="0"/>
              <a:t>create</a:t>
            </a:r>
            <a:r>
              <a:rPr lang="en-US" dirty="0" smtClean="0"/>
              <a:t> a special account for enter to the system </a:t>
            </a:r>
          </a:p>
          <a:p>
            <a:endParaRPr lang="en-US" b="1" u="sng" dirty="0" smtClean="0">
              <a:latin typeface="Baskerville Old Face" pitchFamily="18" charset="0"/>
            </a:endParaRPr>
          </a:p>
        </p:txBody>
      </p:sp>
      <p:pic>
        <p:nvPicPr>
          <p:cNvPr id="6" name="Picture 5" descr="p2.png"/>
          <p:cNvPicPr>
            <a:picLocks noChangeAspect="1"/>
          </p:cNvPicPr>
          <p:nvPr/>
        </p:nvPicPr>
        <p:blipFill>
          <a:blip r:embed="rId3" cstate="print"/>
          <a:stretch>
            <a:fillRect/>
          </a:stretch>
        </p:blipFill>
        <p:spPr>
          <a:xfrm>
            <a:off x="5334000" y="1676400"/>
            <a:ext cx="3581400" cy="495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00800" cy="1143000"/>
          </a:xfrm>
        </p:spPr>
        <p:txBody>
          <a:bodyPr>
            <a:no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724400" cy="4800600"/>
          </a:xfrm>
        </p:spPr>
        <p:txBody>
          <a:bodyPr>
            <a:normAutofit fontScale="92500"/>
          </a:bodyPr>
          <a:lstStyle/>
          <a:p>
            <a:pPr algn="ctr"/>
            <a:r>
              <a:rPr lang="en-US" dirty="0" smtClean="0"/>
              <a:t>In </a:t>
            </a:r>
            <a:r>
              <a:rPr lang="en-US" dirty="0" smtClean="0"/>
              <a:t>this page user continue his </a:t>
            </a:r>
            <a:r>
              <a:rPr lang="en-US" b="1" u="sng" dirty="0" smtClean="0"/>
              <a:t>registration</a:t>
            </a:r>
            <a:r>
              <a:rPr lang="en-US" dirty="0" smtClean="0"/>
              <a:t>, but here user typed some personal details such as age, weight in KG, height in Meter, Gender, and his condition (Diet, Sport, Diabetes, …..etc),</a:t>
            </a:r>
          </a:p>
          <a:p>
            <a:r>
              <a:rPr lang="en-US" dirty="0" smtClean="0"/>
              <a:t>Then press sign up Button to finish the registration.</a:t>
            </a:r>
            <a:endParaRPr lang="en-US" b="1" u="sng" dirty="0" smtClean="0">
              <a:latin typeface="Baskerville Old Face" pitchFamily="18" charset="0"/>
            </a:endParaRPr>
          </a:p>
          <a:p>
            <a:pPr algn="ctr"/>
            <a:endParaRPr lang="ar-SA" b="1" u="sng" dirty="0" smtClean="0">
              <a:latin typeface="Baskerville Old Face" pitchFamily="18" charset="0"/>
            </a:endParaRPr>
          </a:p>
          <a:p>
            <a:endParaRPr lang="en-US" dirty="0"/>
          </a:p>
        </p:txBody>
      </p:sp>
      <p:pic>
        <p:nvPicPr>
          <p:cNvPr id="6" name="Picture 5" descr="p3.png"/>
          <p:cNvPicPr>
            <a:picLocks noChangeAspect="1"/>
          </p:cNvPicPr>
          <p:nvPr/>
        </p:nvPicPr>
        <p:blipFill>
          <a:blip r:embed="rId3" cstate="print"/>
          <a:stretch>
            <a:fillRect/>
          </a:stretch>
        </p:blipFill>
        <p:spPr>
          <a:xfrm>
            <a:off x="5562600" y="1600200"/>
            <a:ext cx="3303985" cy="50057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648200" cy="5105400"/>
          </a:xfrm>
        </p:spPr>
        <p:txBody>
          <a:bodyPr>
            <a:normAutofit fontScale="70000" lnSpcReduction="20000"/>
          </a:bodyPr>
          <a:lstStyle/>
          <a:p>
            <a:pPr algn="ctr"/>
            <a:r>
              <a:rPr lang="x-none" sz="6400" b="1" u="sng" smtClean="0">
                <a:solidFill>
                  <a:srgbClr val="C00000"/>
                </a:solidFill>
                <a:latin typeface="Baskerville Old Face" pitchFamily="18" charset="0"/>
              </a:rPr>
              <a:t>Maine </a:t>
            </a:r>
            <a:r>
              <a:rPr lang="x-none" sz="6400" b="1" u="sng" smtClean="0">
                <a:solidFill>
                  <a:srgbClr val="C00000"/>
                </a:solidFill>
                <a:latin typeface="Baskerville Old Face" pitchFamily="18" charset="0"/>
              </a:rPr>
              <a:t>page</a:t>
            </a:r>
            <a:endParaRPr lang="en-US" sz="6400" b="1" u="sng" dirty="0" smtClean="0">
              <a:solidFill>
                <a:srgbClr val="C00000"/>
              </a:solidFill>
              <a:latin typeface="Baskerville Old Face" pitchFamily="18" charset="0"/>
            </a:endParaRPr>
          </a:p>
          <a:p>
            <a:r>
              <a:rPr lang="en-US" dirty="0" smtClean="0"/>
              <a:t>After user login to the system this page that contains the </a:t>
            </a:r>
            <a:r>
              <a:rPr lang="en-US" b="1" u="sng" dirty="0" smtClean="0"/>
              <a:t>various functions that help him organize his health</a:t>
            </a:r>
            <a:r>
              <a:rPr lang="en-US" b="1" u="sng" dirty="0" smtClean="0"/>
              <a:t>.</a:t>
            </a:r>
          </a:p>
          <a:p>
            <a:endParaRPr lang="en-US" dirty="0" smtClean="0"/>
          </a:p>
          <a:p>
            <a:r>
              <a:rPr lang="en-US" dirty="0" smtClean="0"/>
              <a:t>This page has </a:t>
            </a:r>
            <a:r>
              <a:rPr lang="en-US" b="1" u="sng" dirty="0" smtClean="0"/>
              <a:t>many button</a:t>
            </a:r>
            <a:r>
              <a:rPr lang="en-US" dirty="0" smtClean="0"/>
              <a:t>, every button has a special function such that (BMI, history, input, output, settings and notification</a:t>
            </a:r>
            <a:r>
              <a:rPr lang="en-US" dirty="0" smtClean="0"/>
              <a:t>)</a:t>
            </a:r>
          </a:p>
          <a:p>
            <a:pPr>
              <a:buNone/>
            </a:pPr>
            <a:endParaRPr lang="en-US" dirty="0" smtClean="0"/>
          </a:p>
          <a:p>
            <a:r>
              <a:rPr lang="en-US" dirty="0" smtClean="0"/>
              <a:t>At the top of page there is a label has the healthy </a:t>
            </a:r>
            <a:r>
              <a:rPr lang="en-US" b="1" u="sng" dirty="0" smtClean="0"/>
              <a:t>type of user. </a:t>
            </a:r>
            <a:r>
              <a:rPr lang="en-US" dirty="0" smtClean="0"/>
              <a:t>Depend on the healthy type, the function of buttons are different from user to another.</a:t>
            </a:r>
          </a:p>
          <a:p>
            <a:pPr algn="ctr"/>
            <a:endParaRPr lang="en-US" b="1" u="sng" dirty="0" smtClean="0">
              <a:latin typeface="Baskerville Old Face" pitchFamily="18" charset="0"/>
            </a:endParaRPr>
          </a:p>
          <a:p>
            <a:endParaRPr lang="en-US" b="1" u="sng" dirty="0" smtClean="0">
              <a:latin typeface="Baskerville Old Face" pitchFamily="18" charset="0"/>
            </a:endParaRPr>
          </a:p>
          <a:p>
            <a:endParaRPr lang="en-US" dirty="0"/>
          </a:p>
        </p:txBody>
      </p:sp>
      <p:pic>
        <p:nvPicPr>
          <p:cNvPr id="6" name="Picture 5" descr="p4.png"/>
          <p:cNvPicPr>
            <a:picLocks noChangeAspect="1"/>
          </p:cNvPicPr>
          <p:nvPr/>
        </p:nvPicPr>
        <p:blipFill>
          <a:blip r:embed="rId3" cstate="print"/>
          <a:stretch>
            <a:fillRect/>
          </a:stretch>
        </p:blipFill>
        <p:spPr>
          <a:xfrm>
            <a:off x="5181600" y="1524000"/>
            <a:ext cx="3791479" cy="5105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752600"/>
            <a:ext cx="4648200" cy="5105400"/>
          </a:xfrm>
        </p:spPr>
        <p:txBody>
          <a:bodyPr>
            <a:normAutofit fontScale="70000" lnSpcReduction="20000"/>
          </a:bodyPr>
          <a:lstStyle/>
          <a:p>
            <a:pPr algn="ctr"/>
            <a:r>
              <a:rPr lang="en-US" sz="5200" b="1" u="sng" dirty="0" smtClean="0">
                <a:solidFill>
                  <a:srgbClr val="C00000"/>
                </a:solidFill>
                <a:latin typeface="Baskerville Old Face" pitchFamily="18" charset="0"/>
              </a:rPr>
              <a:t>BMI</a:t>
            </a:r>
          </a:p>
          <a:p>
            <a:r>
              <a:rPr lang="en-US" sz="3600" dirty="0" smtClean="0"/>
              <a:t>The body mass index measurement: is the calculation of someone’s body weight in relation to their height. </a:t>
            </a:r>
            <a:endParaRPr lang="en-US" sz="3600" dirty="0" smtClean="0"/>
          </a:p>
          <a:p>
            <a:pPr>
              <a:buNone/>
            </a:pPr>
            <a:endParaRPr lang="en-US" sz="3600" dirty="0" smtClean="0"/>
          </a:p>
          <a:p>
            <a:pPr>
              <a:buNone/>
            </a:pPr>
            <a:endParaRPr lang="en-US" sz="3600" dirty="0" smtClean="0"/>
          </a:p>
          <a:p>
            <a:r>
              <a:rPr lang="en-US" sz="3600" dirty="0" smtClean="0"/>
              <a:t>it is defined as the individual's body mass divided by the square of their height - with the value universally being given in </a:t>
            </a:r>
            <a:r>
              <a:rPr lang="en-US" sz="3600" dirty="0" smtClean="0">
                <a:hlinkClick r:id="rId3" tooltip="Units of measurement"/>
              </a:rPr>
              <a:t>units</a:t>
            </a:r>
            <a:r>
              <a:rPr lang="en-US" sz="3600" dirty="0" smtClean="0"/>
              <a:t> of kg/m</a:t>
            </a:r>
            <a:r>
              <a:rPr lang="en-US" sz="3600" baseline="30000" dirty="0" smtClean="0"/>
              <a:t>2</a:t>
            </a:r>
            <a:endParaRPr lang="en-US" sz="3600" dirty="0">
              <a:latin typeface="Baskerville Old Face" pitchFamily="18" charset="0"/>
            </a:endParaRPr>
          </a:p>
        </p:txBody>
      </p:sp>
      <p:pic>
        <p:nvPicPr>
          <p:cNvPr id="6" name="Picture 5" descr="BMI-equation.jpg"/>
          <p:cNvPicPr>
            <a:picLocks noChangeAspect="1"/>
          </p:cNvPicPr>
          <p:nvPr/>
        </p:nvPicPr>
        <p:blipFill>
          <a:blip r:embed="rId4" cstate="print"/>
          <a:stretch>
            <a:fillRect/>
          </a:stretch>
        </p:blipFill>
        <p:spPr>
          <a:xfrm>
            <a:off x="5562600" y="2286000"/>
            <a:ext cx="3352800" cy="213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5" name="Title 4"/>
          <p:cNvSpPr>
            <a:spLocks noGrp="1"/>
          </p:cNvSpPr>
          <p:nvPr>
            <p:ph type="title"/>
          </p:nvPr>
        </p:nvSpPr>
        <p:spPr/>
        <p:txBody>
          <a:bodyPr/>
          <a:lstStyle/>
          <a:p>
            <a:pPr algn="l"/>
            <a:r>
              <a:rPr lang="en-US" dirty="0" smtClean="0">
                <a:effectLst>
                  <a:outerShdw blurRad="38100" dist="38100" dir="2700000" algn="tl">
                    <a:srgbClr val="000000">
                      <a:alpha val="43137"/>
                    </a:srgbClr>
                  </a:outerShdw>
                </a:effectLst>
                <a:latin typeface="Century Gothic" pitchFamily="34" charset="0"/>
                <a:ea typeface="宋体" pitchFamily="2" charset="-122"/>
              </a:rPr>
              <a:t>Outline</a:t>
            </a:r>
            <a:endParaRPr lang="en-US" dirty="0"/>
          </a:p>
        </p:txBody>
      </p:sp>
      <p:sp>
        <p:nvSpPr>
          <p:cNvPr id="7" name="Content Placeholder 6"/>
          <p:cNvSpPr>
            <a:spLocks noGrp="1"/>
          </p:cNvSpPr>
          <p:nvPr>
            <p:ph idx="1"/>
          </p:nvPr>
        </p:nvSpPr>
        <p:spPr>
          <a:xfrm>
            <a:off x="457200" y="1600200"/>
            <a:ext cx="8229600" cy="4953000"/>
          </a:xfrm>
        </p:spPr>
        <p:txBody>
          <a:bodyPr>
            <a:normAutofit fontScale="85000" lnSpcReduction="20000"/>
          </a:bodyPr>
          <a:lstStyle/>
          <a:p>
            <a:pPr marL="514350" indent="-514350">
              <a:buAutoNum type="arabicPeriod"/>
            </a:pPr>
            <a:r>
              <a:rPr lang="en-US" b="1" dirty="0" smtClean="0">
                <a:latin typeface="Aharoni" pitchFamily="2" charset="-79"/>
                <a:cs typeface="Aharoni" pitchFamily="2" charset="-79"/>
              </a:rPr>
              <a:t>Idea </a:t>
            </a:r>
            <a:r>
              <a:rPr lang="en-US" b="1" dirty="0" smtClean="0">
                <a:latin typeface="Aharoni" pitchFamily="2" charset="-79"/>
                <a:cs typeface="Aharoni" pitchFamily="2" charset="-79"/>
              </a:rPr>
              <a:t>&amp; </a:t>
            </a:r>
            <a:r>
              <a:rPr lang="x-none" b="1" smtClean="0">
                <a:latin typeface="Aharoni" pitchFamily="2" charset="-79"/>
                <a:cs typeface="Aharoni" pitchFamily="2" charset="-79"/>
              </a:rPr>
              <a:t>Motivation for Carrying out </a:t>
            </a:r>
            <a:r>
              <a:rPr lang="x-none" b="1" smtClean="0">
                <a:latin typeface="Aharoni" pitchFamily="2" charset="-79"/>
                <a:cs typeface="Aharoni" pitchFamily="2" charset="-79"/>
              </a:rPr>
              <a:t>the </a:t>
            </a:r>
            <a:r>
              <a:rPr lang="x-none" b="1" smtClean="0">
                <a:latin typeface="Aharoni" pitchFamily="2" charset="-79"/>
                <a:cs typeface="Aharoni" pitchFamily="2" charset="-79"/>
              </a:rPr>
              <a:t>Project</a:t>
            </a:r>
            <a:r>
              <a:rPr lang="en-US" b="1" dirty="0" smtClean="0">
                <a:latin typeface="Aharoni" pitchFamily="2" charset="-79"/>
                <a:cs typeface="Aharoni" pitchFamily="2" charset="-79"/>
              </a:rPr>
              <a:t>.</a:t>
            </a:r>
          </a:p>
          <a:p>
            <a:pPr marL="514350" indent="-514350">
              <a:buAutoNum type="arabicPeriod"/>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2. </a:t>
            </a:r>
            <a:r>
              <a:rPr lang="x-none" b="1" smtClean="0">
                <a:latin typeface="Aharoni" pitchFamily="2" charset="-79"/>
                <a:cs typeface="Aharoni" pitchFamily="2" charset="-79"/>
              </a:rPr>
              <a:t>System </a:t>
            </a:r>
            <a:r>
              <a:rPr lang="x-none" b="1" smtClean="0">
                <a:latin typeface="Aharoni" pitchFamily="2" charset="-79"/>
                <a:cs typeface="Aharoni" pitchFamily="2" charset="-79"/>
              </a:rPr>
              <a:t>Design</a:t>
            </a: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3. </a:t>
            </a:r>
            <a:r>
              <a:rPr lang="x-none" b="1" smtClean="0">
                <a:latin typeface="Aharoni" pitchFamily="2" charset="-79"/>
                <a:cs typeface="Aharoni" pitchFamily="2" charset="-79"/>
              </a:rPr>
              <a:t>Tools and Programming </a:t>
            </a:r>
            <a:r>
              <a:rPr lang="x-none" b="1" smtClean="0">
                <a:latin typeface="Aharoni" pitchFamily="2" charset="-79"/>
                <a:cs typeface="Aharoni" pitchFamily="2" charset="-79"/>
              </a:rPr>
              <a:t>languages</a:t>
            </a:r>
            <a:r>
              <a:rPr lang="ar-SA" b="1" dirty="0" smtClean="0">
                <a:latin typeface="Aharoni" pitchFamily="2" charset="-79"/>
              </a:rPr>
              <a:t> </a:t>
            </a:r>
            <a:endParaRPr lang="en-US" b="1" dirty="0" smtClean="0">
              <a:latin typeface="Aharoni" pitchFamily="2" charset="-79"/>
            </a:endParaRPr>
          </a:p>
          <a:p>
            <a:pPr>
              <a:buNone/>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4.</a:t>
            </a:r>
            <a:r>
              <a:rPr lang="x-none" b="1" smtClean="0">
                <a:latin typeface="Aharoni" pitchFamily="2" charset="-79"/>
                <a:cs typeface="Aharoni" pitchFamily="2" charset="-79"/>
              </a:rPr>
              <a:t> System Roles and </a:t>
            </a:r>
            <a:r>
              <a:rPr lang="x-none" b="1" smtClean="0">
                <a:latin typeface="Aharoni" pitchFamily="2" charset="-79"/>
                <a:cs typeface="Aharoni" pitchFamily="2" charset="-79"/>
              </a:rPr>
              <a:t>Their </a:t>
            </a:r>
            <a:r>
              <a:rPr lang="x-none" b="1" smtClean="0">
                <a:latin typeface="Aharoni" pitchFamily="2" charset="-79"/>
                <a:cs typeface="Aharoni" pitchFamily="2" charset="-79"/>
              </a:rPr>
              <a:t>Descriptions</a:t>
            </a:r>
            <a:endParaRPr lang="en-US" b="1" dirty="0" smtClean="0">
              <a:latin typeface="Aharoni" pitchFamily="2" charset="-79"/>
              <a:cs typeface="Aharoni" pitchFamily="2" charset="-79"/>
            </a:endParaRPr>
          </a:p>
          <a:p>
            <a:pPr>
              <a:buNone/>
            </a:pPr>
            <a:endParaRPr lang="en-US" b="1" dirty="0" smtClean="0">
              <a:latin typeface="Aharoni" pitchFamily="2" charset="-79"/>
              <a:cs typeface="Aharoni" pitchFamily="2" charset="-79"/>
            </a:endParaRPr>
          </a:p>
          <a:p>
            <a:pPr>
              <a:buNone/>
            </a:pPr>
            <a:r>
              <a:rPr lang="en-US" b="1" dirty="0" smtClean="0">
                <a:latin typeface="Aharoni" pitchFamily="2" charset="-79"/>
                <a:cs typeface="Aharoni" pitchFamily="2" charset="-79"/>
              </a:rPr>
              <a:t>5. </a:t>
            </a:r>
            <a:r>
              <a:rPr lang="en-US" dirty="0" smtClean="0">
                <a:latin typeface="Aharoni" pitchFamily="2" charset="-79"/>
                <a:cs typeface="Aharoni" pitchFamily="2" charset="-79"/>
              </a:rPr>
              <a:t>Future </a:t>
            </a:r>
            <a:r>
              <a:rPr lang="en-US" dirty="0" smtClean="0">
                <a:latin typeface="Aharoni" pitchFamily="2" charset="-79"/>
                <a:cs typeface="Aharoni" pitchFamily="2" charset="-79"/>
              </a:rPr>
              <a:t>Works</a:t>
            </a:r>
          </a:p>
          <a:p>
            <a:pPr>
              <a:buNone/>
            </a:pP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6. </a:t>
            </a:r>
            <a:r>
              <a:rPr lang="x-none" smtClean="0">
                <a:latin typeface="Aharoni" pitchFamily="2" charset="-79"/>
                <a:cs typeface="Aharoni" pitchFamily="2" charset="-79"/>
              </a:rPr>
              <a:t>Conclusion</a:t>
            </a:r>
            <a:endParaRPr lang="en-US" dirty="0">
              <a:latin typeface="Aharoni" pitchFamily="2" charset="-79"/>
              <a:cs typeface="Aharoni"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00800" cy="1143000"/>
          </a:xfrm>
        </p:spPr>
        <p:txBody>
          <a:bodyPr>
            <a:no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267200" cy="4800600"/>
          </a:xfrm>
        </p:spPr>
        <p:txBody>
          <a:bodyPr>
            <a:normAutofit fontScale="85000" lnSpcReduction="10000"/>
          </a:bodyPr>
          <a:lstStyle/>
          <a:p>
            <a:r>
              <a:rPr lang="en-US" dirty="0" smtClean="0"/>
              <a:t>In our project we used BMI function</a:t>
            </a:r>
            <a:r>
              <a:rPr lang="en-US" b="1" u="sng" dirty="0" smtClean="0"/>
              <a:t> for all the type of user </a:t>
            </a:r>
            <a:r>
              <a:rPr lang="en-US" dirty="0" smtClean="0"/>
              <a:t>in order to be always monitoring of fit with their height and weight.</a:t>
            </a:r>
          </a:p>
          <a:p>
            <a:pPr>
              <a:buNone/>
            </a:pPr>
            <a:r>
              <a:rPr lang="en-US" dirty="0" smtClean="0"/>
              <a:t> </a:t>
            </a:r>
          </a:p>
          <a:p>
            <a:r>
              <a:rPr lang="en-US" dirty="0" smtClean="0"/>
              <a:t>The user enter his height in meters &amp; weight in KG then depends on equation the system calculate the BMI</a:t>
            </a:r>
            <a:endParaRPr lang="en-US" dirty="0"/>
          </a:p>
        </p:txBody>
      </p:sp>
      <p:pic>
        <p:nvPicPr>
          <p:cNvPr id="6" name="Picture 5" descr="p5.png"/>
          <p:cNvPicPr>
            <a:picLocks noChangeAspect="1"/>
          </p:cNvPicPr>
          <p:nvPr/>
        </p:nvPicPr>
        <p:blipFill>
          <a:blip r:embed="rId3" cstate="print"/>
          <a:stretch>
            <a:fillRect/>
          </a:stretch>
        </p:blipFill>
        <p:spPr>
          <a:xfrm>
            <a:off x="5334000" y="1600200"/>
            <a:ext cx="3419740" cy="5029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00800" cy="1143000"/>
          </a:xfrm>
        </p:spPr>
        <p:txBody>
          <a:bodyPr>
            <a:no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447800"/>
            <a:ext cx="8229600" cy="4678363"/>
          </a:xfrm>
        </p:spPr>
        <p:txBody>
          <a:bodyPr/>
          <a:lstStyle/>
          <a:p>
            <a:r>
              <a:rPr lang="en-US" dirty="0" smtClean="0"/>
              <a:t>Illustrative chart for BMI</a:t>
            </a:r>
            <a:endParaRPr lang="en-US" dirty="0"/>
          </a:p>
        </p:txBody>
      </p:sp>
      <p:pic>
        <p:nvPicPr>
          <p:cNvPr id="6" name="Picture 5" descr="BMI-Chart585.jpg"/>
          <p:cNvPicPr>
            <a:picLocks noChangeAspect="1"/>
          </p:cNvPicPr>
          <p:nvPr/>
        </p:nvPicPr>
        <p:blipFill>
          <a:blip r:embed="rId3" cstate="print"/>
          <a:stretch>
            <a:fillRect/>
          </a:stretch>
        </p:blipFill>
        <p:spPr>
          <a:xfrm>
            <a:off x="609600" y="1990725"/>
            <a:ext cx="5715000" cy="4867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5532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114800" cy="4876800"/>
          </a:xfrm>
        </p:spPr>
        <p:txBody>
          <a:bodyPr/>
          <a:lstStyle/>
          <a:p>
            <a:pPr algn="ctr"/>
            <a:r>
              <a:rPr lang="en-US" b="1" u="sng" dirty="0" smtClean="0">
                <a:latin typeface="Baskerville Old Face" pitchFamily="18" charset="0"/>
              </a:rPr>
              <a:t>Input</a:t>
            </a:r>
          </a:p>
          <a:p>
            <a:pPr>
              <a:buNone/>
            </a:pPr>
            <a:r>
              <a:rPr lang="en-US" dirty="0" smtClean="0"/>
              <a:t>On this </a:t>
            </a:r>
            <a:r>
              <a:rPr lang="en-US" dirty="0" smtClean="0"/>
              <a:t>page food </a:t>
            </a:r>
            <a:r>
              <a:rPr lang="en-US" dirty="0" smtClean="0"/>
              <a:t>elements were divided into three </a:t>
            </a:r>
            <a:r>
              <a:rPr lang="en-US" dirty="0" smtClean="0"/>
              <a:t>groups:</a:t>
            </a:r>
            <a:endParaRPr lang="en-US" dirty="0" smtClean="0"/>
          </a:p>
          <a:p>
            <a:pPr>
              <a:buNone/>
            </a:pPr>
            <a:r>
              <a:rPr lang="en-US" dirty="0" smtClean="0"/>
              <a:t>1. Carbohydrates and proteins</a:t>
            </a:r>
          </a:p>
          <a:p>
            <a:pPr>
              <a:buNone/>
            </a:pPr>
            <a:r>
              <a:rPr lang="en-US" dirty="0" smtClean="0"/>
              <a:t>2. Vegetables and fruits</a:t>
            </a:r>
          </a:p>
          <a:p>
            <a:pPr>
              <a:buNone/>
            </a:pPr>
            <a:r>
              <a:rPr lang="en-US" dirty="0" smtClean="0"/>
              <a:t>3. Meals</a:t>
            </a:r>
            <a:endParaRPr lang="en-US" dirty="0"/>
          </a:p>
        </p:txBody>
      </p:sp>
      <p:pic>
        <p:nvPicPr>
          <p:cNvPr id="6" name="Picture 5" descr="iom.jpg"/>
          <p:cNvPicPr>
            <a:picLocks noChangeAspect="1"/>
          </p:cNvPicPr>
          <p:nvPr/>
        </p:nvPicPr>
        <p:blipFill>
          <a:blip r:embed="rId3" cstate="print"/>
          <a:stretch>
            <a:fillRect/>
          </a:stretch>
        </p:blipFill>
        <p:spPr>
          <a:xfrm>
            <a:off x="4495800" y="1676400"/>
            <a:ext cx="4419600" cy="4800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008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752600"/>
            <a:ext cx="6477000" cy="4525963"/>
          </a:xfrm>
        </p:spPr>
        <p:txBody>
          <a:bodyPr/>
          <a:lstStyle/>
          <a:p>
            <a:r>
              <a:rPr lang="en-US" b="1" u="sng" dirty="0" smtClean="0"/>
              <a:t>Here was a divided foods based on user type, </a:t>
            </a:r>
            <a:r>
              <a:rPr lang="en-US" dirty="0" smtClean="0"/>
              <a:t>for every user type food should stick to taking it during the day.</a:t>
            </a:r>
          </a:p>
          <a:p>
            <a:r>
              <a:rPr lang="en-US" dirty="0" smtClean="0"/>
              <a:t>Here the user only </a:t>
            </a:r>
            <a:r>
              <a:rPr lang="en-US" b="1" u="sng" dirty="0" smtClean="0"/>
              <a:t>has to choose the right food </a:t>
            </a:r>
            <a:r>
              <a:rPr lang="en-US" dirty="0" smtClean="0"/>
              <a:t>and is committed to a certain number of calories is suitable for his lifestyle.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770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828800"/>
            <a:ext cx="8229600" cy="4525963"/>
          </a:xfrm>
        </p:spPr>
        <p:txBody>
          <a:bodyPr/>
          <a:lstStyle/>
          <a:p>
            <a:r>
              <a:rPr lang="en-US" dirty="0" smtClean="0"/>
              <a:t>For example, </a:t>
            </a:r>
            <a:r>
              <a:rPr lang="en-US" b="1" i="1" u="sng" dirty="0" smtClean="0"/>
              <a:t>patients with diabetes </a:t>
            </a:r>
            <a:r>
              <a:rPr lang="en-US" dirty="0" smtClean="0"/>
              <a:t>they need special care in the quality of their </a:t>
            </a:r>
            <a:r>
              <a:rPr lang="en-US" dirty="0" smtClean="0"/>
              <a:t>food, </a:t>
            </a:r>
            <a:r>
              <a:rPr lang="en-US" dirty="0" smtClean="0"/>
              <a:t>choose their meals suitable for their </a:t>
            </a:r>
            <a:r>
              <a:rPr lang="en-US" dirty="0" smtClean="0"/>
              <a:t>health</a:t>
            </a:r>
          </a:p>
          <a:p>
            <a:endParaRPr lang="en-US" dirty="0" smtClean="0"/>
          </a:p>
          <a:p>
            <a:endParaRPr lang="en-US" dirty="0" smtClean="0"/>
          </a:p>
          <a:p>
            <a:endParaRPr lang="en-US" dirty="0"/>
          </a:p>
        </p:txBody>
      </p:sp>
      <p:pic>
        <p:nvPicPr>
          <p:cNvPr id="6" name="Picture 5" descr="images (4).jpg"/>
          <p:cNvPicPr>
            <a:picLocks noChangeAspect="1"/>
          </p:cNvPicPr>
          <p:nvPr/>
        </p:nvPicPr>
        <p:blipFill>
          <a:blip r:embed="rId3" cstate="print"/>
          <a:stretch>
            <a:fillRect/>
          </a:stretch>
        </p:blipFill>
        <p:spPr>
          <a:xfrm>
            <a:off x="533400" y="3429000"/>
            <a:ext cx="3124200" cy="3124200"/>
          </a:xfrm>
          <a:prstGeom prst="rect">
            <a:avLst/>
          </a:prstGeom>
        </p:spPr>
      </p:pic>
      <p:pic>
        <p:nvPicPr>
          <p:cNvPr id="7" name="Picture 6" descr="sokri.jpg"/>
          <p:cNvPicPr>
            <a:picLocks noChangeAspect="1"/>
          </p:cNvPicPr>
          <p:nvPr/>
        </p:nvPicPr>
        <p:blipFill>
          <a:blip r:embed="rId4" cstate="print"/>
          <a:stretch>
            <a:fillRect/>
          </a:stretch>
        </p:blipFill>
        <p:spPr>
          <a:xfrm>
            <a:off x="4343400" y="3810000"/>
            <a:ext cx="4038600" cy="25767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p:txBody>
          <a:bodyPr/>
          <a:lstStyle/>
          <a:p>
            <a:r>
              <a:rPr lang="en-US" dirty="0" smtClean="0"/>
              <a:t>Also the user who </a:t>
            </a:r>
            <a:r>
              <a:rPr lang="en-US" b="1" u="sng" dirty="0" smtClean="0"/>
              <a:t>follows the diet </a:t>
            </a:r>
            <a:r>
              <a:rPr lang="en-US" dirty="0" smtClean="0"/>
              <a:t>has a </a:t>
            </a:r>
            <a:r>
              <a:rPr lang="en-US" b="1" i="1" u="sng" dirty="0" smtClean="0"/>
              <a:t>custom type of food </a:t>
            </a:r>
            <a:r>
              <a:rPr lang="en-US" dirty="0" smtClean="0"/>
              <a:t>is different from the rest of the users take into account the percentage of </a:t>
            </a:r>
            <a:r>
              <a:rPr lang="en-US" b="1" u="sng" dirty="0" smtClean="0"/>
              <a:t>few calories</a:t>
            </a:r>
            <a:r>
              <a:rPr lang="en-US" dirty="0" smtClean="0"/>
              <a:t>.</a:t>
            </a:r>
            <a:endParaRPr lang="ar-SA" dirty="0" smtClean="0"/>
          </a:p>
          <a:p>
            <a:endParaRPr lang="en-US" dirty="0" smtClean="0"/>
          </a:p>
          <a:p>
            <a:endParaRPr lang="en-US" dirty="0"/>
          </a:p>
        </p:txBody>
      </p:sp>
      <p:pic>
        <p:nvPicPr>
          <p:cNvPr id="6" name="Picture 5" descr="images (3).jpg"/>
          <p:cNvPicPr>
            <a:picLocks noChangeAspect="1"/>
          </p:cNvPicPr>
          <p:nvPr/>
        </p:nvPicPr>
        <p:blipFill>
          <a:blip r:embed="rId3" cstate="print"/>
          <a:stretch>
            <a:fillRect/>
          </a:stretch>
        </p:blipFill>
        <p:spPr>
          <a:xfrm>
            <a:off x="3505200" y="3200400"/>
            <a:ext cx="4572000" cy="30982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5532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8229600" cy="5105400"/>
          </a:xfrm>
        </p:spPr>
        <p:txBody>
          <a:bodyPr/>
          <a:lstStyle/>
          <a:p>
            <a:r>
              <a:rPr lang="en-US" dirty="0" smtClean="0"/>
              <a:t>As well as users who have an</a:t>
            </a:r>
            <a:r>
              <a:rPr lang="en-US" b="1" i="1" u="sng" dirty="0" smtClean="0"/>
              <a:t> interest in the sport </a:t>
            </a:r>
            <a:r>
              <a:rPr lang="en-US" dirty="0" smtClean="0"/>
              <a:t>takes into account the system fed meals that contain a </a:t>
            </a:r>
            <a:r>
              <a:rPr lang="en-US" b="1" i="1" u="sng" dirty="0" smtClean="0"/>
              <a:t>large percentage of proteins and </a:t>
            </a:r>
            <a:r>
              <a:rPr lang="en-US" b="1" i="1" u="sng" dirty="0" err="1" smtClean="0"/>
              <a:t>carbs</a:t>
            </a:r>
            <a:r>
              <a:rPr lang="en-US" b="1" i="1" u="sng" dirty="0" smtClean="0"/>
              <a:t>.</a:t>
            </a:r>
            <a:endParaRPr lang="en-US" b="1" i="1" u="sng" dirty="0" smtClean="0"/>
          </a:p>
          <a:p>
            <a:endParaRPr lang="en-US" dirty="0"/>
          </a:p>
        </p:txBody>
      </p:sp>
      <p:pic>
        <p:nvPicPr>
          <p:cNvPr id="6" name="Picture 5" descr="nutrition-program.jpg"/>
          <p:cNvPicPr>
            <a:picLocks noChangeAspect="1"/>
          </p:cNvPicPr>
          <p:nvPr/>
        </p:nvPicPr>
        <p:blipFill>
          <a:blip r:embed="rId3" cstate="print"/>
          <a:stretch>
            <a:fillRect/>
          </a:stretch>
        </p:blipFill>
        <p:spPr>
          <a:xfrm>
            <a:off x="3429000" y="3276600"/>
            <a:ext cx="4414345" cy="3200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7056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76400"/>
            <a:ext cx="4191000" cy="4525963"/>
          </a:xfrm>
        </p:spPr>
        <p:txBody>
          <a:bodyPr/>
          <a:lstStyle/>
          <a:p>
            <a:r>
              <a:rPr lang="en-US" dirty="0" smtClean="0"/>
              <a:t>In the case of </a:t>
            </a:r>
            <a:r>
              <a:rPr lang="en-US" b="1" u="sng" dirty="0" smtClean="0"/>
              <a:t>diabetic </a:t>
            </a:r>
            <a:r>
              <a:rPr lang="en-US" b="1" u="sng" dirty="0" smtClean="0"/>
              <a:t>patients</a:t>
            </a:r>
          </a:p>
          <a:p>
            <a:pPr>
              <a:buNone/>
            </a:pPr>
            <a:r>
              <a:rPr lang="en-US" dirty="0" smtClean="0"/>
              <a:t>we are making limitation for numbers of calories they are taking it during the day.</a:t>
            </a:r>
          </a:p>
          <a:p>
            <a:pPr>
              <a:buNone/>
            </a:pPr>
            <a:endParaRPr lang="en-US" dirty="0" smtClean="0"/>
          </a:p>
          <a:p>
            <a:pPr>
              <a:buNone/>
            </a:pPr>
            <a:endParaRPr lang="en-US" dirty="0" smtClean="0"/>
          </a:p>
          <a:p>
            <a:pPr>
              <a:buNone/>
            </a:pPr>
            <a:endParaRPr lang="en-US" dirty="0"/>
          </a:p>
        </p:txBody>
      </p:sp>
      <p:pic>
        <p:nvPicPr>
          <p:cNvPr id="6" name="Picture 5" descr="1473712_550076175082993_955343507_n.jpg"/>
          <p:cNvPicPr>
            <a:picLocks noChangeAspect="1"/>
          </p:cNvPicPr>
          <p:nvPr/>
        </p:nvPicPr>
        <p:blipFill>
          <a:blip r:embed="rId3" cstate="print"/>
          <a:stretch>
            <a:fillRect/>
          </a:stretch>
        </p:blipFill>
        <p:spPr>
          <a:xfrm>
            <a:off x="5410200" y="1752600"/>
            <a:ext cx="3400425" cy="4495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381000" y="1828800"/>
            <a:ext cx="4953000" cy="4525963"/>
          </a:xfrm>
        </p:spPr>
        <p:txBody>
          <a:bodyPr/>
          <a:lstStyle/>
          <a:p>
            <a:r>
              <a:rPr lang="en-US" dirty="0" smtClean="0"/>
              <a:t>Also </a:t>
            </a:r>
            <a:r>
              <a:rPr lang="en-US" dirty="0" smtClean="0"/>
              <a:t>In the case of </a:t>
            </a:r>
            <a:r>
              <a:rPr lang="en-US" b="1" u="sng" dirty="0" smtClean="0"/>
              <a:t>sports people</a:t>
            </a:r>
            <a:r>
              <a:rPr lang="en-US" dirty="0" smtClean="0"/>
              <a:t>, user determined the minimum &amp; maximum numbers of calories that he is taking </a:t>
            </a:r>
            <a:r>
              <a:rPr lang="en-US" dirty="0" smtClean="0"/>
              <a:t>it during the day.</a:t>
            </a:r>
          </a:p>
          <a:p>
            <a:pPr>
              <a:buNone/>
            </a:pPr>
            <a:endParaRPr lang="en-US" dirty="0"/>
          </a:p>
        </p:txBody>
      </p:sp>
      <p:pic>
        <p:nvPicPr>
          <p:cNvPr id="6" name="Picture 5" descr="1473712_550076175082993_955343507_n.jpg"/>
          <p:cNvPicPr>
            <a:picLocks noChangeAspect="1"/>
          </p:cNvPicPr>
          <p:nvPr/>
        </p:nvPicPr>
        <p:blipFill>
          <a:blip r:embed="rId3" cstate="print"/>
          <a:stretch>
            <a:fillRect/>
          </a:stretch>
        </p:blipFill>
        <p:spPr>
          <a:xfrm>
            <a:off x="5410200" y="1905000"/>
            <a:ext cx="3400425" cy="4495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770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191000" cy="4525963"/>
          </a:xfrm>
        </p:spPr>
        <p:txBody>
          <a:bodyPr/>
          <a:lstStyle/>
          <a:p>
            <a:r>
              <a:rPr lang="en-US" dirty="0" smtClean="0"/>
              <a:t>A special case for Sport should be the number of calories earned more than the </a:t>
            </a:r>
            <a:r>
              <a:rPr lang="en-US" dirty="0" smtClean="0"/>
              <a:t>lost</a:t>
            </a:r>
            <a:endParaRPr lang="ar-SA" dirty="0" smtClean="0"/>
          </a:p>
          <a:p>
            <a:endParaRPr lang="ar-SA" dirty="0" smtClean="0"/>
          </a:p>
          <a:p>
            <a:r>
              <a:rPr lang="en-US" b="1" i="1" u="sng" dirty="0" smtClean="0"/>
              <a:t>Input &gt; output</a:t>
            </a:r>
            <a:endParaRPr lang="en-US" b="1" i="1" u="sng" dirty="0"/>
          </a:p>
        </p:txBody>
      </p:sp>
      <p:pic>
        <p:nvPicPr>
          <p:cNvPr id="6" name="Picture 5" descr="images.jpg"/>
          <p:cNvPicPr>
            <a:picLocks noChangeAspect="1"/>
          </p:cNvPicPr>
          <p:nvPr/>
        </p:nvPicPr>
        <p:blipFill>
          <a:blip r:embed="rId3" cstate="print"/>
          <a:stretch>
            <a:fillRect/>
          </a:stretch>
        </p:blipFill>
        <p:spPr>
          <a:xfrm>
            <a:off x="6593534" y="1905000"/>
            <a:ext cx="1750366" cy="3276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r>
              <a:rPr lang="en-US" sz="3600" b="1" dirty="0" smtClean="0"/>
              <a:t/>
            </a:r>
            <a:br>
              <a:rPr lang="en-US" sz="3600" b="1" dirty="0" smtClean="0"/>
            </a:br>
            <a:r>
              <a:rPr lang="en-US" sz="3600" b="1" dirty="0" smtClean="0"/>
              <a:t>Idea &amp; </a:t>
            </a:r>
            <a:r>
              <a:rPr lang="x-none" sz="3600" b="1" smtClean="0"/>
              <a:t>Motivation for Carrying out the Project</a:t>
            </a:r>
            <a:r>
              <a:rPr lang="en-US" b="1" dirty="0" smtClean="0"/>
              <a:t/>
            </a:r>
            <a:br>
              <a:rPr lang="en-US" b="1" dirty="0" smtClean="0"/>
            </a:br>
            <a:endParaRPr lang="en-US" dirty="0"/>
          </a:p>
        </p:txBody>
      </p:sp>
      <p:sp>
        <p:nvSpPr>
          <p:cNvPr id="5" name="Content Placeholder 4"/>
          <p:cNvSpPr>
            <a:spLocks noGrp="1"/>
          </p:cNvSpPr>
          <p:nvPr>
            <p:ph idx="1"/>
          </p:nvPr>
        </p:nvSpPr>
        <p:spPr>
          <a:xfrm>
            <a:off x="457200" y="1600200"/>
            <a:ext cx="4419600" cy="4525963"/>
          </a:xfrm>
        </p:spPr>
        <p:txBody>
          <a:bodyPr>
            <a:normAutofit fontScale="85000" lnSpcReduction="20000"/>
          </a:bodyPr>
          <a:lstStyle/>
          <a:p>
            <a:r>
              <a:rPr lang="en-US" dirty="0" smtClean="0"/>
              <a:t>The need for healthy life is </a:t>
            </a:r>
            <a:r>
              <a:rPr lang="en-US" b="1" u="sng" dirty="0" smtClean="0"/>
              <a:t>important</a:t>
            </a:r>
            <a:r>
              <a:rPr lang="en-US" dirty="0" smtClean="0"/>
              <a:t> thing for any human.</a:t>
            </a:r>
          </a:p>
          <a:p>
            <a:r>
              <a:rPr lang="en-US" dirty="0" smtClean="0"/>
              <a:t> To live a healthy life free from diseases and problems, we must </a:t>
            </a:r>
            <a:r>
              <a:rPr lang="en-US" b="1" u="sng" dirty="0" smtClean="0"/>
              <a:t>know how to choose the right food</a:t>
            </a:r>
            <a:r>
              <a:rPr lang="en-US" dirty="0" smtClean="0"/>
              <a:t> and how to organize our meals.</a:t>
            </a:r>
          </a:p>
          <a:p>
            <a:r>
              <a:rPr lang="en-US" dirty="0" smtClean="0"/>
              <a:t> and see if this food is </a:t>
            </a:r>
            <a:r>
              <a:rPr lang="en-US" b="1" u="sng" dirty="0" smtClean="0"/>
              <a:t>appropriate</a:t>
            </a:r>
            <a:r>
              <a:rPr lang="en-US" dirty="0" smtClean="0"/>
              <a:t> with the nature of our bodies</a:t>
            </a:r>
            <a:endParaRPr lang="en-US" dirty="0"/>
          </a:p>
        </p:txBody>
      </p:sp>
      <p:pic>
        <p:nvPicPr>
          <p:cNvPr id="6" name="Picture 5" descr="healthy-life-logo-vector-1039734.jpg"/>
          <p:cNvPicPr>
            <a:picLocks noChangeAspect="1"/>
          </p:cNvPicPr>
          <p:nvPr/>
        </p:nvPicPr>
        <p:blipFill>
          <a:blip r:embed="rId3" cstate="print"/>
          <a:stretch>
            <a:fillRect/>
          </a:stretch>
        </p:blipFill>
        <p:spPr>
          <a:xfrm>
            <a:off x="5181600" y="1905000"/>
            <a:ext cx="3474720" cy="3962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6294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724400" cy="4876800"/>
          </a:xfrm>
        </p:spPr>
        <p:txBody>
          <a:bodyPr>
            <a:normAutofit lnSpcReduction="10000"/>
          </a:bodyPr>
          <a:lstStyle/>
          <a:p>
            <a:r>
              <a:rPr lang="en-US" dirty="0" smtClean="0"/>
              <a:t>For people who follow the diet must be calories that they take a </a:t>
            </a:r>
            <a:r>
              <a:rPr lang="en-US" u="sng" dirty="0" smtClean="0"/>
              <a:t>few.</a:t>
            </a:r>
          </a:p>
          <a:p>
            <a:endParaRPr lang="en-US" dirty="0" smtClean="0"/>
          </a:p>
          <a:p>
            <a:r>
              <a:rPr lang="en-US" dirty="0" smtClean="0"/>
              <a:t> </a:t>
            </a:r>
            <a:r>
              <a:rPr lang="en-US" dirty="0" smtClean="0"/>
              <a:t>must </a:t>
            </a:r>
            <a:r>
              <a:rPr lang="en-US" dirty="0" smtClean="0"/>
              <a:t>also do burn </a:t>
            </a:r>
            <a:r>
              <a:rPr lang="en-US" dirty="0" smtClean="0"/>
              <a:t>more calories than they are taking in order to </a:t>
            </a:r>
            <a:r>
              <a:rPr lang="en-US" dirty="0" smtClean="0"/>
              <a:t>archive </a:t>
            </a:r>
            <a:r>
              <a:rPr lang="en-US" dirty="0" smtClean="0"/>
              <a:t>the </a:t>
            </a:r>
            <a:r>
              <a:rPr lang="en-US" dirty="0" smtClean="0"/>
              <a:t>decrease </a:t>
            </a:r>
            <a:r>
              <a:rPr lang="en-US" dirty="0" smtClean="0"/>
              <a:t>in </a:t>
            </a:r>
            <a:r>
              <a:rPr lang="en-US" dirty="0" smtClean="0"/>
              <a:t>weight.</a:t>
            </a:r>
            <a:endParaRPr lang="ar-SA" dirty="0" smtClean="0"/>
          </a:p>
          <a:p>
            <a:endParaRPr lang="ar-SA" dirty="0" smtClean="0"/>
          </a:p>
          <a:p>
            <a:r>
              <a:rPr lang="en-US" b="1" i="1" u="sng" dirty="0" smtClean="0"/>
              <a:t>Output &gt; input</a:t>
            </a:r>
            <a:endParaRPr lang="en-US" b="1" i="1" u="sng" dirty="0"/>
          </a:p>
        </p:txBody>
      </p:sp>
      <p:pic>
        <p:nvPicPr>
          <p:cNvPr id="6" name="Picture 5" descr="8563.jpg"/>
          <p:cNvPicPr>
            <a:picLocks noChangeAspect="1"/>
          </p:cNvPicPr>
          <p:nvPr/>
        </p:nvPicPr>
        <p:blipFill>
          <a:blip r:embed="rId3" cstate="print"/>
          <a:stretch>
            <a:fillRect/>
          </a:stretch>
        </p:blipFill>
        <p:spPr>
          <a:xfrm>
            <a:off x="5410200" y="1524000"/>
            <a:ext cx="3429000" cy="3657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6294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038600" cy="4525963"/>
          </a:xfrm>
        </p:spPr>
        <p:txBody>
          <a:bodyPr/>
          <a:lstStyle/>
          <a:p>
            <a:r>
              <a:rPr lang="en-US" dirty="0" smtClean="0"/>
              <a:t>Also for users of the diet they can set a </a:t>
            </a:r>
            <a:r>
              <a:rPr lang="en-US" b="1" i="1" u="sng" dirty="0" smtClean="0"/>
              <a:t>special program </a:t>
            </a:r>
            <a:r>
              <a:rPr lang="en-US" dirty="0" smtClean="0"/>
              <a:t>to organize a way to lose weight through a certain period of time</a:t>
            </a:r>
            <a:endParaRPr lang="en-US" dirty="0"/>
          </a:p>
        </p:txBody>
      </p:sp>
      <p:pic>
        <p:nvPicPr>
          <p:cNvPr id="6" name="Picture 5" descr="1473715_550164781740799_1439961804_n.jpg"/>
          <p:cNvPicPr>
            <a:picLocks noChangeAspect="1"/>
          </p:cNvPicPr>
          <p:nvPr/>
        </p:nvPicPr>
        <p:blipFill>
          <a:blip r:embed="rId3" cstate="print"/>
          <a:stretch>
            <a:fillRect/>
          </a:stretch>
        </p:blipFill>
        <p:spPr>
          <a:xfrm>
            <a:off x="5029200" y="1600200"/>
            <a:ext cx="3565485" cy="4876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770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724400" cy="5029200"/>
          </a:xfrm>
        </p:spPr>
        <p:txBody>
          <a:bodyPr>
            <a:normAutofit fontScale="92500"/>
          </a:bodyPr>
          <a:lstStyle/>
          <a:p>
            <a:pPr algn="ctr"/>
            <a:r>
              <a:rPr lang="x-none" b="1" u="sng" smtClean="0">
                <a:latin typeface="Baskerville Old Face" pitchFamily="18" charset="0"/>
              </a:rPr>
              <a:t>Output</a:t>
            </a:r>
            <a:endParaRPr lang="en-US" b="1" u="sng" dirty="0" smtClean="0">
              <a:latin typeface="Baskerville Old Face" pitchFamily="18" charset="0"/>
            </a:endParaRPr>
          </a:p>
          <a:p>
            <a:r>
              <a:rPr lang="en-US" sz="2600" dirty="0" smtClean="0"/>
              <a:t>The user through this page can </a:t>
            </a:r>
            <a:r>
              <a:rPr lang="en-US" sz="2600" b="1" u="sng" dirty="0" smtClean="0"/>
              <a:t>account of the amount of calories that come out of his body</a:t>
            </a:r>
            <a:r>
              <a:rPr lang="en-US" sz="2600" dirty="0" smtClean="0"/>
              <a:t>, through the practice of some kinds of sports such as running, swimming</a:t>
            </a:r>
            <a:r>
              <a:rPr lang="en-US" sz="2600" dirty="0" smtClean="0"/>
              <a:t>.</a:t>
            </a:r>
          </a:p>
          <a:p>
            <a:pPr>
              <a:buNone/>
            </a:pPr>
            <a:endParaRPr lang="en-US" sz="2600" dirty="0" smtClean="0"/>
          </a:p>
          <a:p>
            <a:r>
              <a:rPr lang="en-US" sz="2600" dirty="0" smtClean="0"/>
              <a:t>We count those calories through </a:t>
            </a:r>
            <a:r>
              <a:rPr lang="en-US" sz="2600" b="1" u="sng" dirty="0" smtClean="0"/>
              <a:t>some equations </a:t>
            </a:r>
            <a:r>
              <a:rPr lang="en-US" sz="2600" dirty="0" smtClean="0"/>
              <a:t>that depend on the length and weight of the person who practices sports.</a:t>
            </a:r>
          </a:p>
          <a:p>
            <a:endParaRPr lang="en-US" dirty="0"/>
          </a:p>
        </p:txBody>
      </p:sp>
      <p:pic>
        <p:nvPicPr>
          <p:cNvPr id="6" name="Picture 5" descr="p6.png"/>
          <p:cNvPicPr>
            <a:picLocks noChangeAspect="1"/>
          </p:cNvPicPr>
          <p:nvPr/>
        </p:nvPicPr>
        <p:blipFill>
          <a:blip r:embed="rId3" cstate="print"/>
          <a:stretch>
            <a:fillRect/>
          </a:stretch>
        </p:blipFill>
        <p:spPr>
          <a:xfrm>
            <a:off x="5486400" y="1752600"/>
            <a:ext cx="3319000" cy="472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8382000" cy="4525963"/>
          </a:xfrm>
        </p:spPr>
        <p:txBody>
          <a:bodyPr/>
          <a:lstStyle/>
          <a:p>
            <a:r>
              <a:rPr lang="en-US" b="1" dirty="0" smtClean="0"/>
              <a:t>&gt;&gt;  </a:t>
            </a:r>
            <a:r>
              <a:rPr lang="en-US" sz="1800" b="1" dirty="0" smtClean="0"/>
              <a:t>CB = [0.0215 x KPH</a:t>
            </a:r>
            <a:r>
              <a:rPr lang="en-US" sz="1800" b="1" baseline="30000" dirty="0" smtClean="0"/>
              <a:t>3</a:t>
            </a:r>
            <a:r>
              <a:rPr lang="en-US" sz="1800" b="1" dirty="0" smtClean="0"/>
              <a:t> - 0.1765 x KPH</a:t>
            </a:r>
            <a:r>
              <a:rPr lang="en-US" sz="1800" b="1" baseline="30000" dirty="0" smtClean="0"/>
              <a:t>2</a:t>
            </a:r>
            <a:r>
              <a:rPr lang="en-US" sz="1800" b="1" dirty="0" smtClean="0"/>
              <a:t> + 0.8710 x KPH + 1.4577] x WKG x T</a:t>
            </a:r>
          </a:p>
          <a:p>
            <a:endParaRPr lang="ar-SA" sz="1800" dirty="0" smtClean="0"/>
          </a:p>
          <a:p>
            <a:endParaRPr lang="ar-SA" sz="1800" dirty="0" smtClean="0"/>
          </a:p>
          <a:p>
            <a:pPr>
              <a:buNone/>
            </a:pPr>
            <a:endParaRPr lang="ar-SA" sz="1800" dirty="0" smtClean="0"/>
          </a:p>
          <a:p>
            <a:pPr>
              <a:buNone/>
            </a:pPr>
            <a:r>
              <a:rPr lang="en-US" sz="1800" dirty="0" smtClean="0"/>
              <a:t>                                                      </a:t>
            </a:r>
            <a:r>
              <a:rPr lang="ar-SA" sz="1800" dirty="0" smtClean="0"/>
              <a:t> </a:t>
            </a:r>
            <a:r>
              <a:rPr lang="en-US" sz="1800" b="1" dirty="0" smtClean="0"/>
              <a:t>.</a:t>
            </a:r>
            <a:r>
              <a:rPr lang="ar-SA" sz="1800" b="1" dirty="0" smtClean="0"/>
              <a:t>                                    </a:t>
            </a:r>
            <a:r>
              <a:rPr lang="en-US" sz="1800" b="1" dirty="0" smtClean="0"/>
              <a:t>CB = (SD x T x WKG)/8.6</a:t>
            </a:r>
            <a:r>
              <a:rPr lang="ar-SA" sz="1800" b="1" dirty="0" smtClean="0"/>
              <a:t> </a:t>
            </a:r>
            <a:endParaRPr lang="en-US" sz="1800" b="1" dirty="0"/>
          </a:p>
        </p:txBody>
      </p:sp>
      <p:pic>
        <p:nvPicPr>
          <p:cNvPr id="6" name="Picture 5" descr="125230_1326408896.jpg"/>
          <p:cNvPicPr>
            <a:picLocks noChangeAspect="1"/>
          </p:cNvPicPr>
          <p:nvPr/>
        </p:nvPicPr>
        <p:blipFill>
          <a:blip r:embed="rId3" cstate="print"/>
          <a:stretch>
            <a:fillRect/>
          </a:stretch>
        </p:blipFill>
        <p:spPr>
          <a:xfrm>
            <a:off x="685800" y="2286000"/>
            <a:ext cx="4426085" cy="3048000"/>
          </a:xfrm>
          <a:prstGeom prst="rect">
            <a:avLst/>
          </a:prstGeom>
        </p:spPr>
      </p:pic>
      <p:pic>
        <p:nvPicPr>
          <p:cNvPr id="7" name="Picture 6" descr="Swimming- iStockMedium.jpg"/>
          <p:cNvPicPr>
            <a:picLocks noChangeAspect="1"/>
          </p:cNvPicPr>
          <p:nvPr/>
        </p:nvPicPr>
        <p:blipFill>
          <a:blip r:embed="rId4" cstate="print"/>
          <a:stretch>
            <a:fillRect/>
          </a:stretch>
        </p:blipFill>
        <p:spPr>
          <a:xfrm>
            <a:off x="5029200" y="3886200"/>
            <a:ext cx="3731763" cy="248564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524000"/>
            <a:ext cx="4419600" cy="5029200"/>
          </a:xfrm>
        </p:spPr>
        <p:txBody>
          <a:bodyPr>
            <a:normAutofit fontScale="77500" lnSpcReduction="20000"/>
          </a:bodyPr>
          <a:lstStyle/>
          <a:p>
            <a:pPr algn="ctr"/>
            <a:r>
              <a:rPr lang="x-none" b="1" u="sng" smtClean="0">
                <a:latin typeface="Baskerville Old Face" pitchFamily="18" charset="0"/>
              </a:rPr>
              <a:t>Settings</a:t>
            </a:r>
            <a:r>
              <a:rPr lang="en-US" b="1" u="sng" dirty="0" smtClean="0">
                <a:latin typeface="Baskerville Old Face" pitchFamily="18" charset="0"/>
              </a:rPr>
              <a:t> Page</a:t>
            </a:r>
          </a:p>
          <a:p>
            <a:r>
              <a:rPr lang="en-US" dirty="0" smtClean="0"/>
              <a:t>In this page user can edit his profile (account) to change his type from status to another status, </a:t>
            </a:r>
            <a:r>
              <a:rPr lang="en-US" b="1" i="1" u="sng" dirty="0" smtClean="0"/>
              <a:t>for example </a:t>
            </a:r>
            <a:r>
              <a:rPr lang="en-US" dirty="0" smtClean="0"/>
              <a:t>if user was an diet type and follow the diet and lost weight and then change his type to the sport.</a:t>
            </a:r>
          </a:p>
          <a:p>
            <a:endParaRPr lang="en-US" dirty="0" smtClean="0"/>
          </a:p>
          <a:p>
            <a:r>
              <a:rPr lang="en-US" dirty="0" smtClean="0"/>
              <a:t>In this case the </a:t>
            </a:r>
            <a:r>
              <a:rPr lang="en-US" b="1" u="sng" dirty="0" smtClean="0"/>
              <a:t>users change the data type </a:t>
            </a:r>
            <a:r>
              <a:rPr lang="en-US" dirty="0" smtClean="0"/>
              <a:t>and then enter the new password, new height, new weight and age.</a:t>
            </a:r>
          </a:p>
          <a:p>
            <a:endParaRPr lang="en-US" dirty="0"/>
          </a:p>
        </p:txBody>
      </p:sp>
      <p:pic>
        <p:nvPicPr>
          <p:cNvPr id="6" name="Picture 5" descr="p7.jpg"/>
          <p:cNvPicPr>
            <a:picLocks noChangeAspect="1"/>
          </p:cNvPicPr>
          <p:nvPr/>
        </p:nvPicPr>
        <p:blipFill>
          <a:blip r:embed="rId3" cstate="print">
            <a:lum/>
          </a:blip>
          <a:stretch>
            <a:fillRect/>
          </a:stretch>
        </p:blipFill>
        <p:spPr>
          <a:xfrm>
            <a:off x="5105400" y="1600200"/>
            <a:ext cx="3696620" cy="4743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400800" cy="1143000"/>
          </a:xfrm>
        </p:spPr>
        <p:txBody>
          <a:bodyPr>
            <a:normAutofit/>
          </a:bodyPr>
          <a:lstStyle/>
          <a:p>
            <a:r>
              <a:rPr lang="x-none" sz="3200" b="1" smtClean="0"/>
              <a:t>System Roles and Their Descriptions</a:t>
            </a:r>
            <a:r>
              <a:rPr lang="ar-SA" sz="3200" b="1" dirty="0" smtClean="0"/>
              <a:t/>
            </a:r>
            <a:br>
              <a:rPr lang="ar-SA" sz="3200" b="1" dirty="0" smtClean="0"/>
            </a:br>
            <a:r>
              <a:rPr lang="en-US" sz="3200" b="1" dirty="0" smtClean="0"/>
              <a:t>(cont…)</a:t>
            </a:r>
            <a:endParaRPr lang="en-US" sz="3200" dirty="0"/>
          </a:p>
        </p:txBody>
      </p:sp>
      <p:sp>
        <p:nvSpPr>
          <p:cNvPr id="5" name="Content Placeholder 4"/>
          <p:cNvSpPr>
            <a:spLocks noGrp="1"/>
          </p:cNvSpPr>
          <p:nvPr>
            <p:ph idx="1"/>
          </p:nvPr>
        </p:nvSpPr>
        <p:spPr>
          <a:xfrm>
            <a:off x="457200" y="1600200"/>
            <a:ext cx="4724400" cy="4525963"/>
          </a:xfrm>
        </p:spPr>
        <p:txBody>
          <a:bodyPr>
            <a:normAutofit fontScale="92500" lnSpcReduction="10000"/>
          </a:bodyPr>
          <a:lstStyle/>
          <a:p>
            <a:pPr algn="ctr"/>
            <a:r>
              <a:rPr lang="en-US" u="sng" dirty="0" smtClean="0">
                <a:latin typeface="Baskerville Old Face" pitchFamily="18" charset="0"/>
              </a:rPr>
              <a:t>History</a:t>
            </a:r>
          </a:p>
          <a:p>
            <a:r>
              <a:rPr lang="en-US" dirty="0" smtClean="0"/>
              <a:t>On this page</a:t>
            </a:r>
            <a:r>
              <a:rPr lang="en-US" b="1" u="sng" dirty="0" smtClean="0"/>
              <a:t> are stored total calories </a:t>
            </a:r>
            <a:r>
              <a:rPr lang="en-US" dirty="0" smtClean="0"/>
              <a:t>you gained or lost on a particular day. </a:t>
            </a:r>
            <a:endParaRPr lang="en-US" dirty="0" smtClean="0"/>
          </a:p>
          <a:p>
            <a:endParaRPr lang="en-US" dirty="0" smtClean="0"/>
          </a:p>
          <a:p>
            <a:r>
              <a:rPr lang="en-US" dirty="0" smtClean="0"/>
              <a:t>Through </a:t>
            </a:r>
            <a:r>
              <a:rPr lang="en-US" dirty="0" smtClean="0"/>
              <a:t>this page the user is aware of what make him lose and gain from calories, </a:t>
            </a:r>
            <a:r>
              <a:rPr lang="en-US" b="1" u="sng" dirty="0" smtClean="0"/>
              <a:t>through it can control his weight.</a:t>
            </a:r>
          </a:p>
          <a:p>
            <a:pPr algn="ctr"/>
            <a:endParaRPr lang="en-US" dirty="0">
              <a:latin typeface="Baskerville Old Face" pitchFamily="18" charset="0"/>
            </a:endParaRPr>
          </a:p>
        </p:txBody>
      </p:sp>
      <p:pic>
        <p:nvPicPr>
          <p:cNvPr id="6" name="Picture 5" descr="p10.jpg"/>
          <p:cNvPicPr>
            <a:picLocks noChangeAspect="1"/>
          </p:cNvPicPr>
          <p:nvPr/>
        </p:nvPicPr>
        <p:blipFill>
          <a:blip r:embed="rId3" cstate="print"/>
          <a:stretch>
            <a:fillRect/>
          </a:stretch>
        </p:blipFill>
        <p:spPr>
          <a:xfrm>
            <a:off x="5638800" y="1600200"/>
            <a:ext cx="3227217" cy="4876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553200" cy="1143000"/>
          </a:xfrm>
        </p:spPr>
        <p:txBody>
          <a:bodyPr/>
          <a:lstStyle/>
          <a:p>
            <a:r>
              <a:rPr lang="en-US" dirty="0" smtClean="0"/>
              <a:t>Future Works</a:t>
            </a:r>
            <a:endParaRPr lang="en-US" dirty="0"/>
          </a:p>
        </p:txBody>
      </p:sp>
      <p:sp>
        <p:nvSpPr>
          <p:cNvPr id="5" name="Content Placeholder 4"/>
          <p:cNvSpPr>
            <a:spLocks noGrp="1"/>
          </p:cNvSpPr>
          <p:nvPr>
            <p:ph idx="1"/>
          </p:nvPr>
        </p:nvSpPr>
        <p:spPr>
          <a:xfrm>
            <a:off x="457200" y="1600200"/>
            <a:ext cx="3505200" cy="4525963"/>
          </a:xfrm>
        </p:spPr>
        <p:txBody>
          <a:bodyPr>
            <a:normAutofit fontScale="92500" lnSpcReduction="10000"/>
          </a:bodyPr>
          <a:lstStyle/>
          <a:p>
            <a:pPr marL="514350" indent="-514350">
              <a:buAutoNum type="arabicPeriod"/>
            </a:pPr>
            <a:r>
              <a:rPr lang="en-US" dirty="0" smtClean="0"/>
              <a:t>Can </a:t>
            </a:r>
            <a:r>
              <a:rPr lang="en-US" dirty="0" smtClean="0"/>
              <a:t>change the </a:t>
            </a:r>
            <a:r>
              <a:rPr lang="en-US" dirty="0" smtClean="0"/>
              <a:t>language.</a:t>
            </a:r>
          </a:p>
          <a:p>
            <a:pPr marL="514350" indent="-514350">
              <a:buAutoNum type="arabicPeriod"/>
            </a:pPr>
            <a:endParaRPr lang="en-US" dirty="0" smtClean="0"/>
          </a:p>
          <a:p>
            <a:pPr>
              <a:buNone/>
            </a:pPr>
            <a:r>
              <a:rPr lang="en-US" dirty="0" smtClean="0"/>
              <a:t>2</a:t>
            </a:r>
            <a:r>
              <a:rPr lang="en-US" dirty="0" smtClean="0"/>
              <a:t>. </a:t>
            </a:r>
            <a:r>
              <a:rPr lang="en-US" b="1" u="sng" dirty="0" smtClean="0"/>
              <a:t>More detailed for the quality of food that come from calories </a:t>
            </a:r>
            <a:r>
              <a:rPr lang="en-US" dirty="0" smtClean="0"/>
              <a:t>(proteins </a:t>
            </a:r>
            <a:r>
              <a:rPr lang="en-US" dirty="0" smtClean="0"/>
              <a:t>,fats</a:t>
            </a:r>
            <a:r>
              <a:rPr lang="en-US" dirty="0" smtClean="0"/>
              <a:t>, and carbohydrates </a:t>
            </a:r>
            <a:r>
              <a:rPr lang="en-US" dirty="0" smtClean="0"/>
              <a:t>...etc)</a:t>
            </a:r>
          </a:p>
        </p:txBody>
      </p:sp>
      <p:pic>
        <p:nvPicPr>
          <p:cNvPr id="6" name="Picture 5" descr="images (1).jpg"/>
          <p:cNvPicPr>
            <a:picLocks noChangeAspect="1"/>
          </p:cNvPicPr>
          <p:nvPr/>
        </p:nvPicPr>
        <p:blipFill>
          <a:blip r:embed="rId3" cstate="print"/>
          <a:stretch>
            <a:fillRect/>
          </a:stretch>
        </p:blipFill>
        <p:spPr>
          <a:xfrm>
            <a:off x="4191000" y="1905000"/>
            <a:ext cx="4495800" cy="3581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705600" cy="1143000"/>
          </a:xfrm>
        </p:spPr>
        <p:txBody>
          <a:bodyPr/>
          <a:lstStyle/>
          <a:p>
            <a:r>
              <a:rPr lang="en-US" dirty="0" smtClean="0"/>
              <a:t>Future </a:t>
            </a:r>
            <a:r>
              <a:rPr lang="en-US" dirty="0" smtClean="0"/>
              <a:t>Works (cont…)</a:t>
            </a:r>
            <a:endParaRPr lang="en-US" dirty="0"/>
          </a:p>
        </p:txBody>
      </p:sp>
      <p:sp>
        <p:nvSpPr>
          <p:cNvPr id="5" name="Content Placeholder 4"/>
          <p:cNvSpPr>
            <a:spLocks noGrp="1"/>
          </p:cNvSpPr>
          <p:nvPr>
            <p:ph idx="1"/>
          </p:nvPr>
        </p:nvSpPr>
        <p:spPr>
          <a:xfrm>
            <a:off x="457200" y="1600200"/>
            <a:ext cx="8229600" cy="4953000"/>
          </a:xfrm>
        </p:spPr>
        <p:txBody>
          <a:bodyPr/>
          <a:lstStyle/>
          <a:p>
            <a:pPr>
              <a:buNone/>
            </a:pPr>
            <a:r>
              <a:rPr lang="en-US" dirty="0" smtClean="0"/>
              <a:t>3. </a:t>
            </a:r>
            <a:r>
              <a:rPr lang="en-US" dirty="0" smtClean="0"/>
              <a:t>U</a:t>
            </a:r>
            <a:r>
              <a:rPr lang="en-US" dirty="0" smtClean="0"/>
              <a:t>se </a:t>
            </a:r>
            <a:r>
              <a:rPr lang="en-US" dirty="0" smtClean="0"/>
              <a:t>of the property GPS in Mobile to calculate the number of kilometers traveled, rather than the user enters.</a:t>
            </a:r>
          </a:p>
          <a:p>
            <a:pPr>
              <a:buNone/>
            </a:pPr>
            <a:endParaRPr lang="en-US" dirty="0" smtClean="0"/>
          </a:p>
          <a:p>
            <a:pPr>
              <a:buNone/>
            </a:pPr>
            <a:endParaRPr lang="en-US" dirty="0" smtClean="0"/>
          </a:p>
          <a:p>
            <a:pPr>
              <a:buNone/>
            </a:pPr>
            <a:endParaRPr lang="en-US" dirty="0" smtClean="0"/>
          </a:p>
          <a:p>
            <a:pPr>
              <a:buNone/>
            </a:pPr>
            <a:r>
              <a:rPr lang="en-US" dirty="0" smtClean="0"/>
              <a:t>   There </a:t>
            </a:r>
            <a:r>
              <a:rPr lang="en-US" dirty="0" smtClean="0"/>
              <a:t>are also ready applications in mobile enables us to calculate the number of the steps traveled by the user through camera.</a:t>
            </a:r>
          </a:p>
          <a:p>
            <a:pPr>
              <a:buNone/>
            </a:pPr>
            <a:endParaRPr lang="en-US" dirty="0"/>
          </a:p>
        </p:txBody>
      </p:sp>
      <p:pic>
        <p:nvPicPr>
          <p:cNvPr id="6" name="Picture 5" descr="images (2).jpg"/>
          <p:cNvPicPr>
            <a:picLocks noChangeAspect="1"/>
          </p:cNvPicPr>
          <p:nvPr/>
        </p:nvPicPr>
        <p:blipFill>
          <a:blip r:embed="rId3" cstate="print"/>
          <a:stretch>
            <a:fillRect/>
          </a:stretch>
        </p:blipFill>
        <p:spPr>
          <a:xfrm>
            <a:off x="4572000" y="2895600"/>
            <a:ext cx="3124200" cy="17059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553200" cy="1143000"/>
          </a:xfrm>
        </p:spPr>
        <p:txBody>
          <a:bodyPr/>
          <a:lstStyle/>
          <a:p>
            <a:r>
              <a:rPr lang="en-US" dirty="0" smtClean="0"/>
              <a:t>Future Works (cont…)</a:t>
            </a:r>
            <a:endParaRPr lang="en-US" dirty="0"/>
          </a:p>
        </p:txBody>
      </p:sp>
      <p:sp>
        <p:nvSpPr>
          <p:cNvPr id="5" name="Content Placeholder 4"/>
          <p:cNvSpPr>
            <a:spLocks noGrp="1"/>
          </p:cNvSpPr>
          <p:nvPr>
            <p:ph idx="1"/>
          </p:nvPr>
        </p:nvSpPr>
        <p:spPr>
          <a:xfrm>
            <a:off x="457200" y="1600200"/>
            <a:ext cx="6934200" cy="4525963"/>
          </a:xfrm>
        </p:spPr>
        <p:txBody>
          <a:bodyPr/>
          <a:lstStyle/>
          <a:p>
            <a:pPr>
              <a:buNone/>
            </a:pPr>
            <a:r>
              <a:rPr lang="en-US" dirty="0" smtClean="0"/>
              <a:t>4. </a:t>
            </a:r>
            <a:r>
              <a:rPr lang="en-US" dirty="0" smtClean="0"/>
              <a:t>Also the desirable features of the system is to provide an integrated scheduling system to </a:t>
            </a:r>
            <a:r>
              <a:rPr lang="en-US" b="1" u="sng" dirty="0" smtClean="0"/>
              <a:t>remind the user </a:t>
            </a:r>
            <a:r>
              <a:rPr lang="en-US" dirty="0" smtClean="0"/>
              <a:t>to the important dates, such as the date of the injection of insulin for diabetic patients, the date of exercise of the athletes and the date of meals for all users.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6" name="Title 5"/>
          <p:cNvSpPr>
            <a:spLocks noGrp="1"/>
          </p:cNvSpPr>
          <p:nvPr>
            <p:ph type="title"/>
          </p:nvPr>
        </p:nvSpPr>
        <p:spPr>
          <a:xfrm>
            <a:off x="457200" y="274638"/>
            <a:ext cx="6553200" cy="1143000"/>
          </a:xfrm>
        </p:spPr>
        <p:txBody>
          <a:bodyPr>
            <a:noAutofit/>
          </a:bodyPr>
          <a:lstStyle/>
          <a:p>
            <a:r>
              <a:rPr lang="en-US" dirty="0" smtClean="0"/>
              <a:t/>
            </a:r>
            <a:br>
              <a:rPr lang="en-US" dirty="0" smtClean="0"/>
            </a:br>
            <a:r>
              <a:rPr lang="x-none" smtClean="0"/>
              <a:t>Conclusion</a:t>
            </a:r>
            <a:r>
              <a:rPr lang="en-US" dirty="0" smtClean="0"/>
              <a:t/>
            </a:r>
            <a:br>
              <a:rPr lang="en-US" dirty="0" smtClean="0"/>
            </a:br>
            <a:endParaRPr lang="en-US" dirty="0"/>
          </a:p>
        </p:txBody>
      </p:sp>
      <p:sp>
        <p:nvSpPr>
          <p:cNvPr id="7" name="Content Placeholder 6"/>
          <p:cNvSpPr>
            <a:spLocks noGrp="1"/>
          </p:cNvSpPr>
          <p:nvPr>
            <p:ph idx="1"/>
          </p:nvPr>
        </p:nvSpPr>
        <p:spPr/>
        <p:txBody>
          <a:bodyPr/>
          <a:lstStyle/>
          <a:p>
            <a:r>
              <a:rPr lang="en-US" dirty="0" smtClean="0"/>
              <a:t>Approximately all the functional requirements of the project are done</a:t>
            </a:r>
            <a:r>
              <a:rPr lang="en-US" dirty="0" smtClean="0"/>
              <a:t>.</a:t>
            </a:r>
          </a:p>
          <a:p>
            <a:pPr>
              <a:buNone/>
            </a:pPr>
            <a:endParaRPr lang="en-US" dirty="0" smtClean="0"/>
          </a:p>
          <a:p>
            <a:r>
              <a:rPr lang="en-US" dirty="0" smtClean="0"/>
              <a:t> </a:t>
            </a:r>
            <a:r>
              <a:rPr lang="en-US" dirty="0" smtClean="0"/>
              <a:t>We hope that this project has led the purpose it is required to assist in the different categories of people and helped them to organize their lives and their time and reach their goals.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2" cstate="print">
            <a:lum bright="41000" contrast="-65000"/>
          </a:blip>
          <a:stretch>
            <a:fillRect/>
          </a:stretch>
        </p:blipFill>
        <p:spPr>
          <a:xfrm rot="20513825">
            <a:off x="1332090" y="2966925"/>
            <a:ext cx="7413430" cy="2446579"/>
          </a:xfrm>
          <a:prstGeom prst="rect">
            <a:avLst/>
          </a:prstGeom>
          <a:ln>
            <a:noFill/>
          </a:ln>
          <a:effectLst>
            <a:outerShdw blurRad="292100" dist="139700" dir="2700000" algn="tl" rotWithShape="0">
              <a:srgbClr val="333333">
                <a:alpha val="65000"/>
              </a:srgbClr>
            </a:outerShdw>
          </a:effectLst>
        </p:spPr>
      </p:pic>
      <p:pic>
        <p:nvPicPr>
          <p:cNvPr id="4" name="Picture 3" descr="newLogo.png"/>
          <p:cNvPicPr>
            <a:picLocks noChangeAspect="1"/>
          </p:cNvPicPr>
          <p:nvPr/>
        </p:nvPicPr>
        <p:blipFill>
          <a:blip r:embed="rId3"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r>
              <a:rPr lang="en-US" b="1" dirty="0" smtClean="0"/>
              <a:t/>
            </a:r>
            <a:br>
              <a:rPr lang="en-US" b="1" dirty="0" smtClean="0"/>
            </a:br>
            <a:r>
              <a:rPr lang="en-US" sz="3600" b="1" dirty="0" smtClean="0"/>
              <a:t>Idea &amp; </a:t>
            </a:r>
            <a:r>
              <a:rPr lang="x-none" sz="3600" b="1" smtClean="0"/>
              <a:t>Motivation for Carrying out the Project</a:t>
            </a:r>
            <a:r>
              <a:rPr lang="en-US" sz="3600" b="1" dirty="0" smtClean="0"/>
              <a:t> (cont….)</a:t>
            </a:r>
            <a:r>
              <a:rPr lang="en-US" b="1" dirty="0" smtClean="0"/>
              <a:t/>
            </a:r>
            <a:br>
              <a:rPr lang="en-US" b="1" dirty="0" smtClean="0"/>
            </a:br>
            <a:endParaRPr lang="en-US" dirty="0"/>
          </a:p>
        </p:txBody>
      </p:sp>
      <p:sp>
        <p:nvSpPr>
          <p:cNvPr id="5" name="Content Placeholder 4"/>
          <p:cNvSpPr>
            <a:spLocks noGrp="1"/>
          </p:cNvSpPr>
          <p:nvPr>
            <p:ph idx="1"/>
          </p:nvPr>
        </p:nvSpPr>
        <p:spPr>
          <a:xfrm>
            <a:off x="457200" y="1600200"/>
            <a:ext cx="4495800" cy="4525963"/>
          </a:xfrm>
        </p:spPr>
        <p:txBody>
          <a:bodyPr>
            <a:normAutofit fontScale="85000" lnSpcReduction="10000"/>
          </a:bodyPr>
          <a:lstStyle/>
          <a:p>
            <a:r>
              <a:rPr lang="en-US" dirty="0" smtClean="0"/>
              <a:t>The natures of the human bodies are </a:t>
            </a:r>
            <a:r>
              <a:rPr lang="en-US" b="1" u="sng" dirty="0" smtClean="0"/>
              <a:t>different from one to another.</a:t>
            </a:r>
          </a:p>
          <a:p>
            <a:r>
              <a:rPr lang="en-US" dirty="0" smtClean="0"/>
              <a:t> there are people suffering from obesity and there are another suffers from excessive thinness.</a:t>
            </a:r>
          </a:p>
          <a:p>
            <a:r>
              <a:rPr lang="en-US" dirty="0" smtClean="0"/>
              <a:t> and there are also suffering from diseases such as diabetes.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ctrTitle"/>
          </p:nvPr>
        </p:nvSpPr>
        <p:spPr>
          <a:xfrm>
            <a:off x="685800" y="2057400"/>
            <a:ext cx="7772400" cy="2743199"/>
          </a:xfrm>
        </p:spPr>
        <p:txBody>
          <a:bodyPr>
            <a:normAutofit/>
          </a:bodyPr>
          <a:lstStyle/>
          <a:p>
            <a:r>
              <a:rPr lang="en-US" sz="8800" dirty="0" smtClean="0">
                <a:latin typeface="Aharoni" pitchFamily="2" charset="-79"/>
                <a:cs typeface="Aharoni" pitchFamily="2" charset="-79"/>
              </a:rPr>
              <a:t>Thank you</a:t>
            </a:r>
            <a:endParaRPr lang="en-US" sz="8800" dirty="0">
              <a:latin typeface="Aharoni" pitchFamily="2" charset="-79"/>
              <a:cs typeface="Aharoni" pitchFamily="2"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en-US" sz="3200" b="1" dirty="0" smtClean="0"/>
              <a:t>Idea &amp; </a:t>
            </a:r>
            <a:r>
              <a:rPr lang="x-none" sz="3200" b="1" smtClean="0"/>
              <a:t>Motivation for Carrying out the Project</a:t>
            </a:r>
            <a:r>
              <a:rPr lang="en-US" sz="3200" b="1" dirty="0" smtClean="0"/>
              <a:t> (cont….)</a:t>
            </a:r>
            <a:endParaRPr lang="en-US" sz="3200" dirty="0"/>
          </a:p>
        </p:txBody>
      </p:sp>
      <p:sp>
        <p:nvSpPr>
          <p:cNvPr id="5" name="Content Placeholder 4"/>
          <p:cNvSpPr>
            <a:spLocks noGrp="1"/>
          </p:cNvSpPr>
          <p:nvPr>
            <p:ph idx="1"/>
          </p:nvPr>
        </p:nvSpPr>
        <p:spPr>
          <a:xfrm>
            <a:off x="457200" y="1600200"/>
            <a:ext cx="4191000" cy="5029200"/>
          </a:xfrm>
        </p:spPr>
        <p:txBody>
          <a:bodyPr>
            <a:normAutofit fontScale="92500" lnSpcReduction="20000"/>
          </a:bodyPr>
          <a:lstStyle/>
          <a:p>
            <a:r>
              <a:rPr lang="en-US" dirty="0" smtClean="0"/>
              <a:t>These differences in the physical nature of the bodies in </a:t>
            </a:r>
            <a:r>
              <a:rPr lang="en-US" b="1" u="sng" dirty="0" smtClean="0"/>
              <a:t>which food are plays an important role</a:t>
            </a:r>
            <a:r>
              <a:rPr lang="en-US" b="1" u="sng" dirty="0" smtClean="0"/>
              <a:t>.</a:t>
            </a:r>
          </a:p>
          <a:p>
            <a:pPr>
              <a:buNone/>
            </a:pPr>
            <a:endParaRPr lang="en-US" dirty="0" smtClean="0"/>
          </a:p>
          <a:p>
            <a:r>
              <a:rPr lang="en-US" b="1" u="sng" dirty="0" smtClean="0"/>
              <a:t> it is this sense </a:t>
            </a:r>
            <a:r>
              <a:rPr lang="en-US" dirty="0" smtClean="0"/>
              <a:t>our search for the role of food and the contents of its calories in the organization of the lives for these people.</a:t>
            </a:r>
            <a:endParaRPr lang="en-US" dirty="0"/>
          </a:p>
        </p:txBody>
      </p:sp>
      <p:pic>
        <p:nvPicPr>
          <p:cNvPr id="6" name="Picture 5" descr="images.jpg"/>
          <p:cNvPicPr>
            <a:picLocks noChangeAspect="1"/>
          </p:cNvPicPr>
          <p:nvPr/>
        </p:nvPicPr>
        <p:blipFill>
          <a:blip r:embed="rId3" cstate="print"/>
          <a:stretch>
            <a:fillRect/>
          </a:stretch>
        </p:blipFill>
        <p:spPr>
          <a:xfrm>
            <a:off x="5791200" y="1981200"/>
            <a:ext cx="3105150" cy="381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248400" cy="1143000"/>
          </a:xfrm>
        </p:spPr>
        <p:txBody>
          <a:bodyPr>
            <a:normAutofit/>
          </a:bodyPr>
          <a:lstStyle/>
          <a:p>
            <a:r>
              <a:rPr lang="en-US" sz="3200" b="1" dirty="0" smtClean="0"/>
              <a:t>Idea &amp; </a:t>
            </a:r>
            <a:r>
              <a:rPr lang="x-none" sz="3200" b="1" smtClean="0"/>
              <a:t>Motivation for Carrying out the Project</a:t>
            </a:r>
            <a:r>
              <a:rPr lang="en-US" sz="3200" b="1" dirty="0" smtClean="0"/>
              <a:t> (cont….)</a:t>
            </a:r>
            <a:endParaRPr lang="en-US" sz="3200" dirty="0"/>
          </a:p>
        </p:txBody>
      </p:sp>
      <p:sp>
        <p:nvSpPr>
          <p:cNvPr id="5" name="Content Placeholder 4"/>
          <p:cNvSpPr>
            <a:spLocks noGrp="1"/>
          </p:cNvSpPr>
          <p:nvPr>
            <p:ph idx="1"/>
          </p:nvPr>
        </p:nvSpPr>
        <p:spPr>
          <a:xfrm>
            <a:off x="457200" y="1600200"/>
            <a:ext cx="4114800" cy="4648200"/>
          </a:xfrm>
        </p:spPr>
        <p:txBody>
          <a:bodyPr>
            <a:normAutofit/>
          </a:bodyPr>
          <a:lstStyle/>
          <a:p>
            <a:r>
              <a:rPr lang="en-US" dirty="0" smtClean="0"/>
              <a:t>Knowing the number of calories in the food we eat </a:t>
            </a:r>
            <a:r>
              <a:rPr lang="en-US" b="1" u="sng" dirty="0" smtClean="0"/>
              <a:t>is very essential to </a:t>
            </a:r>
            <a:r>
              <a:rPr lang="en-US" dirty="0" smtClean="0"/>
              <a:t>know that we are on track to make healthy food program that fits with the nature of our lives,</a:t>
            </a:r>
            <a:endParaRPr lang="en-US" dirty="0"/>
          </a:p>
        </p:txBody>
      </p:sp>
      <p:pic>
        <p:nvPicPr>
          <p:cNvPr id="6" name="Picture 5" descr="images.jpg"/>
          <p:cNvPicPr>
            <a:picLocks noChangeAspect="1"/>
          </p:cNvPicPr>
          <p:nvPr/>
        </p:nvPicPr>
        <p:blipFill>
          <a:blip r:embed="rId3" cstate="print"/>
          <a:stretch>
            <a:fillRect/>
          </a:stretch>
        </p:blipFill>
        <p:spPr>
          <a:xfrm>
            <a:off x="5486400" y="1981200"/>
            <a:ext cx="3429000" cy="426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a:bodyPr>
          <a:lstStyle/>
          <a:p>
            <a:r>
              <a:rPr lang="en-US" sz="3200" b="1" dirty="0" smtClean="0"/>
              <a:t>Idea &amp; </a:t>
            </a:r>
            <a:r>
              <a:rPr lang="x-none" sz="3200" b="1" smtClean="0"/>
              <a:t>Motivation for Carrying out the Project</a:t>
            </a:r>
            <a:r>
              <a:rPr lang="en-US" sz="3200" b="1" dirty="0" smtClean="0"/>
              <a:t> (cont….)</a:t>
            </a:r>
            <a:endParaRPr lang="en-US" sz="3200" dirty="0"/>
          </a:p>
        </p:txBody>
      </p:sp>
      <p:sp>
        <p:nvSpPr>
          <p:cNvPr id="5" name="Content Placeholder 4"/>
          <p:cNvSpPr>
            <a:spLocks noGrp="1"/>
          </p:cNvSpPr>
          <p:nvPr>
            <p:ph idx="1"/>
          </p:nvPr>
        </p:nvSpPr>
        <p:spPr>
          <a:xfrm>
            <a:off x="457200" y="1600200"/>
            <a:ext cx="4724400" cy="4525963"/>
          </a:xfrm>
        </p:spPr>
        <p:txBody>
          <a:bodyPr/>
          <a:lstStyle/>
          <a:p>
            <a:r>
              <a:rPr lang="en-US" dirty="0" smtClean="0"/>
              <a:t>The main motivation for us to work project is :</a:t>
            </a:r>
          </a:p>
          <a:p>
            <a:endParaRPr lang="en-US" dirty="0" smtClean="0"/>
          </a:p>
          <a:p>
            <a:r>
              <a:rPr lang="en-US" i="1" u="sng" dirty="0" smtClean="0"/>
              <a:t>People ignorance of the information relating to food and the amount of calories in it and its impact on the body.</a:t>
            </a:r>
            <a:endParaRPr lang="en-US" i="1" u="sng" dirty="0"/>
          </a:p>
        </p:txBody>
      </p:sp>
      <p:pic>
        <p:nvPicPr>
          <p:cNvPr id="6" name="Picture 5" descr="tre.jpg"/>
          <p:cNvPicPr>
            <a:picLocks noChangeAspect="1"/>
          </p:cNvPicPr>
          <p:nvPr/>
        </p:nvPicPr>
        <p:blipFill>
          <a:blip r:embed="rId3" cstate="print"/>
          <a:stretch>
            <a:fillRect/>
          </a:stretch>
        </p:blipFill>
        <p:spPr>
          <a:xfrm>
            <a:off x="5638800" y="2209800"/>
            <a:ext cx="3276600" cy="281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r>
              <a:rPr lang="x-none" sz="3600" b="1" smtClean="0"/>
              <a:t>System Design</a:t>
            </a:r>
            <a:r>
              <a:rPr lang="en-US" b="1" dirty="0" smtClean="0"/>
              <a:t/>
            </a:r>
            <a:br>
              <a:rPr lang="en-US" b="1" dirty="0" smtClean="0"/>
            </a:br>
            <a:endParaRPr lang="en-US" dirty="0"/>
          </a:p>
        </p:txBody>
      </p:sp>
      <p:sp>
        <p:nvSpPr>
          <p:cNvPr id="5" name="Content Placeholder 4"/>
          <p:cNvSpPr>
            <a:spLocks noGrp="1"/>
          </p:cNvSpPr>
          <p:nvPr>
            <p:ph idx="1"/>
          </p:nvPr>
        </p:nvSpPr>
        <p:spPr/>
        <p:txBody>
          <a:bodyPr/>
          <a:lstStyle/>
          <a:p>
            <a:r>
              <a:rPr lang="en-US" dirty="0" smtClean="0"/>
              <a:t> Healthy life system architecture is three tiers architecture as the following figure illustrates:</a:t>
            </a:r>
          </a:p>
          <a:p>
            <a:endParaRPr lang="en-US" dirty="0" smtClean="0"/>
          </a:p>
          <a:p>
            <a:pPr>
              <a:buNone/>
            </a:pPr>
            <a:endParaRPr lang="en-US" dirty="0"/>
          </a:p>
        </p:txBody>
      </p:sp>
      <p:pic>
        <p:nvPicPr>
          <p:cNvPr id="6" name="Picture 5" descr="ussss.png"/>
          <p:cNvPicPr>
            <a:picLocks noChangeAspect="1"/>
          </p:cNvPicPr>
          <p:nvPr/>
        </p:nvPicPr>
        <p:blipFill>
          <a:blip r:embed="rId3" cstate="print"/>
          <a:stretch>
            <a:fillRect/>
          </a:stretch>
        </p:blipFill>
        <p:spPr>
          <a:xfrm>
            <a:off x="0" y="3276600"/>
            <a:ext cx="9144000" cy="30149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Logo.png"/>
          <p:cNvPicPr>
            <a:picLocks noChangeAspect="1"/>
          </p:cNvPicPr>
          <p:nvPr/>
        </p:nvPicPr>
        <p:blipFill>
          <a:blip r:embed="rId2" cstate="print"/>
          <a:stretch>
            <a:fillRect/>
          </a:stretch>
        </p:blipFill>
        <p:spPr>
          <a:xfrm>
            <a:off x="6324600" y="0"/>
            <a:ext cx="2819400" cy="1524000"/>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r>
              <a:rPr lang="en-US" b="1" dirty="0" smtClean="0"/>
              <a:t/>
            </a:r>
            <a:br>
              <a:rPr lang="en-US" b="1" dirty="0" smtClean="0"/>
            </a:br>
            <a:r>
              <a:rPr lang="en-US" b="1" dirty="0" smtClean="0"/>
              <a:t/>
            </a:r>
            <a:br>
              <a:rPr lang="en-US" b="1" dirty="0" smtClean="0"/>
            </a:br>
            <a:r>
              <a:rPr lang="x-none" sz="3600" b="1" smtClean="0"/>
              <a:t>Tools and Programming languages</a:t>
            </a:r>
            <a:r>
              <a:rPr lang="en-US" b="1" dirty="0" smtClean="0"/>
              <a:t/>
            </a:r>
            <a:br>
              <a:rPr lang="en-US" b="1" dirty="0" smtClean="0"/>
            </a:br>
            <a:r>
              <a:rPr lang="en-US" b="1" dirty="0" smtClean="0"/>
              <a:t/>
            </a:r>
            <a:br>
              <a:rPr lang="en-US" b="1" dirty="0" smtClean="0"/>
            </a:br>
            <a:endParaRPr lang="en-US" dirty="0"/>
          </a:p>
        </p:txBody>
      </p:sp>
      <p:sp>
        <p:nvSpPr>
          <p:cNvPr id="5" name="Content Placeholder 4"/>
          <p:cNvSpPr>
            <a:spLocks noGrp="1"/>
          </p:cNvSpPr>
          <p:nvPr>
            <p:ph idx="1"/>
          </p:nvPr>
        </p:nvSpPr>
        <p:spPr/>
        <p:txBody>
          <a:bodyPr/>
          <a:lstStyle/>
          <a:p>
            <a:r>
              <a:rPr lang="en-US" dirty="0" smtClean="0"/>
              <a:t>We build our project depend on </a:t>
            </a:r>
            <a:r>
              <a:rPr lang="en-US" b="1" i="1" u="sng" dirty="0" err="1" smtClean="0"/>
              <a:t>PhoneGap</a:t>
            </a:r>
            <a:r>
              <a:rPr lang="en-US" b="1" i="1" u="sng" dirty="0" smtClean="0"/>
              <a:t> framework</a:t>
            </a:r>
            <a:r>
              <a:rPr lang="en-US" i="1" u="sng" dirty="0" smtClean="0"/>
              <a:t> </a:t>
            </a:r>
            <a:r>
              <a:rPr lang="en-US" dirty="0" smtClean="0"/>
              <a:t>that is an open source framework for quickly building cross-platform mobile apps using HTML5, </a:t>
            </a:r>
            <a:r>
              <a:rPr lang="en-US" dirty="0" err="1" smtClean="0"/>
              <a:t>Javascript</a:t>
            </a:r>
            <a:r>
              <a:rPr lang="en-US" dirty="0" smtClean="0"/>
              <a:t> and CSS.</a:t>
            </a:r>
          </a:p>
          <a:p>
            <a:endParaRPr lang="en-US" dirty="0"/>
          </a:p>
        </p:txBody>
      </p:sp>
      <p:pic>
        <p:nvPicPr>
          <p:cNvPr id="6" name="Picture 5" descr="Untitled.png"/>
          <p:cNvPicPr>
            <a:picLocks noChangeAspect="1"/>
          </p:cNvPicPr>
          <p:nvPr/>
        </p:nvPicPr>
        <p:blipFill>
          <a:blip r:embed="rId3" cstate="print"/>
          <a:stretch>
            <a:fillRect/>
          </a:stretch>
        </p:blipFill>
        <p:spPr>
          <a:xfrm>
            <a:off x="381000" y="4114800"/>
            <a:ext cx="8305800" cy="17681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1481</Words>
  <Application>Microsoft Office PowerPoint</Application>
  <PresentationFormat>On-screen Show (4:3)</PresentationFormat>
  <Paragraphs>161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Outline</vt:lpstr>
      <vt:lpstr> Idea &amp; Motivation for Carrying out the Project </vt:lpstr>
      <vt:lpstr> Idea &amp; Motivation for Carrying out the Project (cont….) </vt:lpstr>
      <vt:lpstr>Idea &amp; Motivation for Carrying out the Project (cont….)</vt:lpstr>
      <vt:lpstr>Idea &amp; Motivation for Carrying out the Project (cont….)</vt:lpstr>
      <vt:lpstr>Idea &amp; Motivation for Carrying out the Project (cont….)</vt:lpstr>
      <vt:lpstr>System Design </vt:lpstr>
      <vt:lpstr>  Tools and Programming languages  </vt:lpstr>
      <vt:lpstr>  Tools and Programming languages (cont…)  </vt:lpstr>
      <vt:lpstr>Tools and Programming languages (cont…)</vt:lpstr>
      <vt:lpstr>Tools and Programming languages (cont…)</vt:lpstr>
      <vt:lpstr>Tools and Programming languages (cont…)</vt:lpstr>
      <vt:lpstr> System Roles and Their Descriptions </vt:lpstr>
      <vt:lpstr> System Roles and Their Descriptions (cont…) </vt:lpstr>
      <vt:lpstr> 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System Roles and Their Descriptions (cont…)</vt:lpstr>
      <vt:lpstr>Future Works</vt:lpstr>
      <vt:lpstr>Future Works (cont…)</vt:lpstr>
      <vt:lpstr>Future Works (cont…)</vt:lpstr>
      <vt:lpstr> Conclusion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cp:revision>
  <dcterms:created xsi:type="dcterms:W3CDTF">2006-08-16T00:00:00Z</dcterms:created>
  <dcterms:modified xsi:type="dcterms:W3CDTF">2013-12-07T13:54:00Z</dcterms:modified>
</cp:coreProperties>
</file>