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6"/>
  </p:notesMasterIdLst>
  <p:sldIdLst>
    <p:sldId id="256" r:id="rId2"/>
    <p:sldId id="257" r:id="rId3"/>
    <p:sldId id="258" r:id="rId4"/>
    <p:sldId id="270" r:id="rId5"/>
    <p:sldId id="259" r:id="rId6"/>
    <p:sldId id="271" r:id="rId7"/>
    <p:sldId id="272" r:id="rId8"/>
    <p:sldId id="273" r:id="rId9"/>
    <p:sldId id="266" r:id="rId10"/>
    <p:sldId id="291" r:id="rId11"/>
    <p:sldId id="267" r:id="rId12"/>
    <p:sldId id="268" r:id="rId13"/>
    <p:sldId id="282" r:id="rId14"/>
    <p:sldId id="292" r:id="rId15"/>
    <p:sldId id="274" r:id="rId16"/>
    <p:sldId id="280" r:id="rId17"/>
    <p:sldId id="289" r:id="rId18"/>
    <p:sldId id="290" r:id="rId19"/>
    <p:sldId id="275" r:id="rId20"/>
    <p:sldId id="287" r:id="rId21"/>
    <p:sldId id="276" r:id="rId22"/>
    <p:sldId id="288" r:id="rId23"/>
    <p:sldId id="277" r:id="rId24"/>
    <p:sldId id="28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89247" autoAdjust="0"/>
  </p:normalViewPr>
  <p:slideViewPr>
    <p:cSldViewPr>
      <p:cViewPr>
        <p:scale>
          <a:sx n="70" d="100"/>
          <a:sy n="70" d="100"/>
        </p:scale>
        <p:origin x="-5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DCB7D81-9E06-4EE9-A98C-731D0ADDA984}" type="datetimeFigureOut">
              <a:rPr lang="ar-JO" smtClean="0"/>
              <a:pPr/>
              <a:t>21/06/1432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7C6A8CC-1671-42C5-8003-FC4CD3A2C979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04258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BC12B-F309-4552-8648-160BD36F10D2}" type="datetime1">
              <a:rPr lang="en-US" smtClean="0"/>
              <a:pPr/>
              <a:t>5/24/2011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BC12B-F309-4552-8648-160BD36F10D2}" type="datetime1">
              <a:rPr lang="en-US" smtClean="0"/>
              <a:pPr/>
              <a:t>5/24/2011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BC12B-F309-4552-8648-160BD36F10D2}" type="datetime1">
              <a:rPr lang="en-US" smtClean="0"/>
              <a:pPr/>
              <a:t>5/24/2011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BC12B-F309-4552-8648-160BD36F10D2}" type="datetime1">
              <a:rPr lang="en-US" smtClean="0"/>
              <a:pPr/>
              <a:t>5/24/2011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BC12B-F309-4552-8648-160BD36F10D2}" type="datetime1">
              <a:rPr lang="en-US" smtClean="0"/>
              <a:pPr/>
              <a:t>5/24/2011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BC12B-F309-4552-8648-160BD36F10D2}" type="datetime1">
              <a:rPr lang="en-US" smtClean="0"/>
              <a:pPr/>
              <a:t>5/24/2011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BC12B-F309-4552-8648-160BD36F10D2}" type="datetime1">
              <a:rPr lang="en-US" smtClean="0"/>
              <a:pPr/>
              <a:t>5/24/2011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BC12B-F309-4552-8648-160BD36F10D2}" type="datetime1">
              <a:rPr lang="en-US" smtClean="0"/>
              <a:pPr/>
              <a:t>5/24/2011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BC12B-F309-4552-8648-160BD36F10D2}" type="datetime1">
              <a:rPr lang="en-US" smtClean="0"/>
              <a:pPr/>
              <a:t>5/24/2011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BC12B-F309-4552-8648-160BD36F10D2}" type="datetime1">
              <a:rPr lang="en-US" smtClean="0"/>
              <a:pPr/>
              <a:t>5/24/2011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BC12B-F309-4552-8648-160BD36F10D2}" type="datetime1">
              <a:rPr lang="en-US" smtClean="0"/>
              <a:pPr/>
              <a:t>5/24/2011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C510DCA-DF62-4C92-983D-E57DF745C6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8FBC12B-F309-4552-8648-160BD36F10D2}" type="datetime1">
              <a:rPr lang="en-US" smtClean="0"/>
              <a:pPr/>
              <a:t>5/24/2011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510DCA-DF62-4C92-983D-E57DF745C69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214338"/>
            <a:ext cx="9144000" cy="2928934"/>
          </a:xfrm>
          <a:noFill/>
          <a:effectLst/>
        </p:spPr>
        <p:txBody>
          <a:bodyPr lIns="36000" tIns="36000" rIns="36000" bIns="36000">
            <a:normAutofit/>
          </a:bodyPr>
          <a:lstStyle/>
          <a:p>
            <a:pPr algn="ctr"/>
            <a:r>
              <a:rPr lang="en-US" sz="3600" i="1" dirty="0" smtClean="0"/>
              <a:t/>
            </a:r>
            <a:br>
              <a:rPr lang="en-US" sz="3600" i="1" dirty="0" smtClean="0"/>
            </a:br>
            <a:r>
              <a:rPr lang="en-US" sz="3600" i="1" dirty="0" smtClean="0"/>
              <a:t/>
            </a:r>
            <a:br>
              <a:rPr lang="en-US" sz="3600" i="1" dirty="0" smtClean="0"/>
            </a:b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Mechanical system for building of Tobas Hospital </a:t>
            </a:r>
            <a:r>
              <a:rPr lang="en-US" sz="3600" b="1" i="1" dirty="0" smtClean="0">
                <a:solidFill>
                  <a:srgbClr val="002060"/>
                </a:solidFill>
              </a:rPr>
              <a:t>  </a:t>
            </a:r>
            <a:r>
              <a:rPr lang="en-US" dirty="0" smtClean="0">
                <a:solidFill>
                  <a:srgbClr val="002060"/>
                </a:solidFill>
              </a:rPr>
              <a:t/>
            </a:r>
            <a:br>
              <a:rPr lang="en-US" dirty="0" smtClean="0">
                <a:solidFill>
                  <a:srgbClr val="002060"/>
                </a:solidFill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1571612"/>
            <a:ext cx="7500990" cy="4809716"/>
          </a:xfrm>
        </p:spPr>
        <p:txBody>
          <a:bodyPr>
            <a:normAutofit/>
          </a:bodyPr>
          <a:lstStyle/>
          <a:p>
            <a:pPr rtl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 rtl="1"/>
            <a:r>
              <a:rPr lang="en-US" sz="29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Prepared by :</a:t>
            </a:r>
          </a:p>
          <a:p>
            <a:pPr algn="l" rtl="1"/>
            <a:r>
              <a:rPr lang="en-US" sz="29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Abd</a:t>
            </a:r>
            <a:r>
              <a:rPr lang="en-US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Aljabbar</a:t>
            </a:r>
            <a:r>
              <a:rPr lang="en-US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Rabaya</a:t>
            </a:r>
            <a:r>
              <a:rPr lang="en-US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10611364</a:t>
            </a:r>
          </a:p>
          <a:p>
            <a:pPr algn="l" rtl="1"/>
            <a:r>
              <a:rPr lang="en-US" sz="29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Ammar</a:t>
            </a:r>
            <a:r>
              <a:rPr lang="en-US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Salloum</a:t>
            </a:r>
            <a:r>
              <a:rPr lang="en-US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10715642</a:t>
            </a:r>
          </a:p>
          <a:p>
            <a:pPr algn="l" rtl="1"/>
            <a:r>
              <a:rPr lang="en-US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Sameh </a:t>
            </a:r>
            <a:r>
              <a:rPr lang="en-US" sz="29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Shawahni</a:t>
            </a:r>
            <a:r>
              <a:rPr lang="en-US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10614773</a:t>
            </a:r>
          </a:p>
          <a:p>
            <a:pPr algn="l" rtl="1"/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1"/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Supervisor :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1"/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Dr. Eyad Assaf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29600" y="6286520"/>
            <a:ext cx="758952" cy="434320"/>
          </a:xfrm>
        </p:spPr>
        <p:txBody>
          <a:bodyPr/>
          <a:lstStyle/>
          <a:p>
            <a:fld id="{CC510DCA-DF62-4C92-983D-E57DF745C692}" type="slidenum">
              <a:rPr lang="en-US" sz="1800" b="1" smtClean="0">
                <a:solidFill>
                  <a:schemeClr val="tx1"/>
                </a:solidFill>
              </a:rPr>
              <a:pPr/>
              <a:t>1</a:t>
            </a:fld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z="1800" b="1" smtClean="0">
                <a:solidFill>
                  <a:schemeClr val="tx1"/>
                </a:solidFill>
              </a:rPr>
              <a:pPr/>
              <a:t>10</a:t>
            </a:fld>
            <a:endParaRPr lang="en-US" sz="18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8113"/>
            <a:ext cx="9144000" cy="6243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458200" cy="1222375"/>
          </a:xfrm>
        </p:spPr>
        <p:txBody>
          <a:bodyPr/>
          <a:lstStyle/>
          <a:p>
            <a:pPr algn="l"/>
            <a:r>
              <a:rPr lang="en-US" sz="3200" dirty="0" smtClean="0"/>
              <a:t>Sample calculation For duct DESIGN 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 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z="1800" b="1" smtClean="0">
                <a:solidFill>
                  <a:schemeClr val="tx1"/>
                </a:solidFill>
              </a:rPr>
              <a:pPr/>
              <a:t>11</a:t>
            </a:fld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571472" y="1428737"/>
          <a:ext cx="7704855" cy="4857783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1071570"/>
                <a:gridCol w="714380"/>
                <a:gridCol w="782335"/>
                <a:gridCol w="975946"/>
                <a:gridCol w="776251"/>
                <a:gridCol w="816088"/>
                <a:gridCol w="856095"/>
                <a:gridCol w="856095"/>
                <a:gridCol w="856095"/>
              </a:tblGrid>
              <a:tr h="89680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section</a:t>
                      </a:r>
                      <a:endParaRPr lang="en-US" sz="1800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CFM</a:t>
                      </a:r>
                      <a:endParaRPr lang="en-US" sz="1800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aseline="0" dirty="0">
                          <a:solidFill>
                            <a:schemeClr val="bg1"/>
                          </a:solidFill>
                        </a:rPr>
                        <a:t>V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circ</a:t>
                      </a:r>
                      <a:endParaRPr lang="en-US" sz="1800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velocity</a:t>
                      </a:r>
                      <a:endParaRPr lang="en-US" sz="1800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∆P/L</a:t>
                      </a:r>
                      <a:endParaRPr lang="en-US" sz="1800" baseline="0" dirty="0" smtClean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Area</a:t>
                      </a:r>
                      <a:endParaRPr lang="en-US" sz="1800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D(m)</a:t>
                      </a:r>
                      <a:endParaRPr lang="en-US" sz="1800" baseline="0" dirty="0" smtClean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H(in)</a:t>
                      </a:r>
                      <a:endParaRPr lang="en-US" sz="1800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W(in)</a:t>
                      </a:r>
                      <a:endParaRPr lang="en-US" sz="1800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solidFill>
                      <a:schemeClr val="accent2"/>
                    </a:solidFill>
                  </a:tcPr>
                </a:tc>
              </a:tr>
              <a:tr h="89680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>
                          <a:solidFill>
                            <a:schemeClr val="bg1"/>
                          </a:solidFill>
                        </a:rPr>
                        <a:t>AB</a:t>
                      </a: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1200</a:t>
                      </a: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0.545</a:t>
                      </a: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5</a:t>
                      </a: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0.8</a:t>
                      </a: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0.109</a:t>
                      </a: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0.373</a:t>
                      </a: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16</a:t>
                      </a: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12</a:t>
                      </a: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1021393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>
                          <a:solidFill>
                            <a:schemeClr val="bg1"/>
                          </a:solidFill>
                        </a:rPr>
                        <a:t>BC</a:t>
                      </a: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900</a:t>
                      </a: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0.409</a:t>
                      </a: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4.75</a:t>
                      </a: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baseline="0" dirty="0" smtClean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0.8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0.086</a:t>
                      </a: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0.331</a:t>
                      </a: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14</a:t>
                      </a: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10</a:t>
                      </a: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1021393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CD</a:t>
                      </a: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600</a:t>
                      </a: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0.273</a:t>
                      </a: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4.15</a:t>
                      </a: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baseline="0" dirty="0" smtClean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0.8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0.066</a:t>
                      </a: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0.289</a:t>
                      </a: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12</a:t>
                      </a: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10</a:t>
                      </a: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1021393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DE</a:t>
                      </a: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300</a:t>
                      </a: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0.136</a:t>
                      </a: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3.6</a:t>
                      </a: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baseline="0" dirty="0" smtClean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0.8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0.038</a:t>
                      </a: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0.22</a:t>
                      </a: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10</a:t>
                      </a: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Arial"/>
                        </a:rPr>
                        <a:t>8</a:t>
                      </a:r>
                      <a:endParaRPr lang="en-US" sz="1800" b="1" baseline="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0"/>
            <a:ext cx="8401080" cy="92867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Plumbing System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/>
          <a:lstStyle/>
          <a:p>
            <a:pPr algn="l">
              <a:buNone/>
            </a:pPr>
            <a:r>
              <a:rPr lang="en-US" dirty="0" smtClean="0">
                <a:solidFill>
                  <a:srgbClr val="FF0000"/>
                </a:solidFill>
              </a:rPr>
              <a:t>   </a:t>
            </a:r>
            <a:r>
              <a:rPr lang="en-US" sz="2800" dirty="0" smtClean="0">
                <a:solidFill>
                  <a:srgbClr val="FF0000"/>
                </a:solidFill>
              </a:rPr>
              <a:t>Total demand water :</a:t>
            </a:r>
          </a:p>
          <a:p>
            <a:pPr algn="l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z="1800" b="1" smtClean="0">
                <a:solidFill>
                  <a:schemeClr val="tx1"/>
                </a:solidFill>
              </a:rPr>
              <a:pPr/>
              <a:t>12</a:t>
            </a:fld>
            <a:endParaRPr lang="en-US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539552" y="1700807"/>
          <a:ext cx="7560840" cy="165961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520280"/>
                <a:gridCol w="2520280"/>
                <a:gridCol w="2520280"/>
              </a:tblGrid>
              <a:tr h="6583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Arial"/>
                        </a:rPr>
                        <a:t>Demand Water (GPM)</a:t>
                      </a:r>
                      <a:endParaRPr lang="en-US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Arial"/>
                        </a:rPr>
                        <a:t>Totally Fixture Unit</a:t>
                      </a:r>
                      <a:endParaRPr lang="en-US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Arial"/>
                        </a:rPr>
                        <a:t>Type Of Supply Water</a:t>
                      </a:r>
                      <a:endParaRPr lang="en-US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006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  <a:cs typeface="Arial"/>
                        </a:rPr>
                        <a:t>131</a:t>
                      </a:r>
                      <a:endParaRPr lang="en-US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  <a:cs typeface="Arial"/>
                        </a:rPr>
                        <a:t>541.25</a:t>
                      </a:r>
                      <a:endParaRPr lang="en-US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Arial"/>
                        </a:rPr>
                        <a:t>Cold</a:t>
                      </a:r>
                      <a:endParaRPr lang="en-US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</a:tr>
              <a:tr h="5006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  <a:cs typeface="Arial"/>
                        </a:rPr>
                        <a:t>68.7</a:t>
                      </a:r>
                      <a:endParaRPr lang="en-US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  <a:cs typeface="Arial"/>
                        </a:rPr>
                        <a:t>218.75</a:t>
                      </a:r>
                      <a:endParaRPr lang="en-US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Arial"/>
                        </a:rPr>
                        <a:t>Hot</a:t>
                      </a:r>
                      <a:endParaRPr lang="en-US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graphicFrame>
        <p:nvGraphicFramePr>
          <p:cNvPr id="5" name="جدول 4"/>
          <p:cNvGraphicFramePr>
            <a:graphicFrameLocks noGrp="1"/>
          </p:cNvGraphicFramePr>
          <p:nvPr/>
        </p:nvGraphicFramePr>
        <p:xfrm>
          <a:off x="1331640" y="4437113"/>
          <a:ext cx="6480720" cy="2271503"/>
        </p:xfrm>
        <a:graphic>
          <a:graphicData uri="http://schemas.openxmlformats.org/drawingml/2006/table">
            <a:tbl>
              <a:tblPr/>
              <a:tblGrid>
                <a:gridCol w="3918766"/>
                <a:gridCol w="2561954"/>
              </a:tblGrid>
              <a:tr h="4019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Arial"/>
                        </a:rPr>
                        <a:t>Name of pipe</a:t>
                      </a:r>
                      <a:endParaRPr lang="en-US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Size</a:t>
                      </a:r>
                      <a:r>
                        <a:rPr lang="en-US" sz="1600" b="1" baseline="0" dirty="0" smtClean="0">
                          <a:latin typeface="Times New Roman"/>
                          <a:ea typeface="Times New Roman"/>
                          <a:cs typeface="Arial"/>
                        </a:rPr>
                        <a:t> in inches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9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  <a:cs typeface="Arial"/>
                        </a:rPr>
                        <a:t> Main</a:t>
                      </a:r>
                      <a:r>
                        <a:rPr lang="en-US" sz="16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pipe</a:t>
                      </a:r>
                      <a:endParaRPr lang="en-US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3</a:t>
                      </a:r>
                      <a:endParaRPr lang="en-US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1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  <a:cs typeface="Arial"/>
                        </a:rPr>
                        <a:t>Riser 1</a:t>
                      </a:r>
                      <a:endParaRPr lang="en-US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endParaRPr kumimoji="0" lang="ar-SA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Times New Roman"/>
                          <a:cs typeface="Arial"/>
                        </a:rPr>
                        <a:t>Riser</a:t>
                      </a:r>
                      <a:r>
                        <a:rPr lang="en-US" sz="16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2</a:t>
                      </a:r>
                      <a:endParaRPr lang="en-US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endParaRPr kumimoji="0" lang="ar-SA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7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Pipe</a:t>
                      </a:r>
                      <a:r>
                        <a:rPr lang="en-US" sz="1600" b="1" baseline="0" dirty="0" smtClean="0">
                          <a:latin typeface="Times New Roman"/>
                          <a:ea typeface="Times New Roman"/>
                          <a:cs typeface="Arial"/>
                        </a:rPr>
                        <a:t> for roof tank</a:t>
                      </a:r>
                      <a:endParaRPr lang="en-US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Arial"/>
                        </a:rPr>
                        <a:t> 2  1/2</a:t>
                      </a:r>
                      <a:endParaRPr kumimoji="0" lang="ar-SA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مستطيل 8"/>
          <p:cNvSpPr/>
          <p:nvPr/>
        </p:nvSpPr>
        <p:spPr>
          <a:xfrm>
            <a:off x="323528" y="3933056"/>
            <a:ext cx="52565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 pipe size for cold water :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z="1800" b="1" smtClean="0">
                <a:solidFill>
                  <a:schemeClr val="tx1"/>
                </a:solidFill>
              </a:rPr>
              <a:pPr/>
              <a:t>13</a:t>
            </a:fld>
            <a:endParaRPr lang="en-US" sz="1800" b="1" dirty="0">
              <a:solidFill>
                <a:schemeClr val="tx1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429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429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606214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57256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Sample of calculation for determined number of fixture unit:</a:t>
            </a:r>
            <a:endParaRPr lang="ar-SA" sz="2800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214282" y="1285860"/>
          <a:ext cx="8686800" cy="422054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9120"/>
                <a:gridCol w="579120"/>
                <a:gridCol w="579120"/>
                <a:gridCol w="1737360"/>
                <a:gridCol w="868680"/>
                <a:gridCol w="868680"/>
                <a:gridCol w="579120"/>
                <a:gridCol w="579120"/>
                <a:gridCol w="579120"/>
                <a:gridCol w="1737360"/>
              </a:tblGrid>
              <a:tr h="524305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 Fixture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Quantity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Pipe Size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Fixture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Type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24305"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/>
                        <a:t>total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/>
                        <a:t>hot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/>
                        <a:t>cold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/>
                        <a:t>hot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b="1" dirty="0" smtClean="0"/>
                        <a:t>cold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total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hot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cold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2430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Arial"/>
                          <a:ea typeface="Times New Roman"/>
                          <a:cs typeface="Arial"/>
                        </a:rPr>
                        <a:t>5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Arial"/>
                          <a:ea typeface="Times New Roman"/>
                          <a:cs typeface="Arial"/>
                        </a:rPr>
                        <a:t>5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600" b="1" dirty="0" smtClean="0">
                          <a:latin typeface="Arial"/>
                          <a:ea typeface="Times New Roman"/>
                          <a:cs typeface="Arial"/>
                        </a:rPr>
                        <a:t>3/8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Arial"/>
                          <a:ea typeface="Times New Roman"/>
                          <a:cs typeface="Arial"/>
                        </a:rPr>
                        <a:t>5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Arial"/>
                          <a:ea typeface="Times New Roman"/>
                          <a:cs typeface="Arial"/>
                        </a:rPr>
                        <a:t>5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Arial"/>
                        </a:rPr>
                        <a:t>W C</a:t>
                      </a:r>
                    </a:p>
                  </a:txBody>
                  <a:tcPr marL="68580" marR="68580" marT="0" marB="0"/>
                </a:tc>
              </a:tr>
              <a:tr h="5243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Arial"/>
                          <a:ea typeface="Times New Roman"/>
                          <a:cs typeface="Arial"/>
                        </a:rPr>
                        <a:t>4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3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Arial"/>
                          <a:ea typeface="Times New Roman"/>
                          <a:cs typeface="Arial"/>
                        </a:rPr>
                        <a:t>3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Arial"/>
                          <a:ea typeface="Times New Roman"/>
                          <a:cs typeface="Arial"/>
                        </a:rPr>
                        <a:t> 3/8</a:t>
                      </a:r>
                      <a:endParaRPr lang="en-US" sz="1600" b="1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Arial"/>
                        </a:rPr>
                        <a:t> 3/8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Arial"/>
                          <a:ea typeface="Times New Roman"/>
                          <a:cs typeface="Arial"/>
                        </a:rPr>
                        <a:t>1.5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Arial"/>
                          <a:ea typeface="Times New Roman"/>
                          <a:cs typeface="Arial"/>
                        </a:rPr>
                        <a:t>1.5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Arial"/>
                        </a:rPr>
                        <a:t>Lavatory</a:t>
                      </a:r>
                    </a:p>
                  </a:txBody>
                  <a:tcPr marL="68580" marR="68580" marT="0" marB="0"/>
                </a:tc>
              </a:tr>
              <a:tr h="5243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Arial"/>
                          <a:ea typeface="Times New Roman"/>
                          <a:cs typeface="Arial"/>
                        </a:rPr>
                        <a:t>1.5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Arial"/>
                          <a:ea typeface="Times New Roman"/>
                          <a:cs typeface="Arial"/>
                        </a:rPr>
                        <a:t>1.5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Arial"/>
                        </a:rPr>
                        <a:t> 1/2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Arial"/>
                          <a:ea typeface="Times New Roman"/>
                          <a:cs typeface="Arial"/>
                        </a:rPr>
                        <a:t> 1/2</a:t>
                      </a:r>
                      <a:endParaRPr lang="en-US" sz="1600" b="1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Arial"/>
                          <a:ea typeface="Times New Roman"/>
                          <a:cs typeface="Arial"/>
                        </a:rPr>
                        <a:t>2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1.5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Arial"/>
                          <a:ea typeface="Times New Roman"/>
                          <a:cs typeface="Arial"/>
                        </a:rPr>
                        <a:t>1.5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shower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243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1/2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Bidet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975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13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4.5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11.5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11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3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10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Arial"/>
                        </a:rPr>
                        <a:t>Total Fixture</a:t>
                      </a:r>
                    </a:p>
                  </a:txBody>
                  <a:tcPr marL="68580" marR="68580" marT="0" marB="0"/>
                </a:tc>
              </a:tr>
              <a:tr h="5223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16.5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8.7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15.6</a:t>
                      </a:r>
                      <a:endParaRPr lang="en-US" sz="1600" b="1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15.3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6.5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b="1" dirty="0" smtClean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14.6</a:t>
                      </a:r>
                      <a:endParaRPr lang="en-US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Arial"/>
                        </a:rPr>
                        <a:t>Total Demand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Arial"/>
                        </a:rPr>
                        <a:t>    ( GPM )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15338" y="6429396"/>
            <a:ext cx="758952" cy="246888"/>
          </a:xfrm>
        </p:spPr>
        <p:txBody>
          <a:bodyPr/>
          <a:lstStyle/>
          <a:p>
            <a:fld id="{CC510DCA-DF62-4C92-983D-E57DF745C692}" type="slidenum">
              <a:rPr lang="en-US" sz="1800" b="1" smtClean="0">
                <a:solidFill>
                  <a:schemeClr val="tx1"/>
                </a:solidFill>
              </a:rPr>
              <a:pPr/>
              <a:t>15</a:t>
            </a:fld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z="1800" b="1" smtClean="0">
                <a:solidFill>
                  <a:schemeClr val="tx1"/>
                </a:solidFill>
              </a:rPr>
              <a:pPr/>
              <a:t>16</a:t>
            </a:fld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429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Fire System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dirty="0" smtClean="0"/>
              <a:t>The Class III is used for design the fire system</a:t>
            </a:r>
          </a:p>
          <a:p>
            <a:pPr algn="l">
              <a:buNone/>
            </a:pPr>
            <a:r>
              <a:rPr lang="en-US" dirty="0" smtClean="0">
                <a:solidFill>
                  <a:srgbClr val="FF0000"/>
                </a:solidFill>
              </a:rPr>
              <a:t>Pipe size </a:t>
            </a: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z="1800" b="1" smtClean="0">
                <a:solidFill>
                  <a:schemeClr val="tx1"/>
                </a:solidFill>
              </a:rPr>
              <a:pPr/>
              <a:t>17</a:t>
            </a:fld>
            <a:endParaRPr lang="en-US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143107" y="2643182"/>
          <a:ext cx="5368472" cy="323874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75710"/>
                <a:gridCol w="1724577"/>
                <a:gridCol w="2268185"/>
              </a:tblGrid>
              <a:tr h="500066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Size (in)</a:t>
                      </a:r>
                      <a:endParaRPr lang="ar-JO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Demand(GPM)</a:t>
                      </a:r>
                      <a:endParaRPr lang="ar-JO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Name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of pipe</a:t>
                      </a:r>
                      <a:endParaRPr lang="ar-JO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6301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4’’</a:t>
                      </a:r>
                      <a:endParaRPr lang="ar-JO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750</a:t>
                      </a:r>
                      <a:endParaRPr lang="ar-JO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Main pipe</a:t>
                      </a:r>
                      <a:endParaRPr lang="ar-JO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6301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4’’</a:t>
                      </a:r>
                      <a:endParaRPr lang="ar-JO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ar-JO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Riser 1</a:t>
                      </a:r>
                      <a:endParaRPr lang="ar-JO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36301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4’’</a:t>
                      </a:r>
                      <a:endParaRPr lang="ar-JO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  <a:endParaRPr lang="ar-JO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Riser 2</a:t>
                      </a:r>
                      <a:endParaRPr lang="ar-JO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8526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4’’</a:t>
                      </a:r>
                      <a:endParaRPr lang="ar-JO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  <a:endParaRPr lang="ar-JO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Pipe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enter the floor</a:t>
                      </a:r>
                      <a:endParaRPr lang="ar-JO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8526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 1/2’’</a:t>
                      </a:r>
                      <a:endParaRPr lang="ar-JO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  <a:endParaRPr lang="ar-JO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Pipe for landing valve</a:t>
                      </a:r>
                      <a:endParaRPr lang="ar-JO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64348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  1/2’’</a:t>
                      </a:r>
                      <a:endParaRPr lang="ar-JO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ar-JO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Pipe for Cabinet</a:t>
                      </a:r>
                      <a:endParaRPr lang="ar-JO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381000"/>
          </a:xfrm>
        </p:spPr>
        <p:txBody>
          <a:bodyPr/>
          <a:lstStyle/>
          <a:p>
            <a:fld id="{CC510DCA-DF62-4C92-983D-E57DF745C692}" type="slidenum">
              <a:rPr lang="en-US" sz="1800" b="1" smtClean="0">
                <a:solidFill>
                  <a:schemeClr val="tx1"/>
                </a:solidFill>
              </a:rPr>
              <a:pPr/>
              <a:t>18</a:t>
            </a:fld>
            <a:endParaRPr lang="en-US" sz="1800" b="1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429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928694"/>
          </a:xfrm>
        </p:spPr>
        <p:txBody>
          <a:bodyPr/>
          <a:lstStyle/>
          <a:p>
            <a:r>
              <a:rPr lang="en-US" dirty="0" smtClean="0"/>
              <a:t>                Equipment Selection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544617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Boiler :</a:t>
            </a:r>
          </a:p>
          <a:p>
            <a:pPr algn="l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From mansour catalog of steam boiler is </a:t>
            </a:r>
          </a:p>
          <a:p>
            <a:pPr algn="l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311.2 kw.</a:t>
            </a:r>
            <a:r>
              <a:rPr lang="ar-S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MS-10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which has capacity is</a:t>
            </a:r>
            <a:endParaRPr lang="ar-SA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None/>
            </a:pP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Chiller :</a:t>
            </a:r>
          </a:p>
          <a:p>
            <a:pPr algn="l">
              <a:buNone/>
            </a:pPr>
            <a:r>
              <a:rPr lang="ar-S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From Petra catalog we select a model </a:t>
            </a:r>
          </a:p>
          <a:p>
            <a:pPr algn="l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Which has capacity is 132 ton.</a:t>
            </a:r>
            <a:r>
              <a:rPr lang="ar-S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WPS a 205 2 S</a:t>
            </a:r>
            <a:endParaRPr lang="ar-SA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None/>
            </a:pP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Fan coil :</a:t>
            </a:r>
          </a:p>
          <a:p>
            <a:pPr algn="l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RAC 4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H/C CBP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 </a:t>
            </a:r>
            <a:endParaRPr lang="ar-SA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400 cfm</a:t>
            </a:r>
            <a:endParaRPr lang="ar-SA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z="1800" b="1" smtClean="0">
                <a:solidFill>
                  <a:schemeClr val="tx1"/>
                </a:solidFill>
              </a:rPr>
              <a:pPr/>
              <a:t>19</a:t>
            </a:fld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4" name="سهم للأسفل 3"/>
          <p:cNvSpPr/>
          <p:nvPr/>
        </p:nvSpPr>
        <p:spPr>
          <a:xfrm>
            <a:off x="1187624" y="5000636"/>
            <a:ext cx="2880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8872510" cy="1000108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Presentation out line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00108"/>
            <a:ext cx="9144000" cy="5429288"/>
          </a:xfrm>
        </p:spPr>
        <p:txBody>
          <a:bodyPr>
            <a:noAutofit/>
          </a:bodyPr>
          <a:lstStyle/>
          <a:p>
            <a:pPr algn="r" rtl="0"/>
            <a:endParaRPr lang="en-US" sz="2800" dirty="0" smtClean="0">
              <a:solidFill>
                <a:schemeClr val="bg1"/>
              </a:solidFill>
            </a:endParaRPr>
          </a:p>
          <a:p>
            <a:pPr algn="l" rtl="0"/>
            <a:r>
              <a:rPr lang="en-US" sz="3200" b="1" dirty="0" smtClean="0">
                <a:solidFill>
                  <a:schemeClr val="bg1"/>
                </a:solidFill>
              </a:rPr>
              <a:t> - Building Description. </a:t>
            </a:r>
          </a:p>
          <a:p>
            <a:pPr algn="l" rtl="0"/>
            <a:r>
              <a:rPr lang="en-US" sz="3200" b="1" dirty="0" smtClean="0">
                <a:solidFill>
                  <a:schemeClr val="bg1"/>
                </a:solidFill>
              </a:rPr>
              <a:t> - Heating load calculation. </a:t>
            </a:r>
          </a:p>
          <a:p>
            <a:pPr algn="l" rtl="0"/>
            <a:r>
              <a:rPr lang="en-US" sz="3200" b="1" dirty="0" smtClean="0">
                <a:solidFill>
                  <a:schemeClr val="bg1"/>
                </a:solidFill>
              </a:rPr>
              <a:t> - Cooling load calculation. </a:t>
            </a:r>
          </a:p>
          <a:p>
            <a:pPr algn="l" rtl="0"/>
            <a:r>
              <a:rPr lang="en-US" sz="3200" b="1" dirty="0" smtClean="0">
                <a:solidFill>
                  <a:schemeClr val="bg1"/>
                </a:solidFill>
              </a:rPr>
              <a:t> - Duct Design.</a:t>
            </a:r>
          </a:p>
          <a:p>
            <a:pPr algn="l" rtl="0"/>
            <a:r>
              <a:rPr lang="en-US" sz="3200" b="1" dirty="0" smtClean="0">
                <a:solidFill>
                  <a:schemeClr val="bg1"/>
                </a:solidFill>
              </a:rPr>
              <a:t> - Plumbing System. </a:t>
            </a:r>
          </a:p>
          <a:p>
            <a:pPr algn="l" rtl="0"/>
            <a:r>
              <a:rPr lang="en-US" sz="3200" b="1" dirty="0" smtClean="0">
                <a:solidFill>
                  <a:schemeClr val="bg1"/>
                </a:solidFill>
              </a:rPr>
              <a:t>- Fire System </a:t>
            </a:r>
          </a:p>
          <a:p>
            <a:pPr algn="l" rtl="0"/>
            <a:r>
              <a:rPr lang="en-US" sz="3200" b="1" dirty="0" smtClean="0">
                <a:solidFill>
                  <a:schemeClr val="bg1"/>
                </a:solidFill>
              </a:rPr>
              <a:t> - Equipment Selection.</a:t>
            </a:r>
          </a:p>
          <a:p>
            <a:pPr algn="l" rtl="0"/>
            <a:r>
              <a:rPr lang="en-US" sz="3200" b="1" dirty="0" smtClean="0">
                <a:solidFill>
                  <a:schemeClr val="bg1"/>
                </a:solidFill>
              </a:rPr>
              <a:t> - Summary</a:t>
            </a:r>
          </a:p>
          <a:p>
            <a:pPr algn="ctr" rtl="0"/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85048" y="6429396"/>
            <a:ext cx="758952" cy="246888"/>
          </a:xfrm>
        </p:spPr>
        <p:txBody>
          <a:bodyPr/>
          <a:lstStyle/>
          <a:p>
            <a:fld id="{CC510DCA-DF62-4C92-983D-E57DF745C692}" type="slidenum">
              <a:rPr lang="en-US" sz="1800" b="1" smtClean="0">
                <a:solidFill>
                  <a:schemeClr val="tx1"/>
                </a:solidFill>
              </a:rPr>
              <a:pPr/>
              <a:t>2</a:t>
            </a:fld>
            <a:endParaRPr lang="en-US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Equipment selection cont.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buNone/>
            </a:pPr>
            <a:r>
              <a:rPr lang="ar-JO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Air Handling Unit</a:t>
            </a:r>
          </a:p>
          <a:p>
            <a:pPr algn="l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From Petra catalog we select  </a:t>
            </a:r>
          </a:p>
          <a:p>
            <a:pPr algn="l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suitable A.H.U for the operation room in the Ground floor (2376CFM) is</a:t>
            </a:r>
          </a:p>
          <a:p>
            <a:pPr algn="l"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PAH H C 24 C6</a:t>
            </a:r>
          </a:p>
          <a:p>
            <a:pPr algn="l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suitable A.H.U for the first operation room in the second floor (2222 CFM) is</a:t>
            </a:r>
          </a:p>
          <a:p>
            <a:pPr algn="l"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PAH H C 24 C6</a:t>
            </a:r>
          </a:p>
          <a:p>
            <a:pPr algn="l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suitable A.H.U for the second operation room in the second floor (2836 CFM) is</a:t>
            </a:r>
          </a:p>
          <a:p>
            <a:pPr algn="l">
              <a:buNone/>
            </a:pP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PAH H C 32 C4</a:t>
            </a:r>
            <a:endParaRPr lang="ar-JO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z="1800" b="1" smtClean="0">
                <a:solidFill>
                  <a:schemeClr val="tx1"/>
                </a:solidFill>
              </a:rPr>
              <a:pPr/>
              <a:t>20</a:t>
            </a:fld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1752" y="285728"/>
            <a:ext cx="8686800" cy="857256"/>
          </a:xfrm>
        </p:spPr>
        <p:txBody>
          <a:bodyPr/>
          <a:lstStyle/>
          <a:p>
            <a:pPr algn="ctr"/>
            <a:r>
              <a:rPr lang="en-US" dirty="0" smtClean="0"/>
              <a:t>Equipment selection 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z="2000" b="1" smtClean="0">
                <a:solidFill>
                  <a:schemeClr val="tx1"/>
                </a:solidFill>
              </a:rPr>
              <a:pPr/>
              <a:t>21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4294967295"/>
          </p:nvPr>
        </p:nvSpPr>
        <p:spPr>
          <a:xfrm>
            <a:off x="457200" y="1143000"/>
            <a:ext cx="8686800" cy="5357813"/>
          </a:xfrm>
        </p:spPr>
        <p:txBody>
          <a:bodyPr>
            <a:normAutofit fontScale="92500" lnSpcReduction="10000"/>
          </a:bodyPr>
          <a:lstStyle/>
          <a:p>
            <a:pPr algn="l">
              <a:buNone/>
            </a:pPr>
            <a:r>
              <a:rPr lang="en-US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Fresh air and Exhaust fans:</a:t>
            </a:r>
          </a:p>
          <a:p>
            <a:pPr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the building the selection of exhausted fan were been as the following:</a:t>
            </a:r>
          </a:p>
          <a:p>
            <a:pPr lvl="0" algn="l" rtl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Basement floor   PEX T- 170 [NO.2].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Ground floor         PEX T- 500 [NO.2], PEX T- 320.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First floor             PEX T- 320 [NO.2], PEX T- 170 [NO.2].   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Second floor        PEX T- 240, PEX T- 320, PEXT- 170.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the building the selection of Fresh fan were been as the following:</a:t>
            </a:r>
          </a:p>
          <a:p>
            <a:pPr lvl="0" algn="l" rtl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Ground floor        PEX T- 500, PEX T- 320, PEX T- 170.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First floor             PEX T- 320 [NO.2],   PEX T- 500, PEX T- 170.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 rtl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Second floor        PEX T- 500, PEX T- 320, PEXT- 170.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ar-SA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None/>
            </a:pPr>
            <a:endParaRPr lang="ar-SA" b="1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980728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Equipment selection cont.</a:t>
            </a:r>
            <a:br>
              <a:rPr lang="en-US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Pumps:</a:t>
            </a:r>
            <a:endParaRPr lang="ar-JO" sz="2700" b="1" dirty="0">
              <a:solidFill>
                <a:srgbClr val="FF000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z="1800" b="1" smtClean="0">
                <a:solidFill>
                  <a:schemeClr val="tx1"/>
                </a:solidFill>
              </a:rPr>
              <a:pPr/>
              <a:t>22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255183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ar-JO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217357"/>
              </p:ext>
            </p:extLst>
          </p:nvPr>
        </p:nvGraphicFramePr>
        <p:xfrm>
          <a:off x="1193206" y="2276872"/>
          <a:ext cx="6757588" cy="3958192"/>
        </p:xfrm>
        <a:graphic>
          <a:graphicData uri="http://schemas.openxmlformats.org/drawingml/2006/table">
            <a:tbl>
              <a:tblPr rtl="1" firstRow="1" firstCol="1" bandRow="1">
                <a:tableStyleId>{B301B821-A1FF-4177-AEE7-76D212191A09}</a:tableStyleId>
              </a:tblPr>
              <a:tblGrid>
                <a:gridCol w="1765634"/>
                <a:gridCol w="1619278"/>
                <a:gridCol w="1728462"/>
                <a:gridCol w="1644214"/>
              </a:tblGrid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Pump Model</a:t>
                      </a:r>
                      <a:endParaRPr lang="en-US" sz="2800" b="1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Head (m)</a:t>
                      </a:r>
                      <a:endParaRPr lang="en-US" sz="2800" b="1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Flow Rate (l/s)</a:t>
                      </a:r>
                      <a:endParaRPr lang="en-US" sz="2800" b="1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Pump</a:t>
                      </a:r>
                      <a:endParaRPr lang="en-US" sz="2800" b="1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 anchor="ctr"/>
                </a:tc>
              </a:tr>
              <a:tr h="405567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NM</a:t>
                      </a:r>
                      <a:r>
                        <a:rPr lang="en-US" sz="2400" b="0" baseline="0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 100\200</a:t>
                      </a:r>
                      <a:endParaRPr lang="en-US" sz="2400" b="0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92</a:t>
                      </a:r>
                      <a:endParaRPr lang="en-US" sz="2400" b="0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47.318</a:t>
                      </a:r>
                      <a:endParaRPr lang="en-US" sz="2400" b="0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Firefighting pump</a:t>
                      </a:r>
                      <a:endParaRPr lang="en-US" sz="2400" b="0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SMC 340-3</a:t>
                      </a:r>
                      <a:endParaRPr lang="en-US" sz="2400" b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8</a:t>
                      </a:r>
                      <a:endParaRPr lang="en-US" sz="2400" b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18.29</a:t>
                      </a:r>
                      <a:endParaRPr lang="en-US" sz="2400" b="0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Chiller and boiler pump</a:t>
                      </a:r>
                      <a:endParaRPr lang="en-US" sz="2400" b="0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 anchor="ctr"/>
                </a:tc>
              </a:tr>
              <a:tr h="52309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SMC 240-1 1/2</a:t>
                      </a:r>
                      <a:endParaRPr lang="en-US" sz="2400" b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11</a:t>
                      </a:r>
                      <a:endParaRPr lang="en-US" sz="2400" b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1.055</a:t>
                      </a:r>
                      <a:endParaRPr lang="en-US" sz="2400" b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Air Handling Unit</a:t>
                      </a:r>
                      <a:endParaRPr lang="en-US" sz="2400" b="0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SMC 240-3</a:t>
                      </a:r>
                      <a:endParaRPr lang="en-US" sz="2400" b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14</a:t>
                      </a:r>
                      <a:endParaRPr lang="en-US" sz="2400" b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5.11</a:t>
                      </a:r>
                      <a:endParaRPr lang="en-US" sz="2400" b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Potable water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(cold water) pump</a:t>
                      </a:r>
                      <a:endParaRPr lang="en-US" sz="2400" b="0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SMC 240-2</a:t>
                      </a:r>
                      <a:endParaRPr lang="en-US" sz="2400" b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12</a:t>
                      </a:r>
                      <a:endParaRPr lang="en-US" sz="2400" b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4.328</a:t>
                      </a:r>
                      <a:endParaRPr lang="en-US" sz="2400" b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Potable water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(Hot water) pump</a:t>
                      </a:r>
                      <a:endParaRPr lang="en-US" sz="2400" b="0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928694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SUMMARY</a:t>
            </a:r>
            <a:endParaRPr lang="ar-SA" sz="44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03796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sz="3600" dirty="0" smtClean="0"/>
              <a:t>*All steps of design and plans of HVAC  system are done.  </a:t>
            </a:r>
          </a:p>
          <a:p>
            <a:pPr algn="l">
              <a:buNone/>
            </a:pPr>
            <a:r>
              <a:rPr lang="en-US" sz="3600" dirty="0" smtClean="0"/>
              <a:t>*All steps of design and plans of plumping system are done.</a:t>
            </a:r>
          </a:p>
          <a:p>
            <a:pPr algn="l">
              <a:buNone/>
            </a:pPr>
            <a:r>
              <a:rPr lang="en-US" sz="3600" dirty="0" smtClean="0"/>
              <a:t>*we select a suitable equipment for the system which satisfied the required conditions.</a:t>
            </a:r>
          </a:p>
          <a:p>
            <a:pPr algn="l">
              <a:buNone/>
            </a:pPr>
            <a:r>
              <a:rPr lang="en-US" dirty="0" smtClean="0"/>
              <a:t>                           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z="2000" b="1" smtClean="0">
                <a:solidFill>
                  <a:schemeClr val="tx1"/>
                </a:solidFill>
              </a:rPr>
              <a:pPr/>
              <a:t>23</a:t>
            </a:fld>
            <a:endParaRPr lang="en-US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7200" u="sng" dirty="0" smtClean="0">
              <a:solidFill>
                <a:srgbClr val="FF0000"/>
              </a:solidFill>
              <a:latin typeface="Lucida Handwriting" pitchFamily="66" charset="0"/>
            </a:endParaRPr>
          </a:p>
          <a:p>
            <a:pPr algn="ctr">
              <a:buNone/>
            </a:pPr>
            <a:r>
              <a:rPr lang="en-US" sz="9600" b="1" u="sng" dirty="0" smtClean="0">
                <a:solidFill>
                  <a:srgbClr val="FF0000"/>
                </a:solidFill>
                <a:latin typeface="Monotype Corsiva" pitchFamily="66" charset="0"/>
              </a:rPr>
              <a:t>The end</a:t>
            </a:r>
          </a:p>
          <a:p>
            <a:pPr algn="ctr">
              <a:buNone/>
            </a:pPr>
            <a:endParaRPr lang="en-US" sz="7200" u="sng" dirty="0">
              <a:solidFill>
                <a:srgbClr val="FF0000"/>
              </a:solidFill>
              <a:latin typeface="Lucida Handwriting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z="1800" b="1" smtClean="0">
                <a:solidFill>
                  <a:schemeClr val="tx1"/>
                </a:solidFill>
              </a:rPr>
              <a:pPr/>
              <a:t>24</a:t>
            </a:fld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Building Description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0000"/>
                </a:solidFill>
              </a:rPr>
              <a:t>   </a:t>
            </a:r>
            <a:r>
              <a:rPr lang="en-US" b="1" u="sng" dirty="0" smtClean="0">
                <a:solidFill>
                  <a:srgbClr val="FF0000"/>
                </a:solidFill>
              </a:rPr>
              <a:t> Building Location :</a:t>
            </a:r>
          </a:p>
          <a:p>
            <a:pPr algn="l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Country: Palestine.</a:t>
            </a:r>
          </a:p>
          <a:p>
            <a:pPr algn="l">
              <a:buNone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City: Tobas</a:t>
            </a:r>
          </a:p>
          <a:p>
            <a:pPr algn="l" rtl="1">
              <a:buNone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Elevation: 500 m above sea level  </a:t>
            </a:r>
          </a:p>
          <a:p>
            <a:pPr algn="l" rtl="1">
              <a:buNone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Latitude: 32˚.</a:t>
            </a:r>
          </a:p>
          <a:p>
            <a:pPr algn="l">
              <a:buNone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Building face sits at the North West direction            </a:t>
            </a:r>
          </a:p>
          <a:p>
            <a:pPr algn="l">
              <a:buNone/>
            </a:pP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The wind speed in Ramallah above 5 m/s.</a:t>
            </a:r>
          </a:p>
          <a:p>
            <a:pPr algn="ctr"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002060"/>
                </a:solidFill>
              </a:rPr>
              <a:t>	</a:t>
            </a:r>
          </a:p>
          <a:p>
            <a:pPr>
              <a:buFont typeface="Wingdings" pitchFamily="2" charset="2"/>
              <a:buChar char="Ø"/>
            </a:pPr>
            <a:endParaRPr lang="en-US" b="1" u="sng" dirty="0" smtClean="0"/>
          </a:p>
          <a:p>
            <a:pPr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z="1800" b="1" smtClean="0">
                <a:solidFill>
                  <a:schemeClr val="tx1"/>
                </a:solidFill>
              </a:rPr>
              <a:pPr/>
              <a:t>3</a:t>
            </a:fld>
            <a:endParaRPr lang="en-US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100013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Building details</a:t>
            </a:r>
            <a:endParaRPr lang="ar-SA" dirty="0">
              <a:solidFill>
                <a:schemeClr val="tx1"/>
              </a:solidFill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2400300" y="1714488"/>
          <a:ext cx="4343400" cy="400053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343400"/>
              </a:tblGrid>
              <a:tr h="800106"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Floor  number</a:t>
                      </a:r>
                      <a:endParaRPr lang="ar-SA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00106"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Basement 1 </a:t>
                      </a:r>
                    </a:p>
                  </a:txBody>
                  <a:tcPr/>
                </a:tc>
              </a:tr>
              <a:tr h="800106"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Ground</a:t>
                      </a:r>
                      <a:endParaRPr lang="ar-SA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00106"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First floor</a:t>
                      </a:r>
                      <a:endParaRPr lang="ar-SA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00106"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Second floor</a:t>
                      </a:r>
                      <a:endParaRPr lang="ar-SA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z="1800" b="1" smtClean="0">
                <a:solidFill>
                  <a:schemeClr val="tx1"/>
                </a:solidFill>
              </a:rPr>
              <a:pPr/>
              <a:t>4</a:t>
            </a:fld>
            <a:endParaRPr lang="en-US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98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Heating load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8568952" cy="6021288"/>
          </a:xfrm>
        </p:spPr>
        <p:txBody>
          <a:bodyPr>
            <a:normAutofit/>
          </a:bodyPr>
          <a:lstStyle/>
          <a:p>
            <a:pPr lvl="2" algn="l">
              <a:buNone/>
            </a:pPr>
            <a:endParaRPr lang="en-US" dirty="0" smtClean="0"/>
          </a:p>
          <a:p>
            <a:pPr lvl="2" algn="l">
              <a:buNone/>
            </a:pPr>
            <a:endParaRPr lang="en-US" dirty="0" smtClean="0"/>
          </a:p>
          <a:p>
            <a:pPr lvl="2" algn="l">
              <a:buNone/>
            </a:pPr>
            <a:endParaRPr lang="en-US" dirty="0" smtClean="0"/>
          </a:p>
          <a:p>
            <a:pPr lvl="2" algn="l">
              <a:buNone/>
            </a:pPr>
            <a:endParaRPr lang="en-US" dirty="0" smtClean="0"/>
          </a:p>
          <a:p>
            <a:pPr lvl="2" algn="l">
              <a:buNone/>
            </a:pPr>
            <a:endParaRPr lang="en-US" dirty="0" smtClean="0"/>
          </a:p>
          <a:p>
            <a:pPr lvl="2" algn="l">
              <a:buNone/>
            </a:pPr>
            <a:endParaRPr lang="en-US" dirty="0" smtClean="0"/>
          </a:p>
          <a:p>
            <a:pPr lvl="2" algn="l">
              <a:buNone/>
            </a:pPr>
            <a:endParaRPr lang="en-US" dirty="0" smtClean="0"/>
          </a:p>
          <a:p>
            <a:pPr lvl="2" algn="l">
              <a:buNone/>
            </a:pPr>
            <a:endParaRPr lang="en-US" dirty="0" smtClean="0"/>
          </a:p>
          <a:p>
            <a:pPr lvl="2" algn="l">
              <a:buNone/>
            </a:pPr>
            <a:endParaRPr lang="en-US" dirty="0" smtClean="0"/>
          </a:p>
          <a:p>
            <a:pPr lvl="2" algn="l">
              <a:buNone/>
            </a:pPr>
            <a:endParaRPr lang="en-US" dirty="0" smtClean="0"/>
          </a:p>
          <a:p>
            <a:pPr lvl="2" algn="l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lvl="2" algn="l">
              <a:buNone/>
            </a:pPr>
            <a:endParaRPr lang="en-US" dirty="0" smtClean="0"/>
          </a:p>
          <a:p>
            <a:pPr lvl="2" algn="l">
              <a:buNone/>
            </a:pPr>
            <a:r>
              <a:rPr lang="en-US" dirty="0" smtClean="0">
                <a:solidFill>
                  <a:schemeClr val="tx1"/>
                </a:solidFill>
              </a:rPr>
              <a:t>The heat loss is calculated by this equation :  </a:t>
            </a:r>
          </a:p>
          <a:p>
            <a:pPr lvl="2" algn="l">
              <a:buNone/>
            </a:pPr>
            <a:endParaRPr lang="en-US" dirty="0" smtClean="0"/>
          </a:p>
          <a:p>
            <a:pPr lvl="2" algn="l">
              <a:buNone/>
            </a:pPr>
            <a:endParaRPr lang="en-US" dirty="0" smtClean="0"/>
          </a:p>
          <a:p>
            <a:pPr lvl="2" algn="l">
              <a:buNone/>
            </a:pPr>
            <a:endParaRPr lang="en-US" dirty="0" smtClean="0"/>
          </a:p>
          <a:p>
            <a:pPr lvl="2" algn="l">
              <a:buNone/>
            </a:pPr>
            <a:endParaRPr lang="en-US" dirty="0" smtClean="0"/>
          </a:p>
          <a:p>
            <a:pPr lvl="2" algn="l">
              <a:buNone/>
            </a:pPr>
            <a:endParaRPr lang="en-US" dirty="0" smtClean="0"/>
          </a:p>
          <a:p>
            <a:pPr lvl="2" algn="l">
              <a:buNone/>
            </a:pPr>
            <a:endParaRPr lang="en-US" dirty="0" smtClean="0"/>
          </a:p>
          <a:p>
            <a:pPr lvl="2" algn="l">
              <a:buNone/>
            </a:pPr>
            <a:endParaRPr lang="en-US" dirty="0" smtClean="0"/>
          </a:p>
          <a:p>
            <a:pPr lvl="2" algn="l">
              <a:buNone/>
            </a:pPr>
            <a:endParaRPr lang="en-US" dirty="0" smtClean="0"/>
          </a:p>
          <a:p>
            <a:pPr lvl="2" algn="l">
              <a:buNone/>
            </a:pPr>
            <a:endParaRPr lang="en-US" dirty="0" smtClean="0"/>
          </a:p>
          <a:p>
            <a:pPr lvl="2" algn="l">
              <a:buNone/>
            </a:pPr>
            <a:endParaRPr lang="en-US" dirty="0" smtClean="0"/>
          </a:p>
          <a:p>
            <a:pPr lvl="2" algn="l">
              <a:buNone/>
            </a:pPr>
            <a:endParaRPr lang="en-US" dirty="0" smtClean="0"/>
          </a:p>
          <a:p>
            <a:pPr lvl="2" algn="l">
              <a:buNone/>
            </a:pPr>
            <a:endParaRPr lang="en-US" dirty="0" smtClean="0"/>
          </a:p>
          <a:p>
            <a:pPr lvl="2" algn="l">
              <a:buNone/>
            </a:pPr>
            <a:endParaRPr lang="en-US" dirty="0" smtClean="0"/>
          </a:p>
          <a:p>
            <a:pPr lvl="2" algn="l">
              <a:buNone/>
            </a:pPr>
            <a:endParaRPr lang="en-US" dirty="0" smtClean="0"/>
          </a:p>
          <a:p>
            <a:pPr lvl="2" algn="l">
              <a:buNone/>
            </a:pPr>
            <a:endParaRPr lang="en-US" dirty="0" smtClean="0"/>
          </a:p>
          <a:p>
            <a:pPr lvl="2" algn="l">
              <a:buNone/>
            </a:pPr>
            <a:endParaRPr lang="en-US" dirty="0" smtClean="0"/>
          </a:p>
          <a:p>
            <a:pPr lvl="2" algn="l">
              <a:buNone/>
            </a:pPr>
            <a:endParaRPr lang="en-US" dirty="0" smtClean="0"/>
          </a:p>
          <a:p>
            <a:pPr lvl="2" algn="l">
              <a:buNone/>
            </a:pPr>
            <a:endParaRPr lang="en-US" dirty="0" smtClean="0"/>
          </a:p>
          <a:p>
            <a:pPr lvl="2" algn="l">
              <a:buNone/>
            </a:pPr>
            <a:endParaRPr lang="en-US" dirty="0" smtClean="0"/>
          </a:p>
          <a:p>
            <a:pPr lvl="2" algn="l">
              <a:buNone/>
            </a:pPr>
            <a:endParaRPr lang="en-US" dirty="0" smtClean="0"/>
          </a:p>
          <a:p>
            <a:pPr lvl="2" algn="l">
              <a:buNone/>
            </a:pPr>
            <a:endParaRPr lang="en-US" dirty="0" smtClean="0"/>
          </a:p>
          <a:p>
            <a:pPr lvl="2" algn="l">
              <a:buNone/>
            </a:pPr>
            <a:endParaRPr lang="en-US" dirty="0" smtClean="0"/>
          </a:p>
          <a:p>
            <a:pPr lvl="2" algn="l">
              <a:buNone/>
            </a:pPr>
            <a:endParaRPr lang="en-US" dirty="0" smtClean="0"/>
          </a:p>
          <a:p>
            <a:pPr lvl="2" algn="l">
              <a:buNone/>
            </a:pPr>
            <a:endParaRPr lang="en-US" dirty="0" smtClean="0"/>
          </a:p>
          <a:p>
            <a:pPr lvl="2" algn="l">
              <a:buNone/>
            </a:pPr>
            <a:endParaRPr lang="en-US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15338" y="6429396"/>
            <a:ext cx="758952" cy="285728"/>
          </a:xfrm>
        </p:spPr>
        <p:txBody>
          <a:bodyPr/>
          <a:lstStyle/>
          <a:p>
            <a:fld id="{CC510DCA-DF62-4C92-983D-E57DF745C692}" type="slidenum">
              <a:rPr lang="en-US" sz="1800" b="1" smtClean="0">
                <a:solidFill>
                  <a:schemeClr val="tx1"/>
                </a:solidFill>
              </a:rPr>
              <a:pPr/>
              <a:t>5</a:t>
            </a:fld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جدول 9"/>
          <p:cNvGraphicFramePr>
            <a:graphicFrameLocks noGrp="1"/>
          </p:cNvGraphicFramePr>
          <p:nvPr/>
        </p:nvGraphicFramePr>
        <p:xfrm>
          <a:off x="1071537" y="1214420"/>
          <a:ext cx="6548463" cy="392698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182821"/>
                <a:gridCol w="2182821"/>
                <a:gridCol w="2182821"/>
              </a:tblGrid>
              <a:tr h="671291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Outside design condition</a:t>
                      </a:r>
                      <a:endParaRPr lang="ar-SA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Inside design condition</a:t>
                      </a:r>
                      <a:endParaRPr lang="ar-SA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Parameters</a:t>
                      </a:r>
                      <a:endParaRPr lang="ar-SA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70529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5.7 °C</a:t>
                      </a:r>
                      <a:endParaRPr lang="ar-SA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 °C</a:t>
                      </a:r>
                      <a:endParaRPr lang="ar-SA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T: temperature</a:t>
                      </a:r>
                      <a:endParaRPr lang="ar-SA" sz="1800" b="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1291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68 %</a:t>
                      </a:r>
                      <a:endParaRPr lang="ar-SA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50 %</a:t>
                      </a:r>
                      <a:endParaRPr lang="ar-SA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Φ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: relative humidity</a:t>
                      </a:r>
                      <a:endParaRPr lang="ar-SA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1291"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3.8 g of water/kg of dry air</a:t>
                      </a:r>
                      <a:endParaRPr lang="ar-SA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8.2 g of water/kg of dry air</a:t>
                      </a:r>
                      <a:endParaRPr lang="ar-SA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 : moisture content</a:t>
                      </a:r>
                      <a:endParaRPr lang="ar-SA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1291"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13.85 °C</a:t>
                      </a:r>
                      <a:r>
                        <a:rPr lang="ar-SA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endParaRPr lang="ar-SA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Tun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 unconditioned temperature</a:t>
                      </a:r>
                      <a:endParaRPr lang="ar-SA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1291"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°C</a:t>
                      </a:r>
                      <a:endParaRPr lang="ar-SA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: ground temperature</a:t>
                      </a:r>
                      <a:endParaRPr lang="ar-SA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 contrast="20000"/>
          </a:blip>
          <a:srcRect/>
          <a:stretch>
            <a:fillRect/>
          </a:stretch>
        </p:blipFill>
        <p:spPr bwMode="auto">
          <a:xfrm>
            <a:off x="3275856" y="5805264"/>
            <a:ext cx="1896354" cy="57150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214290"/>
            <a:ext cx="8686800" cy="85725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Summary for heating load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1676400" y="1285860"/>
          <a:ext cx="5791200" cy="414340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895600"/>
                <a:gridCol w="2895600"/>
              </a:tblGrid>
              <a:tr h="690567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Heating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load (kw)</a:t>
                      </a:r>
                      <a:endParaRPr lang="ar-SA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Floor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ar-SA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0567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8.455</a:t>
                      </a:r>
                      <a:endParaRPr lang="ar-SA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Basement</a:t>
                      </a:r>
                      <a:endParaRPr lang="ar-SA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0567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110.56</a:t>
                      </a:r>
                      <a:endParaRPr lang="ar-SA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Ground floor </a:t>
                      </a:r>
                      <a:endParaRPr lang="ar-SA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0567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65.78</a:t>
                      </a:r>
                      <a:endParaRPr lang="ar-SA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First floor</a:t>
                      </a:r>
                      <a:endParaRPr lang="ar-SA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0567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82.19</a:t>
                      </a:r>
                      <a:endParaRPr lang="ar-SA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Second floor</a:t>
                      </a:r>
                      <a:endParaRPr lang="ar-SA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0567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267</a:t>
                      </a:r>
                      <a:endParaRPr lang="ar-SA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lang="ar-SA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z="1800" b="1" smtClean="0">
                <a:solidFill>
                  <a:schemeClr val="tx1"/>
                </a:solidFill>
              </a:rPr>
              <a:pPr/>
              <a:t>6</a:t>
            </a:fld>
            <a:endParaRPr lang="en-US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Cooling Load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323528" y="1196752"/>
          <a:ext cx="8612856" cy="2468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895474"/>
                <a:gridCol w="2821908"/>
                <a:gridCol w="2895474"/>
              </a:tblGrid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Outside design condition</a:t>
                      </a:r>
                      <a:endParaRPr lang="ar-SA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694" marR="92694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Inside design condition</a:t>
                      </a:r>
                      <a:endParaRPr lang="ar-SA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694" marR="92694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Parameters</a:t>
                      </a:r>
                      <a:endParaRPr lang="ar-SA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694" marR="92694"/>
                </a:tc>
              </a:tr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31.9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°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ar-SA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694" marR="92694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°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ar-SA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694" marR="92694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T: temperature</a:t>
                      </a:r>
                      <a:endParaRPr lang="ar-SA" sz="1800" b="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694" marR="92694"/>
                </a:tc>
              </a:tr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55.5 %</a:t>
                      </a:r>
                      <a:endParaRPr lang="ar-SA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694" marR="92694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50 %</a:t>
                      </a:r>
                      <a:endParaRPr lang="ar-SA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694" marR="92694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l-GR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Φ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: relative humidity</a:t>
                      </a:r>
                      <a:endParaRPr lang="ar-SA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694" marR="92694"/>
                </a:tc>
              </a:tr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17 g of water/kg of dry air</a:t>
                      </a:r>
                      <a:endParaRPr lang="ar-SA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694" marR="92694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8.2 g of water/kg of dry air</a:t>
                      </a:r>
                      <a:endParaRPr lang="ar-SA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694" marR="92694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W : moisture content</a:t>
                      </a:r>
                      <a:endParaRPr lang="ar-SA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694" marR="92694"/>
                </a:tc>
              </a:tr>
              <a:tr h="0"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28.6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°</a:t>
                      </a:r>
                      <a:r>
                        <a:rPr lang="en-US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ar-SA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694" marR="92694"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Tun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 unconditioned temperature</a:t>
                      </a:r>
                      <a:endParaRPr lang="ar-SA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694" marR="92694"/>
                </a:tc>
              </a:tr>
              <a:tr h="0">
                <a:tc gridSpan="2">
                  <a:txBody>
                    <a:bodyPr/>
                    <a:lstStyle/>
                    <a:p>
                      <a:pPr algn="ctr" rtl="1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°C</a:t>
                      </a:r>
                      <a:endParaRPr lang="ar-SA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694" marR="92694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: ground temperature</a:t>
                      </a:r>
                      <a:endParaRPr lang="ar-SA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2694" marR="92694"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z="1800" b="1" smtClean="0">
                <a:solidFill>
                  <a:schemeClr val="tx1"/>
                </a:solidFill>
              </a:rPr>
              <a:pPr/>
              <a:t>7</a:t>
            </a:fld>
            <a:endParaRPr lang="en-US" sz="1800" b="1" dirty="0">
              <a:solidFill>
                <a:schemeClr val="tx1"/>
              </a:solidFill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323528" y="3717032"/>
            <a:ext cx="75608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en-US" sz="2000" b="1" dirty="0" smtClean="0"/>
              <a:t>The general conduction equation in cooling calculation is:</a:t>
            </a:r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 contrast="-20000"/>
          </a:blip>
          <a:srcRect/>
          <a:stretch>
            <a:fillRect/>
          </a:stretch>
        </p:blipFill>
        <p:spPr bwMode="auto">
          <a:xfrm>
            <a:off x="3995936" y="4077072"/>
            <a:ext cx="2520280" cy="500066"/>
          </a:xfrm>
          <a:prstGeom prst="rect">
            <a:avLst/>
          </a:prstGeom>
          <a:noFill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/>
          </a:blip>
          <a:srcRect/>
          <a:stretch>
            <a:fillRect/>
          </a:stretch>
        </p:blipFill>
        <p:spPr bwMode="auto">
          <a:xfrm>
            <a:off x="1043608" y="6237312"/>
            <a:ext cx="7502130" cy="428628"/>
          </a:xfrm>
          <a:prstGeom prst="rect">
            <a:avLst/>
          </a:prstGeom>
          <a:noFill/>
        </p:spPr>
      </p:pic>
      <p:sp>
        <p:nvSpPr>
          <p:cNvPr id="14" name="مستطيل 13"/>
          <p:cNvSpPr/>
          <p:nvPr/>
        </p:nvSpPr>
        <p:spPr>
          <a:xfrm>
            <a:off x="1187624" y="458112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None/>
            </a:pP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For transmitted through glass: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0">
              <a:buNone/>
            </a:pPr>
            <a:r>
              <a:rPr lang="en-US" dirty="0" smtClean="0"/>
              <a:t>   </a:t>
            </a:r>
            <a:r>
              <a:rPr lang="en-US" b="1" dirty="0" smtClean="0"/>
              <a:t>For convection through glass: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ar-SA" dirty="0"/>
          </a:p>
        </p:txBody>
      </p:sp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/>
          </a:blip>
          <a:srcRect/>
          <a:stretch>
            <a:fillRect/>
          </a:stretch>
        </p:blipFill>
        <p:spPr bwMode="auto">
          <a:xfrm>
            <a:off x="4067944" y="4869160"/>
            <a:ext cx="2736304" cy="659648"/>
          </a:xfrm>
          <a:prstGeom prst="rect">
            <a:avLst/>
          </a:prstGeom>
          <a:noFill/>
        </p:spPr>
      </p:pic>
      <p:pic>
        <p:nvPicPr>
          <p:cNvPr id="16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 contrast="-20000"/>
          </a:blip>
          <a:srcRect/>
          <a:stretch>
            <a:fillRect/>
          </a:stretch>
        </p:blipFill>
        <p:spPr bwMode="auto">
          <a:xfrm>
            <a:off x="4067944" y="5733256"/>
            <a:ext cx="2520280" cy="50006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1143008"/>
          </a:xfrm>
        </p:spPr>
        <p:txBody>
          <a:bodyPr/>
          <a:lstStyle/>
          <a:p>
            <a:pPr algn="ctr"/>
            <a:r>
              <a:rPr lang="en-US" dirty="0" smtClean="0"/>
              <a:t>Summary of cooling load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1828800" y="1935163"/>
          <a:ext cx="5486400" cy="373222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43200"/>
                <a:gridCol w="2743200"/>
              </a:tblGrid>
              <a:tr h="622037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Cooling load (ton)</a:t>
                      </a:r>
                      <a:endParaRPr lang="ar-SA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Floor</a:t>
                      </a:r>
                      <a:endParaRPr lang="ar-SA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627" marR="86627"/>
                </a:tc>
              </a:tr>
              <a:tr h="622037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1.125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Basement</a:t>
                      </a:r>
                      <a:endParaRPr lang="ar-SA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627" marR="86627"/>
                </a:tc>
              </a:tr>
              <a:tr h="622037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49.4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Ground floor </a:t>
                      </a:r>
                      <a:endParaRPr lang="ar-SA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627" marR="86627"/>
                </a:tc>
              </a:tr>
              <a:tr h="622037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First floor</a:t>
                      </a:r>
                      <a:endParaRPr lang="ar-SA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627" marR="86627"/>
                </a:tc>
              </a:tr>
              <a:tr h="622037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ar-SA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Second floor</a:t>
                      </a:r>
                      <a:endParaRPr lang="ar-SA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627" marR="86627"/>
                </a:tc>
              </a:tr>
              <a:tr h="622037"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117.525</a:t>
                      </a:r>
                      <a:endParaRPr lang="ar-SA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627" marR="86627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lang="ar-SA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627" marR="86627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z="1800" b="1" smtClean="0">
                <a:solidFill>
                  <a:schemeClr val="tx1"/>
                </a:solidFill>
              </a:rPr>
              <a:pPr/>
              <a:t>8</a:t>
            </a:fld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/>
          <a:lstStyle/>
          <a:p>
            <a:pPr algn="ctr"/>
            <a:r>
              <a:rPr lang="en-US" dirty="0" smtClean="0"/>
              <a:t>Duct </a:t>
            </a:r>
            <a:r>
              <a:rPr lang="en-US" sz="3600" dirty="0" smtClean="0"/>
              <a:t>Design</a:t>
            </a:r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286412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Design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procedures</a:t>
            </a:r>
          </a:p>
          <a:p>
            <a:pPr lvl="0" algn="l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* The total sensible heat of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room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is calculated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l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*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circulation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of floor is calculated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l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* The flow rate (CFM) is calculated. 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None/>
            </a:pPr>
            <a:r>
              <a:rPr lang="ar-SA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Number of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diffusers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are calculated and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distributed uniformly.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initial velocity for the main duct must ≤  5 m/s.</a:t>
            </a:r>
          </a:p>
          <a:p>
            <a:pPr lvl="0" algn="l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* The pressure drop is depend on the initial velocity for the main</a:t>
            </a:r>
          </a:p>
          <a:p>
            <a:pPr lvl="0" algn="l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duct and flow rate (CFM). </a:t>
            </a:r>
          </a:p>
          <a:p>
            <a:pPr lvl="0" algn="l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* The main diameter is calculated. </a:t>
            </a:r>
          </a:p>
          <a:p>
            <a:pPr lvl="0" algn="l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* The height and width of the rectangular ducts are determined from     the tables.</a:t>
            </a:r>
          </a:p>
          <a:p>
            <a:pPr algn="l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10DCA-DF62-4C92-983D-E57DF745C692}" type="slidenum">
              <a:rPr lang="en-US" sz="1800" b="1" smtClean="0">
                <a:solidFill>
                  <a:schemeClr val="tx1"/>
                </a:solidFill>
              </a:rPr>
              <a:pPr/>
              <a:t>9</a:t>
            </a:fld>
            <a:endParaRPr lang="en-US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1617</TotalTime>
  <Words>1048</Words>
  <Application>Microsoft Office PowerPoint</Application>
  <PresentationFormat>On-screen Show (4:3)</PresentationFormat>
  <Paragraphs>410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Flow</vt:lpstr>
      <vt:lpstr>  Mechanical system for building of Tobas Hospital    </vt:lpstr>
      <vt:lpstr> Presentation out line</vt:lpstr>
      <vt:lpstr>Building Description</vt:lpstr>
      <vt:lpstr>Building details</vt:lpstr>
      <vt:lpstr>Heating load </vt:lpstr>
      <vt:lpstr>Summary for heating load</vt:lpstr>
      <vt:lpstr>Cooling Load</vt:lpstr>
      <vt:lpstr>Summary of cooling load</vt:lpstr>
      <vt:lpstr>Duct Design     </vt:lpstr>
      <vt:lpstr>PowerPoint Presentation</vt:lpstr>
      <vt:lpstr>Sample calculation For duct DESIGN :</vt:lpstr>
      <vt:lpstr>Plumbing System</vt:lpstr>
      <vt:lpstr>PowerPoint Presentation</vt:lpstr>
      <vt:lpstr>PowerPoint Presentation</vt:lpstr>
      <vt:lpstr>Sample of calculation for determined number of fixture unit:</vt:lpstr>
      <vt:lpstr>PowerPoint Presentation</vt:lpstr>
      <vt:lpstr>Fire System </vt:lpstr>
      <vt:lpstr>PowerPoint Presentation</vt:lpstr>
      <vt:lpstr>                Equipment Selection</vt:lpstr>
      <vt:lpstr>Equipment selection cont.</vt:lpstr>
      <vt:lpstr>Equipment selection cont.</vt:lpstr>
      <vt:lpstr>Equipment selection cont.  Pumps:</vt:lpstr>
      <vt:lpstr>SUMMARY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"Mechanical System For Engineering And Information Technology college in Arab American University"    </dc:title>
  <dc:creator>mo2ed</dc:creator>
  <cp:lastModifiedBy>SAMH</cp:lastModifiedBy>
  <cp:revision>163</cp:revision>
  <dcterms:created xsi:type="dcterms:W3CDTF">2010-05-21T11:52:18Z</dcterms:created>
  <dcterms:modified xsi:type="dcterms:W3CDTF">2011-05-25T04:04:46Z</dcterms:modified>
</cp:coreProperties>
</file>