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6" r:id="rId3"/>
    <p:sldId id="273" r:id="rId4"/>
    <p:sldId id="274" r:id="rId5"/>
    <p:sldId id="275" r:id="rId6"/>
    <p:sldId id="279" r:id="rId7"/>
    <p:sldId id="258" r:id="rId8"/>
    <p:sldId id="260" r:id="rId9"/>
    <p:sldId id="267" r:id="rId10"/>
    <p:sldId id="269" r:id="rId11"/>
    <p:sldId id="259" r:id="rId12"/>
    <p:sldId id="268" r:id="rId13"/>
    <p:sldId id="263" r:id="rId14"/>
    <p:sldId id="265" r:id="rId15"/>
    <p:sldId id="270" r:id="rId16"/>
    <p:sldId id="271" r:id="rId17"/>
    <p:sldId id="272" r:id="rId18"/>
    <p:sldId id="280"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p:cViewPr>
        <p:scale>
          <a:sx n="78" d="100"/>
          <a:sy n="78" d="100"/>
        </p:scale>
        <p:origin x="-1152" y="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2"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FF0D2360-1749-45C3-88CD-088C7444FEE5}" type="datetimeFigureOut">
              <a:rPr lang="en-US" smtClean="0"/>
              <a:pPr/>
              <a:t>6/3/2013</a:t>
            </a:fld>
            <a:endParaRPr lang="en-US"/>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7" y="5719968"/>
            <a:ext cx="643667" cy="365125"/>
          </a:xfrm>
        </p:spPr>
        <p:txBody>
          <a:bodyPr/>
          <a:lstStyle>
            <a:lvl1pPr>
              <a:defRPr>
                <a:solidFill>
                  <a:schemeClr val="accent1"/>
                </a:solidFill>
              </a:defRPr>
            </a:lvl1pPr>
          </a:lstStyle>
          <a:p>
            <a:fld id="{8501C0F6-A667-4B93-9B80-365FAC893E7E}" type="slidenum">
              <a:rPr lang="en-US" smtClean="0"/>
              <a:pPr/>
              <a:t>‹#›</a:t>
            </a:fld>
            <a:endParaRPr lang="en-US"/>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D2360-1749-45C3-88CD-088C7444FEE5}"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0D2360-1749-45C3-88CD-088C7444FEE5}"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D2360-1749-45C3-88CD-088C7444FEE5}"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D2360-1749-45C3-88CD-088C7444FEE5}" type="datetimeFigureOut">
              <a:rPr lang="en-US" smtClean="0"/>
              <a:pPr/>
              <a:t>6/3/2013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F0D2360-1749-45C3-88CD-088C7444FEE5}" type="datetimeFigureOut">
              <a:rPr lang="en-US" smtClean="0"/>
              <a:pPr/>
              <a:t>6/3/2013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1C0F6-A667-4B93-9B80-365FAC893E7E}"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0D2360-1749-45C3-88CD-088C7444FEE5}" type="datetimeFigureOut">
              <a:rPr lang="en-US" smtClean="0"/>
              <a:pPr/>
              <a:t>6/3/2013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0D2360-1749-45C3-88CD-088C7444FEE5}" type="datetimeFigureOut">
              <a:rPr lang="en-US" smtClean="0"/>
              <a:pPr/>
              <a:t>6/3/2013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D2360-1749-45C3-88CD-088C7444FEE5}" type="datetimeFigureOut">
              <a:rPr lang="en-US" smtClean="0"/>
              <a:pPr/>
              <a:t>6/3/2013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F0D2360-1749-45C3-88CD-088C7444FEE5}" type="datetimeFigureOut">
              <a:rPr lang="en-US" smtClean="0"/>
              <a:pPr/>
              <a:t>6/3/2013</a:t>
            </a:fld>
            <a:endParaRPr lang="en-US"/>
          </a:p>
        </p:txBody>
      </p:sp>
      <p:sp>
        <p:nvSpPr>
          <p:cNvPr id="7" name="Slide Number Placeholder 6"/>
          <p:cNvSpPr>
            <a:spLocks noGrp="1"/>
          </p:cNvSpPr>
          <p:nvPr>
            <p:ph type="sldNum" sz="quarter" idx="12"/>
          </p:nvPr>
        </p:nvSpPr>
        <p:spPr/>
        <p:txBody>
          <a:bodyPr/>
          <a:lstStyle/>
          <a:p>
            <a:fld id="{8501C0F6-A667-4B93-9B80-365FAC893E7E}" type="slidenum">
              <a:rPr lang="en-US" smtClean="0"/>
              <a:pPr/>
              <a:t>‹#›</a:t>
            </a:fld>
            <a:endParaRPr lang="en-US"/>
          </a:p>
        </p:txBody>
      </p:sp>
      <p:sp>
        <p:nvSpPr>
          <p:cNvPr id="58" name="Rectangle 57"/>
          <p:cNvSpPr/>
          <p:nvPr/>
        </p:nvSpPr>
        <p:spPr>
          <a:xfrm>
            <a:off x="905574"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a:p>
        </p:txBody>
      </p:sp>
      <p:sp>
        <p:nvSpPr>
          <p:cNvPr id="2" name="Title 1"/>
          <p:cNvSpPr>
            <a:spLocks noGrp="1"/>
          </p:cNvSpPr>
          <p:nvPr>
            <p:ph type="title"/>
          </p:nvPr>
        </p:nvSpPr>
        <p:spPr>
          <a:xfrm>
            <a:off x="4739835" y="2657436"/>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4"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1"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0D2360-1749-45C3-88CD-088C7444FEE5}" type="datetimeFigureOut">
              <a:rPr lang="en-US" smtClean="0"/>
              <a:pPr/>
              <a:t>6/3/2013</a:t>
            </a:fld>
            <a:endParaRPr lang="en-US"/>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8501C0F6-A667-4B93-9B80-365FAC893E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2" name="Group 41"/>
          <p:cNvGrpSpPr/>
          <p:nvPr/>
        </p:nvGrpSpPr>
        <p:grpSpPr>
          <a:xfrm>
            <a:off x="-304798"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FF0D2360-1749-45C3-88CD-088C7444FEE5}" type="datetimeFigureOut">
              <a:rPr lang="en-US" smtClean="0"/>
              <a:pPr/>
              <a:t>6/3/2013</a:t>
            </a:fld>
            <a:endParaRPr lang="en-US"/>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8"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8501C0F6-A667-4B93-9B80-365FAC893E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70000" sy="47000" flip="none" algn="b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124200"/>
            <a:ext cx="3313355" cy="1438836"/>
          </a:xfrm>
        </p:spPr>
        <p:txBody>
          <a:bodyPr>
            <a:noAutofit/>
          </a:bodyPr>
          <a:lstStyle/>
          <a:p>
            <a:pPr algn="l"/>
            <a:r>
              <a:rPr lang="en-US" sz="2800" u="sng" dirty="0" err="1" smtClean="0">
                <a:effectLst>
                  <a:outerShdw blurRad="38100" dist="38100" dir="2700000" algn="tl">
                    <a:srgbClr val="000000">
                      <a:alpha val="43137"/>
                    </a:srgbClr>
                  </a:outerShdw>
                </a:effectLst>
              </a:rPr>
              <a:t>Preberd</a:t>
            </a:r>
            <a:r>
              <a:rPr lang="en-US" sz="2800" u="sng" dirty="0" smtClean="0">
                <a:effectLst>
                  <a:outerShdw blurRad="38100" dist="38100" dir="2700000" algn="tl">
                    <a:srgbClr val="000000">
                      <a:alpha val="43137"/>
                    </a:srgbClr>
                  </a:outerShdw>
                </a:effectLst>
              </a:rPr>
              <a:t> by:</a:t>
            </a:r>
            <a:r>
              <a:rPr lang="en-US" sz="2800" dirty="0" smtClean="0"/>
              <a:t/>
            </a:r>
            <a:br>
              <a:rPr lang="en-US" sz="2800" dirty="0" smtClean="0"/>
            </a:br>
            <a:r>
              <a:rPr lang="en-US" sz="2800" dirty="0" err="1" smtClean="0">
                <a:effectLst>
                  <a:outerShdw blurRad="38100" dist="38100" dir="2700000" algn="tl">
                    <a:srgbClr val="000000">
                      <a:alpha val="43137"/>
                    </a:srgbClr>
                  </a:outerShdw>
                </a:effectLst>
              </a:rPr>
              <a:t>Azza</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Yahya</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Israa Labadi</a:t>
            </a:r>
            <a:br>
              <a:rPr lang="en-US" sz="2800" dirty="0" smtClean="0">
                <a:effectLst>
                  <a:outerShdw blurRad="38100" dist="38100" dir="2700000" algn="tl">
                    <a:srgbClr val="000000">
                      <a:alpha val="43137"/>
                    </a:srgbClr>
                  </a:outerShdw>
                </a:effectLst>
              </a:rPr>
            </a:br>
            <a:r>
              <a:rPr lang="en-US" sz="2800" dirty="0" err="1" smtClean="0">
                <a:effectLst>
                  <a:outerShdw blurRad="38100" dist="38100" dir="2700000" algn="tl">
                    <a:srgbClr val="000000">
                      <a:alpha val="43137"/>
                    </a:srgbClr>
                  </a:outerShdw>
                </a:effectLst>
              </a:rPr>
              <a:t>Nedaa</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Bouzia</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err="1" smtClean="0">
                <a:effectLst>
                  <a:outerShdw blurRad="38100" dist="38100" dir="2700000" algn="tl">
                    <a:srgbClr val="000000">
                      <a:alpha val="43137"/>
                    </a:srgbClr>
                  </a:outerShdw>
                </a:effectLst>
              </a:rPr>
              <a:t>Raghad</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Melhem</a:t>
            </a:r>
            <a:endParaRPr lang="en-US" sz="2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724400" y="4648200"/>
            <a:ext cx="3309803" cy="1260629"/>
          </a:xfrm>
        </p:spPr>
        <p:txBody>
          <a:bodyPr>
            <a:normAutofit/>
          </a:bodyPr>
          <a:lstStyle/>
          <a:p>
            <a:r>
              <a:rPr lang="en-US" sz="3200" u="sng" dirty="0" smtClean="0">
                <a:effectLst>
                  <a:outerShdw blurRad="38100" dist="38100" dir="2700000" algn="tl">
                    <a:srgbClr val="000000">
                      <a:alpha val="43137"/>
                    </a:srgbClr>
                  </a:outerShdw>
                </a:effectLst>
              </a:rPr>
              <a:t>Submitted to:</a:t>
            </a:r>
          </a:p>
          <a:p>
            <a:r>
              <a:rPr lang="en-US" sz="3200" dirty="0" err="1" smtClean="0">
                <a:effectLst>
                  <a:outerShdw blurRad="38100" dist="38100" dir="2700000" algn="tl">
                    <a:srgbClr val="000000">
                      <a:alpha val="43137"/>
                    </a:srgbClr>
                  </a:outerShdw>
                </a:effectLst>
              </a:rPr>
              <a:t>Dr.Sami</a:t>
            </a:r>
            <a:r>
              <a:rPr lang="en-US" sz="3200" dirty="0" smtClean="0">
                <a:effectLst>
                  <a:outerShdw blurRad="38100" dist="38100" dir="2700000" algn="tl">
                    <a:srgbClr val="000000">
                      <a:alpha val="43137"/>
                    </a:srgbClr>
                  </a:outerShdw>
                </a:effectLst>
              </a:rPr>
              <a:t> </a:t>
            </a:r>
            <a:r>
              <a:rPr lang="en-US" sz="3200" dirty="0" err="1" smtClean="0">
                <a:effectLst>
                  <a:outerShdw blurRad="38100" dist="38100" dir="2700000" algn="tl">
                    <a:srgbClr val="000000">
                      <a:alpha val="43137"/>
                    </a:srgbClr>
                  </a:outerShdw>
                </a:effectLst>
              </a:rPr>
              <a:t>Hijawi</a:t>
            </a: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
        <p:nvSpPr>
          <p:cNvPr id="4" name="TextBox 3"/>
          <p:cNvSpPr txBox="1"/>
          <p:nvPr/>
        </p:nvSpPr>
        <p:spPr>
          <a:xfrm>
            <a:off x="0" y="1447800"/>
            <a:ext cx="4570863" cy="317009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000" b="1" dirty="0" smtClean="0">
                <a:solidFill>
                  <a:schemeClr val="accent1">
                    <a:lumMod val="75000"/>
                  </a:schemeClr>
                </a:solidFill>
              </a:rPr>
              <a:t> </a:t>
            </a:r>
            <a:r>
              <a:rPr lang="en-US" sz="4000" b="1" dirty="0" smtClean="0">
                <a:solidFill>
                  <a:schemeClr val="accent1">
                    <a:lumMod val="75000"/>
                  </a:schemeClr>
                </a:solidFill>
                <a:effectLst>
                  <a:outerShdw blurRad="38100" dist="38100" dir="2700000" algn="tl">
                    <a:srgbClr val="000000">
                      <a:alpha val="43137"/>
                    </a:srgbClr>
                  </a:outerShdw>
                </a:effectLst>
                <a:latin typeface="Cooper Black" pitchFamily="18" charset="0"/>
              </a:rPr>
              <a:t>Foundation Construction On Expansive Soil And Methods Of Improvement </a:t>
            </a:r>
            <a:endParaRPr lang="en-US" sz="4000" b="1" dirty="0">
              <a:solidFill>
                <a:schemeClr val="accent1">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5104263" y="838200"/>
            <a:ext cx="2438400" cy="707886"/>
          </a:xfrm>
          <a:prstGeom prst="rect">
            <a:avLst/>
          </a:prstGeom>
          <a:noFill/>
        </p:spPr>
        <p:txBody>
          <a:bodyPr wrap="square" rtlCol="0">
            <a:spAutoFit/>
          </a:bodyPr>
          <a:lstStyle/>
          <a:p>
            <a:pPr algn="ctr"/>
            <a:r>
              <a:rPr lang="en-US" sz="4000" b="1" dirty="0">
                <a:solidFill>
                  <a:schemeClr val="bg1">
                    <a:lumMod val="85000"/>
                  </a:schemeClr>
                </a:solidFill>
                <a:latin typeface="Cooper Black" pitchFamily="18" charset="0"/>
              </a:rPr>
              <a:t>2013</a:t>
            </a:r>
          </a:p>
        </p:txBody>
      </p:sp>
    </p:spTree>
    <p:extLst>
      <p:ext uri="{BB962C8B-B14F-4D97-AF65-F5344CB8AC3E}">
        <p14:creationId xmlns:p14="http://schemas.microsoft.com/office/powerpoint/2010/main" xmlns="" val="13791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40913746"/>
              </p:ext>
            </p:extLst>
          </p:nvPr>
        </p:nvGraphicFramePr>
        <p:xfrm>
          <a:off x="1123511" y="2895578"/>
          <a:ext cx="6234459" cy="981456"/>
        </p:xfrm>
        <a:graphic>
          <a:graphicData uri="http://schemas.openxmlformats.org/drawingml/2006/table">
            <a:tbl>
              <a:tblPr firstRow="1" firstCol="1" bandRow="1">
                <a:tableStyleId>{8A107856-5554-42FB-B03E-39F5DBC370BA}</a:tableStyleId>
              </a:tblPr>
              <a:tblGrid>
                <a:gridCol w="1559226"/>
                <a:gridCol w="1558411"/>
                <a:gridCol w="1558411"/>
                <a:gridCol w="1558411"/>
              </a:tblGrid>
              <a:tr h="267970">
                <a:tc>
                  <a:txBody>
                    <a:bodyPr/>
                    <a:lstStyle/>
                    <a:p>
                      <a:pPr marL="0" marR="0" algn="l">
                        <a:lnSpc>
                          <a:spcPct val="115000"/>
                        </a:lnSpc>
                        <a:spcBef>
                          <a:spcPts val="0"/>
                        </a:spcBef>
                        <a:spcAft>
                          <a:spcPts val="0"/>
                        </a:spcAft>
                      </a:pPr>
                      <a:r>
                        <a:rPr lang="en-US" sz="1400" b="1" dirty="0">
                          <a:effectLst/>
                        </a:rPr>
                        <a:t>M</a:t>
                      </a:r>
                      <a:endParaRPr lang="en-US" sz="1400" b="1" dirty="0">
                        <a:effectLst/>
                        <a:latin typeface="Calibri"/>
                        <a:ea typeface="Calibri"/>
                        <a:cs typeface="Arial"/>
                      </a:endParaRPr>
                    </a:p>
                  </a:txBody>
                  <a:tcPr marL="68580" marR="68580" marT="0" marB="0" anchor="ctr">
                    <a:solidFill>
                      <a:schemeClr val="bg1"/>
                    </a:solidFill>
                  </a:tcPr>
                </a:tc>
                <a:tc>
                  <a:txBody>
                    <a:bodyPr/>
                    <a:lstStyle/>
                    <a:p>
                      <a:pPr marL="0" marR="0" algn="l">
                        <a:lnSpc>
                          <a:spcPct val="115000"/>
                        </a:lnSpc>
                        <a:spcBef>
                          <a:spcPts val="0"/>
                        </a:spcBef>
                        <a:spcAft>
                          <a:spcPts val="0"/>
                        </a:spcAft>
                      </a:pPr>
                      <a:r>
                        <a:rPr lang="en-US" sz="1400" b="1" dirty="0">
                          <a:effectLst/>
                        </a:rPr>
                        <a:t>AS</a:t>
                      </a:r>
                      <a:endParaRPr lang="en-US" sz="1400" b="1" dirty="0">
                        <a:effectLst/>
                        <a:latin typeface="Calibri"/>
                        <a:ea typeface="Calibri"/>
                        <a:cs typeface="Arial"/>
                      </a:endParaRPr>
                    </a:p>
                  </a:txBody>
                  <a:tcPr marL="68580" marR="68580" marT="0" marB="0" anchor="ctr">
                    <a:solidFill>
                      <a:schemeClr val="bg1"/>
                    </a:solidFill>
                  </a:tcPr>
                </a:tc>
                <a:tc>
                  <a:txBody>
                    <a:bodyPr/>
                    <a:lstStyle/>
                    <a:p>
                      <a:pPr marL="0" marR="0" algn="l">
                        <a:lnSpc>
                          <a:spcPct val="115000"/>
                        </a:lnSpc>
                        <a:spcBef>
                          <a:spcPts val="0"/>
                        </a:spcBef>
                        <a:spcAft>
                          <a:spcPts val="0"/>
                        </a:spcAft>
                      </a:pPr>
                      <a:r>
                        <a:rPr lang="en-US" sz="1400" b="1">
                          <a:effectLst/>
                        </a:rPr>
                        <a:t>p</a:t>
                      </a:r>
                      <a:endParaRPr lang="en-US" sz="1400" b="1">
                        <a:effectLst/>
                        <a:latin typeface="Calibri"/>
                        <a:ea typeface="Calibri"/>
                        <a:cs typeface="Arial"/>
                      </a:endParaRPr>
                    </a:p>
                  </a:txBody>
                  <a:tcPr marL="68580" marR="68580" marT="0" marB="0" anchor="ctr">
                    <a:solidFill>
                      <a:schemeClr val="bg1"/>
                    </a:solidFill>
                  </a:tcPr>
                </a:tc>
                <a:tc>
                  <a:txBody>
                    <a:bodyPr/>
                    <a:lstStyle/>
                    <a:p>
                      <a:pPr marL="0" marR="0" algn="l">
                        <a:lnSpc>
                          <a:spcPct val="115000"/>
                        </a:lnSpc>
                        <a:spcBef>
                          <a:spcPts val="0"/>
                        </a:spcBef>
                        <a:spcAft>
                          <a:spcPts val="0"/>
                        </a:spcAft>
                      </a:pPr>
                      <a:r>
                        <a:rPr lang="en-US" sz="1400" b="1" dirty="0">
                          <a:effectLst/>
                        </a:rPr>
                        <a:t>Ø18 - Number of bars </a:t>
                      </a:r>
                      <a:endParaRPr lang="en-US" sz="1400" b="1" dirty="0">
                        <a:effectLst/>
                        <a:latin typeface="Calibri"/>
                        <a:ea typeface="Calibri"/>
                        <a:cs typeface="Arial"/>
                      </a:endParaRPr>
                    </a:p>
                  </a:txBody>
                  <a:tcPr marL="68580" marR="68580" marT="0" marB="0" anchor="ctr">
                    <a:solidFill>
                      <a:schemeClr val="bg1"/>
                    </a:solidFill>
                  </a:tcPr>
                </a:tc>
              </a:tr>
              <a:tr h="196215">
                <a:tc>
                  <a:txBody>
                    <a:bodyPr/>
                    <a:lstStyle/>
                    <a:p>
                      <a:pPr marL="0" marR="0" algn="l">
                        <a:lnSpc>
                          <a:spcPct val="115000"/>
                        </a:lnSpc>
                        <a:spcBef>
                          <a:spcPts val="0"/>
                        </a:spcBef>
                        <a:spcAft>
                          <a:spcPts val="0"/>
                        </a:spcAft>
                      </a:pPr>
                      <a:r>
                        <a:rPr lang="en-US" sz="1400" b="1" dirty="0">
                          <a:effectLst/>
                        </a:rPr>
                        <a:t>228.75</a:t>
                      </a:r>
                      <a:endParaRPr lang="en-US" sz="1400" b="1" dirty="0">
                        <a:effectLst/>
                        <a:latin typeface="Calibri"/>
                        <a:ea typeface="Calibri"/>
                        <a:cs typeface="Arial"/>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1400" b="1" dirty="0">
                          <a:effectLst/>
                        </a:rPr>
                        <a:t>1058.68</a:t>
                      </a:r>
                      <a:endParaRPr lang="en-US" sz="1400" b="1" dirty="0">
                        <a:effectLst/>
                        <a:latin typeface="Calibri"/>
                        <a:ea typeface="Calibri"/>
                        <a:cs typeface="Arial"/>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400" b="1">
                          <a:effectLst/>
                        </a:rPr>
                        <a:t>0.001825</a:t>
                      </a:r>
                      <a:endParaRPr lang="en-US" sz="1400" b="1">
                        <a:effectLst/>
                        <a:latin typeface="Calibri"/>
                        <a:ea typeface="Calibri"/>
                        <a:cs typeface="Arial"/>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400" b="1">
                          <a:effectLst/>
                        </a:rPr>
                        <a:t>5</a:t>
                      </a:r>
                      <a:endParaRPr lang="en-US" sz="1400" b="1">
                        <a:effectLst/>
                        <a:latin typeface="Calibri"/>
                        <a:ea typeface="Calibri"/>
                        <a:cs typeface="Arial"/>
                      </a:endParaRPr>
                    </a:p>
                  </a:txBody>
                  <a:tcPr marL="68580" marR="68580" marT="0" marB="0" anchor="ctr">
                    <a:solidFill>
                      <a:schemeClr val="bg1"/>
                    </a:solidFill>
                  </a:tcPr>
                </a:tc>
              </a:tr>
              <a:tr h="153670">
                <a:tc>
                  <a:txBody>
                    <a:bodyPr/>
                    <a:lstStyle/>
                    <a:p>
                      <a:pPr marL="0" marR="0" algn="l">
                        <a:lnSpc>
                          <a:spcPct val="115000"/>
                        </a:lnSpc>
                        <a:spcBef>
                          <a:spcPts val="0"/>
                        </a:spcBef>
                        <a:spcAft>
                          <a:spcPts val="0"/>
                        </a:spcAft>
                      </a:pPr>
                      <a:r>
                        <a:rPr lang="en-US" sz="1400" b="1">
                          <a:effectLst/>
                        </a:rPr>
                        <a:t>105.4</a:t>
                      </a:r>
                      <a:endParaRPr lang="en-US" sz="1400" b="1">
                        <a:effectLst/>
                        <a:latin typeface="Calibri"/>
                        <a:ea typeface="Calibri"/>
                        <a:cs typeface="Arial"/>
                      </a:endParaRPr>
                    </a:p>
                  </a:txBody>
                  <a:tcPr marL="68580" marR="68580" marT="0" marB="0" anchor="b">
                    <a:solidFill>
                      <a:schemeClr val="bg1"/>
                    </a:solidFill>
                  </a:tcPr>
                </a:tc>
                <a:tc>
                  <a:txBody>
                    <a:bodyPr/>
                    <a:lstStyle/>
                    <a:p>
                      <a:pPr marL="0" marR="0" algn="ctr">
                        <a:lnSpc>
                          <a:spcPct val="115000"/>
                        </a:lnSpc>
                        <a:spcBef>
                          <a:spcPts val="0"/>
                        </a:spcBef>
                        <a:spcAft>
                          <a:spcPts val="0"/>
                        </a:spcAft>
                      </a:pPr>
                      <a:r>
                        <a:rPr lang="en-US" sz="1400" b="1">
                          <a:effectLst/>
                        </a:rPr>
                        <a:t>483.5028</a:t>
                      </a:r>
                      <a:endParaRPr lang="en-US" sz="1400" b="1">
                        <a:effectLst/>
                        <a:latin typeface="Calibri"/>
                        <a:ea typeface="Calibri"/>
                        <a:cs typeface="Arial"/>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400" b="1">
                          <a:effectLst/>
                        </a:rPr>
                        <a:t>0.000834</a:t>
                      </a:r>
                      <a:endParaRPr lang="en-US" sz="1400" b="1">
                        <a:effectLst/>
                        <a:latin typeface="Calibri"/>
                        <a:ea typeface="Calibri"/>
                        <a:cs typeface="Arial"/>
                      </a:endParaRPr>
                    </a:p>
                  </a:txBody>
                  <a:tcPr marL="68580" marR="68580" marT="0" marB="0" anchor="ctr">
                    <a:solidFill>
                      <a:schemeClr val="bg1"/>
                    </a:solidFill>
                  </a:tcPr>
                </a:tc>
                <a:tc>
                  <a:txBody>
                    <a:bodyPr/>
                    <a:lstStyle/>
                    <a:p>
                      <a:pPr marL="0" marR="0" algn="ctr">
                        <a:lnSpc>
                          <a:spcPct val="115000"/>
                        </a:lnSpc>
                        <a:spcBef>
                          <a:spcPts val="0"/>
                        </a:spcBef>
                        <a:spcAft>
                          <a:spcPts val="0"/>
                        </a:spcAft>
                      </a:pPr>
                      <a:r>
                        <a:rPr lang="en-US" sz="1400" b="1" dirty="0">
                          <a:effectLst/>
                        </a:rPr>
                        <a:t>2</a:t>
                      </a:r>
                      <a:endParaRPr lang="en-US" sz="1400" b="1" dirty="0">
                        <a:effectLst/>
                        <a:latin typeface="Calibri"/>
                        <a:ea typeface="Calibri"/>
                        <a:cs typeface="Arial"/>
                      </a:endParaRPr>
                    </a:p>
                  </a:txBody>
                  <a:tcPr marL="68580" marR="68580" marT="0" marB="0" anchor="ctr">
                    <a:solidFill>
                      <a:schemeClr val="bg1"/>
                    </a:solidFill>
                  </a:tcPr>
                </a:tc>
              </a:tr>
            </a:tbl>
          </a:graphicData>
        </a:graphic>
      </p:graphicFrame>
      <p:pic>
        <p:nvPicPr>
          <p:cNvPr id="5121" name="Picture 1"/>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219200" y="4114800"/>
            <a:ext cx="6043083" cy="2538057"/>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5" name="TextBox 4"/>
              <p:cNvSpPr txBox="1"/>
              <p:nvPr/>
            </p:nvSpPr>
            <p:spPr>
              <a:xfrm>
                <a:off x="2922895" y="1081739"/>
                <a:ext cx="5887872" cy="1801647"/>
              </a:xfrm>
              <a:prstGeom prst="rect">
                <a:avLst/>
              </a:prstGeom>
              <a:noFill/>
            </p:spPr>
            <p:txBody>
              <a:bodyPr wrap="square" rtlCol="0">
                <a:spAutoFit/>
              </a:bodyPr>
              <a:lstStyle/>
              <a:p>
                <a:r>
                  <a:rPr lang="en-US" sz="2200" dirty="0" err="1">
                    <a:solidFill>
                      <a:prstClr val="black"/>
                    </a:solidFill>
                    <a:latin typeface="Calibri"/>
                  </a:rPr>
                  <a:t>Asmin</a:t>
                </a:r>
                <a:r>
                  <a:rPr lang="en-US" sz="2200" dirty="0">
                    <a:solidFill>
                      <a:prstClr val="black"/>
                    </a:solidFill>
                    <a:latin typeface="Calibri"/>
                  </a:rPr>
                  <a:t>= 0.0018*b*h</a:t>
                </a:r>
              </a:p>
              <a:p>
                <a:r>
                  <a:rPr lang="en-US" sz="2200" dirty="0">
                    <a:solidFill>
                      <a:prstClr val="black"/>
                    </a:solidFill>
                    <a:latin typeface="Calibri"/>
                  </a:rPr>
                  <a:t>p =</a:t>
                </a:r>
                <a14:m>
                  <m:oMath xmlns:m="http://schemas.openxmlformats.org/officeDocument/2006/math">
                    <m:d>
                      <m:dPr>
                        <m:ctrlPr>
                          <a:rPr lang="en-US" sz="2200" i="1">
                            <a:solidFill>
                              <a:prstClr val="black"/>
                            </a:solidFill>
                            <a:latin typeface="Cambria Math"/>
                          </a:rPr>
                        </m:ctrlPr>
                      </m:dPr>
                      <m:e>
                        <m:f>
                          <m:fPr>
                            <m:ctrlPr>
                              <a:rPr lang="en-US" sz="2200" i="1">
                                <a:solidFill>
                                  <a:prstClr val="black"/>
                                </a:solidFill>
                                <a:latin typeface="Cambria Math"/>
                              </a:rPr>
                            </m:ctrlPr>
                          </m:fPr>
                          <m:num>
                            <m:r>
                              <a:rPr lang="en-US" sz="2200">
                                <a:solidFill>
                                  <a:prstClr val="black"/>
                                </a:solidFill>
                                <a:latin typeface="Cambria Math"/>
                              </a:rPr>
                              <m:t>𝟎</m:t>
                            </m:r>
                            <m:r>
                              <a:rPr lang="en-US" sz="2200">
                                <a:solidFill>
                                  <a:prstClr val="black"/>
                                </a:solidFill>
                                <a:latin typeface="Cambria Math"/>
                              </a:rPr>
                              <m:t>.</m:t>
                            </m:r>
                            <m:r>
                              <a:rPr lang="en-US" sz="2200">
                                <a:solidFill>
                                  <a:prstClr val="black"/>
                                </a:solidFill>
                                <a:latin typeface="Cambria Math"/>
                              </a:rPr>
                              <m:t>𝟖𝟓</m:t>
                            </m:r>
                            <m:r>
                              <a:rPr lang="en-US" sz="2200">
                                <a:solidFill>
                                  <a:prstClr val="black"/>
                                </a:solidFill>
                                <a:latin typeface="Cambria Math"/>
                              </a:rPr>
                              <m:t>∗</m:t>
                            </m:r>
                            <m:r>
                              <a:rPr lang="en-US" sz="2200">
                                <a:solidFill>
                                  <a:prstClr val="black"/>
                                </a:solidFill>
                                <a:latin typeface="Cambria Math"/>
                              </a:rPr>
                              <m:t>𝒇𝒚</m:t>
                            </m:r>
                          </m:num>
                          <m:den>
                            <m:r>
                              <a:rPr lang="en-US" sz="2200">
                                <a:solidFill>
                                  <a:prstClr val="black"/>
                                </a:solidFill>
                                <a:latin typeface="Cambria Math"/>
                              </a:rPr>
                              <m:t>𝒇𝒄</m:t>
                            </m:r>
                          </m:den>
                        </m:f>
                      </m:e>
                    </m:d>
                    <m:r>
                      <a:rPr lang="en-US" sz="2200">
                        <a:solidFill>
                          <a:prstClr val="black"/>
                        </a:solidFill>
                        <a:latin typeface="Cambria Math"/>
                      </a:rPr>
                      <m:t>∗</m:t>
                    </m:r>
                    <m:d>
                      <m:dPr>
                        <m:begChr m:val="{"/>
                        <m:endChr m:val="}"/>
                        <m:ctrlPr>
                          <a:rPr lang="en-US" sz="2200" i="1">
                            <a:solidFill>
                              <a:prstClr val="black"/>
                            </a:solidFill>
                            <a:latin typeface="Cambria Math"/>
                          </a:rPr>
                        </m:ctrlPr>
                      </m:dPr>
                      <m:e>
                        <m:r>
                          <a:rPr lang="en-US" sz="2200">
                            <a:solidFill>
                              <a:prstClr val="black"/>
                            </a:solidFill>
                            <a:latin typeface="Cambria Math"/>
                          </a:rPr>
                          <m:t>𝟏</m:t>
                        </m:r>
                        <m:r>
                          <a:rPr lang="en-US" sz="2200">
                            <a:solidFill>
                              <a:prstClr val="black"/>
                            </a:solidFill>
                            <a:latin typeface="Cambria Math"/>
                          </a:rPr>
                          <m:t>−(</m:t>
                        </m:r>
                        <m:rad>
                          <m:radPr>
                            <m:degHide m:val="on"/>
                            <m:ctrlPr>
                              <a:rPr lang="en-US" sz="2200" i="1">
                                <a:solidFill>
                                  <a:prstClr val="black"/>
                                </a:solidFill>
                                <a:latin typeface="Cambria Math"/>
                              </a:rPr>
                            </m:ctrlPr>
                          </m:radPr>
                          <m:deg/>
                          <m:e>
                            <m:r>
                              <a:rPr lang="en-US" sz="2200">
                                <a:solidFill>
                                  <a:prstClr val="black"/>
                                </a:solidFill>
                                <a:latin typeface="Cambria Math"/>
                              </a:rPr>
                              <m:t>𝟏</m:t>
                            </m:r>
                            <m:r>
                              <a:rPr lang="en-US" sz="2200">
                                <a:solidFill>
                                  <a:prstClr val="black"/>
                                </a:solidFill>
                                <a:latin typeface="Cambria Math"/>
                              </a:rPr>
                              <m:t>−</m:t>
                            </m:r>
                            <m:d>
                              <m:dPr>
                                <m:ctrlPr>
                                  <a:rPr lang="en-US" sz="2200" i="1">
                                    <a:solidFill>
                                      <a:prstClr val="black"/>
                                    </a:solidFill>
                                    <a:latin typeface="Cambria Math"/>
                                  </a:rPr>
                                </m:ctrlPr>
                              </m:dPr>
                              <m:e>
                                <m:f>
                                  <m:fPr>
                                    <m:ctrlPr>
                                      <a:rPr lang="en-US" sz="2200" i="1">
                                        <a:solidFill>
                                          <a:prstClr val="black"/>
                                        </a:solidFill>
                                        <a:latin typeface="Cambria Math"/>
                                      </a:rPr>
                                    </m:ctrlPr>
                                  </m:fPr>
                                  <m:num>
                                    <m:r>
                                      <a:rPr lang="en-US" sz="2200">
                                        <a:solidFill>
                                          <a:prstClr val="black"/>
                                        </a:solidFill>
                                        <a:latin typeface="Cambria Math"/>
                                      </a:rPr>
                                      <m:t>𝟐</m:t>
                                    </m:r>
                                    <m:r>
                                      <a:rPr lang="en-US" sz="2200">
                                        <a:solidFill>
                                          <a:prstClr val="black"/>
                                        </a:solidFill>
                                        <a:latin typeface="Cambria Math"/>
                                      </a:rPr>
                                      <m:t>.</m:t>
                                    </m:r>
                                    <m:r>
                                      <a:rPr lang="en-US" sz="2200">
                                        <a:solidFill>
                                          <a:prstClr val="black"/>
                                        </a:solidFill>
                                        <a:latin typeface="Cambria Math"/>
                                      </a:rPr>
                                      <m:t>𝟔𝟏</m:t>
                                    </m:r>
                                    <m:r>
                                      <a:rPr lang="en-US" sz="2200">
                                        <a:solidFill>
                                          <a:prstClr val="black"/>
                                        </a:solidFill>
                                        <a:latin typeface="Cambria Math"/>
                                      </a:rPr>
                                      <m:t>∗</m:t>
                                    </m:r>
                                    <m:r>
                                      <a:rPr lang="en-US" sz="2200">
                                        <a:solidFill>
                                          <a:prstClr val="black"/>
                                        </a:solidFill>
                                        <a:latin typeface="Cambria Math"/>
                                      </a:rPr>
                                      <m:t>𝑴</m:t>
                                    </m:r>
                                  </m:num>
                                  <m:den>
                                    <m:r>
                                      <a:rPr lang="en-US" sz="2200">
                                        <a:solidFill>
                                          <a:prstClr val="black"/>
                                        </a:solidFill>
                                        <a:latin typeface="Cambria Math"/>
                                      </a:rPr>
                                      <m:t>𝒃</m:t>
                                    </m:r>
                                    <m:r>
                                      <a:rPr lang="en-US" sz="2200">
                                        <a:solidFill>
                                          <a:prstClr val="black"/>
                                        </a:solidFill>
                                        <a:latin typeface="Cambria Math"/>
                                      </a:rPr>
                                      <m:t>∗</m:t>
                                    </m:r>
                                    <m:sSup>
                                      <m:sSupPr>
                                        <m:ctrlPr>
                                          <a:rPr lang="en-US" sz="2200" i="1">
                                            <a:solidFill>
                                              <a:prstClr val="black"/>
                                            </a:solidFill>
                                            <a:latin typeface="Cambria Math"/>
                                          </a:rPr>
                                        </m:ctrlPr>
                                      </m:sSupPr>
                                      <m:e>
                                        <m:r>
                                          <a:rPr lang="en-US" sz="2200">
                                            <a:solidFill>
                                              <a:prstClr val="black"/>
                                            </a:solidFill>
                                            <a:latin typeface="Cambria Math"/>
                                          </a:rPr>
                                          <m:t>𝒅</m:t>
                                        </m:r>
                                      </m:e>
                                      <m:sup>
                                        <m:r>
                                          <a:rPr lang="en-US" sz="2200">
                                            <a:solidFill>
                                              <a:prstClr val="black"/>
                                            </a:solidFill>
                                            <a:latin typeface="Cambria Math"/>
                                          </a:rPr>
                                          <m:t>𝟐</m:t>
                                        </m:r>
                                      </m:sup>
                                    </m:sSup>
                                    <m:r>
                                      <a:rPr lang="en-US" sz="2200">
                                        <a:solidFill>
                                          <a:prstClr val="black"/>
                                        </a:solidFill>
                                        <a:latin typeface="Cambria Math"/>
                                      </a:rPr>
                                      <m:t>∗</m:t>
                                    </m:r>
                                    <m:r>
                                      <a:rPr lang="en-US" sz="2200">
                                        <a:solidFill>
                                          <a:prstClr val="black"/>
                                        </a:solidFill>
                                        <a:latin typeface="Cambria Math"/>
                                      </a:rPr>
                                      <m:t>𝒇𝒄</m:t>
                                    </m:r>
                                  </m:den>
                                </m:f>
                              </m:e>
                            </m:d>
                          </m:e>
                        </m:rad>
                      </m:e>
                    </m:d>
                  </m:oMath>
                </a14:m>
                <a:endParaRPr lang="en-US" sz="2200" dirty="0">
                  <a:solidFill>
                    <a:prstClr val="black"/>
                  </a:solidFill>
                  <a:latin typeface="Calibri"/>
                </a:endParaRPr>
              </a:p>
              <a:p>
                <a:r>
                  <a:rPr lang="en-US" sz="2200" dirty="0">
                    <a:solidFill>
                      <a:prstClr val="black"/>
                    </a:solidFill>
                    <a:latin typeface="Calibri"/>
                  </a:rPr>
                  <a:t>As= p*b*d.</a:t>
                </a:r>
              </a:p>
              <a:p>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2922895" y="1081739"/>
                <a:ext cx="5887872" cy="1801647"/>
              </a:xfrm>
              <a:prstGeom prst="rect">
                <a:avLst/>
              </a:prstGeom>
              <a:blipFill rotWithShape="1">
                <a:blip r:embed="rId4"/>
                <a:stretch>
                  <a:fillRect l="-1242" t="-2027" b="-4054"/>
                </a:stretch>
              </a:blipFill>
            </p:spPr>
            <p:txBody>
              <a:bodyPr/>
              <a:lstStyle/>
              <a:p>
                <a:r>
                  <a:rPr lang="en-US">
                    <a:noFill/>
                  </a:rPr>
                  <a:t> </a:t>
                </a:r>
              </a:p>
            </p:txBody>
          </p:sp>
        </mc:Fallback>
      </mc:AlternateContent>
      <p:sp>
        <p:nvSpPr>
          <p:cNvPr id="7" name="TextBox 6"/>
          <p:cNvSpPr txBox="1"/>
          <p:nvPr/>
        </p:nvSpPr>
        <p:spPr>
          <a:xfrm>
            <a:off x="573206" y="1079956"/>
            <a:ext cx="2322394" cy="430887"/>
          </a:xfrm>
          <a:prstGeom prst="rect">
            <a:avLst/>
          </a:prstGeom>
          <a:noFill/>
        </p:spPr>
        <p:txBody>
          <a:bodyPr wrap="square" rtlCol="0">
            <a:spAutoFit/>
          </a:bodyPr>
          <a:lstStyle/>
          <a:p>
            <a:pPr marL="342900" indent="-342900">
              <a:spcBef>
                <a:spcPct val="0"/>
              </a:spcBef>
              <a:buClr>
                <a:schemeClr val="accent1">
                  <a:lumMod val="75000"/>
                </a:schemeClr>
              </a:buClr>
              <a:buFont typeface="Wingdings" pitchFamily="2" charset="2"/>
              <a:buChar char="Ø"/>
            </a:pPr>
            <a:r>
              <a:rPr lang="en-US" sz="2200" dirty="0" smtClean="0">
                <a:solidFill>
                  <a:prstClr val="black"/>
                </a:solidFill>
                <a:latin typeface="Calibri"/>
              </a:rPr>
              <a:t>Reinforcement:</a:t>
            </a:r>
            <a:endParaRPr lang="en-US" sz="2200" dirty="0">
              <a:solidFill>
                <a:prstClr val="black"/>
              </a:solidFill>
              <a:latin typeface="Calibri"/>
            </a:endParaRPr>
          </a:p>
        </p:txBody>
      </p:sp>
      <p:sp>
        <p:nvSpPr>
          <p:cNvPr id="9" name="TextBox 8"/>
          <p:cNvSpPr txBox="1"/>
          <p:nvPr/>
        </p:nvSpPr>
        <p:spPr>
          <a:xfrm>
            <a:off x="4494663" y="-1"/>
            <a:ext cx="3886200" cy="584775"/>
          </a:xfrm>
          <a:prstGeom prst="rect">
            <a:avLst/>
          </a:prstGeom>
          <a:noFill/>
        </p:spPr>
        <p:txBody>
          <a:bodyPr wrap="square" rtlCol="0">
            <a:spAutoFit/>
          </a:bodyPr>
          <a:lstStyle/>
          <a:p>
            <a:pPr algn="ctr"/>
            <a:r>
              <a:rPr lang="en-US" sz="3200" dirty="0" smtClean="0">
                <a:latin typeface="Algerian" pitchFamily="82" charset="0"/>
              </a:rPr>
              <a:t>Mat Design</a:t>
            </a:r>
            <a:endParaRPr lang="en-US" sz="3200" dirty="0">
              <a:latin typeface="Algerian" pitchFamily="82" charset="0"/>
            </a:endParaRPr>
          </a:p>
        </p:txBody>
      </p:sp>
    </p:spTree>
    <p:extLst>
      <p:ext uri="{BB962C8B-B14F-4D97-AF65-F5344CB8AC3E}">
        <p14:creationId xmlns:p14="http://schemas.microsoft.com/office/powerpoint/2010/main" xmlns="" val="317832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7237863" cy="1362075"/>
          </a:xfrm>
        </p:spPr>
        <p:txBody>
          <a:bodyPr>
            <a:normAutofit fontScale="90000"/>
          </a:bodyPr>
          <a:lstStyle/>
          <a:p>
            <a:pPr lvl="0">
              <a:spcBef>
                <a:spcPct val="20000"/>
              </a:spcBef>
            </a:pPr>
            <a:r>
              <a:rPr lang="en-US" sz="2400" dirty="0">
                <a:solidFill>
                  <a:prstClr val="black"/>
                </a:solidFill>
                <a:latin typeface="Calibri"/>
                <a:ea typeface="+mn-ea"/>
                <a:cs typeface="+mn-cs"/>
              </a:rPr>
              <a:t> Determination of allowable pile capacity : </a:t>
            </a:r>
            <a:br>
              <a:rPr lang="en-US" sz="2400" dirty="0">
                <a:solidFill>
                  <a:prstClr val="black"/>
                </a:solidFill>
                <a:latin typeface="Calibri"/>
                <a:ea typeface="+mn-ea"/>
                <a:cs typeface="+mn-cs"/>
              </a:rPr>
            </a:br>
            <a:r>
              <a:rPr lang="ar-SA" sz="2400" dirty="0">
                <a:solidFill>
                  <a:prstClr val="black"/>
                </a:solidFill>
                <a:latin typeface="Calibri"/>
                <a:ea typeface="+mn-ea"/>
                <a:cs typeface="Arial"/>
              </a:rPr>
              <a:t>  </a:t>
            </a:r>
            <a:r>
              <a:rPr lang="en-US" sz="2400" dirty="0">
                <a:solidFill>
                  <a:prstClr val="black"/>
                </a:solidFill>
                <a:latin typeface="Calibri"/>
                <a:ea typeface="+mn-ea"/>
                <a:cs typeface="+mn-cs"/>
              </a:rPr>
              <a:t> </a:t>
            </a:r>
            <a:r>
              <a:rPr lang="en-US" sz="2400" dirty="0" err="1">
                <a:solidFill>
                  <a:prstClr val="black"/>
                </a:solidFill>
                <a:latin typeface="Calibri"/>
                <a:ea typeface="+mn-ea"/>
                <a:cs typeface="+mn-cs"/>
              </a:rPr>
              <a:t>Q</a:t>
            </a:r>
            <a:r>
              <a:rPr lang="en-US" sz="2400" baseline="-25000" dirty="0" err="1">
                <a:solidFill>
                  <a:prstClr val="black"/>
                </a:solidFill>
                <a:latin typeface="Calibri"/>
                <a:ea typeface="+mn-ea"/>
                <a:cs typeface="+mn-cs"/>
              </a:rPr>
              <a:t>ulti</a:t>
            </a:r>
            <a:r>
              <a:rPr lang="en-US" sz="2400" dirty="0">
                <a:solidFill>
                  <a:prstClr val="black"/>
                </a:solidFill>
                <a:latin typeface="Calibri"/>
                <a:ea typeface="+mn-ea"/>
                <a:cs typeface="+mn-cs"/>
              </a:rPr>
              <a:t> =</a:t>
            </a:r>
            <a:r>
              <a:rPr lang="en-US" sz="2400" dirty="0" err="1">
                <a:solidFill>
                  <a:prstClr val="black"/>
                </a:solidFill>
                <a:latin typeface="Calibri"/>
                <a:ea typeface="+mn-ea"/>
                <a:cs typeface="+mn-cs"/>
              </a:rPr>
              <a:t>Q</a:t>
            </a:r>
            <a:r>
              <a:rPr lang="en-US" sz="2400" baseline="-25000" dirty="0" err="1">
                <a:solidFill>
                  <a:prstClr val="black"/>
                </a:solidFill>
                <a:latin typeface="Calibri"/>
                <a:ea typeface="+mn-ea"/>
                <a:cs typeface="+mn-cs"/>
              </a:rPr>
              <a:t>s</a:t>
            </a:r>
            <a:r>
              <a:rPr lang="en-US" sz="2400" dirty="0" err="1">
                <a:solidFill>
                  <a:prstClr val="black"/>
                </a:solidFill>
                <a:latin typeface="Calibri"/>
                <a:ea typeface="+mn-ea"/>
                <a:cs typeface="+mn-cs"/>
              </a:rPr>
              <a:t>+Q</a:t>
            </a:r>
            <a:r>
              <a:rPr lang="en-US" sz="2400" baseline="-25000" dirty="0" err="1">
                <a:solidFill>
                  <a:prstClr val="black"/>
                </a:solidFill>
                <a:latin typeface="Calibri"/>
                <a:ea typeface="+mn-ea"/>
                <a:cs typeface="+mn-cs"/>
              </a:rPr>
              <a:t>p</a:t>
            </a:r>
            <a:r>
              <a:rPr lang="en-US" sz="2400" dirty="0">
                <a:solidFill>
                  <a:prstClr val="black"/>
                </a:solidFill>
                <a:latin typeface="Calibri"/>
                <a:ea typeface="+mn-ea"/>
                <a:cs typeface="+mn-cs"/>
              </a:rPr>
              <a:t/>
            </a:r>
            <a:br>
              <a:rPr lang="en-US" sz="2400" dirty="0">
                <a:solidFill>
                  <a:prstClr val="black"/>
                </a:solidFill>
                <a:latin typeface="Calibri"/>
                <a:ea typeface="+mn-ea"/>
                <a:cs typeface="+mn-cs"/>
              </a:rPr>
            </a:br>
            <a:r>
              <a:rPr lang="en-US" sz="2400" dirty="0">
                <a:solidFill>
                  <a:prstClr val="black"/>
                </a:solidFill>
                <a:latin typeface="Calibri"/>
                <a:ea typeface="+mn-ea"/>
                <a:cs typeface="+mn-cs"/>
              </a:rPr>
              <a:t>Q</a:t>
            </a:r>
            <a:r>
              <a:rPr lang="en-US" sz="2400" baseline="-25000" dirty="0">
                <a:solidFill>
                  <a:prstClr val="black"/>
                </a:solidFill>
                <a:latin typeface="Calibri"/>
                <a:ea typeface="+mn-ea"/>
                <a:cs typeface="+mn-cs"/>
              </a:rPr>
              <a:t>s</a:t>
            </a:r>
            <a:r>
              <a:rPr lang="en-US" sz="2400" dirty="0">
                <a:solidFill>
                  <a:prstClr val="black"/>
                </a:solidFill>
                <a:latin typeface="Calibri"/>
                <a:ea typeface="+mn-ea"/>
                <a:cs typeface="+mn-cs"/>
              </a:rPr>
              <a:t> : frictional resistance = ∑∆</a:t>
            </a:r>
            <a:r>
              <a:rPr lang="en-US" sz="2400" dirty="0" err="1">
                <a:solidFill>
                  <a:prstClr val="black"/>
                </a:solidFill>
                <a:latin typeface="Calibri"/>
                <a:ea typeface="+mn-ea"/>
                <a:cs typeface="+mn-cs"/>
              </a:rPr>
              <a:t>Lρfavg</a:t>
            </a:r>
            <a:r>
              <a:rPr lang="en-US" sz="2400" dirty="0">
                <a:solidFill>
                  <a:prstClr val="black"/>
                </a:solidFill>
                <a:latin typeface="Calibri"/>
                <a:ea typeface="+mn-ea"/>
                <a:cs typeface="+mn-cs"/>
              </a:rPr>
              <a:t/>
            </a:r>
            <a:br>
              <a:rPr lang="en-US" sz="2400" dirty="0">
                <a:solidFill>
                  <a:prstClr val="black"/>
                </a:solidFill>
                <a:latin typeface="Calibri"/>
                <a:ea typeface="+mn-ea"/>
                <a:cs typeface="+mn-cs"/>
              </a:rPr>
            </a:br>
            <a:r>
              <a:rPr lang="en-US" sz="2400" dirty="0" err="1">
                <a:solidFill>
                  <a:prstClr val="black"/>
                </a:solidFill>
                <a:latin typeface="Calibri"/>
                <a:ea typeface="+mn-ea"/>
                <a:cs typeface="+mn-cs"/>
              </a:rPr>
              <a:t>Q</a:t>
            </a:r>
            <a:r>
              <a:rPr lang="en-US" sz="2400" baseline="-25000" dirty="0" err="1">
                <a:solidFill>
                  <a:prstClr val="black"/>
                </a:solidFill>
                <a:latin typeface="Calibri"/>
                <a:ea typeface="+mn-ea"/>
                <a:cs typeface="+mn-cs"/>
              </a:rPr>
              <a:t>p</a:t>
            </a:r>
            <a:r>
              <a:rPr lang="en-US" sz="2400" dirty="0">
                <a:solidFill>
                  <a:prstClr val="black"/>
                </a:solidFill>
                <a:latin typeface="Calibri"/>
                <a:ea typeface="+mn-ea"/>
                <a:cs typeface="+mn-cs"/>
              </a:rPr>
              <a:t>: Load carrying capacity of the pile point = 9CuAp </a:t>
            </a:r>
            <a:br>
              <a:rPr lang="en-US" sz="2400" dirty="0">
                <a:solidFill>
                  <a:prstClr val="black"/>
                </a:solidFill>
                <a:latin typeface="Calibri"/>
                <a:ea typeface="+mn-ea"/>
                <a:cs typeface="+mn-cs"/>
              </a:rPr>
            </a:br>
            <a:r>
              <a:rPr lang="en-US" sz="2400" dirty="0" err="1">
                <a:solidFill>
                  <a:prstClr val="black"/>
                </a:solidFill>
                <a:latin typeface="Calibri"/>
                <a:ea typeface="+mn-ea"/>
                <a:cs typeface="+mn-cs"/>
              </a:rPr>
              <a:t>Q</a:t>
            </a:r>
            <a:r>
              <a:rPr lang="en-US" sz="2400" baseline="-25000" dirty="0" err="1">
                <a:solidFill>
                  <a:prstClr val="black"/>
                </a:solidFill>
                <a:latin typeface="Calibri"/>
                <a:ea typeface="+mn-ea"/>
                <a:cs typeface="+mn-cs"/>
              </a:rPr>
              <a:t>all</a:t>
            </a:r>
            <a:r>
              <a:rPr lang="en-US" sz="2400" baseline="-25000" dirty="0">
                <a:solidFill>
                  <a:prstClr val="black"/>
                </a:solidFill>
                <a:latin typeface="Calibri"/>
                <a:ea typeface="+mn-ea"/>
                <a:cs typeface="+mn-cs"/>
              </a:rPr>
              <a:t>  </a:t>
            </a:r>
            <a:r>
              <a:rPr lang="en-US" sz="2400" dirty="0">
                <a:solidFill>
                  <a:prstClr val="black"/>
                </a:solidFill>
                <a:latin typeface="Calibri"/>
                <a:ea typeface="+mn-ea"/>
                <a:cs typeface="+mn-cs"/>
              </a:rPr>
              <a:t>=</a:t>
            </a:r>
            <a:r>
              <a:rPr lang="en-US" sz="2400" baseline="-25000" dirty="0">
                <a:solidFill>
                  <a:prstClr val="black"/>
                </a:solidFill>
                <a:latin typeface="Calibri"/>
                <a:ea typeface="+mn-ea"/>
                <a:cs typeface="+mn-cs"/>
              </a:rPr>
              <a:t> </a:t>
            </a:r>
            <a:r>
              <a:rPr lang="en-US" sz="2400" dirty="0" err="1">
                <a:solidFill>
                  <a:prstClr val="black"/>
                </a:solidFill>
                <a:latin typeface="Calibri"/>
                <a:ea typeface="+mn-ea"/>
                <a:cs typeface="+mn-cs"/>
              </a:rPr>
              <a:t>Q</a:t>
            </a:r>
            <a:r>
              <a:rPr lang="en-US" sz="2400" baseline="-25000" dirty="0" err="1">
                <a:solidFill>
                  <a:prstClr val="black"/>
                </a:solidFill>
                <a:latin typeface="Calibri"/>
                <a:ea typeface="+mn-ea"/>
                <a:cs typeface="+mn-cs"/>
              </a:rPr>
              <a:t>ulti</a:t>
            </a:r>
            <a:r>
              <a:rPr lang="en-US" sz="2400" dirty="0">
                <a:solidFill>
                  <a:prstClr val="black"/>
                </a:solidFill>
                <a:latin typeface="Calibri"/>
                <a:ea typeface="+mn-ea"/>
                <a:cs typeface="+mn-cs"/>
              </a:rPr>
              <a:t>/F.S = 399.5 KN , Where F.S = 3 here </a:t>
            </a:r>
            <a:br>
              <a:rPr lang="en-US" sz="2400" dirty="0">
                <a:solidFill>
                  <a:prstClr val="black"/>
                </a:solidFill>
                <a:latin typeface="Calibri"/>
                <a:ea typeface="+mn-ea"/>
                <a:cs typeface="+mn-cs"/>
              </a:rPr>
            </a:br>
            <a:r>
              <a:rPr lang="en-US" sz="2400" dirty="0">
                <a:solidFill>
                  <a:prstClr val="black"/>
                </a:solidFill>
                <a:latin typeface="Calibri"/>
                <a:ea typeface="+mn-ea"/>
                <a:cs typeface="+mn-cs"/>
              </a:rPr>
              <a:t>No. of needed piles= service load/ </a:t>
            </a:r>
            <a:r>
              <a:rPr lang="en-US" sz="2400" dirty="0" err="1">
                <a:solidFill>
                  <a:prstClr val="black"/>
                </a:solidFill>
                <a:latin typeface="Calibri"/>
                <a:ea typeface="+mn-ea"/>
                <a:cs typeface="+mn-cs"/>
              </a:rPr>
              <a:t>Q</a:t>
            </a:r>
            <a:r>
              <a:rPr lang="en-US" sz="2400" baseline="-25000" dirty="0" err="1">
                <a:solidFill>
                  <a:prstClr val="black"/>
                </a:solidFill>
                <a:latin typeface="Calibri"/>
                <a:ea typeface="+mn-ea"/>
                <a:cs typeface="+mn-cs"/>
              </a:rPr>
              <a:t>all</a:t>
            </a:r>
            <a:r>
              <a:rPr lang="en-US" sz="2400" baseline="-25000" dirty="0">
                <a:solidFill>
                  <a:prstClr val="black"/>
                </a:solidFill>
                <a:latin typeface="Calibri"/>
                <a:ea typeface="+mn-ea"/>
                <a:cs typeface="+mn-cs"/>
              </a:rPr>
              <a:t> </a:t>
            </a:r>
            <a:br>
              <a:rPr lang="en-US" sz="2400" baseline="-25000" dirty="0">
                <a:solidFill>
                  <a:prstClr val="black"/>
                </a:solidFill>
                <a:latin typeface="Calibri"/>
                <a:ea typeface="+mn-ea"/>
                <a:cs typeface="+mn-cs"/>
              </a:rPr>
            </a:br>
            <a:r>
              <a:rPr lang="en-US" sz="2400" dirty="0">
                <a:solidFill>
                  <a:prstClr val="black"/>
                </a:solidFill>
                <a:latin typeface="Calibri"/>
                <a:ea typeface="+mn-ea"/>
                <a:cs typeface="+mn-cs"/>
              </a:rPr>
              <a:t>Estimate of pile cap dimensions </a:t>
            </a:r>
            <a:r>
              <a:rPr lang="en-US" sz="2400" baseline="-25000" dirty="0">
                <a:solidFill>
                  <a:prstClr val="black"/>
                </a:solidFill>
                <a:latin typeface="Calibri"/>
                <a:ea typeface="+mn-ea"/>
                <a:cs typeface="+mn-cs"/>
              </a:rPr>
              <a:t/>
            </a:r>
            <a:br>
              <a:rPr lang="en-US" sz="2400" baseline="-25000" dirty="0">
                <a:solidFill>
                  <a:prstClr val="black"/>
                </a:solidFill>
                <a:latin typeface="Calibri"/>
                <a:ea typeface="+mn-ea"/>
                <a:cs typeface="+mn-cs"/>
              </a:rPr>
            </a:br>
            <a:r>
              <a:rPr lang="en-US" sz="2400" dirty="0">
                <a:solidFill>
                  <a:prstClr val="black"/>
                </a:solidFill>
                <a:latin typeface="Calibri"/>
                <a:ea typeface="+mn-ea"/>
                <a:cs typeface="+mn-cs"/>
              </a:rPr>
              <a:t>L g = (n1-1)d + 2(D\2)</a:t>
            </a:r>
            <a:br>
              <a:rPr lang="en-US" sz="2400" dirty="0">
                <a:solidFill>
                  <a:prstClr val="black"/>
                </a:solidFill>
                <a:latin typeface="Calibri"/>
                <a:ea typeface="+mn-ea"/>
                <a:cs typeface="+mn-cs"/>
              </a:rPr>
            </a:br>
            <a:r>
              <a:rPr lang="en-US" sz="2400" dirty="0" err="1">
                <a:solidFill>
                  <a:prstClr val="black"/>
                </a:solidFill>
                <a:latin typeface="Calibri"/>
                <a:ea typeface="+mn-ea"/>
                <a:cs typeface="+mn-cs"/>
              </a:rPr>
              <a:t>Bg</a:t>
            </a:r>
            <a:r>
              <a:rPr lang="en-US" sz="2400" dirty="0">
                <a:solidFill>
                  <a:prstClr val="black"/>
                </a:solidFill>
                <a:latin typeface="Calibri"/>
                <a:ea typeface="+mn-ea"/>
                <a:cs typeface="+mn-cs"/>
              </a:rPr>
              <a:t> = (n2-1)d + 2(D\2)</a:t>
            </a:r>
            <a:br>
              <a:rPr lang="en-US" sz="2400" dirty="0">
                <a:solidFill>
                  <a:prstClr val="black"/>
                </a:solidFill>
                <a:latin typeface="Calibri"/>
                <a:ea typeface="+mn-ea"/>
                <a:cs typeface="+mn-cs"/>
              </a:rPr>
            </a:br>
            <a:r>
              <a:rPr lang="en-US" sz="2400" dirty="0">
                <a:solidFill>
                  <a:prstClr val="black"/>
                </a:solidFill>
                <a:latin typeface="Calibri"/>
                <a:ea typeface="+mn-ea"/>
                <a:cs typeface="+mn-cs"/>
              </a:rPr>
              <a:t>The following table shows the relation between(L,D) and the corresponding values of allowable bearing capacity .</a:t>
            </a:r>
            <a:br>
              <a:rPr lang="en-US" sz="2400" dirty="0">
                <a:solidFill>
                  <a:prstClr val="black"/>
                </a:solidFill>
                <a:latin typeface="Calibri"/>
                <a:ea typeface="+mn-ea"/>
                <a:cs typeface="+mn-cs"/>
              </a:rPr>
            </a:br>
            <a:endParaRPr lang="en-US" dirty="0"/>
          </a:p>
        </p:txBody>
      </p:sp>
      <p:sp>
        <p:nvSpPr>
          <p:cNvPr id="5" name="TextBox 4"/>
          <p:cNvSpPr txBox="1"/>
          <p:nvPr/>
        </p:nvSpPr>
        <p:spPr>
          <a:xfrm>
            <a:off x="4648200" y="0"/>
            <a:ext cx="3505200" cy="584775"/>
          </a:xfrm>
          <a:prstGeom prst="rect">
            <a:avLst/>
          </a:prstGeom>
          <a:noFill/>
        </p:spPr>
        <p:txBody>
          <a:bodyPr wrap="square" rtlCol="0">
            <a:spAutoFit/>
          </a:bodyPr>
          <a:lstStyle/>
          <a:p>
            <a:pPr algn="ctr"/>
            <a:r>
              <a:rPr lang="en-US" sz="3200" dirty="0">
                <a:latin typeface="Algerian" pitchFamily="82" charset="0"/>
              </a:rPr>
              <a:t>Pile design</a:t>
            </a:r>
          </a:p>
        </p:txBody>
      </p:sp>
    </p:spTree>
    <p:extLst>
      <p:ext uri="{BB962C8B-B14F-4D97-AF65-F5344CB8AC3E}">
        <p14:creationId xmlns:p14="http://schemas.microsoft.com/office/powerpoint/2010/main" xmlns="" val="291673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graphicFrame>
        <p:nvGraphicFramePr>
          <p:cNvPr id="4" name="جدول 1"/>
          <p:cNvGraphicFramePr>
            <a:graphicFrameLocks noGrp="1"/>
          </p:cNvGraphicFramePr>
          <p:nvPr>
            <p:extLst>
              <p:ext uri="{D42A27DB-BD31-4B8C-83A1-F6EECF244321}">
                <p14:modId xmlns:p14="http://schemas.microsoft.com/office/powerpoint/2010/main" xmlns="" val="1336911067"/>
              </p:ext>
            </p:extLst>
          </p:nvPr>
        </p:nvGraphicFramePr>
        <p:xfrm>
          <a:off x="457200" y="685800"/>
          <a:ext cx="8153400" cy="2438398"/>
        </p:xfrm>
        <a:graphic>
          <a:graphicData uri="http://schemas.openxmlformats.org/drawingml/2006/table">
            <a:tbl>
              <a:tblPr>
                <a:tableStyleId>{5DA37D80-6434-44D0-A028-1B22A696006F}</a:tableStyleId>
              </a:tblPr>
              <a:tblGrid>
                <a:gridCol w="1274315"/>
                <a:gridCol w="1164256"/>
                <a:gridCol w="1307970"/>
                <a:gridCol w="1153342"/>
                <a:gridCol w="921400"/>
                <a:gridCol w="803155"/>
                <a:gridCol w="742214"/>
                <a:gridCol w="786748"/>
              </a:tblGrid>
              <a:tr h="5742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    L (m)</a:t>
                      </a:r>
                    </a:p>
                    <a:p>
                      <a:pPr marL="0" marR="0" algn="ctr" defTabSz="914400" rtl="0" eaLnBrk="1" latinLnBrk="0" hangingPunct="1">
                        <a:lnSpc>
                          <a:spcPct val="115000"/>
                        </a:lnSpc>
                        <a:spcBef>
                          <a:spcPts val="0"/>
                        </a:spcBef>
                        <a:spcAft>
                          <a:spcPts val="0"/>
                        </a:spcAft>
                      </a:pPr>
                      <a:r>
                        <a:rPr lang="en-US" sz="1400" b="1" kern="1200" dirty="0">
                          <a:effectLst/>
                        </a:rPr>
                        <a:t>D(m)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6m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8m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10m</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12m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14m</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16m</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18m</a:t>
                      </a:r>
                      <a:endParaRPr lang="en-US" sz="1400" b="1" kern="1200" dirty="0">
                        <a:solidFill>
                          <a:schemeClr val="dk1"/>
                        </a:solidFill>
                        <a:effectLst/>
                        <a:latin typeface="+mn-lt"/>
                        <a:ea typeface="+mn-ea"/>
                        <a:cs typeface="+mn-cs"/>
                      </a:endParaRPr>
                    </a:p>
                  </a:txBody>
                  <a:tcPr marL="68580" marR="68580" marT="0" marB="0"/>
                </a:tc>
              </a:tr>
              <a:tr h="2871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0.5m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217.7</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292.9</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360</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445.8</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529</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616.7</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712.5</a:t>
                      </a:r>
                      <a:endParaRPr lang="en-US" sz="1400" b="1" kern="1200" dirty="0">
                        <a:solidFill>
                          <a:schemeClr val="dk1"/>
                        </a:solidFill>
                        <a:effectLst/>
                        <a:latin typeface="+mn-lt"/>
                        <a:ea typeface="+mn-ea"/>
                        <a:cs typeface="+mn-cs"/>
                      </a:endParaRPr>
                    </a:p>
                  </a:txBody>
                  <a:tcPr marL="68580" marR="68580" marT="0" marB="0"/>
                </a:tc>
              </a:tr>
              <a:tr h="2871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0.6m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tabLst>
                          <a:tab pos="521970" algn="r"/>
                        </a:tabLst>
                      </a:pPr>
                      <a:r>
                        <a:rPr lang="en-US" sz="1400" b="1" kern="1200" dirty="0">
                          <a:effectLst/>
                        </a:rPr>
                        <a:t>267.6</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tabLst>
                          <a:tab pos="521970" algn="r"/>
                        </a:tabLst>
                      </a:pPr>
                      <a:r>
                        <a:rPr lang="en-US" sz="1400" b="1" kern="1200" dirty="0">
                          <a:effectLst/>
                        </a:rPr>
                        <a:t>357.8</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438.4</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541.4</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641.2</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746.4</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861.3</a:t>
                      </a:r>
                      <a:endParaRPr lang="en-US" sz="1400" b="1" kern="1200" dirty="0">
                        <a:solidFill>
                          <a:schemeClr val="dk1"/>
                        </a:solidFill>
                        <a:effectLst/>
                        <a:latin typeface="+mn-lt"/>
                        <a:ea typeface="+mn-ea"/>
                        <a:cs typeface="+mn-cs"/>
                      </a:endParaRPr>
                    </a:p>
                  </a:txBody>
                  <a:tcPr marL="68580" marR="68580" marT="0" marB="0"/>
                </a:tc>
              </a:tr>
              <a:tr h="2871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0.7m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319.65</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smtClean="0">
                          <a:effectLst/>
                        </a:rPr>
                        <a:t>424.9</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518.9</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639</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755.5</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878.2</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1012</a:t>
                      </a:r>
                      <a:endParaRPr lang="en-US" sz="1400" b="1" kern="1200" dirty="0">
                        <a:solidFill>
                          <a:schemeClr val="dk1"/>
                        </a:solidFill>
                        <a:effectLst/>
                        <a:latin typeface="+mn-lt"/>
                        <a:ea typeface="+mn-ea"/>
                        <a:cs typeface="+mn-cs"/>
                      </a:endParaRPr>
                    </a:p>
                  </a:txBody>
                  <a:tcPr marL="68580" marR="68580" marT="0" marB="0"/>
                </a:tc>
              </a:tr>
              <a:tr h="2871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0.8m</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373.8</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494.1</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601.5</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738.8</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871.9</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1012</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1165</a:t>
                      </a:r>
                      <a:endParaRPr lang="en-US" sz="1400" b="1" kern="1200">
                        <a:solidFill>
                          <a:schemeClr val="dk1"/>
                        </a:solidFill>
                        <a:effectLst/>
                        <a:latin typeface="+mn-lt"/>
                        <a:ea typeface="+mn-ea"/>
                        <a:cs typeface="+mn-cs"/>
                      </a:endParaRPr>
                    </a:p>
                  </a:txBody>
                  <a:tcPr marL="68580" marR="68580" marT="0" marB="0"/>
                </a:tc>
              </a:tr>
              <a:tr h="28712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0.9m</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430</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565.4</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686.2</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840.7</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990.4</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1148</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1321</a:t>
                      </a:r>
                      <a:endParaRPr lang="en-US" sz="1400" b="1" kern="1200">
                        <a:solidFill>
                          <a:schemeClr val="dk1"/>
                        </a:solidFill>
                        <a:effectLst/>
                        <a:latin typeface="+mn-lt"/>
                        <a:ea typeface="+mn-ea"/>
                        <a:cs typeface="+mn-cs"/>
                      </a:endParaRPr>
                    </a:p>
                  </a:txBody>
                  <a:tcPr marL="68580" marR="68580" marT="0" marB="0"/>
                </a:tc>
              </a:tr>
              <a:tr h="4285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1.0m</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488.</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638.8</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a:effectLst/>
                        </a:rPr>
                        <a:t>773.1</a:t>
                      </a:r>
                      <a:endParaRPr lang="en-US" sz="1400" b="1" kern="120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944.7</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1111</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a:effectLst/>
                        </a:rPr>
                        <a:t>1286</a:t>
                      </a:r>
                      <a:endParaRPr lang="en-US" sz="1400" b="1" kern="1200" dirty="0">
                        <a:solidFill>
                          <a:schemeClr val="dk1"/>
                        </a:solidFill>
                        <a:effectLst/>
                        <a:latin typeface="+mn-lt"/>
                        <a:ea typeface="+mn-ea"/>
                        <a:cs typeface="+mn-cs"/>
                      </a:endParaRPr>
                    </a:p>
                  </a:txBody>
                  <a:tcPr marL="68580" marR="6858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defTabSz="914400" rtl="0" eaLnBrk="1" latinLnBrk="0" hangingPunct="1">
                        <a:lnSpc>
                          <a:spcPct val="115000"/>
                        </a:lnSpc>
                        <a:spcBef>
                          <a:spcPts val="0"/>
                        </a:spcBef>
                        <a:spcAft>
                          <a:spcPts val="0"/>
                        </a:spcAft>
                      </a:pPr>
                      <a:r>
                        <a:rPr lang="en-US" sz="1400" b="1" kern="1200" dirty="0" smtClean="0">
                          <a:effectLst/>
                        </a:rPr>
                        <a:t>1478</a:t>
                      </a:r>
                      <a:endParaRPr lang="en-US" sz="1400" b="1" kern="1200" dirty="0">
                        <a:solidFill>
                          <a:schemeClr val="dk1"/>
                        </a:solidFill>
                        <a:effectLst/>
                        <a:latin typeface="+mn-lt"/>
                        <a:ea typeface="+mn-ea"/>
                        <a:cs typeface="+mn-cs"/>
                      </a:endParaRPr>
                    </a:p>
                  </a:txBody>
                  <a:tcPr marL="68580" marR="68580" marT="0" marB="0"/>
                </a:tc>
              </a:tr>
            </a:tbl>
          </a:graphicData>
        </a:graphic>
      </p:graphicFrame>
      <p:graphicFrame>
        <p:nvGraphicFramePr>
          <p:cNvPr id="5" name="جدول 2"/>
          <p:cNvGraphicFramePr>
            <a:graphicFrameLocks noGrp="1"/>
          </p:cNvGraphicFramePr>
          <p:nvPr>
            <p:extLst>
              <p:ext uri="{D42A27DB-BD31-4B8C-83A1-F6EECF244321}">
                <p14:modId xmlns:p14="http://schemas.microsoft.com/office/powerpoint/2010/main" xmlns="" val="745353333"/>
              </p:ext>
            </p:extLst>
          </p:nvPr>
        </p:nvGraphicFramePr>
        <p:xfrm>
          <a:off x="457200" y="3124200"/>
          <a:ext cx="8153399" cy="3368040"/>
        </p:xfrm>
        <a:graphic>
          <a:graphicData uri="http://schemas.openxmlformats.org/drawingml/2006/table">
            <a:tbl>
              <a:tblPr rtl="1">
                <a:tableStyleId>{5DA37D80-6434-44D0-A028-1B22A696006F}</a:tableStyleId>
              </a:tblPr>
              <a:tblGrid>
                <a:gridCol w="1256273"/>
                <a:gridCol w="1171539"/>
                <a:gridCol w="915494"/>
                <a:gridCol w="1028780"/>
                <a:gridCol w="1396463"/>
                <a:gridCol w="2384850"/>
              </a:tblGrid>
              <a:tr h="196776">
                <a:tc gridSpan="6">
                  <a:txBody>
                    <a:bodyPr/>
                    <a:lstStyle/>
                    <a:p>
                      <a:pPr algn="ctr" rtl="1">
                        <a:spcAft>
                          <a:spcPts val="0"/>
                        </a:spcAft>
                      </a:pPr>
                      <a:endParaRPr lang="en-US" sz="1400" dirty="0">
                        <a:latin typeface="Times New Roman"/>
                        <a:ea typeface="Times New Roman"/>
                      </a:endParaRPr>
                    </a:p>
                  </a:txBody>
                  <a:tcPr marL="68580" marR="68580" marT="0" marB="0"/>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31795">
                <a:tc>
                  <a:txBody>
                    <a:bodyPr/>
                    <a:lstStyle/>
                    <a:p>
                      <a:pPr marL="0" marR="0" algn="ctr" defTabSz="914400" rtl="0" eaLnBrk="1" latinLnBrk="0" hangingPunct="1">
                        <a:lnSpc>
                          <a:spcPct val="115000"/>
                        </a:lnSpc>
                        <a:spcBef>
                          <a:spcPts val="0"/>
                        </a:spcBef>
                        <a:spcAft>
                          <a:spcPts val="0"/>
                        </a:spcAft>
                      </a:pPr>
                      <a:r>
                        <a:rPr lang="en-US" sz="1400" b="1" kern="1200" dirty="0">
                          <a:effectLst/>
                        </a:rPr>
                        <a:t>Cap dimensions</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No. of piles</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Pile size</a:t>
                      </a:r>
                    </a:p>
                    <a:p>
                      <a:pPr marL="0" marR="0" algn="ctr" defTabSz="914400" rtl="0" eaLnBrk="1" latinLnBrk="0" hangingPunct="1">
                        <a:lnSpc>
                          <a:spcPct val="115000"/>
                        </a:lnSpc>
                        <a:spcBef>
                          <a:spcPts val="0"/>
                        </a:spcBef>
                        <a:spcAft>
                          <a:spcPts val="0"/>
                        </a:spcAft>
                      </a:pPr>
                      <a:r>
                        <a:rPr lang="en-US" sz="1400" b="1" kern="1200">
                          <a:effectLst/>
                        </a:rPr>
                        <a:t>(L,D)</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Service Load(KN)</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Foundation No.</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Column No.</a:t>
                      </a:r>
                      <a:endParaRPr lang="en-US" sz="1400" b="1" kern="1200" dirty="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a:effectLst/>
                        </a:rPr>
                        <a:t>29 caps</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53 piles</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endParaRPr lang="en-US" sz="1400" b="1" kern="1200" dirty="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a:effectLst/>
                        </a:rPr>
                        <a:t>0.8 , 0,8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tabLst>
                          <a:tab pos="375285" algn="ctr"/>
                          <a:tab pos="750570" algn="r"/>
                        </a:tabLst>
                      </a:pPr>
                      <a:r>
                        <a:rPr lang="en-US" sz="1400" b="1" kern="1200">
                          <a:effectLst/>
                        </a:rPr>
                        <a:t>single</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10 , 0.8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345.94</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F1</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S3</a:t>
                      </a:r>
                      <a:endParaRPr lang="en-US" sz="1400" b="1" kern="1200" dirty="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dirty="0">
                          <a:effectLst/>
                        </a:rPr>
                        <a:t>0.8 , 0,8</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single</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10 , 0.8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566</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F2</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C1,C6,C12,C17</a:t>
                      </a:r>
                      <a:endParaRPr lang="en-US" sz="1400" b="1" kern="1200" dirty="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a:effectLst/>
                        </a:rPr>
                        <a:t>0.8 , 0,8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single</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10 , 0.8</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620</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F3</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C11,C16,C20</a:t>
                      </a:r>
                      <a:endParaRPr lang="en-US" sz="1400" b="1" kern="1200" dirty="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a:effectLst/>
                        </a:rPr>
                        <a:t>2.8 ,0.8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2</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8 , 0.8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749.4</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F4</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C7,C13,C21</a:t>
                      </a:r>
                      <a:endParaRPr lang="en-US" sz="1400" b="1" kern="1200">
                        <a:solidFill>
                          <a:schemeClr val="dk1"/>
                        </a:solidFill>
                        <a:effectLst/>
                        <a:latin typeface="+mn-lt"/>
                        <a:ea typeface="+mn-ea"/>
                        <a:cs typeface="+mn-cs"/>
                      </a:endParaRPr>
                    </a:p>
                  </a:txBody>
                  <a:tcPr marL="68580" marR="68580" marT="0" marB="0"/>
                </a:tc>
              </a:tr>
              <a:tr h="431795">
                <a:tc>
                  <a:txBody>
                    <a:bodyPr/>
                    <a:lstStyle/>
                    <a:p>
                      <a:pPr marL="0" marR="0" algn="ctr" defTabSz="914400" rtl="0" eaLnBrk="1" latinLnBrk="0" hangingPunct="1">
                        <a:lnSpc>
                          <a:spcPct val="115000"/>
                        </a:lnSpc>
                        <a:spcBef>
                          <a:spcPts val="0"/>
                        </a:spcBef>
                        <a:spcAft>
                          <a:spcPts val="0"/>
                        </a:spcAft>
                      </a:pPr>
                      <a:r>
                        <a:rPr lang="en-US" sz="1400" b="1" kern="1200" dirty="0">
                          <a:effectLst/>
                        </a:rPr>
                        <a:t>2.8 ,0.8</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2</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8 , 0.8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903.6</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F5</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S1,C3,C8,C10,C14,C15,C26</a:t>
                      </a:r>
                      <a:endParaRPr lang="en-US" sz="1400" b="1" kern="1200" dirty="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a:effectLst/>
                        </a:rPr>
                        <a:t>2.8 ,0.8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2</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10 , 0.8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1139.18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F6</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C4,C5,C9,C18,C22,C23</a:t>
                      </a:r>
                      <a:endParaRPr lang="en-US" sz="1400" b="1" kern="1200" dirty="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a:effectLst/>
                        </a:rPr>
                        <a:t>2.8 ,0.8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2</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12, 0.8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1410.15</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F7</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S2,C2,C19,C24</a:t>
                      </a:r>
                      <a:endParaRPr lang="en-US" sz="1400" b="1" kern="1200">
                        <a:solidFill>
                          <a:schemeClr val="dk1"/>
                        </a:solidFill>
                        <a:effectLst/>
                        <a:latin typeface="+mn-lt"/>
                        <a:ea typeface="+mn-ea"/>
                        <a:cs typeface="+mn-cs"/>
                      </a:endParaRPr>
                    </a:p>
                  </a:txBody>
                  <a:tcPr marL="68580" marR="68580" marT="0" marB="0"/>
                </a:tc>
              </a:tr>
              <a:tr h="205503">
                <a:tc>
                  <a:txBody>
                    <a:bodyPr/>
                    <a:lstStyle/>
                    <a:p>
                      <a:pPr marL="0" marR="0" algn="ctr" defTabSz="914400" rtl="0" eaLnBrk="1" latinLnBrk="0" hangingPunct="1">
                        <a:lnSpc>
                          <a:spcPct val="115000"/>
                        </a:lnSpc>
                        <a:spcBef>
                          <a:spcPts val="0"/>
                        </a:spcBef>
                        <a:spcAft>
                          <a:spcPts val="0"/>
                        </a:spcAft>
                      </a:pPr>
                      <a:r>
                        <a:rPr lang="en-US" sz="1400" b="1" kern="1200" dirty="0">
                          <a:effectLst/>
                        </a:rPr>
                        <a:t>2.8,2.8</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3</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10 , 0.8</a:t>
                      </a:r>
                      <a:endParaRPr lang="en-US" sz="14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1707.8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a:effectLst/>
                        </a:rPr>
                        <a:t>F8</a:t>
                      </a:r>
                      <a:endParaRPr lang="en-US" sz="1400" b="1" kern="120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400" b="1" kern="1200" dirty="0">
                          <a:effectLst/>
                        </a:rPr>
                        <a:t>C25</a:t>
                      </a:r>
                      <a:endParaRPr lang="en-US" sz="1400" b="1" kern="1200" dirty="0">
                        <a:solidFill>
                          <a:schemeClr val="dk1"/>
                        </a:solidFill>
                        <a:effectLst/>
                        <a:latin typeface="+mn-lt"/>
                        <a:ea typeface="+mn-ea"/>
                        <a:cs typeface="+mn-cs"/>
                      </a:endParaRPr>
                    </a:p>
                  </a:txBody>
                  <a:tcPr marL="68580" marR="68580" marT="0" marB="0"/>
                </a:tc>
              </a:tr>
              <a:tr h="176162">
                <a:tc>
                  <a:txBody>
                    <a:bodyPr/>
                    <a:lstStyle/>
                    <a:p>
                      <a:pPr marL="0" marR="0" algn="ctr" defTabSz="914400" rtl="0" eaLnBrk="1" latinLnBrk="0" hangingPunct="1">
                        <a:lnSpc>
                          <a:spcPct val="115000"/>
                        </a:lnSpc>
                        <a:spcBef>
                          <a:spcPts val="0"/>
                        </a:spcBef>
                        <a:spcAft>
                          <a:spcPts val="0"/>
                        </a:spcAft>
                      </a:pPr>
                      <a:r>
                        <a:rPr lang="en-US" sz="1200" b="1" kern="1200" dirty="0">
                          <a:effectLst/>
                        </a:rPr>
                        <a:t>2.8 , 2.8</a:t>
                      </a:r>
                      <a:endParaRPr lang="en-US" sz="12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200" b="1" kern="1200" dirty="0">
                          <a:effectLst/>
                        </a:rPr>
                        <a:t>4</a:t>
                      </a:r>
                      <a:endParaRPr lang="en-US" sz="12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200" b="1" kern="1200" dirty="0">
                          <a:effectLst/>
                        </a:rPr>
                        <a:t>12 ,0.8</a:t>
                      </a:r>
                      <a:endParaRPr lang="en-US" sz="12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200" b="1" kern="1200" dirty="0">
                          <a:effectLst/>
                        </a:rPr>
                        <a:t>2502</a:t>
                      </a:r>
                      <a:endParaRPr lang="en-US" sz="12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200" b="1" kern="1200" dirty="0">
                          <a:effectLst/>
                        </a:rPr>
                        <a:t>F9</a:t>
                      </a:r>
                      <a:endParaRPr lang="en-US" sz="1200" b="1" kern="1200" dirty="0">
                        <a:solidFill>
                          <a:schemeClr val="dk1"/>
                        </a:solidFill>
                        <a:effectLst/>
                        <a:latin typeface="+mn-lt"/>
                        <a:ea typeface="+mn-ea"/>
                        <a:cs typeface="+mn-cs"/>
                      </a:endParaRPr>
                    </a:p>
                  </a:txBody>
                  <a:tcPr marL="68580" marR="68580" marT="0" marB="0"/>
                </a:tc>
                <a:tc>
                  <a:txBody>
                    <a:bodyPr/>
                    <a:lstStyle/>
                    <a:p>
                      <a:pPr marL="0" marR="0" algn="ctr" defTabSz="914400" rtl="0" eaLnBrk="1" latinLnBrk="0" hangingPunct="1">
                        <a:lnSpc>
                          <a:spcPct val="115000"/>
                        </a:lnSpc>
                        <a:spcBef>
                          <a:spcPts val="0"/>
                        </a:spcBef>
                        <a:spcAft>
                          <a:spcPts val="0"/>
                        </a:spcAft>
                      </a:pPr>
                      <a:r>
                        <a:rPr lang="en-US" sz="1200" b="1" kern="1200" dirty="0">
                          <a:effectLst/>
                        </a:rPr>
                        <a:t>S4</a:t>
                      </a:r>
                      <a:endParaRPr lang="en-US" sz="1200" b="1" kern="1200" dirty="0">
                        <a:solidFill>
                          <a:schemeClr val="dk1"/>
                        </a:solidFill>
                        <a:effectLst/>
                        <a:latin typeface="+mn-lt"/>
                        <a:ea typeface="+mn-ea"/>
                        <a:cs typeface="+mn-cs"/>
                      </a:endParaRPr>
                    </a:p>
                  </a:txBody>
                  <a:tcPr marL="68580" marR="68580" marT="0" marB="0"/>
                </a:tc>
              </a:tr>
            </a:tbl>
          </a:graphicData>
        </a:graphic>
      </p:graphicFrame>
      <p:sp>
        <p:nvSpPr>
          <p:cNvPr id="8" name="TextBox 7"/>
          <p:cNvSpPr txBox="1"/>
          <p:nvPr/>
        </p:nvSpPr>
        <p:spPr>
          <a:xfrm>
            <a:off x="4648200" y="0"/>
            <a:ext cx="3505200" cy="584775"/>
          </a:xfrm>
          <a:prstGeom prst="rect">
            <a:avLst/>
          </a:prstGeom>
          <a:noFill/>
        </p:spPr>
        <p:txBody>
          <a:bodyPr wrap="square" rtlCol="0">
            <a:spAutoFit/>
          </a:bodyPr>
          <a:lstStyle/>
          <a:p>
            <a:pPr algn="ctr"/>
            <a:r>
              <a:rPr lang="en-US" sz="3200" dirty="0">
                <a:latin typeface="Algerian" pitchFamily="82" charset="0"/>
              </a:rPr>
              <a:t>Pile design</a:t>
            </a:r>
          </a:p>
        </p:txBody>
      </p:sp>
      <p:cxnSp>
        <p:nvCxnSpPr>
          <p:cNvPr id="3" name="Straight Connector 2"/>
          <p:cNvCxnSpPr/>
          <p:nvPr/>
        </p:nvCxnSpPr>
        <p:spPr>
          <a:xfrm>
            <a:off x="457200" y="685800"/>
            <a:ext cx="12192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0130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5" name="عنوان فرعي 2"/>
          <p:cNvSpPr txBox="1">
            <a:spLocks/>
          </p:cNvSpPr>
          <p:nvPr/>
        </p:nvSpPr>
        <p:spPr>
          <a:xfrm>
            <a:off x="584677" y="1412776"/>
            <a:ext cx="8496944" cy="511256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sz="2200" dirty="0">
                <a:solidFill>
                  <a:prstClr val="black"/>
                </a:solidFill>
                <a:latin typeface="Calibri"/>
              </a:rPr>
              <a:t>The structural design of the pile depends on the nature of the soil </a:t>
            </a:r>
          </a:p>
          <a:p>
            <a:pPr marL="68580" indent="0">
              <a:buNone/>
            </a:pPr>
            <a:r>
              <a:rPr lang="en-US" sz="2200" dirty="0" err="1">
                <a:solidFill>
                  <a:prstClr val="black"/>
                </a:solidFill>
                <a:latin typeface="Calibri"/>
              </a:rPr>
              <a:t>Asmin</a:t>
            </a:r>
            <a:r>
              <a:rPr lang="en-US" sz="2200" dirty="0">
                <a:solidFill>
                  <a:prstClr val="black"/>
                </a:solidFill>
                <a:latin typeface="Calibri"/>
              </a:rPr>
              <a:t> = 0.005Ag=0.005(5026.5)=25.13 cm² (10ф18 mm)</a:t>
            </a:r>
          </a:p>
          <a:p>
            <a:pPr marL="68580" indent="0">
              <a:buNone/>
            </a:pPr>
            <a:r>
              <a:rPr lang="en-US" sz="2200" dirty="0">
                <a:solidFill>
                  <a:prstClr val="black"/>
                </a:solidFill>
                <a:latin typeface="Calibri"/>
              </a:rPr>
              <a:t>Spacing of ties = (1ϕ8/250) .</a:t>
            </a:r>
          </a:p>
          <a:p>
            <a:pPr marL="68580" indent="0">
              <a:buNone/>
            </a:pPr>
            <a:r>
              <a:rPr lang="en-US" sz="2200" dirty="0">
                <a:solidFill>
                  <a:prstClr val="black"/>
                </a:solidFill>
                <a:latin typeface="Calibri"/>
              </a:rPr>
              <a:t>Design of pile cap :</a:t>
            </a:r>
          </a:p>
          <a:p>
            <a:pPr marL="68580" indent="0">
              <a:buNone/>
            </a:pPr>
            <a:r>
              <a:rPr lang="en-US" sz="2200" dirty="0">
                <a:solidFill>
                  <a:prstClr val="black"/>
                </a:solidFill>
                <a:latin typeface="Calibri"/>
              </a:rPr>
              <a:t> Vu =  </a:t>
            </a:r>
            <a:r>
              <a:rPr lang="en-US" sz="2200" dirty="0" err="1">
                <a:solidFill>
                  <a:prstClr val="black"/>
                </a:solidFill>
                <a:latin typeface="Calibri"/>
              </a:rPr>
              <a:t>ϕVc</a:t>
            </a:r>
            <a:r>
              <a:rPr lang="en-US" sz="2200" dirty="0">
                <a:solidFill>
                  <a:prstClr val="black"/>
                </a:solidFill>
                <a:latin typeface="Calibri"/>
              </a:rPr>
              <a:t> ( to calculate the thickness ) </a:t>
            </a:r>
          </a:p>
          <a:p>
            <a:pPr marL="68580" indent="0">
              <a:buNone/>
            </a:pPr>
            <a:r>
              <a:rPr lang="en-US" sz="2200" dirty="0">
                <a:solidFill>
                  <a:prstClr val="black"/>
                </a:solidFill>
                <a:latin typeface="Calibri"/>
              </a:rPr>
              <a:t>The As then computed for the cap with ρ=0.002 .  </a:t>
            </a:r>
          </a:p>
          <a:p>
            <a:pPr marL="68580" indent="0">
              <a:buNone/>
            </a:pPr>
            <a:r>
              <a:rPr lang="en-US" sz="2200" dirty="0">
                <a:solidFill>
                  <a:prstClr val="black"/>
                </a:solidFill>
                <a:latin typeface="Calibri"/>
              </a:rPr>
              <a:t>The efficiency of the group of piles are calculated and these should be &gt;1 to be in the safe side . </a:t>
            </a:r>
            <a:endParaRPr lang="en-US" sz="2200" dirty="0" smtClean="0">
              <a:solidFill>
                <a:prstClr val="black"/>
              </a:solidFill>
              <a:latin typeface="Calibri"/>
            </a:endParaRPr>
          </a:p>
          <a:p>
            <a:pPr marL="68580" indent="0">
              <a:buNone/>
            </a:pPr>
            <a:endParaRPr lang="en-US" sz="2200" dirty="0">
              <a:solidFill>
                <a:prstClr val="black"/>
              </a:solidFill>
              <a:latin typeface="Calibri"/>
            </a:endParaRPr>
          </a:p>
          <a:p>
            <a:pPr marL="68580" indent="0">
              <a:buNone/>
            </a:pPr>
            <a:r>
              <a:rPr lang="en-US" sz="2200" dirty="0" err="1">
                <a:solidFill>
                  <a:prstClr val="black"/>
                </a:solidFill>
                <a:latin typeface="Calibri"/>
              </a:rPr>
              <a:t>Efficency</a:t>
            </a:r>
            <a:r>
              <a:rPr lang="en-US" sz="2200" dirty="0">
                <a:solidFill>
                  <a:prstClr val="black"/>
                </a:solidFill>
                <a:latin typeface="Calibri"/>
              </a:rPr>
              <a:t>  =  </a:t>
            </a:r>
          </a:p>
          <a:p>
            <a:endParaRPr lang="en-US" dirty="0" smtClean="0">
              <a:solidFill>
                <a:schemeClr val="tx1"/>
              </a:solidFill>
            </a:endParaRPr>
          </a:p>
          <a:p>
            <a:endParaRPr lang="ar-SA" dirty="0">
              <a:solidFill>
                <a:schemeClr val="tx1"/>
              </a:solidFill>
            </a:endParaRPr>
          </a:p>
        </p:txBody>
      </p:sp>
      <p:pic>
        <p:nvPicPr>
          <p:cNvPr id="6"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43944" y="4724400"/>
            <a:ext cx="2304256" cy="936104"/>
          </a:xfrm>
          <a:prstGeom prst="rect">
            <a:avLst/>
          </a:prstGeom>
          <a:noFill/>
        </p:spPr>
      </p:pic>
      <p:sp>
        <p:nvSpPr>
          <p:cNvPr id="7" name="TextBox 6"/>
          <p:cNvSpPr txBox="1"/>
          <p:nvPr/>
        </p:nvSpPr>
        <p:spPr>
          <a:xfrm>
            <a:off x="4648200" y="0"/>
            <a:ext cx="3505200" cy="584775"/>
          </a:xfrm>
          <a:prstGeom prst="rect">
            <a:avLst/>
          </a:prstGeom>
          <a:noFill/>
        </p:spPr>
        <p:txBody>
          <a:bodyPr wrap="square" rtlCol="0">
            <a:spAutoFit/>
          </a:bodyPr>
          <a:lstStyle/>
          <a:p>
            <a:pPr algn="ctr"/>
            <a:r>
              <a:rPr lang="en-US" sz="3200" dirty="0">
                <a:latin typeface="Algerian" pitchFamily="82" charset="0"/>
              </a:rPr>
              <a:t>Pile design</a:t>
            </a:r>
          </a:p>
        </p:txBody>
      </p:sp>
    </p:spTree>
    <p:extLst>
      <p:ext uri="{BB962C8B-B14F-4D97-AF65-F5344CB8AC3E}">
        <p14:creationId xmlns:p14="http://schemas.microsoft.com/office/powerpoint/2010/main" xmlns="" val="346059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4648200" y="0"/>
            <a:ext cx="3505200" cy="584775"/>
          </a:xfrm>
          <a:prstGeom prst="rect">
            <a:avLst/>
          </a:prstGeom>
          <a:noFill/>
        </p:spPr>
        <p:txBody>
          <a:bodyPr wrap="square" rtlCol="0">
            <a:spAutoFit/>
          </a:bodyPr>
          <a:lstStyle/>
          <a:p>
            <a:pPr algn="ctr"/>
            <a:r>
              <a:rPr lang="en-US" sz="3200" dirty="0" smtClean="0">
                <a:latin typeface="Algerian" pitchFamily="82" charset="0"/>
              </a:rPr>
              <a:t>Cost Analysis</a:t>
            </a:r>
            <a:endParaRPr lang="en-US" sz="3200" dirty="0">
              <a:latin typeface="Algerian" pitchFamily="82" charset="0"/>
            </a:endParaRPr>
          </a:p>
        </p:txBody>
      </p:sp>
      <p:sp>
        <p:nvSpPr>
          <p:cNvPr id="7" name="Title 1"/>
          <p:cNvSpPr>
            <a:spLocks noGrp="1"/>
          </p:cNvSpPr>
          <p:nvPr>
            <p:ph type="title"/>
          </p:nvPr>
        </p:nvSpPr>
        <p:spPr>
          <a:xfrm>
            <a:off x="685800" y="914400"/>
            <a:ext cx="4953000" cy="494264"/>
          </a:xfrm>
        </p:spPr>
        <p:txBody>
          <a:bodyPr>
            <a:noAutofit/>
          </a:bodyPr>
          <a:lstStyle/>
          <a:p>
            <a:pPr marL="68580">
              <a:spcBef>
                <a:spcPct val="20000"/>
              </a:spcBef>
              <a:buClr>
                <a:schemeClr val="accent1"/>
              </a:buClr>
              <a:buSzPct val="76000"/>
            </a:pPr>
            <a:r>
              <a:rPr lang="en-US" sz="2400" b="1" u="sng" dirty="0">
                <a:solidFill>
                  <a:prstClr val="black"/>
                </a:solidFill>
                <a:latin typeface="Calibri"/>
                <a:ea typeface="+mn-ea"/>
                <a:cs typeface="+mn-cs"/>
              </a:rPr>
              <a:t>Mat Foundation Cost </a:t>
            </a:r>
            <a:r>
              <a:rPr lang="en-US" sz="2400" b="1" u="sng" dirty="0" smtClean="0">
                <a:solidFill>
                  <a:prstClr val="black"/>
                </a:solidFill>
                <a:latin typeface="Calibri"/>
                <a:ea typeface="+mn-ea"/>
                <a:cs typeface="+mn-cs"/>
              </a:rPr>
              <a:t> Analysis:</a:t>
            </a:r>
            <a:endParaRPr lang="en-US" sz="2400" b="1" u="sng" dirty="0">
              <a:solidFill>
                <a:prstClr val="black"/>
              </a:solidFill>
              <a:latin typeface="Calibri"/>
              <a:ea typeface="+mn-ea"/>
              <a:cs typeface="+mn-cs"/>
            </a:endParaRPr>
          </a:p>
        </p:txBody>
      </p:sp>
      <p:sp>
        <p:nvSpPr>
          <p:cNvPr id="8" name="Rectangle 7"/>
          <p:cNvSpPr/>
          <p:nvPr/>
        </p:nvSpPr>
        <p:spPr>
          <a:xfrm>
            <a:off x="838200" y="1676400"/>
            <a:ext cx="6629400" cy="4185761"/>
          </a:xfrm>
          <a:prstGeom prst="rect">
            <a:avLst/>
          </a:prstGeom>
        </p:spPr>
        <p:txBody>
          <a:bodyPr wrap="square">
            <a:spAutoFit/>
          </a:bodyPr>
          <a:lstStyle/>
          <a:p>
            <a:pPr marL="342900" indent="-342900">
              <a:buClr>
                <a:schemeClr val="accent1">
                  <a:lumMod val="75000"/>
                </a:schemeClr>
              </a:buClr>
              <a:buFont typeface="Wingdings" pitchFamily="2" charset="2"/>
              <a:buChar char="Ø"/>
            </a:pPr>
            <a:r>
              <a:rPr lang="en-US" sz="2200" b="1" u="sng" dirty="0" smtClean="0">
                <a:latin typeface="Calibri"/>
              </a:rPr>
              <a:t>Excavation cost:</a:t>
            </a:r>
          </a:p>
          <a:p>
            <a:r>
              <a:rPr lang="en-US" sz="2200" dirty="0">
                <a:solidFill>
                  <a:prstClr val="black"/>
                </a:solidFill>
                <a:latin typeface="Calibri"/>
              </a:rPr>
              <a:t>Total volume of excavated soil = 565.9  CM</a:t>
            </a:r>
          </a:p>
          <a:p>
            <a:r>
              <a:rPr lang="en-US" sz="2200" dirty="0">
                <a:solidFill>
                  <a:prstClr val="black"/>
                </a:solidFill>
                <a:latin typeface="Calibri"/>
              </a:rPr>
              <a:t>Cost/</a:t>
            </a:r>
            <a:r>
              <a:rPr lang="en-US" sz="2200" dirty="0" err="1">
                <a:solidFill>
                  <a:prstClr val="black"/>
                </a:solidFill>
                <a:latin typeface="Calibri"/>
              </a:rPr>
              <a:t>hr</a:t>
            </a:r>
            <a:r>
              <a:rPr lang="en-US" sz="2200" dirty="0">
                <a:solidFill>
                  <a:prstClr val="black"/>
                </a:solidFill>
                <a:latin typeface="Calibri"/>
              </a:rPr>
              <a:t>= 400 NIS </a:t>
            </a:r>
          </a:p>
          <a:p>
            <a:r>
              <a:rPr lang="en-US" sz="2200" dirty="0">
                <a:solidFill>
                  <a:prstClr val="black"/>
                </a:solidFill>
                <a:latin typeface="Calibri"/>
              </a:rPr>
              <a:t>The productivity of excavator=100 CM/hr.</a:t>
            </a:r>
          </a:p>
          <a:p>
            <a:r>
              <a:rPr lang="en-US" sz="2200" dirty="0">
                <a:solidFill>
                  <a:prstClr val="black"/>
                </a:solidFill>
                <a:latin typeface="Calibri"/>
              </a:rPr>
              <a:t>Duration = (quantity / (productivity* no. or resources))</a:t>
            </a:r>
          </a:p>
          <a:p>
            <a:r>
              <a:rPr lang="en-US" sz="2200" dirty="0">
                <a:solidFill>
                  <a:prstClr val="black"/>
                </a:solidFill>
                <a:latin typeface="Calibri"/>
              </a:rPr>
              <a:t>Duration = 565.9 / (100*1)=5.7hrs  use 6hrs.</a:t>
            </a:r>
          </a:p>
          <a:p>
            <a:r>
              <a:rPr lang="en-US" b="1" u="sng" dirty="0" smtClean="0">
                <a:solidFill>
                  <a:schemeClr val="accent1">
                    <a:lumMod val="75000"/>
                  </a:schemeClr>
                </a:solidFill>
              </a:rPr>
              <a:t>&gt;&gt;Cost= 6*400 =2,400NIS.</a:t>
            </a:r>
          </a:p>
          <a:p>
            <a:r>
              <a:rPr lang="en-US" dirty="0" smtClean="0"/>
              <a:t> </a:t>
            </a:r>
          </a:p>
          <a:p>
            <a:endParaRPr lang="en-US" dirty="0"/>
          </a:p>
          <a:p>
            <a:endParaRPr lang="en-US" dirty="0" smtClean="0"/>
          </a:p>
          <a:p>
            <a:pPr marL="342900" indent="-342900">
              <a:buClr>
                <a:schemeClr val="accent1">
                  <a:lumMod val="75000"/>
                </a:schemeClr>
              </a:buClr>
              <a:buFont typeface="Wingdings" pitchFamily="2" charset="2"/>
              <a:buChar char="Ø"/>
            </a:pPr>
            <a:r>
              <a:rPr lang="en-US" sz="2200" b="1" u="sng" dirty="0" smtClean="0">
                <a:latin typeface="Calibri"/>
              </a:rPr>
              <a:t>Backfilling cost:</a:t>
            </a:r>
          </a:p>
          <a:p>
            <a:r>
              <a:rPr lang="en-US" sz="2200" dirty="0" smtClean="0">
                <a:solidFill>
                  <a:prstClr val="black"/>
                </a:solidFill>
                <a:latin typeface="Calibri"/>
              </a:rPr>
              <a:t>Backfill and Base coarse </a:t>
            </a:r>
          </a:p>
          <a:p>
            <a:r>
              <a:rPr lang="en-US" b="1" u="sng" dirty="0" smtClean="0">
                <a:solidFill>
                  <a:schemeClr val="accent1">
                    <a:lumMod val="75000"/>
                  </a:schemeClr>
                </a:solidFill>
              </a:rPr>
              <a:t>&gt;&gt;Cost= 10,986NIS.</a:t>
            </a:r>
            <a:endParaRPr lang="en-US" b="1" u="sng" dirty="0">
              <a:solidFill>
                <a:schemeClr val="accent1">
                  <a:lumMod val="75000"/>
                </a:schemeClr>
              </a:solidFill>
            </a:endParaRPr>
          </a:p>
        </p:txBody>
      </p:sp>
    </p:spTree>
    <p:extLst>
      <p:ext uri="{BB962C8B-B14F-4D97-AF65-F5344CB8AC3E}">
        <p14:creationId xmlns:p14="http://schemas.microsoft.com/office/powerpoint/2010/main" xmlns="" val="719936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648200" y="0"/>
            <a:ext cx="3505200" cy="584775"/>
          </a:xfrm>
          <a:prstGeom prst="rect">
            <a:avLst/>
          </a:prstGeom>
          <a:noFill/>
        </p:spPr>
        <p:txBody>
          <a:bodyPr wrap="square" rtlCol="0">
            <a:spAutoFit/>
          </a:bodyPr>
          <a:lstStyle/>
          <a:p>
            <a:pPr algn="ctr"/>
            <a:r>
              <a:rPr lang="en-US" sz="3200" dirty="0" smtClean="0">
                <a:latin typeface="Algerian" pitchFamily="82" charset="0"/>
              </a:rPr>
              <a:t>Cost Analysis</a:t>
            </a:r>
            <a:endParaRPr lang="en-US" sz="3200" dirty="0">
              <a:latin typeface="Algerian" pitchFamily="82" charset="0"/>
            </a:endParaRPr>
          </a:p>
        </p:txBody>
      </p:sp>
      <mc:AlternateContent xmlns:mc="http://schemas.openxmlformats.org/markup-compatibility/2006">
        <mc:Choice xmlns:a14="http://schemas.microsoft.com/office/drawing/2010/main" xmlns="" Requires="a14">
          <p:sp>
            <p:nvSpPr>
              <p:cNvPr id="6" name="Rectangle 5"/>
              <p:cNvSpPr/>
              <p:nvPr/>
            </p:nvSpPr>
            <p:spPr>
              <a:xfrm>
                <a:off x="457200" y="685800"/>
                <a:ext cx="8686800" cy="5729838"/>
              </a:xfrm>
              <a:prstGeom prst="rect">
                <a:avLst/>
              </a:prstGeom>
            </p:spPr>
            <p:txBody>
              <a:bodyPr wrap="square">
                <a:spAutoFit/>
              </a:bodyPr>
              <a:lstStyle/>
              <a:p>
                <a:pPr marL="342900" indent="-342900">
                  <a:buClr>
                    <a:schemeClr val="accent1">
                      <a:lumMod val="75000"/>
                    </a:schemeClr>
                  </a:buClr>
                  <a:buFont typeface="Wingdings" pitchFamily="2" charset="2"/>
                  <a:buChar char="Ø"/>
                </a:pPr>
                <a:r>
                  <a:rPr lang="en-US" sz="2200" b="1" u="sng" dirty="0" smtClean="0">
                    <a:latin typeface="Calibri"/>
                  </a:rPr>
                  <a:t>Steel </a:t>
                </a:r>
                <a:r>
                  <a:rPr lang="en-US" sz="2200" b="1" u="sng" dirty="0">
                    <a:latin typeface="Calibri"/>
                  </a:rPr>
                  <a:t>:</a:t>
                </a:r>
                <a:endParaRPr lang="en-US" sz="2200" b="1" u="sng" dirty="0" smtClean="0">
                  <a:latin typeface="Calibri"/>
                </a:endParaRPr>
              </a:p>
              <a:p>
                <a:r>
                  <a:rPr lang="en-US" sz="2200" dirty="0" smtClean="0">
                    <a:solidFill>
                      <a:prstClr val="black"/>
                    </a:solidFill>
                    <a:latin typeface="Calibri"/>
                  </a:rPr>
                  <a:t>Steel </a:t>
                </a:r>
                <a:r>
                  <a:rPr lang="en-US" sz="2200" dirty="0">
                    <a:solidFill>
                      <a:prstClr val="black"/>
                    </a:solidFill>
                    <a:latin typeface="Calibri"/>
                  </a:rPr>
                  <a:t>(kg) =  </a:t>
                </a:r>
                <a14:m>
                  <m:oMath xmlns:m="http://schemas.openxmlformats.org/officeDocument/2006/math">
                    <m:f>
                      <m:fPr>
                        <m:ctrlPr>
                          <a:rPr lang="en-US" sz="2200" i="1">
                            <a:solidFill>
                              <a:prstClr val="black"/>
                            </a:solidFill>
                            <a:latin typeface="Cambria Math"/>
                          </a:rPr>
                        </m:ctrlPr>
                      </m:fPr>
                      <m:num>
                        <m:sSup>
                          <m:sSupPr>
                            <m:ctrlPr>
                              <a:rPr lang="en-US" sz="2200" i="1">
                                <a:solidFill>
                                  <a:prstClr val="black"/>
                                </a:solidFill>
                                <a:latin typeface="Cambria Math"/>
                              </a:rPr>
                            </m:ctrlPr>
                          </m:sSupPr>
                          <m:e>
                            <m:r>
                              <a:rPr lang="en-US" sz="2200">
                                <a:solidFill>
                                  <a:prstClr val="black"/>
                                </a:solidFill>
                                <a:latin typeface="Cambria Math"/>
                              </a:rPr>
                              <m:t>𝑑</m:t>
                            </m:r>
                          </m:e>
                          <m:sup>
                            <m:r>
                              <a:rPr lang="en-US" sz="2200">
                                <a:solidFill>
                                  <a:prstClr val="black"/>
                                </a:solidFill>
                                <a:latin typeface="Cambria Math"/>
                              </a:rPr>
                              <m:t>2</m:t>
                            </m:r>
                          </m:sup>
                        </m:sSup>
                        <m:r>
                          <a:rPr lang="en-US" sz="2200">
                            <a:solidFill>
                              <a:prstClr val="black"/>
                            </a:solidFill>
                            <a:latin typeface="Cambria Math"/>
                          </a:rPr>
                          <m:t> </m:t>
                        </m:r>
                        <m:r>
                          <a:rPr lang="en-US" sz="2200">
                            <a:solidFill>
                              <a:prstClr val="black"/>
                            </a:solidFill>
                            <a:latin typeface="Cambria Math"/>
                          </a:rPr>
                          <m:t>𝑥</m:t>
                        </m:r>
                        <m:r>
                          <a:rPr lang="en-US" sz="2200">
                            <a:solidFill>
                              <a:prstClr val="black"/>
                            </a:solidFill>
                            <a:latin typeface="Cambria Math"/>
                          </a:rPr>
                          <m:t> </m:t>
                        </m:r>
                        <m:r>
                          <a:rPr lang="en-US" sz="2200">
                            <a:solidFill>
                              <a:prstClr val="black"/>
                            </a:solidFill>
                            <a:latin typeface="Cambria Math"/>
                          </a:rPr>
                          <m:t>𝑁𝑜</m:t>
                        </m:r>
                        <m:r>
                          <a:rPr lang="en-US" sz="2200">
                            <a:solidFill>
                              <a:prstClr val="black"/>
                            </a:solidFill>
                            <a:latin typeface="Cambria Math"/>
                          </a:rPr>
                          <m:t> </m:t>
                        </m:r>
                        <m:r>
                          <a:rPr lang="en-US" sz="2200">
                            <a:solidFill>
                              <a:prstClr val="black"/>
                            </a:solidFill>
                            <a:latin typeface="Cambria Math"/>
                          </a:rPr>
                          <m:t>𝑥</m:t>
                        </m:r>
                        <m:r>
                          <a:rPr lang="en-US" sz="2200">
                            <a:solidFill>
                              <a:prstClr val="black"/>
                            </a:solidFill>
                            <a:latin typeface="Cambria Math"/>
                          </a:rPr>
                          <m:t> </m:t>
                        </m:r>
                        <m:r>
                          <a:rPr lang="en-US" sz="2200">
                            <a:solidFill>
                              <a:prstClr val="black"/>
                            </a:solidFill>
                            <a:latin typeface="Cambria Math"/>
                          </a:rPr>
                          <m:t>𝐿</m:t>
                        </m:r>
                      </m:num>
                      <m:den>
                        <m:r>
                          <a:rPr lang="en-US" sz="2200">
                            <a:solidFill>
                              <a:prstClr val="black"/>
                            </a:solidFill>
                            <a:latin typeface="Cambria Math"/>
                          </a:rPr>
                          <m:t>162</m:t>
                        </m:r>
                      </m:den>
                    </m:f>
                  </m:oMath>
                </a14:m>
                <a:r>
                  <a:rPr lang="en-US" sz="2200" dirty="0">
                    <a:solidFill>
                      <a:prstClr val="black"/>
                    </a:solidFill>
                    <a:latin typeface="Calibri"/>
                  </a:rPr>
                  <a:t> ,     </a:t>
                </a:r>
                <a:r>
                  <a:rPr lang="el-GR" sz="2200" dirty="0">
                    <a:solidFill>
                      <a:prstClr val="black"/>
                    </a:solidFill>
                    <a:latin typeface="Calibri"/>
                  </a:rPr>
                  <a:t>φ</a:t>
                </a:r>
                <a:r>
                  <a:rPr lang="en-US" sz="2200" dirty="0">
                    <a:solidFill>
                      <a:prstClr val="black"/>
                    </a:solidFill>
                    <a:latin typeface="Calibri"/>
                  </a:rPr>
                  <a:t> = 18</a:t>
                </a:r>
              </a:p>
              <a:p>
                <a:r>
                  <a:rPr lang="en-US" sz="2200" dirty="0">
                    <a:solidFill>
                      <a:prstClr val="black"/>
                    </a:solidFill>
                    <a:latin typeface="Calibri"/>
                  </a:rPr>
                  <a:t>Total Steel weight = </a:t>
                </a:r>
                <a:r>
                  <a:rPr lang="en-US" sz="2200" dirty="0" smtClean="0">
                    <a:solidFill>
                      <a:prstClr val="black"/>
                    </a:solidFill>
                    <a:latin typeface="Calibri"/>
                  </a:rPr>
                  <a:t>14,275  </a:t>
                </a:r>
                <a:r>
                  <a:rPr lang="en-US" sz="2200" dirty="0">
                    <a:solidFill>
                      <a:prstClr val="black"/>
                    </a:solidFill>
                    <a:latin typeface="Calibri"/>
                  </a:rPr>
                  <a:t>kg   &gt;&gt;&gt; </a:t>
                </a:r>
                <a:r>
                  <a:rPr lang="en-US" sz="2200" dirty="0" smtClean="0">
                    <a:solidFill>
                      <a:prstClr val="black"/>
                    </a:solidFill>
                    <a:latin typeface="Calibri"/>
                  </a:rPr>
                  <a:t>14.27 Ton </a:t>
                </a:r>
                <a:endParaRPr lang="en-US" sz="2200" dirty="0">
                  <a:solidFill>
                    <a:prstClr val="black"/>
                  </a:solidFill>
                  <a:latin typeface="Calibri"/>
                </a:endParaRPr>
              </a:p>
              <a:p>
                <a:endParaRPr lang="en-US" sz="2400" dirty="0">
                  <a:solidFill>
                    <a:prstClr val="black"/>
                  </a:solidFill>
                  <a:latin typeface="Calibri"/>
                </a:endParaRPr>
              </a:p>
              <a:p>
                <a:r>
                  <a:rPr lang="en-US" sz="2200" b="1" u="sng" dirty="0">
                    <a:solidFill>
                      <a:schemeClr val="accent1">
                        <a:lumMod val="75000"/>
                      </a:schemeClr>
                    </a:solidFill>
                    <a:latin typeface="Calibri"/>
                  </a:rPr>
                  <a:t>&gt;&gt;&gt;Cost = 14274.9*3.2NIS/Kg =</a:t>
                </a:r>
                <a:r>
                  <a:rPr lang="en-US" sz="2200" b="1" u="sng" dirty="0" smtClean="0">
                    <a:solidFill>
                      <a:schemeClr val="accent1">
                        <a:lumMod val="75000"/>
                      </a:schemeClr>
                    </a:solidFill>
                    <a:latin typeface="Calibri"/>
                  </a:rPr>
                  <a:t>45,679 </a:t>
                </a:r>
                <a:r>
                  <a:rPr lang="en-US" sz="2200" b="1" u="sng" dirty="0">
                    <a:solidFill>
                      <a:schemeClr val="accent1">
                        <a:lumMod val="75000"/>
                      </a:schemeClr>
                    </a:solidFill>
                    <a:latin typeface="Calibri"/>
                  </a:rPr>
                  <a:t>NIS</a:t>
                </a:r>
              </a:p>
              <a:p>
                <a:endParaRPr lang="en-US" sz="2200" dirty="0" smtClean="0">
                  <a:solidFill>
                    <a:prstClr val="black"/>
                  </a:solidFill>
                  <a:latin typeface="Calibri"/>
                </a:endParaRPr>
              </a:p>
              <a:p>
                <a:endParaRPr lang="en-US" sz="2200" dirty="0">
                  <a:solidFill>
                    <a:prstClr val="black"/>
                  </a:solidFill>
                  <a:latin typeface="Calibri"/>
                </a:endParaRPr>
              </a:p>
              <a:p>
                <a:pPr marL="342900" indent="-342900">
                  <a:buClr>
                    <a:schemeClr val="accent1">
                      <a:lumMod val="75000"/>
                    </a:schemeClr>
                  </a:buClr>
                  <a:buFont typeface="Wingdings" pitchFamily="2" charset="2"/>
                  <a:buChar char="Ø"/>
                </a:pPr>
                <a:r>
                  <a:rPr lang="en-US" sz="2200" b="1" u="sng" dirty="0" smtClean="0">
                    <a:latin typeface="Calibri"/>
                  </a:rPr>
                  <a:t>Concrete :</a:t>
                </a:r>
              </a:p>
              <a:p>
                <a:r>
                  <a:rPr lang="en-US" sz="2200" dirty="0">
                    <a:solidFill>
                      <a:prstClr val="black"/>
                    </a:solidFill>
                    <a:latin typeface="Calibri"/>
                  </a:rPr>
                  <a:t>Total  volume of concrete = 229.88  CM</a:t>
                </a:r>
              </a:p>
              <a:p>
                <a:r>
                  <a:rPr lang="en-US" sz="2200" dirty="0">
                    <a:solidFill>
                      <a:prstClr val="black"/>
                    </a:solidFill>
                    <a:latin typeface="Calibri"/>
                  </a:rPr>
                  <a:t>Concrete cost = </a:t>
                </a:r>
                <a:r>
                  <a:rPr lang="en-US" sz="2200" dirty="0" smtClean="0">
                    <a:solidFill>
                      <a:prstClr val="black"/>
                    </a:solidFill>
                    <a:latin typeface="Calibri"/>
                  </a:rPr>
                  <a:t>229.88*320NIS/CM=73,562NIS</a:t>
                </a:r>
              </a:p>
              <a:p>
                <a:endParaRPr lang="en-US" sz="2200" dirty="0">
                  <a:solidFill>
                    <a:prstClr val="black"/>
                  </a:solidFill>
                  <a:latin typeface="Calibri"/>
                </a:endParaRPr>
              </a:p>
              <a:p>
                <a:r>
                  <a:rPr lang="en-US" sz="2200" dirty="0">
                    <a:solidFill>
                      <a:prstClr val="black"/>
                    </a:solidFill>
                    <a:latin typeface="Calibri"/>
                  </a:rPr>
                  <a:t>Total cost = (concrete +steel +excavation &amp; backfilling) = </a:t>
                </a:r>
                <a:r>
                  <a:rPr lang="en-US" sz="2200" dirty="0" smtClean="0">
                    <a:solidFill>
                      <a:prstClr val="black"/>
                    </a:solidFill>
                    <a:latin typeface="Calibri"/>
                  </a:rPr>
                  <a:t>132,628NIS</a:t>
                </a:r>
                <a:endParaRPr lang="en-US" sz="2200" dirty="0">
                  <a:solidFill>
                    <a:prstClr val="black"/>
                  </a:solidFill>
                  <a:latin typeface="Calibri"/>
                </a:endParaRPr>
              </a:p>
              <a:p>
                <a:r>
                  <a:rPr lang="en-US" sz="2200" dirty="0">
                    <a:solidFill>
                      <a:prstClr val="black"/>
                    </a:solidFill>
                    <a:latin typeface="Calibri"/>
                  </a:rPr>
                  <a:t>Indirect cost=(</a:t>
                </a:r>
                <a:r>
                  <a:rPr lang="en-US" sz="2200" dirty="0" err="1">
                    <a:solidFill>
                      <a:prstClr val="black"/>
                    </a:solidFill>
                    <a:latin typeface="Calibri"/>
                  </a:rPr>
                  <a:t>Tax+Profit+overhead</a:t>
                </a:r>
                <a:r>
                  <a:rPr lang="en-US" sz="2200" dirty="0" smtClean="0">
                    <a:solidFill>
                      <a:prstClr val="black"/>
                    </a:solidFill>
                    <a:latin typeface="Calibri"/>
                  </a:rPr>
                  <a:t>)%=0.3xCost=0.3*132627=39,788NIS</a:t>
                </a:r>
                <a:endParaRPr lang="en-US" sz="2200" dirty="0">
                  <a:solidFill>
                    <a:prstClr val="black"/>
                  </a:solidFill>
                  <a:latin typeface="Calibri"/>
                </a:endParaRPr>
              </a:p>
              <a:p>
                <a:pPr indent="-342900">
                  <a:buClr>
                    <a:schemeClr val="accent1">
                      <a:lumMod val="75000"/>
                    </a:schemeClr>
                  </a:buClr>
                  <a:buFont typeface="Wingdings" pitchFamily="2" charset="2"/>
                  <a:buChar char="v"/>
                </a:pPr>
                <a:endParaRPr lang="en-US" sz="2200" b="1" u="sng" dirty="0" smtClean="0">
                  <a:solidFill>
                    <a:schemeClr val="accent1">
                      <a:lumMod val="75000"/>
                    </a:schemeClr>
                  </a:solidFill>
                  <a:latin typeface="Calibri"/>
                </a:endParaRPr>
              </a:p>
              <a:p>
                <a:pPr indent="-342900">
                  <a:buFont typeface="Wingdings" pitchFamily="2" charset="2"/>
                  <a:buChar char=""/>
                </a:pPr>
                <a:r>
                  <a:rPr lang="en-US" sz="2200" b="1" u="sng" dirty="0" smtClean="0">
                    <a:solidFill>
                      <a:schemeClr val="accent1">
                        <a:lumMod val="75000"/>
                      </a:schemeClr>
                    </a:solidFill>
                    <a:latin typeface="Calibri"/>
                  </a:rPr>
                  <a:t>&gt;&gt;&gt;</a:t>
                </a:r>
                <a:r>
                  <a:rPr lang="en-US" sz="2200" b="1" u="sng" dirty="0">
                    <a:solidFill>
                      <a:schemeClr val="accent1">
                        <a:lumMod val="75000"/>
                      </a:schemeClr>
                    </a:solidFill>
                    <a:latin typeface="Calibri"/>
                  </a:rPr>
                  <a:t>Price = </a:t>
                </a:r>
                <a:r>
                  <a:rPr lang="en-US" sz="2200" b="1" u="sng" dirty="0" smtClean="0">
                    <a:solidFill>
                      <a:schemeClr val="accent1">
                        <a:lumMod val="75000"/>
                      </a:schemeClr>
                    </a:solidFill>
                    <a:latin typeface="Calibri"/>
                  </a:rPr>
                  <a:t>132,628+39,788=172,416 NIS</a:t>
                </a:r>
                <a:endParaRPr lang="en-US" sz="2200" b="1" u="sng" dirty="0">
                  <a:solidFill>
                    <a:schemeClr val="accent1">
                      <a:lumMod val="75000"/>
                    </a:schemeClr>
                  </a:solidFill>
                  <a:latin typeface="Calibri"/>
                </a:endParaRPr>
              </a:p>
              <a:p>
                <a:pPr marL="342900" indent="-342900">
                  <a:buClr>
                    <a:schemeClr val="accent1">
                      <a:lumMod val="75000"/>
                    </a:schemeClr>
                  </a:buClr>
                  <a:buFont typeface="Wingdings" pitchFamily="2" charset="2"/>
                  <a:buChar char="v"/>
                </a:pPr>
                <a:endParaRPr lang="en-US" sz="2200" b="1" u="sng" dirty="0" smtClean="0">
                  <a:latin typeface="Calibri"/>
                </a:endParaRPr>
              </a:p>
            </p:txBody>
          </p:sp>
        </mc:Choice>
        <mc:Fallback>
          <p:sp>
            <p:nvSpPr>
              <p:cNvPr id="6" name="Rectangle 5"/>
              <p:cNvSpPr>
                <a:spLocks noRot="1" noChangeAspect="1" noMove="1" noResize="1" noEditPoints="1" noAdjustHandles="1" noChangeArrowheads="1" noChangeShapeType="1" noTextEdit="1"/>
              </p:cNvSpPr>
              <p:nvPr/>
            </p:nvSpPr>
            <p:spPr>
              <a:xfrm>
                <a:off x="457200" y="685800"/>
                <a:ext cx="8686800" cy="5729838"/>
              </a:xfrm>
              <a:prstGeom prst="rect">
                <a:avLst/>
              </a:prstGeom>
              <a:blipFill rotWithShape="1">
                <a:blip r:embed="rId3"/>
                <a:stretch>
                  <a:fillRect l="-1053" t="-639" b="-1171"/>
                </a:stretch>
              </a:blipFill>
            </p:spPr>
            <p:txBody>
              <a:bodyPr/>
              <a:lstStyle/>
              <a:p>
                <a:r>
                  <a:rPr lang="en-US">
                    <a:noFill/>
                  </a:rPr>
                  <a:t> </a:t>
                </a:r>
              </a:p>
            </p:txBody>
          </p:sp>
        </mc:Fallback>
      </mc:AlternateContent>
    </p:spTree>
    <p:extLst>
      <p:ext uri="{BB962C8B-B14F-4D97-AF65-F5344CB8AC3E}">
        <p14:creationId xmlns:p14="http://schemas.microsoft.com/office/powerpoint/2010/main" xmlns="" val="2279849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648200" y="0"/>
            <a:ext cx="3505200" cy="584775"/>
          </a:xfrm>
          <a:prstGeom prst="rect">
            <a:avLst/>
          </a:prstGeom>
          <a:noFill/>
        </p:spPr>
        <p:txBody>
          <a:bodyPr wrap="square" rtlCol="0">
            <a:spAutoFit/>
          </a:bodyPr>
          <a:lstStyle/>
          <a:p>
            <a:pPr algn="ctr"/>
            <a:r>
              <a:rPr lang="en-US" sz="3200" dirty="0" smtClean="0">
                <a:latin typeface="Algerian" pitchFamily="82" charset="0"/>
              </a:rPr>
              <a:t>Cost Analysis</a:t>
            </a:r>
            <a:endParaRPr lang="en-US" sz="3200" dirty="0">
              <a:latin typeface="Algerian" pitchFamily="82" charset="0"/>
            </a:endParaRPr>
          </a:p>
        </p:txBody>
      </p:sp>
      <p:sp>
        <p:nvSpPr>
          <p:cNvPr id="6" name="Title 1"/>
          <p:cNvSpPr txBox="1">
            <a:spLocks/>
          </p:cNvSpPr>
          <p:nvPr/>
        </p:nvSpPr>
        <p:spPr>
          <a:xfrm>
            <a:off x="609600" y="930322"/>
            <a:ext cx="4191000" cy="669878"/>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u="sng" dirty="0">
                <a:solidFill>
                  <a:prstClr val="black"/>
                </a:solidFill>
                <a:latin typeface="Calibri"/>
                <a:ea typeface="+mn-ea"/>
                <a:cs typeface="+mn-cs"/>
              </a:rPr>
              <a:t>Pile Foundation Cost </a:t>
            </a:r>
            <a:r>
              <a:rPr lang="en-US" sz="2400" b="1" u="sng" dirty="0" smtClean="0">
                <a:solidFill>
                  <a:prstClr val="black"/>
                </a:solidFill>
                <a:latin typeface="Calibri"/>
                <a:ea typeface="+mn-ea"/>
                <a:cs typeface="+mn-cs"/>
              </a:rPr>
              <a:t>Analysis:</a:t>
            </a:r>
            <a:endParaRPr lang="en-US" sz="2400" b="1" u="sng" dirty="0">
              <a:solidFill>
                <a:prstClr val="black"/>
              </a:solidFill>
              <a:latin typeface="Calibri"/>
              <a:ea typeface="+mn-ea"/>
              <a:cs typeface="+mn-cs"/>
            </a:endParaRPr>
          </a:p>
        </p:txBody>
      </p:sp>
      <mc:AlternateContent xmlns:mc="http://schemas.openxmlformats.org/markup-compatibility/2006">
        <mc:Choice xmlns:a14="http://schemas.microsoft.com/office/drawing/2010/main" xmlns="" Requires="a14">
          <p:sp>
            <p:nvSpPr>
              <p:cNvPr id="7" name="Rectangle 6"/>
              <p:cNvSpPr/>
              <p:nvPr/>
            </p:nvSpPr>
            <p:spPr>
              <a:xfrm>
                <a:off x="533400" y="1600200"/>
                <a:ext cx="8534400" cy="4410438"/>
              </a:xfrm>
              <a:prstGeom prst="rect">
                <a:avLst/>
              </a:prstGeom>
            </p:spPr>
            <p:txBody>
              <a:bodyPr wrap="square">
                <a:spAutoFit/>
              </a:bodyPr>
              <a:lstStyle/>
              <a:p>
                <a:pPr marL="342900" indent="-342900">
                  <a:buClr>
                    <a:schemeClr val="accent1">
                      <a:lumMod val="75000"/>
                    </a:schemeClr>
                  </a:buClr>
                  <a:buFont typeface="Wingdings" pitchFamily="2" charset="2"/>
                  <a:buChar char="Ø"/>
                </a:pPr>
                <a:r>
                  <a:rPr lang="en-US" sz="2200" b="1" u="sng" dirty="0" smtClean="0">
                    <a:latin typeface="Calibri"/>
                  </a:rPr>
                  <a:t>Concrete:</a:t>
                </a:r>
              </a:p>
              <a:p>
                <a:r>
                  <a:rPr lang="en-US" sz="2200" dirty="0" smtClean="0">
                    <a:solidFill>
                      <a:prstClr val="black"/>
                    </a:solidFill>
                    <a:latin typeface="Calibri"/>
                  </a:rPr>
                  <a:t>Volume</a:t>
                </a:r>
                <a:r>
                  <a:rPr lang="en-US" sz="2200" dirty="0">
                    <a:solidFill>
                      <a:prstClr val="black"/>
                    </a:solidFill>
                    <a:latin typeface="Calibri"/>
                  </a:rPr>
                  <a:t>, pile =</a:t>
                </a:r>
                <a14:m>
                  <m:oMath xmlns:m="http://schemas.openxmlformats.org/officeDocument/2006/math">
                    <m:f>
                      <m:fPr>
                        <m:ctrlPr>
                          <a:rPr lang="en-US" sz="2200" i="1">
                            <a:solidFill>
                              <a:prstClr val="black"/>
                            </a:solidFill>
                            <a:latin typeface="Cambria Math"/>
                          </a:rPr>
                        </m:ctrlPr>
                      </m:fPr>
                      <m:num>
                        <m:r>
                          <a:rPr lang="en-US" sz="2200">
                            <a:solidFill>
                              <a:prstClr val="black"/>
                            </a:solidFill>
                            <a:latin typeface="Cambria Math"/>
                          </a:rPr>
                          <m:t>𝜋</m:t>
                        </m:r>
                        <m:sSup>
                          <m:sSupPr>
                            <m:ctrlPr>
                              <a:rPr lang="en-US" sz="2200" i="1">
                                <a:solidFill>
                                  <a:prstClr val="black"/>
                                </a:solidFill>
                                <a:latin typeface="Cambria Math"/>
                              </a:rPr>
                            </m:ctrlPr>
                          </m:sSupPr>
                          <m:e>
                            <m:r>
                              <a:rPr lang="en-US" sz="2200">
                                <a:solidFill>
                                  <a:prstClr val="black"/>
                                </a:solidFill>
                                <a:latin typeface="Cambria Math"/>
                              </a:rPr>
                              <m:t> </m:t>
                            </m:r>
                            <m:r>
                              <a:rPr lang="en-US" sz="2200">
                                <a:solidFill>
                                  <a:prstClr val="black"/>
                                </a:solidFill>
                                <a:latin typeface="Cambria Math"/>
                              </a:rPr>
                              <m:t>𝑥</m:t>
                            </m:r>
                            <m:r>
                              <a:rPr lang="en-US" sz="2200">
                                <a:solidFill>
                                  <a:prstClr val="black"/>
                                </a:solidFill>
                                <a:latin typeface="Cambria Math"/>
                              </a:rPr>
                              <m:t> </m:t>
                            </m:r>
                            <m:r>
                              <a:rPr lang="en-US" sz="2200">
                                <a:solidFill>
                                  <a:prstClr val="black"/>
                                </a:solidFill>
                                <a:latin typeface="Cambria Math"/>
                              </a:rPr>
                              <m:t>𝑑</m:t>
                            </m:r>
                          </m:e>
                          <m:sup>
                            <m:r>
                              <a:rPr lang="en-US" sz="2200">
                                <a:solidFill>
                                  <a:prstClr val="black"/>
                                </a:solidFill>
                                <a:latin typeface="Cambria Math"/>
                              </a:rPr>
                              <m:t>2</m:t>
                            </m:r>
                          </m:sup>
                        </m:sSup>
                        <m:r>
                          <a:rPr lang="en-US" sz="2200">
                            <a:solidFill>
                              <a:prstClr val="black"/>
                            </a:solidFill>
                            <a:latin typeface="Cambria Math"/>
                          </a:rPr>
                          <m:t>𝑥</m:t>
                        </m:r>
                        <m:r>
                          <a:rPr lang="en-US" sz="2200">
                            <a:solidFill>
                              <a:prstClr val="black"/>
                            </a:solidFill>
                            <a:latin typeface="Cambria Math"/>
                          </a:rPr>
                          <m:t> </m:t>
                        </m:r>
                        <m:r>
                          <a:rPr lang="en-US" sz="2200">
                            <a:solidFill>
                              <a:prstClr val="black"/>
                            </a:solidFill>
                            <a:latin typeface="Cambria Math"/>
                          </a:rPr>
                          <m:t>𝐿</m:t>
                        </m:r>
                      </m:num>
                      <m:den>
                        <m:r>
                          <a:rPr lang="en-US" sz="2200">
                            <a:solidFill>
                              <a:prstClr val="black"/>
                            </a:solidFill>
                            <a:latin typeface="Cambria Math"/>
                          </a:rPr>
                          <m:t>4</m:t>
                        </m:r>
                      </m:den>
                    </m:f>
                  </m:oMath>
                </a14:m>
                <a:r>
                  <a:rPr lang="en-US" sz="2200" dirty="0" err="1">
                    <a:solidFill>
                      <a:prstClr val="black"/>
                    </a:solidFill>
                    <a:latin typeface="Calibri"/>
                  </a:rPr>
                  <a:t>xNo.of</a:t>
                </a:r>
                <a:r>
                  <a:rPr lang="en-US" sz="2200" dirty="0">
                    <a:solidFill>
                      <a:prstClr val="black"/>
                    </a:solidFill>
                    <a:latin typeface="Calibri"/>
                  </a:rPr>
                  <a:t> piles =5x53=266 CM</a:t>
                </a:r>
              </a:p>
              <a:p>
                <a:r>
                  <a:rPr lang="en-US" sz="2200" dirty="0">
                    <a:solidFill>
                      <a:prstClr val="black"/>
                    </a:solidFill>
                    <a:latin typeface="Calibri"/>
                  </a:rPr>
                  <a:t>Volume ,Cap=</a:t>
                </a:r>
                <a:r>
                  <a:rPr lang="en-US" sz="2200" dirty="0" err="1">
                    <a:solidFill>
                      <a:prstClr val="black"/>
                    </a:solidFill>
                    <a:latin typeface="Calibri"/>
                  </a:rPr>
                  <a:t>L.W.DxNo</a:t>
                </a:r>
                <a:r>
                  <a:rPr lang="en-US" sz="2200" dirty="0">
                    <a:solidFill>
                      <a:prstClr val="black"/>
                    </a:solidFill>
                    <a:latin typeface="Calibri"/>
                  </a:rPr>
                  <a:t>.= 1.6x1.6x.85x29= 63 CM</a:t>
                </a:r>
              </a:p>
              <a:p>
                <a:endParaRPr lang="en-US" sz="2200" dirty="0">
                  <a:solidFill>
                    <a:prstClr val="black"/>
                  </a:solidFill>
                  <a:latin typeface="Calibri"/>
                </a:endParaRPr>
              </a:p>
              <a:p>
                <a:pPr>
                  <a:lnSpc>
                    <a:spcPct val="80000"/>
                  </a:lnSpc>
                </a:pPr>
                <a:r>
                  <a:rPr lang="en-US" sz="2200" b="1" u="sng" dirty="0">
                    <a:solidFill>
                      <a:schemeClr val="accent1">
                        <a:lumMod val="75000"/>
                      </a:schemeClr>
                    </a:solidFill>
                    <a:latin typeface="Calibri"/>
                  </a:rPr>
                  <a:t>&gt;&gt;&gt;Cost= (</a:t>
                </a:r>
                <a:r>
                  <a:rPr lang="en-US" sz="2200" b="1" u="sng" dirty="0" smtClean="0">
                    <a:solidFill>
                      <a:schemeClr val="accent1">
                        <a:lumMod val="75000"/>
                      </a:schemeClr>
                    </a:solidFill>
                    <a:latin typeface="Calibri"/>
                  </a:rPr>
                  <a:t>266.4+63.1)x320=105,440 </a:t>
                </a:r>
                <a:r>
                  <a:rPr lang="en-US" sz="2200" b="1" u="sng" dirty="0">
                    <a:solidFill>
                      <a:schemeClr val="accent1">
                        <a:lumMod val="75000"/>
                      </a:schemeClr>
                    </a:solidFill>
                    <a:latin typeface="Calibri"/>
                  </a:rPr>
                  <a:t>NIS.</a:t>
                </a:r>
              </a:p>
              <a:p>
                <a:pPr>
                  <a:lnSpc>
                    <a:spcPct val="80000"/>
                  </a:lnSpc>
                </a:pPr>
                <a:endParaRPr lang="en-US" sz="2200" dirty="0" smtClean="0">
                  <a:solidFill>
                    <a:prstClr val="black"/>
                  </a:solidFill>
                  <a:latin typeface="Calibri"/>
                </a:endParaRPr>
              </a:p>
              <a:p>
                <a:pPr>
                  <a:lnSpc>
                    <a:spcPct val="80000"/>
                  </a:lnSpc>
                </a:pPr>
                <a:endParaRPr lang="en-US" sz="2200" dirty="0">
                  <a:solidFill>
                    <a:prstClr val="black"/>
                  </a:solidFill>
                  <a:latin typeface="Calibri"/>
                </a:endParaRPr>
              </a:p>
              <a:p>
                <a:pPr>
                  <a:lnSpc>
                    <a:spcPct val="80000"/>
                  </a:lnSpc>
                </a:pPr>
                <a:endParaRPr lang="en-US" sz="2200" dirty="0">
                  <a:solidFill>
                    <a:prstClr val="black"/>
                  </a:solidFill>
                  <a:latin typeface="Calibri"/>
                </a:endParaRPr>
              </a:p>
              <a:p>
                <a:pPr marL="342900" indent="-342900">
                  <a:buClr>
                    <a:schemeClr val="accent1">
                      <a:lumMod val="75000"/>
                    </a:schemeClr>
                  </a:buClr>
                  <a:buFont typeface="Wingdings" pitchFamily="2" charset="2"/>
                  <a:buChar char="Ø"/>
                </a:pPr>
                <a:r>
                  <a:rPr lang="en-US" sz="2200" b="1" u="sng" dirty="0" smtClean="0">
                    <a:latin typeface="Calibri"/>
                  </a:rPr>
                  <a:t>Steel :-</a:t>
                </a:r>
                <a:endParaRPr lang="en-US" sz="2200" b="1" u="sng" dirty="0">
                  <a:latin typeface="Calibri"/>
                </a:endParaRPr>
              </a:p>
              <a:p>
                <a:r>
                  <a:rPr lang="en-US" sz="2200" dirty="0" smtClean="0">
                    <a:solidFill>
                      <a:prstClr val="black"/>
                    </a:solidFill>
                    <a:latin typeface="Calibri"/>
                  </a:rPr>
                  <a:t>**(</a:t>
                </a:r>
                <a:r>
                  <a:rPr lang="en-US" sz="2200" dirty="0" err="1">
                    <a:solidFill>
                      <a:prstClr val="black"/>
                    </a:solidFill>
                    <a:latin typeface="Calibri"/>
                  </a:rPr>
                  <a:t>As,pile</a:t>
                </a:r>
                <a:r>
                  <a:rPr lang="en-US" sz="2200" dirty="0">
                    <a:solidFill>
                      <a:prstClr val="black"/>
                    </a:solidFill>
                    <a:latin typeface="Calibri"/>
                  </a:rPr>
                  <a:t> +  </a:t>
                </a:r>
                <a:r>
                  <a:rPr lang="en-US" sz="2200" dirty="0" err="1">
                    <a:solidFill>
                      <a:prstClr val="black"/>
                    </a:solidFill>
                    <a:latin typeface="Calibri"/>
                  </a:rPr>
                  <a:t>Stirrups,pile</a:t>
                </a:r>
                <a:r>
                  <a:rPr lang="en-US" sz="2200" dirty="0">
                    <a:solidFill>
                      <a:prstClr val="black"/>
                    </a:solidFill>
                    <a:latin typeface="Calibri"/>
                  </a:rPr>
                  <a:t>)</a:t>
                </a:r>
                <a:r>
                  <a:rPr lang="en-US" sz="2200" dirty="0" err="1">
                    <a:solidFill>
                      <a:prstClr val="black"/>
                    </a:solidFill>
                    <a:latin typeface="Calibri"/>
                  </a:rPr>
                  <a:t>xNo</a:t>
                </a:r>
                <a:r>
                  <a:rPr lang="en-US" sz="2200" dirty="0">
                    <a:solidFill>
                      <a:prstClr val="black"/>
                    </a:solidFill>
                    <a:latin typeface="Calibri"/>
                  </a:rPr>
                  <a:t>. =(218+32.2)x53= </a:t>
                </a:r>
                <a:r>
                  <a:rPr lang="en-US" sz="2200" dirty="0" smtClean="0">
                    <a:solidFill>
                      <a:prstClr val="black"/>
                    </a:solidFill>
                    <a:latin typeface="Calibri"/>
                  </a:rPr>
                  <a:t>250x53=13,264 </a:t>
                </a:r>
                <a:r>
                  <a:rPr lang="en-US" sz="2200" dirty="0">
                    <a:solidFill>
                      <a:prstClr val="black"/>
                    </a:solidFill>
                    <a:latin typeface="Calibri"/>
                  </a:rPr>
                  <a:t>kg</a:t>
                </a:r>
              </a:p>
              <a:p>
                <a:r>
                  <a:rPr lang="en-US" sz="2200" dirty="0" smtClean="0">
                    <a:solidFill>
                      <a:prstClr val="black"/>
                    </a:solidFill>
                    <a:latin typeface="Calibri"/>
                  </a:rPr>
                  <a:t>**Pile </a:t>
                </a:r>
                <a:r>
                  <a:rPr lang="en-US" sz="2200" dirty="0">
                    <a:solidFill>
                      <a:prstClr val="black"/>
                    </a:solidFill>
                    <a:latin typeface="Calibri"/>
                  </a:rPr>
                  <a:t>Cap (Kg) = </a:t>
                </a:r>
                <a:r>
                  <a:rPr lang="en-US" sz="2200" dirty="0" smtClean="0">
                    <a:solidFill>
                      <a:prstClr val="black"/>
                    </a:solidFill>
                    <a:latin typeface="Calibri"/>
                  </a:rPr>
                  <a:t>54x27=1,458 </a:t>
                </a:r>
                <a:r>
                  <a:rPr lang="en-US" sz="2200" dirty="0">
                    <a:solidFill>
                      <a:prstClr val="black"/>
                    </a:solidFill>
                    <a:latin typeface="Calibri"/>
                  </a:rPr>
                  <a:t>kg.</a:t>
                </a:r>
              </a:p>
              <a:p>
                <a:endParaRPr lang="en-US" sz="2200" dirty="0">
                  <a:solidFill>
                    <a:prstClr val="black"/>
                  </a:solidFill>
                  <a:latin typeface="Calibri"/>
                </a:endParaRPr>
              </a:p>
              <a:p>
                <a:r>
                  <a:rPr lang="en-US" sz="2200" b="1" u="sng" dirty="0" smtClean="0">
                    <a:solidFill>
                      <a:schemeClr val="accent1">
                        <a:lumMod val="75000"/>
                      </a:schemeClr>
                    </a:solidFill>
                    <a:latin typeface="Calibri"/>
                  </a:rPr>
                  <a:t>&gt;&gt;</a:t>
                </a:r>
                <a:r>
                  <a:rPr lang="en-US" sz="2200" b="1" u="sng" dirty="0">
                    <a:solidFill>
                      <a:schemeClr val="accent1">
                        <a:lumMod val="75000"/>
                      </a:schemeClr>
                    </a:solidFill>
                    <a:latin typeface="Calibri"/>
                  </a:rPr>
                  <a:t>Cost = (1458+13264.3) X3.2NIS/Kg= </a:t>
                </a:r>
                <a:r>
                  <a:rPr lang="en-US" sz="2200" b="1" u="sng" dirty="0" smtClean="0">
                    <a:solidFill>
                      <a:schemeClr val="accent1">
                        <a:lumMod val="75000"/>
                      </a:schemeClr>
                    </a:solidFill>
                    <a:latin typeface="Calibri"/>
                  </a:rPr>
                  <a:t>47,111 NIS.</a:t>
                </a:r>
                <a:endParaRPr lang="en-US" sz="2200" b="1" u="sng" dirty="0">
                  <a:solidFill>
                    <a:schemeClr val="accent1">
                      <a:lumMod val="75000"/>
                    </a:schemeClr>
                  </a:solidFill>
                  <a:latin typeface="Calibri"/>
                </a:endParaRPr>
              </a:p>
            </p:txBody>
          </p:sp>
        </mc:Choice>
        <mc:Fallback>
          <p:sp>
            <p:nvSpPr>
              <p:cNvPr id="7" name="Rectangle 6"/>
              <p:cNvSpPr>
                <a:spLocks noRot="1" noChangeAspect="1" noMove="1" noResize="1" noEditPoints="1" noAdjustHandles="1" noChangeArrowheads="1" noChangeShapeType="1" noTextEdit="1"/>
              </p:cNvSpPr>
              <p:nvPr/>
            </p:nvSpPr>
            <p:spPr>
              <a:xfrm>
                <a:off x="533400" y="1600200"/>
                <a:ext cx="8534400" cy="4410438"/>
              </a:xfrm>
              <a:prstGeom prst="rect">
                <a:avLst/>
              </a:prstGeom>
              <a:blipFill rotWithShape="1">
                <a:blip r:embed="rId3"/>
                <a:stretch>
                  <a:fillRect l="-929" t="-830" b="-1660"/>
                </a:stretch>
              </a:blipFill>
            </p:spPr>
            <p:txBody>
              <a:bodyPr/>
              <a:lstStyle/>
              <a:p>
                <a:r>
                  <a:rPr lang="en-US">
                    <a:noFill/>
                  </a:rPr>
                  <a:t> </a:t>
                </a:r>
              </a:p>
            </p:txBody>
          </p:sp>
        </mc:Fallback>
      </mc:AlternateContent>
    </p:spTree>
    <p:extLst>
      <p:ext uri="{BB962C8B-B14F-4D97-AF65-F5344CB8AC3E}">
        <p14:creationId xmlns:p14="http://schemas.microsoft.com/office/powerpoint/2010/main" xmlns="" val="4127370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648200" y="0"/>
            <a:ext cx="3505200" cy="584775"/>
          </a:xfrm>
          <a:prstGeom prst="rect">
            <a:avLst/>
          </a:prstGeom>
          <a:noFill/>
        </p:spPr>
        <p:txBody>
          <a:bodyPr wrap="square" rtlCol="0">
            <a:spAutoFit/>
          </a:bodyPr>
          <a:lstStyle/>
          <a:p>
            <a:pPr algn="ctr"/>
            <a:r>
              <a:rPr lang="en-US" sz="3200" dirty="0" smtClean="0">
                <a:latin typeface="Algerian" pitchFamily="82" charset="0"/>
              </a:rPr>
              <a:t>Cost Analysis</a:t>
            </a:r>
            <a:endParaRPr lang="en-US" sz="3200" dirty="0">
              <a:latin typeface="Algerian" pitchFamily="82" charset="0"/>
            </a:endParaRPr>
          </a:p>
        </p:txBody>
      </p:sp>
      <p:sp>
        <p:nvSpPr>
          <p:cNvPr id="6" name="Rectangle 5"/>
          <p:cNvSpPr/>
          <p:nvPr/>
        </p:nvSpPr>
        <p:spPr>
          <a:xfrm>
            <a:off x="381000" y="838200"/>
            <a:ext cx="8763001" cy="3877985"/>
          </a:xfrm>
          <a:prstGeom prst="rect">
            <a:avLst/>
          </a:prstGeom>
        </p:spPr>
        <p:txBody>
          <a:bodyPr wrap="square">
            <a:spAutoFit/>
          </a:bodyPr>
          <a:lstStyle/>
          <a:p>
            <a:pPr marL="342900" indent="-342900">
              <a:buClr>
                <a:schemeClr val="accent1">
                  <a:lumMod val="75000"/>
                </a:schemeClr>
              </a:buClr>
              <a:buFont typeface="Wingdings" pitchFamily="2" charset="2"/>
              <a:buChar char="Ø"/>
            </a:pPr>
            <a:r>
              <a:rPr lang="en-US" sz="2200" b="1" u="sng" dirty="0" smtClean="0">
                <a:latin typeface="Calibri"/>
              </a:rPr>
              <a:t>Drilling </a:t>
            </a:r>
            <a:r>
              <a:rPr lang="en-US" sz="2200" b="1" u="sng" dirty="0">
                <a:latin typeface="Calibri"/>
              </a:rPr>
              <a:t>cost</a:t>
            </a:r>
            <a:r>
              <a:rPr lang="en-US" sz="2200" b="1" u="sng" dirty="0" smtClean="0">
                <a:latin typeface="Calibri"/>
              </a:rPr>
              <a:t>:-</a:t>
            </a:r>
          </a:p>
          <a:p>
            <a:pPr>
              <a:buClr>
                <a:schemeClr val="accent1">
                  <a:lumMod val="75000"/>
                </a:schemeClr>
              </a:buClr>
            </a:pPr>
            <a:endParaRPr lang="en-US" sz="2200" b="1" u="sng" dirty="0">
              <a:latin typeface="Calibri"/>
            </a:endParaRPr>
          </a:p>
          <a:p>
            <a:r>
              <a:rPr lang="en-US" sz="2000" dirty="0" err="1" smtClean="0">
                <a:solidFill>
                  <a:prstClr val="black"/>
                </a:solidFill>
                <a:latin typeface="Calibri"/>
              </a:rPr>
              <a:t>Drilling&amp;processing</a:t>
            </a:r>
            <a:r>
              <a:rPr lang="en-US" sz="2000" dirty="0" smtClean="0">
                <a:solidFill>
                  <a:prstClr val="black"/>
                </a:solidFill>
                <a:latin typeface="Calibri"/>
              </a:rPr>
              <a:t>=250NIS/CM+120NIS/pile</a:t>
            </a:r>
          </a:p>
          <a:p>
            <a:r>
              <a:rPr lang="en-US" sz="2000" dirty="0" smtClean="0">
                <a:solidFill>
                  <a:prstClr val="black"/>
                </a:solidFill>
                <a:latin typeface="Calibri"/>
              </a:rPr>
              <a:t>                                    =250x330+120x53=82375+6360=88,735NIS</a:t>
            </a:r>
            <a:endParaRPr lang="en-US" sz="2000" dirty="0">
              <a:solidFill>
                <a:prstClr val="black"/>
              </a:solidFill>
              <a:latin typeface="Calibri"/>
            </a:endParaRPr>
          </a:p>
          <a:p>
            <a:endParaRPr lang="en-US" sz="2000" dirty="0" smtClean="0">
              <a:solidFill>
                <a:prstClr val="black"/>
              </a:solidFill>
              <a:latin typeface="Calibri"/>
            </a:endParaRPr>
          </a:p>
          <a:p>
            <a:endParaRPr lang="en-US" sz="2000" dirty="0">
              <a:solidFill>
                <a:prstClr val="black"/>
              </a:solidFill>
              <a:latin typeface="Calibri"/>
            </a:endParaRPr>
          </a:p>
          <a:p>
            <a:r>
              <a:rPr lang="en-US" sz="2000" dirty="0" smtClean="0">
                <a:solidFill>
                  <a:prstClr val="black"/>
                </a:solidFill>
                <a:latin typeface="Calibri"/>
              </a:rPr>
              <a:t>Cost</a:t>
            </a:r>
            <a:r>
              <a:rPr lang="en-US" sz="2000" dirty="0">
                <a:solidFill>
                  <a:prstClr val="black"/>
                </a:solidFill>
                <a:latin typeface="Calibri"/>
              </a:rPr>
              <a:t>= (</a:t>
            </a:r>
            <a:r>
              <a:rPr lang="en-US" sz="2000" dirty="0" err="1" smtClean="0">
                <a:solidFill>
                  <a:prstClr val="black"/>
                </a:solidFill>
                <a:latin typeface="Calibri"/>
              </a:rPr>
              <a:t>concrete+steel+drilling</a:t>
            </a:r>
            <a:r>
              <a:rPr lang="en-US" sz="2000" dirty="0" smtClean="0">
                <a:solidFill>
                  <a:prstClr val="black"/>
                </a:solidFill>
                <a:latin typeface="Calibri"/>
              </a:rPr>
              <a:t> &amp;processing)=105440+47111+88735=241,286NIS</a:t>
            </a:r>
          </a:p>
          <a:p>
            <a:endParaRPr lang="en-US" sz="2000" dirty="0" smtClean="0">
              <a:solidFill>
                <a:prstClr val="black"/>
              </a:solidFill>
              <a:latin typeface="Calibri"/>
            </a:endParaRPr>
          </a:p>
          <a:p>
            <a:r>
              <a:rPr lang="en-US" sz="2000" dirty="0" smtClean="0">
                <a:solidFill>
                  <a:prstClr val="black"/>
                </a:solidFill>
                <a:latin typeface="Calibri"/>
              </a:rPr>
              <a:t>Indirect Cost </a:t>
            </a:r>
            <a:r>
              <a:rPr lang="en-US" sz="2000" dirty="0">
                <a:solidFill>
                  <a:prstClr val="black"/>
                </a:solidFill>
                <a:latin typeface="Calibri"/>
              </a:rPr>
              <a:t>=(Tax + Profit +overhead)%=</a:t>
            </a:r>
            <a:r>
              <a:rPr lang="en-US" sz="2000" dirty="0" smtClean="0">
                <a:solidFill>
                  <a:prstClr val="black"/>
                </a:solidFill>
                <a:latin typeface="Calibri"/>
              </a:rPr>
              <a:t>30%xCost=30%x241286=72,386NIS</a:t>
            </a:r>
            <a:endParaRPr lang="en-US" sz="2000" dirty="0">
              <a:solidFill>
                <a:prstClr val="black"/>
              </a:solidFill>
              <a:latin typeface="Calibri"/>
            </a:endParaRPr>
          </a:p>
          <a:p>
            <a:r>
              <a:rPr lang="en-US" sz="2000" dirty="0">
                <a:solidFill>
                  <a:prstClr val="black"/>
                </a:solidFill>
                <a:latin typeface="Calibri"/>
              </a:rPr>
              <a:t> </a:t>
            </a:r>
            <a:endParaRPr lang="en-US" sz="2000" dirty="0" smtClean="0">
              <a:solidFill>
                <a:prstClr val="black"/>
              </a:solidFill>
              <a:latin typeface="Calibri"/>
            </a:endParaRPr>
          </a:p>
          <a:p>
            <a:endParaRPr lang="en-US" sz="2000" dirty="0">
              <a:solidFill>
                <a:prstClr val="black"/>
              </a:solidFill>
              <a:latin typeface="Calibri"/>
            </a:endParaRPr>
          </a:p>
          <a:p>
            <a:r>
              <a:rPr lang="en-US" sz="2200" b="1" u="sng" dirty="0">
                <a:solidFill>
                  <a:schemeClr val="accent1">
                    <a:lumMod val="75000"/>
                  </a:schemeClr>
                </a:solidFill>
                <a:latin typeface="Calibri"/>
              </a:rPr>
              <a:t>&gt;&gt;&gt;Price = 241286 +</a:t>
            </a:r>
            <a:r>
              <a:rPr lang="en-US" sz="2200" b="1" u="sng" dirty="0" smtClean="0">
                <a:solidFill>
                  <a:schemeClr val="accent1">
                    <a:lumMod val="75000"/>
                  </a:schemeClr>
                </a:solidFill>
                <a:latin typeface="Calibri"/>
              </a:rPr>
              <a:t>72386=313,672NIS</a:t>
            </a:r>
            <a:endParaRPr lang="en-US" sz="2200" b="1" u="sng" dirty="0">
              <a:solidFill>
                <a:schemeClr val="accent1">
                  <a:lumMod val="75000"/>
                </a:schemeClr>
              </a:solidFill>
              <a:latin typeface="Calibri"/>
            </a:endParaRPr>
          </a:p>
        </p:txBody>
      </p:sp>
    </p:spTree>
    <p:extLst>
      <p:ext uri="{BB962C8B-B14F-4D97-AF65-F5344CB8AC3E}">
        <p14:creationId xmlns:p14="http://schemas.microsoft.com/office/powerpoint/2010/main" xmlns="" val="3538950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Rectangle 1"/>
          <p:cNvSpPr/>
          <p:nvPr/>
        </p:nvSpPr>
        <p:spPr>
          <a:xfrm>
            <a:off x="880872" y="2057400"/>
            <a:ext cx="7543800" cy="2616101"/>
          </a:xfrm>
          <a:prstGeom prst="rect">
            <a:avLst/>
          </a:prstGeom>
        </p:spPr>
        <p:txBody>
          <a:bodyPr wrap="square">
            <a:spAutoFit/>
          </a:bodyPr>
          <a:lstStyle/>
          <a:p>
            <a:r>
              <a:rPr lang="en-US" sz="2200" b="1" u="sng" dirty="0" smtClean="0">
                <a:solidFill>
                  <a:schemeClr val="accent1">
                    <a:lumMod val="75000"/>
                  </a:schemeClr>
                </a:solidFill>
                <a:latin typeface="Calibri"/>
              </a:rPr>
              <a:t>Pile </a:t>
            </a:r>
            <a:r>
              <a:rPr lang="en-US" sz="2200" b="1" u="sng" dirty="0">
                <a:solidFill>
                  <a:schemeClr val="accent1">
                    <a:lumMod val="75000"/>
                  </a:schemeClr>
                </a:solidFill>
                <a:latin typeface="Calibri"/>
              </a:rPr>
              <a:t>Price = </a:t>
            </a:r>
            <a:r>
              <a:rPr lang="en-US" sz="2200" b="1" u="sng" dirty="0" smtClean="0">
                <a:solidFill>
                  <a:schemeClr val="accent1">
                    <a:lumMod val="75000"/>
                  </a:schemeClr>
                </a:solidFill>
                <a:latin typeface="Calibri"/>
              </a:rPr>
              <a:t>313,672NIS    </a:t>
            </a:r>
            <a:r>
              <a:rPr lang="en-US" sz="3200" b="1" u="sng" dirty="0" smtClean="0">
                <a:solidFill>
                  <a:schemeClr val="accent1">
                    <a:lumMod val="75000"/>
                  </a:schemeClr>
                </a:solidFill>
                <a:latin typeface="Calibri"/>
              </a:rPr>
              <a:t>&gt;&gt;</a:t>
            </a:r>
            <a:r>
              <a:rPr lang="en-US" sz="2200" b="1" u="sng" dirty="0" smtClean="0">
                <a:solidFill>
                  <a:schemeClr val="accent1">
                    <a:lumMod val="75000"/>
                  </a:schemeClr>
                </a:solidFill>
                <a:latin typeface="Calibri"/>
              </a:rPr>
              <a:t>   </a:t>
            </a:r>
            <a:r>
              <a:rPr lang="en-US" sz="2200" b="1" u="sng" dirty="0">
                <a:solidFill>
                  <a:schemeClr val="accent1">
                    <a:lumMod val="75000"/>
                  </a:schemeClr>
                </a:solidFill>
                <a:latin typeface="Calibri"/>
              </a:rPr>
              <a:t>*Mat Price = </a:t>
            </a:r>
            <a:r>
              <a:rPr lang="en-US" sz="2200" b="1" u="sng" dirty="0" smtClean="0">
                <a:solidFill>
                  <a:schemeClr val="accent1">
                    <a:lumMod val="75000"/>
                  </a:schemeClr>
                </a:solidFill>
                <a:latin typeface="Calibri"/>
              </a:rPr>
              <a:t>172,416 NIS</a:t>
            </a:r>
          </a:p>
          <a:p>
            <a:endParaRPr lang="en-US" sz="2200" b="1" u="sng" dirty="0" smtClean="0">
              <a:solidFill>
                <a:schemeClr val="accent1">
                  <a:lumMod val="75000"/>
                </a:schemeClr>
              </a:solidFill>
              <a:latin typeface="Calibri"/>
            </a:endParaRPr>
          </a:p>
          <a:p>
            <a:r>
              <a:rPr lang="en-US" sz="2200" dirty="0">
                <a:solidFill>
                  <a:prstClr val="black"/>
                </a:solidFill>
                <a:latin typeface="Calibri"/>
              </a:rPr>
              <a:t>As the price of mat foundation is less than the price of the pile then, the mat foundation is recommend to use in this case. In the other hand, mat (Raft) foundation is easier in construction in most of its activities.</a:t>
            </a:r>
          </a:p>
          <a:p>
            <a:endParaRPr lang="en-US" sz="2200" b="1" u="sng" dirty="0">
              <a:solidFill>
                <a:schemeClr val="accent1">
                  <a:lumMod val="75000"/>
                </a:schemeClr>
              </a:solidFill>
              <a:latin typeface="Calibri"/>
            </a:endParaRPr>
          </a:p>
        </p:txBody>
      </p:sp>
      <p:sp>
        <p:nvSpPr>
          <p:cNvPr id="3" name="Rectangle 2"/>
          <p:cNvSpPr/>
          <p:nvPr/>
        </p:nvSpPr>
        <p:spPr>
          <a:xfrm>
            <a:off x="990600" y="1143000"/>
            <a:ext cx="6781800" cy="584775"/>
          </a:xfrm>
          <a:prstGeom prst="rect">
            <a:avLst/>
          </a:prstGeom>
        </p:spPr>
        <p:txBody>
          <a:bodyPr wrap="square">
            <a:spAutoFit/>
          </a:bodyPr>
          <a:lstStyle/>
          <a:p>
            <a:pPr marL="457200" indent="-457200">
              <a:buClr>
                <a:schemeClr val="accent1">
                  <a:lumMod val="75000"/>
                </a:schemeClr>
              </a:buClr>
              <a:buFont typeface="Wingdings" pitchFamily="2" charset="2"/>
              <a:buChar char="F"/>
            </a:pPr>
            <a:r>
              <a:rPr lang="en-US" sz="3200" b="1" u="sng" dirty="0" smtClean="0">
                <a:latin typeface="Calibri"/>
              </a:rPr>
              <a:t>Conclusion:</a:t>
            </a:r>
            <a:endParaRPr lang="en-US" sz="3200" b="1" u="sng" dirty="0">
              <a:latin typeface="Calibri"/>
            </a:endParaRPr>
          </a:p>
        </p:txBody>
      </p:sp>
    </p:spTree>
    <p:extLst>
      <p:ext uri="{BB962C8B-B14F-4D97-AF65-F5344CB8AC3E}">
        <p14:creationId xmlns:p14="http://schemas.microsoft.com/office/powerpoint/2010/main" xmlns="" val="3190905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4000" r="-2000" b="-14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4114798"/>
          </a:xfrm>
        </p:spPr>
        <p:txBody>
          <a:bodyPr>
            <a:normAutofit/>
          </a:bodyPr>
          <a:lstStyle/>
          <a:p>
            <a:pPr marL="68580" indent="0" algn="ctr">
              <a:buNone/>
            </a:pPr>
            <a:endParaRPr lang="en-US" sz="1200" dirty="0" smtClean="0"/>
          </a:p>
          <a:p>
            <a:pPr marL="68580" indent="0" algn="r">
              <a:buNone/>
            </a:pPr>
            <a:endParaRPr lang="en-US" sz="1200" dirty="0" smtClean="0"/>
          </a:p>
          <a:p>
            <a:pPr marL="68580" indent="0" algn="ctr">
              <a:buNone/>
            </a:pPr>
            <a:r>
              <a:rPr lang="en-US" sz="10800" dirty="0" smtClean="0">
                <a:solidFill>
                  <a:schemeClr val="accent1">
                    <a:lumMod val="20000"/>
                    <a:lumOff val="80000"/>
                  </a:schemeClr>
                </a:solidFill>
                <a:latin typeface="Forte" pitchFamily="66" charset="0"/>
              </a:rPr>
              <a:t>Thank You</a:t>
            </a:r>
            <a:endParaRPr lang="en-US" sz="10800" dirty="0">
              <a:solidFill>
                <a:schemeClr val="accent1">
                  <a:lumMod val="20000"/>
                  <a:lumOff val="80000"/>
                </a:schemeClr>
              </a:solidFill>
              <a:latin typeface="Forte" pitchFamily="66" charset="0"/>
            </a:endParaRPr>
          </a:p>
        </p:txBody>
      </p:sp>
    </p:spTree>
    <p:extLst>
      <p:ext uri="{BB962C8B-B14F-4D97-AF65-F5344CB8AC3E}">
        <p14:creationId xmlns:p14="http://schemas.microsoft.com/office/powerpoint/2010/main" xmlns="" val="219127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2" end="2"/>
                                            </p:txEl>
                                          </p:spTgt>
                                        </p:tgtEl>
                                      </p:cBhvr>
                                    </p:animEffect>
                                  </p:childTnLst>
                                </p:cTn>
                              </p:par>
                            </p:childTnLst>
                          </p:cTn>
                        </p:par>
                        <p:par>
                          <p:cTn id="12" fill="hold">
                            <p:stCondLst>
                              <p:cond delay="850"/>
                            </p:stCondLst>
                            <p:childTnLst>
                              <p:par>
                                <p:cTn id="13" presetID="18" presetClass="emph" presetSubtype="0" fill="hold" grpId="1" nodeType="afterEffect">
                                  <p:stCondLst>
                                    <p:cond delay="0"/>
                                  </p:stCondLst>
                                  <p:iterate type="lt">
                                    <p:tmPct val="4000"/>
                                  </p:iterate>
                                  <p:childTnLst>
                                    <p:set>
                                      <p:cBhvr override="childStyle">
                                        <p:cTn id="14" dur="500" fill="hold"/>
                                        <p:tgtEl>
                                          <p:spTgt spid="2">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648200" y="0"/>
            <a:ext cx="3581400" cy="861774"/>
          </a:xfrm>
          <a:prstGeom prst="rect">
            <a:avLst/>
          </a:prstGeom>
          <a:noFill/>
        </p:spPr>
        <p:txBody>
          <a:bodyPr wrap="square" rtlCol="0">
            <a:spAutoFit/>
          </a:bodyPr>
          <a:lstStyle/>
          <a:p>
            <a:pPr algn="ctr"/>
            <a:r>
              <a:rPr lang="en-US" sz="3200" dirty="0">
                <a:latin typeface="Algerian" pitchFamily="82" charset="0"/>
              </a:rPr>
              <a:t>content</a:t>
            </a:r>
          </a:p>
          <a:p>
            <a:endParaRPr lang="en-US" dirty="0"/>
          </a:p>
        </p:txBody>
      </p:sp>
      <p:sp>
        <p:nvSpPr>
          <p:cNvPr id="3" name="TextBox 2"/>
          <p:cNvSpPr txBox="1"/>
          <p:nvPr/>
        </p:nvSpPr>
        <p:spPr>
          <a:xfrm>
            <a:off x="685800" y="861774"/>
            <a:ext cx="7924800" cy="4524315"/>
          </a:xfrm>
          <a:prstGeom prst="rect">
            <a:avLst/>
          </a:prstGeom>
          <a:noFill/>
        </p:spPr>
        <p:txBody>
          <a:bodyPr wrap="square" rtlCol="0">
            <a:spAutoFit/>
          </a:bodyPr>
          <a:lstStyle/>
          <a:p>
            <a:pPr marL="285750" indent="-285750">
              <a:lnSpc>
                <a:spcPct val="200000"/>
              </a:lnSpc>
              <a:buFont typeface="Wingdings" pitchFamily="2" charset="2"/>
              <a:buChar char="Ø"/>
            </a:pPr>
            <a:r>
              <a:rPr lang="en-US" sz="2400" dirty="0" smtClean="0">
                <a:solidFill>
                  <a:schemeClr val="accent1">
                    <a:lumMod val="75000"/>
                  </a:schemeClr>
                </a:solidFill>
              </a:rPr>
              <a:t> </a:t>
            </a:r>
            <a:r>
              <a:rPr lang="en-US" sz="2400" dirty="0" smtClean="0">
                <a:solidFill>
                  <a:schemeClr val="accent1">
                    <a:lumMod val="75000"/>
                  </a:schemeClr>
                </a:solidFill>
                <a:latin typeface="Algerian" pitchFamily="82" charset="0"/>
              </a:rPr>
              <a:t>introduction </a:t>
            </a:r>
          </a:p>
          <a:p>
            <a:pPr marL="285750" indent="-285750">
              <a:lnSpc>
                <a:spcPct val="200000"/>
              </a:lnSpc>
              <a:buFont typeface="Wingdings" pitchFamily="2" charset="2"/>
              <a:buChar char="Ø"/>
            </a:pPr>
            <a:r>
              <a:rPr lang="en-US" sz="2400" dirty="0" smtClean="0">
                <a:latin typeface="Algerian" pitchFamily="82" charset="0"/>
              </a:rPr>
              <a:t>Loads in columns</a:t>
            </a:r>
          </a:p>
          <a:p>
            <a:pPr marL="285750" indent="-285750">
              <a:lnSpc>
                <a:spcPct val="200000"/>
              </a:lnSpc>
              <a:buFont typeface="Wingdings" pitchFamily="2" charset="2"/>
              <a:buChar char="Ø"/>
            </a:pPr>
            <a:r>
              <a:rPr lang="en-US" sz="2400" dirty="0" smtClean="0">
                <a:solidFill>
                  <a:schemeClr val="accent1">
                    <a:lumMod val="75000"/>
                  </a:schemeClr>
                </a:solidFill>
                <a:latin typeface="Algerian" pitchFamily="82" charset="0"/>
              </a:rPr>
              <a:t>Mat design</a:t>
            </a:r>
          </a:p>
          <a:p>
            <a:pPr marL="285750" indent="-285750">
              <a:lnSpc>
                <a:spcPct val="200000"/>
              </a:lnSpc>
              <a:buFont typeface="Wingdings" pitchFamily="2" charset="2"/>
              <a:buChar char="Ø"/>
            </a:pPr>
            <a:r>
              <a:rPr lang="en-US" sz="2400" dirty="0" smtClean="0">
                <a:latin typeface="Algerian" pitchFamily="82" charset="0"/>
              </a:rPr>
              <a:t>Pile design </a:t>
            </a:r>
          </a:p>
          <a:p>
            <a:pPr marL="285750" indent="-285750">
              <a:lnSpc>
                <a:spcPct val="200000"/>
              </a:lnSpc>
              <a:buFont typeface="Wingdings" pitchFamily="2" charset="2"/>
              <a:buChar char="Ø"/>
            </a:pPr>
            <a:r>
              <a:rPr lang="en-US" sz="2400" dirty="0" smtClean="0">
                <a:latin typeface="Algerian" pitchFamily="82" charset="0"/>
              </a:rPr>
              <a:t> </a:t>
            </a:r>
            <a:r>
              <a:rPr lang="en-US" sz="2400" dirty="0" smtClean="0">
                <a:solidFill>
                  <a:schemeClr val="accent1">
                    <a:lumMod val="75000"/>
                  </a:schemeClr>
                </a:solidFill>
                <a:latin typeface="Algerian" pitchFamily="82" charset="0"/>
              </a:rPr>
              <a:t>cost analysis</a:t>
            </a:r>
          </a:p>
          <a:p>
            <a:pPr marL="285750" indent="-285750">
              <a:lnSpc>
                <a:spcPct val="200000"/>
              </a:lnSpc>
              <a:buFont typeface="Wingdings" pitchFamily="2" charset="2"/>
              <a:buChar char="Ø"/>
            </a:pPr>
            <a:r>
              <a:rPr lang="en-US" sz="2400" dirty="0" smtClean="0">
                <a:latin typeface="Algerian" pitchFamily="82" charset="0"/>
              </a:rPr>
              <a:t>conclusion</a:t>
            </a:r>
            <a:endParaRPr lang="en-US" sz="2400" dirty="0">
              <a:latin typeface="Algerian" pitchFamily="82" charset="0"/>
            </a:endParaRPr>
          </a:p>
        </p:txBody>
      </p:sp>
    </p:spTree>
    <p:extLst>
      <p:ext uri="{BB962C8B-B14F-4D97-AF65-F5344CB8AC3E}">
        <p14:creationId xmlns:p14="http://schemas.microsoft.com/office/powerpoint/2010/main" xmlns="" val="261658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pic>
        <p:nvPicPr>
          <p:cNvPr id="2" name="صورة 1"/>
          <p:cNvPicPr/>
          <p:nvPr/>
        </p:nvPicPr>
        <p:blipFill>
          <a:blip r:embed="rId3"/>
          <a:srcRect/>
          <a:stretch>
            <a:fillRect/>
          </a:stretch>
        </p:blipFill>
        <p:spPr bwMode="auto">
          <a:xfrm>
            <a:off x="1981200" y="838200"/>
            <a:ext cx="5486400" cy="5562600"/>
          </a:xfrm>
          <a:prstGeom prst="rect">
            <a:avLst/>
          </a:prstGeom>
          <a:noFill/>
          <a:ln w="9525">
            <a:noFill/>
            <a:miter lim="800000"/>
            <a:headEnd/>
            <a:tailEnd/>
          </a:ln>
        </p:spPr>
      </p:pic>
      <p:sp>
        <p:nvSpPr>
          <p:cNvPr id="3" name="TextBox 2"/>
          <p:cNvSpPr txBox="1"/>
          <p:nvPr/>
        </p:nvSpPr>
        <p:spPr>
          <a:xfrm>
            <a:off x="4700270" y="0"/>
            <a:ext cx="3529330" cy="584775"/>
          </a:xfrm>
          <a:prstGeom prst="rect">
            <a:avLst/>
          </a:prstGeom>
          <a:noFill/>
        </p:spPr>
        <p:txBody>
          <a:bodyPr wrap="square" rtlCol="0">
            <a:spAutoFit/>
          </a:bodyPr>
          <a:lstStyle/>
          <a:p>
            <a:r>
              <a:rPr lang="en-US" sz="3200" dirty="0" smtClean="0">
                <a:latin typeface="Algerian" pitchFamily="82" charset="0"/>
              </a:rPr>
              <a:t>BUILDING PLAN</a:t>
            </a:r>
            <a:endParaRPr lang="en-US" sz="3200" dirty="0">
              <a:latin typeface="Algerian" pitchFamily="82" charset="0"/>
            </a:endParaRPr>
          </a:p>
        </p:txBody>
      </p:sp>
    </p:spTree>
    <p:extLst>
      <p:ext uri="{BB962C8B-B14F-4D97-AF65-F5344CB8AC3E}">
        <p14:creationId xmlns:p14="http://schemas.microsoft.com/office/powerpoint/2010/main" xmlns="" val="102132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7" name="TextBox 6"/>
          <p:cNvSpPr txBox="1"/>
          <p:nvPr/>
        </p:nvSpPr>
        <p:spPr>
          <a:xfrm>
            <a:off x="4558143" y="13855"/>
            <a:ext cx="4038600" cy="584775"/>
          </a:xfrm>
          <a:prstGeom prst="rect">
            <a:avLst/>
          </a:prstGeom>
          <a:noFill/>
        </p:spPr>
        <p:txBody>
          <a:bodyPr wrap="square" rtlCol="0">
            <a:spAutoFit/>
          </a:bodyPr>
          <a:lstStyle/>
          <a:p>
            <a:r>
              <a:rPr lang="en-US" sz="3200" dirty="0" smtClean="0">
                <a:latin typeface="Algerian" pitchFamily="82" charset="0"/>
              </a:rPr>
              <a:t>Loads in column </a:t>
            </a:r>
            <a:endParaRPr lang="en-US" sz="3200" dirty="0">
              <a:latin typeface="Algerian" pitchFamily="82"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019424688"/>
              </p:ext>
            </p:extLst>
          </p:nvPr>
        </p:nvGraphicFramePr>
        <p:xfrm>
          <a:off x="1091043" y="914400"/>
          <a:ext cx="6934200" cy="5257799"/>
        </p:xfrm>
        <a:graphic>
          <a:graphicData uri="http://schemas.openxmlformats.org/drawingml/2006/table">
            <a:tbl>
              <a:tblPr firstRow="1" firstCol="1" bandRow="1">
                <a:tableStyleId>{5DA37D80-6434-44D0-A028-1B22A696006F}</a:tableStyleId>
              </a:tblPr>
              <a:tblGrid>
                <a:gridCol w="1053840"/>
                <a:gridCol w="1350553"/>
                <a:gridCol w="859442"/>
                <a:gridCol w="1166387"/>
                <a:gridCol w="1104997"/>
                <a:gridCol w="1398981"/>
              </a:tblGrid>
              <a:tr h="789717">
                <a:tc>
                  <a:txBody>
                    <a:bodyPr/>
                    <a:lstStyle/>
                    <a:p>
                      <a:pPr marL="0" marR="0">
                        <a:lnSpc>
                          <a:spcPct val="115000"/>
                        </a:lnSpc>
                        <a:spcBef>
                          <a:spcPts val="0"/>
                        </a:spcBef>
                        <a:spcAft>
                          <a:spcPts val="0"/>
                        </a:spcAft>
                      </a:pPr>
                      <a:r>
                        <a:rPr lang="en-US" sz="1400" b="1" dirty="0">
                          <a:effectLst/>
                        </a:rPr>
                        <a:t>column number</a:t>
                      </a:r>
                      <a:endParaRPr lang="en-US" sz="1400" b="1" dirty="0">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nSpc>
                          <a:spcPct val="115000"/>
                        </a:lnSpc>
                        <a:spcBef>
                          <a:spcPts val="0"/>
                        </a:spcBef>
                        <a:spcAft>
                          <a:spcPts val="0"/>
                        </a:spcAft>
                      </a:pPr>
                      <a:r>
                        <a:rPr lang="en-US" sz="1400" b="1">
                          <a:effectLst/>
                        </a:rPr>
                        <a:t>column dimensions(cm)</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nSpc>
                          <a:spcPct val="115000"/>
                        </a:lnSpc>
                        <a:spcBef>
                          <a:spcPts val="0"/>
                        </a:spcBef>
                        <a:spcAft>
                          <a:spcPts val="0"/>
                        </a:spcAft>
                      </a:pPr>
                      <a:r>
                        <a:rPr lang="en-US" sz="1400" b="1">
                          <a:effectLst/>
                        </a:rPr>
                        <a:t> DL (KN)</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nSpc>
                          <a:spcPct val="115000"/>
                        </a:lnSpc>
                        <a:spcBef>
                          <a:spcPts val="0"/>
                        </a:spcBef>
                        <a:spcAft>
                          <a:spcPts val="0"/>
                        </a:spcAft>
                      </a:pPr>
                      <a:r>
                        <a:rPr lang="en-US" sz="1400" b="1">
                          <a:effectLst/>
                        </a:rPr>
                        <a:t>LL (KN)</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nSpc>
                          <a:spcPct val="115000"/>
                        </a:lnSpc>
                        <a:spcBef>
                          <a:spcPts val="0"/>
                        </a:spcBef>
                        <a:spcAft>
                          <a:spcPts val="0"/>
                        </a:spcAft>
                      </a:pPr>
                      <a:r>
                        <a:rPr lang="en-US" sz="1400" b="1">
                          <a:effectLst/>
                        </a:rPr>
                        <a:t>Service load (KN)</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nSpc>
                          <a:spcPct val="115000"/>
                        </a:lnSpc>
                        <a:spcBef>
                          <a:spcPts val="0"/>
                        </a:spcBef>
                        <a:spcAft>
                          <a:spcPts val="0"/>
                        </a:spcAft>
                      </a:pPr>
                      <a:r>
                        <a:rPr lang="en-US" sz="1400" b="1">
                          <a:effectLst/>
                        </a:rPr>
                        <a:t>ultimate load  (KN)</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R=25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511.85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54.18</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566.03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700.91</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c2</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90*20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1011.81</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330.96</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1342.77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1743.71</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90*20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678.17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207.69</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885.86</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1146.10</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150*20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853.65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283.50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1137.15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1477.98</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869.37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162.75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1032.12</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1303.64</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c6</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90*30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424.10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133.14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557.24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721.95</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60*25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576.79</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172.62</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749.41</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968.34</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c8</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555.66</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340.20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895.86</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1211.11</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c9</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150*20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621.17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380.31</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1001.48</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1353.90</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560.46</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343.14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903.60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1221.58</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c11</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451.43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149.10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600.53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780.28</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c12</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386.23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156.24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542.47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713.46</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455.85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279.09</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734.94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993.56</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540.23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330.75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870.98</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1177.47</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c15</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514.50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315.00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829.50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1121.40</a:t>
                      </a:r>
                      <a:endParaRPr lang="en-US" sz="1400" b="1">
                        <a:solidFill>
                          <a:srgbClr val="943634"/>
                        </a:solidFill>
                        <a:effectLst/>
                        <a:latin typeface="Calibri"/>
                        <a:ea typeface="Times New Roman"/>
                        <a:cs typeface="Arial"/>
                      </a:endParaRPr>
                    </a:p>
                  </a:txBody>
                  <a:tcPr marL="60212" marR="60212" marT="0" marB="0">
                    <a:solidFill>
                      <a:schemeClr val="bg1"/>
                    </a:solidFill>
                  </a:tcPr>
                </a:tc>
              </a:tr>
              <a:tr h="343410">
                <a:tc>
                  <a:txBody>
                    <a:bodyPr/>
                    <a:lstStyle/>
                    <a:p>
                      <a:pPr marL="0" marR="0" algn="ctr">
                        <a:lnSpc>
                          <a:spcPct val="115000"/>
                        </a:lnSpc>
                        <a:spcBef>
                          <a:spcPts val="0"/>
                        </a:spcBef>
                        <a:spcAft>
                          <a:spcPts val="0"/>
                        </a:spcAft>
                      </a:pPr>
                      <a:r>
                        <a:rPr lang="en-US" sz="1400" b="1">
                          <a:effectLst/>
                        </a:rPr>
                        <a:t>c16</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429.09</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151.62</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580.71</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757.50</a:t>
                      </a:r>
                      <a:endParaRPr lang="en-US" sz="1400" b="1">
                        <a:solidFill>
                          <a:srgbClr val="943634"/>
                        </a:solidFill>
                        <a:effectLst/>
                        <a:latin typeface="Calibri"/>
                        <a:ea typeface="Times New Roman"/>
                        <a:cs typeface="Arial"/>
                      </a:endParaRPr>
                    </a:p>
                  </a:txBody>
                  <a:tcPr marL="60212" marR="60212" marT="0" marB="0">
                    <a:solidFill>
                      <a:schemeClr val="bg1"/>
                    </a:solidFill>
                  </a:tcPr>
                </a:tc>
              </a:tr>
              <a:tr h="257792">
                <a:tc>
                  <a:txBody>
                    <a:bodyPr/>
                    <a:lstStyle/>
                    <a:p>
                      <a:pPr marL="0" marR="0" algn="ctr">
                        <a:lnSpc>
                          <a:spcPct val="115000"/>
                        </a:lnSpc>
                        <a:spcBef>
                          <a:spcPts val="0"/>
                        </a:spcBef>
                        <a:spcAft>
                          <a:spcPts val="0"/>
                        </a:spcAft>
                      </a:pPr>
                      <a:r>
                        <a:rPr lang="en-US" sz="1400" b="1">
                          <a:effectLst/>
                        </a:rPr>
                        <a:t>c17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80*20</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387.63</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147.84</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a:effectLst/>
                        </a:rPr>
                        <a:t>535.47</a:t>
                      </a:r>
                      <a:endParaRPr lang="en-US" sz="1400" b="1">
                        <a:solidFill>
                          <a:srgbClr val="943634"/>
                        </a:solidFill>
                        <a:effectLst/>
                        <a:latin typeface="Calibri"/>
                        <a:ea typeface="Times New Roman"/>
                        <a:cs typeface="Arial"/>
                      </a:endParaRPr>
                    </a:p>
                  </a:txBody>
                  <a:tcPr marL="60212" marR="60212" marT="0" marB="0">
                    <a:solidFill>
                      <a:schemeClr val="bg1"/>
                    </a:solidFill>
                  </a:tcPr>
                </a:tc>
                <a:tc>
                  <a:txBody>
                    <a:bodyPr/>
                    <a:lstStyle/>
                    <a:p>
                      <a:pPr marL="0" marR="0" algn="ctr">
                        <a:lnSpc>
                          <a:spcPct val="115000"/>
                        </a:lnSpc>
                        <a:spcBef>
                          <a:spcPts val="0"/>
                        </a:spcBef>
                        <a:spcAft>
                          <a:spcPts val="0"/>
                        </a:spcAft>
                      </a:pPr>
                      <a:r>
                        <a:rPr lang="en-US" sz="1400" b="1" dirty="0">
                          <a:effectLst/>
                        </a:rPr>
                        <a:t>701.70</a:t>
                      </a:r>
                      <a:endParaRPr lang="en-US" sz="1400" b="1" dirty="0">
                        <a:solidFill>
                          <a:srgbClr val="943634"/>
                        </a:solidFill>
                        <a:effectLst/>
                        <a:latin typeface="Calibri"/>
                        <a:ea typeface="Times New Roman"/>
                        <a:cs typeface="Arial"/>
                      </a:endParaRPr>
                    </a:p>
                  </a:txBody>
                  <a:tcPr marL="60212" marR="60212" marT="0" marB="0">
                    <a:solidFill>
                      <a:schemeClr val="bg1"/>
                    </a:solidFill>
                  </a:tcPr>
                </a:tc>
              </a:tr>
            </a:tbl>
          </a:graphicData>
        </a:graphic>
      </p:graphicFrame>
    </p:spTree>
    <p:extLst>
      <p:ext uri="{BB962C8B-B14F-4D97-AF65-F5344CB8AC3E}">
        <p14:creationId xmlns:p14="http://schemas.microsoft.com/office/powerpoint/2010/main" xmlns="" val="3793261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648200" y="0"/>
            <a:ext cx="3505200" cy="584775"/>
          </a:xfrm>
          <a:prstGeom prst="rect">
            <a:avLst/>
          </a:prstGeom>
          <a:noFill/>
        </p:spPr>
        <p:txBody>
          <a:bodyPr wrap="square" rtlCol="0">
            <a:spAutoFit/>
          </a:bodyPr>
          <a:lstStyle/>
          <a:p>
            <a:r>
              <a:rPr lang="en-US" sz="3200" cap="small" dirty="0" smtClean="0">
                <a:latin typeface="Algerian" pitchFamily="82" charset="0"/>
              </a:rPr>
              <a:t>Centroid </a:t>
            </a:r>
            <a:r>
              <a:rPr lang="en-US" sz="3200" cap="small" dirty="0">
                <a:latin typeface="Algerian" pitchFamily="82" charset="0"/>
              </a:rPr>
              <a:t>location</a:t>
            </a:r>
            <a:endParaRPr lang="en-US" sz="3200" dirty="0">
              <a:latin typeface="Algerian" pitchFamily="82" charset="0"/>
            </a:endParaRPr>
          </a:p>
        </p:txBody>
      </p:sp>
      <p:pic>
        <p:nvPicPr>
          <p:cNvPr id="4" name="Picture 3"/>
          <p:cNvPicPr/>
          <p:nvPr/>
        </p:nvPicPr>
        <p:blipFill>
          <a:blip r:embed="rId3">
            <a:extLst>
              <a:ext uri="{28A0092B-C50C-407E-A947-70E740481C1C}">
                <a14:useLocalDpi xmlns:a14="http://schemas.microsoft.com/office/drawing/2010/main" xmlns="" val="0"/>
              </a:ext>
            </a:extLst>
          </a:blip>
          <a:stretch>
            <a:fillRect/>
          </a:stretch>
        </p:blipFill>
        <p:spPr>
          <a:xfrm>
            <a:off x="1524000" y="961072"/>
            <a:ext cx="5943600" cy="5190346"/>
          </a:xfrm>
          <a:prstGeom prst="rect">
            <a:avLst/>
          </a:prstGeom>
        </p:spPr>
      </p:pic>
    </p:spTree>
    <p:extLst>
      <p:ext uri="{BB962C8B-B14F-4D97-AF65-F5344CB8AC3E}">
        <p14:creationId xmlns:p14="http://schemas.microsoft.com/office/powerpoint/2010/main" xmlns="" val="348429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71600" y="1219200"/>
            <a:ext cx="6096000" cy="4985980"/>
          </a:xfrm>
          <a:prstGeom prst="rect">
            <a:avLst/>
          </a:prstGeom>
          <a:noFill/>
        </p:spPr>
        <p:txBody>
          <a:bodyPr wrap="square" rtlCol="0">
            <a:spAutoFit/>
          </a:bodyPr>
          <a:lstStyle/>
          <a:p>
            <a:pPr>
              <a:lnSpc>
                <a:spcPct val="200000"/>
              </a:lnSpc>
            </a:pPr>
            <a:r>
              <a:rPr lang="en-US" sz="2400" b="1" dirty="0">
                <a:solidFill>
                  <a:schemeClr val="accent1">
                    <a:lumMod val="75000"/>
                  </a:schemeClr>
                </a:solidFill>
                <a:latin typeface="Arial" pitchFamily="34" charset="0"/>
                <a:cs typeface="Arial" pitchFamily="34" charset="0"/>
              </a:rPr>
              <a:t>Thickness:</a:t>
            </a:r>
            <a:endParaRPr lang="en-US" sz="2400" i="1" dirty="0">
              <a:solidFill>
                <a:schemeClr val="accent1">
                  <a:lumMod val="75000"/>
                </a:schemeClr>
              </a:solidFill>
              <a:latin typeface="Arial" pitchFamily="34" charset="0"/>
              <a:cs typeface="Arial" pitchFamily="34" charset="0"/>
            </a:endParaRPr>
          </a:p>
          <a:p>
            <a:pPr>
              <a:lnSpc>
                <a:spcPct val="200000"/>
              </a:lnSpc>
            </a:pPr>
            <a:r>
              <a:rPr lang="en-US" b="1" cap="small" dirty="0">
                <a:latin typeface="Arial" pitchFamily="34" charset="0"/>
                <a:cs typeface="Arial" pitchFamily="34" charset="0"/>
              </a:rPr>
              <a:t>For </a:t>
            </a:r>
            <a:r>
              <a:rPr lang="en-US" b="1" cap="small" dirty="0" smtClean="0">
                <a:latin typeface="Arial" pitchFamily="34" charset="0"/>
                <a:cs typeface="Arial" pitchFamily="34" charset="0"/>
              </a:rPr>
              <a:t>column </a:t>
            </a:r>
            <a:r>
              <a:rPr lang="en-US" b="1" cap="small" dirty="0">
                <a:latin typeface="Arial" pitchFamily="34" charset="0"/>
                <a:cs typeface="Arial" pitchFamily="34" charset="0"/>
              </a:rPr>
              <a:t># 11</a:t>
            </a:r>
            <a:endParaRPr lang="en-US" dirty="0">
              <a:latin typeface="Arial" pitchFamily="34" charset="0"/>
              <a:cs typeface="Arial" pitchFamily="34" charset="0"/>
            </a:endParaRPr>
          </a:p>
          <a:p>
            <a:pPr>
              <a:lnSpc>
                <a:spcPct val="200000"/>
              </a:lnSpc>
            </a:pPr>
            <a:r>
              <a:rPr lang="en-US" b="1" cap="small" dirty="0">
                <a:latin typeface="Arial" pitchFamily="34" charset="0"/>
                <a:cs typeface="Arial" pitchFamily="34" charset="0"/>
              </a:rPr>
              <a:t>PU = 780 KN </a:t>
            </a:r>
            <a:endParaRPr lang="en-US" dirty="0">
              <a:latin typeface="Arial" pitchFamily="34" charset="0"/>
              <a:cs typeface="Arial" pitchFamily="34" charset="0"/>
            </a:endParaRPr>
          </a:p>
          <a:p>
            <a:pPr>
              <a:lnSpc>
                <a:spcPct val="200000"/>
              </a:lnSpc>
            </a:pPr>
            <a:r>
              <a:rPr lang="en-US" b="1" cap="small" dirty="0">
                <a:latin typeface="Arial" pitchFamily="34" charset="0"/>
                <a:cs typeface="Arial" pitchFamily="34" charset="0"/>
              </a:rPr>
              <a:t>d = 15</a:t>
            </a:r>
            <a:r>
              <a:rPr lang="en-US" b="1" cap="small" dirty="0" smtClean="0">
                <a:latin typeface="Arial" pitchFamily="34" charset="0"/>
                <a:cs typeface="Arial" pitchFamily="34" charset="0"/>
              </a:rPr>
              <a:t>((</a:t>
            </a:r>
            <a:r>
              <a:rPr lang="en-US" b="1" cap="small" dirty="0" err="1" smtClean="0">
                <a:latin typeface="Arial" pitchFamily="34" charset="0"/>
                <a:cs typeface="Arial" pitchFamily="34" charset="0"/>
              </a:rPr>
              <a:t>Pu</a:t>
            </a:r>
            <a:r>
              <a:rPr lang="en-US" b="1" cap="small" dirty="0">
                <a:latin typeface="Arial" pitchFamily="34" charset="0"/>
                <a:cs typeface="Arial" pitchFamily="34" charset="0"/>
              </a:rPr>
              <a:t>) ^1/2) = 420.</a:t>
            </a:r>
            <a:endParaRPr lang="en-US" dirty="0">
              <a:latin typeface="Arial" pitchFamily="34" charset="0"/>
              <a:cs typeface="Arial" pitchFamily="34" charset="0"/>
            </a:endParaRPr>
          </a:p>
          <a:p>
            <a:pPr>
              <a:lnSpc>
                <a:spcPct val="200000"/>
              </a:lnSpc>
            </a:pPr>
            <a:r>
              <a:rPr lang="en-US" b="1" cap="small" dirty="0">
                <a:latin typeface="Arial" pitchFamily="34" charset="0"/>
                <a:cs typeface="Arial" pitchFamily="34" charset="0"/>
              </a:rPr>
              <a:t>VU = PU = 780 KN </a:t>
            </a:r>
            <a:endParaRPr lang="en-US" dirty="0">
              <a:latin typeface="Arial" pitchFamily="34" charset="0"/>
              <a:cs typeface="Arial" pitchFamily="34" charset="0"/>
            </a:endParaRPr>
          </a:p>
          <a:p>
            <a:pPr>
              <a:lnSpc>
                <a:spcPct val="200000"/>
              </a:lnSpc>
            </a:pPr>
            <a:r>
              <a:rPr lang="en-US" b="1" cap="small" dirty="0" err="1">
                <a:latin typeface="Arial" pitchFamily="34" charset="0"/>
                <a:cs typeface="Arial" pitchFamily="34" charset="0"/>
              </a:rPr>
              <a:t>ϕVc</a:t>
            </a:r>
            <a:r>
              <a:rPr lang="en-US" b="1" cap="small" dirty="0">
                <a:latin typeface="Arial" pitchFamily="34" charset="0"/>
                <a:cs typeface="Arial" pitchFamily="34" charset="0"/>
              </a:rPr>
              <a:t> = (0.75 *(1/3) * √28*(1700 + 2d) * 460 / 1000</a:t>
            </a:r>
            <a:endParaRPr lang="en-US" dirty="0">
              <a:latin typeface="Arial" pitchFamily="34" charset="0"/>
              <a:cs typeface="Arial" pitchFamily="34" charset="0"/>
            </a:endParaRPr>
          </a:p>
          <a:p>
            <a:pPr>
              <a:lnSpc>
                <a:spcPct val="200000"/>
              </a:lnSpc>
            </a:pPr>
            <a:r>
              <a:rPr lang="en-US" b="1" cap="small" dirty="0" err="1">
                <a:latin typeface="Arial" pitchFamily="34" charset="0"/>
                <a:cs typeface="Arial" pitchFamily="34" charset="0"/>
              </a:rPr>
              <a:t>ϕVc</a:t>
            </a:r>
            <a:r>
              <a:rPr lang="en-US" b="1" cap="small" dirty="0">
                <a:latin typeface="Arial" pitchFamily="34" charset="0"/>
                <a:cs typeface="Arial" pitchFamily="34" charset="0"/>
              </a:rPr>
              <a:t> = VU   </a:t>
            </a:r>
            <a:r>
              <a:rPr lang="en-US" dirty="0">
                <a:latin typeface="Arial" pitchFamily="34" charset="0"/>
                <a:cs typeface="Arial" pitchFamily="34" charset="0"/>
              </a:rPr>
              <a:t>=&gt;</a:t>
            </a:r>
            <a:r>
              <a:rPr lang="en-US" b="1" cap="small" dirty="0">
                <a:latin typeface="Arial" pitchFamily="34" charset="0"/>
                <a:cs typeface="Arial" pitchFamily="34" charset="0"/>
              </a:rPr>
              <a:t>   d = 420 mm, h = 500 </a:t>
            </a:r>
            <a:r>
              <a:rPr lang="en-US" b="1" cap="small" dirty="0" smtClean="0">
                <a:latin typeface="Arial" pitchFamily="34" charset="0"/>
                <a:cs typeface="Arial" pitchFamily="34" charset="0"/>
              </a:rPr>
              <a:t>mm</a:t>
            </a:r>
            <a:endParaRPr lang="en-US" dirty="0">
              <a:latin typeface="Arial" pitchFamily="34" charset="0"/>
              <a:cs typeface="Arial" pitchFamily="34" charset="0"/>
            </a:endParaRPr>
          </a:p>
          <a:p>
            <a:pPr>
              <a:lnSpc>
                <a:spcPct val="200000"/>
              </a:lnSpc>
            </a:pPr>
            <a:r>
              <a:rPr lang="en-US" cap="small" dirty="0">
                <a:latin typeface="Arial" pitchFamily="34" charset="0"/>
                <a:cs typeface="Arial" pitchFamily="34" charset="0"/>
              </a:rPr>
              <a:t> </a:t>
            </a:r>
            <a:endParaRPr lang="en-US" dirty="0">
              <a:latin typeface="Arial" pitchFamily="34" charset="0"/>
              <a:cs typeface="Arial" pitchFamily="34" charset="0"/>
            </a:endParaRPr>
          </a:p>
          <a:p>
            <a:endParaRPr lang="en-US" dirty="0"/>
          </a:p>
        </p:txBody>
      </p:sp>
      <p:sp>
        <p:nvSpPr>
          <p:cNvPr id="3" name="TextBox 2"/>
          <p:cNvSpPr txBox="1"/>
          <p:nvPr/>
        </p:nvSpPr>
        <p:spPr>
          <a:xfrm>
            <a:off x="4724400" y="0"/>
            <a:ext cx="3352800" cy="584775"/>
          </a:xfrm>
          <a:prstGeom prst="rect">
            <a:avLst/>
          </a:prstGeom>
          <a:noFill/>
        </p:spPr>
        <p:txBody>
          <a:bodyPr wrap="square" rtlCol="0">
            <a:spAutoFit/>
          </a:bodyPr>
          <a:lstStyle/>
          <a:p>
            <a:pPr algn="ctr"/>
            <a:r>
              <a:rPr lang="en-US" sz="3200" dirty="0" smtClean="0">
                <a:latin typeface="Algerian" pitchFamily="82" charset="0"/>
                <a:cs typeface="Arial" pitchFamily="34" charset="0"/>
              </a:rPr>
              <a:t>Thickness</a:t>
            </a:r>
            <a:endParaRPr lang="en-US" dirty="0"/>
          </a:p>
        </p:txBody>
      </p:sp>
    </p:spTree>
    <p:extLst>
      <p:ext uri="{BB962C8B-B14F-4D97-AF65-F5344CB8AC3E}">
        <p14:creationId xmlns:p14="http://schemas.microsoft.com/office/powerpoint/2010/main" xmlns="" val="3705443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494663" y="-1"/>
            <a:ext cx="3886200" cy="584775"/>
          </a:xfrm>
          <a:prstGeom prst="rect">
            <a:avLst/>
          </a:prstGeom>
          <a:noFill/>
        </p:spPr>
        <p:txBody>
          <a:bodyPr wrap="square" rtlCol="0">
            <a:spAutoFit/>
          </a:bodyPr>
          <a:lstStyle/>
          <a:p>
            <a:pPr algn="ctr"/>
            <a:r>
              <a:rPr lang="en-US" sz="3200" dirty="0" smtClean="0">
                <a:latin typeface="Algerian" pitchFamily="82" charset="0"/>
              </a:rPr>
              <a:t>Mat Design</a:t>
            </a:r>
            <a:endParaRPr lang="en-US" sz="3200" dirty="0">
              <a:latin typeface="Algerian" pitchFamily="82" charset="0"/>
            </a:endParaRPr>
          </a:p>
        </p:txBody>
      </p:sp>
      <p:sp>
        <p:nvSpPr>
          <p:cNvPr id="3" name="TextBox 2"/>
          <p:cNvSpPr txBox="1"/>
          <p:nvPr/>
        </p:nvSpPr>
        <p:spPr>
          <a:xfrm>
            <a:off x="533400" y="762000"/>
            <a:ext cx="2590800" cy="430887"/>
          </a:xfrm>
          <a:prstGeom prst="rect">
            <a:avLst/>
          </a:prstGeom>
          <a:noFill/>
        </p:spPr>
        <p:txBody>
          <a:bodyPr wrap="square" rtlCol="0">
            <a:spAutoFit/>
          </a:bodyPr>
          <a:lstStyle/>
          <a:p>
            <a:r>
              <a:rPr lang="en-US" sz="2200" dirty="0">
                <a:solidFill>
                  <a:prstClr val="black"/>
                </a:solidFill>
                <a:latin typeface="Calibri"/>
              </a:rPr>
              <a:t>SAP design:</a:t>
            </a:r>
          </a:p>
        </p:txBody>
      </p:sp>
      <p:pic>
        <p:nvPicPr>
          <p:cNvPr id="5" name="Picture 4"/>
          <p:cNvPicPr/>
          <p:nvPr/>
        </p:nvPicPr>
        <p:blipFill>
          <a:blip r:embed="rId3">
            <a:extLst>
              <a:ext uri="{28A0092B-C50C-407E-A947-70E740481C1C}">
                <a14:useLocalDpi xmlns:a14="http://schemas.microsoft.com/office/drawing/2010/main" xmlns="" val="0"/>
              </a:ext>
            </a:extLst>
          </a:blip>
          <a:stretch>
            <a:fillRect/>
          </a:stretch>
        </p:blipFill>
        <p:spPr>
          <a:xfrm>
            <a:off x="920513" y="1524000"/>
            <a:ext cx="3571875" cy="4394200"/>
          </a:xfrm>
          <a:prstGeom prst="rect">
            <a:avLst/>
          </a:prstGeom>
        </p:spPr>
      </p:pic>
      <mc:AlternateContent xmlns:mc="http://schemas.openxmlformats.org/markup-compatibility/2006">
        <mc:Choice xmlns:a14="http://schemas.microsoft.com/office/drawing/2010/main" xmlns="" Requires="a14">
          <p:sp>
            <p:nvSpPr>
              <p:cNvPr id="6" name="TextBox 5"/>
              <p:cNvSpPr txBox="1"/>
              <p:nvPr/>
            </p:nvSpPr>
            <p:spPr>
              <a:xfrm>
                <a:off x="4648200" y="2058959"/>
                <a:ext cx="4038600" cy="3171702"/>
              </a:xfrm>
              <a:prstGeom prst="rect">
                <a:avLst/>
              </a:prstGeom>
              <a:noFill/>
            </p:spPr>
            <p:txBody>
              <a:bodyPr wrap="square" rtlCol="0">
                <a:spAutoFit/>
              </a:bodyPr>
              <a:lstStyle/>
              <a:p>
                <a:pPr rtl="1"/>
                <a:r>
                  <a:rPr lang="en-US" dirty="0"/>
                  <a:t>-</a:t>
                </a:r>
                <a:r>
                  <a:rPr lang="en-US" sz="2200" dirty="0">
                    <a:solidFill>
                      <a:prstClr val="black"/>
                    </a:solidFill>
                    <a:latin typeface="Calibri"/>
                  </a:rPr>
                  <a:t>Assume:</a:t>
                </a:r>
              </a:p>
              <a:p>
                <a:pPr rtl="1"/>
                <a:r>
                  <a:rPr lang="en-US" sz="2200" dirty="0">
                    <a:solidFill>
                      <a:prstClr val="black"/>
                    </a:solidFill>
                    <a:latin typeface="Calibri"/>
                  </a:rPr>
                  <a:t> * </a:t>
                </a:r>
                <a:r>
                  <a:rPr lang="en-US" sz="2200" dirty="0" err="1">
                    <a:solidFill>
                      <a:prstClr val="black"/>
                    </a:solidFill>
                    <a:latin typeface="Calibri"/>
                  </a:rPr>
                  <a:t>F’c</a:t>
                </a:r>
                <a:r>
                  <a:rPr lang="en-US" sz="2200" dirty="0">
                    <a:solidFill>
                      <a:prstClr val="black"/>
                    </a:solidFill>
                    <a:latin typeface="Calibri"/>
                  </a:rPr>
                  <a:t>= 28 </a:t>
                </a:r>
                <a:r>
                  <a:rPr lang="en-US" sz="2200" dirty="0" err="1">
                    <a:solidFill>
                      <a:prstClr val="black"/>
                    </a:solidFill>
                    <a:latin typeface="Calibri"/>
                  </a:rPr>
                  <a:t>MPa</a:t>
                </a:r>
                <a:endParaRPr lang="en-US" sz="2200" dirty="0">
                  <a:solidFill>
                    <a:prstClr val="black"/>
                  </a:solidFill>
                  <a:latin typeface="Calibri"/>
                </a:endParaRPr>
              </a:p>
              <a:p>
                <a:pPr rtl="1"/>
                <a:r>
                  <a:rPr lang="en-US" sz="2200" dirty="0">
                    <a:solidFill>
                      <a:prstClr val="black"/>
                    </a:solidFill>
                    <a:latin typeface="Calibri"/>
                  </a:rPr>
                  <a:t> * </a:t>
                </a:r>
                <a:r>
                  <a:rPr lang="en-US" sz="2200" dirty="0" err="1">
                    <a:solidFill>
                      <a:prstClr val="black"/>
                    </a:solidFill>
                    <a:latin typeface="Calibri"/>
                  </a:rPr>
                  <a:t>Fy</a:t>
                </a:r>
                <a:r>
                  <a:rPr lang="en-US" sz="2200" dirty="0">
                    <a:solidFill>
                      <a:prstClr val="black"/>
                    </a:solidFill>
                    <a:latin typeface="Calibri"/>
                  </a:rPr>
                  <a:t>= 420 </a:t>
                </a:r>
                <a:r>
                  <a:rPr lang="en-US" sz="2200" dirty="0" err="1">
                    <a:solidFill>
                      <a:prstClr val="black"/>
                    </a:solidFill>
                    <a:latin typeface="Calibri"/>
                  </a:rPr>
                  <a:t>MPa</a:t>
                </a:r>
                <a:r>
                  <a:rPr lang="en-US" sz="2200" dirty="0">
                    <a:solidFill>
                      <a:prstClr val="black"/>
                    </a:solidFill>
                    <a:latin typeface="Calibri"/>
                  </a:rPr>
                  <a:t>.</a:t>
                </a:r>
              </a:p>
              <a:p>
                <a:pPr rtl="1"/>
                <a:r>
                  <a:rPr lang="en-US" sz="2200" dirty="0">
                    <a:solidFill>
                      <a:prstClr val="black"/>
                    </a:solidFill>
                    <a:latin typeface="Calibri"/>
                  </a:rPr>
                  <a:t>-Soil bearing capacity </a:t>
                </a:r>
                <a:r>
                  <a:rPr lang="en-US" sz="2200" dirty="0" err="1">
                    <a:solidFill>
                      <a:prstClr val="black"/>
                    </a:solidFill>
                    <a:latin typeface="Calibri"/>
                  </a:rPr>
                  <a:t>qsoil</a:t>
                </a:r>
                <a:r>
                  <a:rPr lang="en-US" sz="2200" dirty="0">
                    <a:solidFill>
                      <a:prstClr val="black"/>
                    </a:solidFill>
                    <a:latin typeface="Calibri"/>
                  </a:rPr>
                  <a:t>= </a:t>
                </a:r>
                <a:r>
                  <a:rPr lang="en-US" sz="2200" dirty="0" smtClean="0">
                    <a:solidFill>
                      <a:prstClr val="black"/>
                    </a:solidFill>
                    <a:latin typeface="Calibri"/>
                  </a:rPr>
                  <a:t> </a:t>
                </a:r>
              </a:p>
              <a:p>
                <a:pPr rtl="1"/>
                <a:r>
                  <a:rPr lang="en-US" sz="2200" dirty="0">
                    <a:solidFill>
                      <a:prstClr val="black"/>
                    </a:solidFill>
                    <a:latin typeface="Calibri"/>
                  </a:rPr>
                  <a:t> </a:t>
                </a:r>
                <a:r>
                  <a:rPr lang="en-US" sz="2200" dirty="0" smtClean="0">
                    <a:solidFill>
                      <a:prstClr val="black"/>
                    </a:solidFill>
                    <a:latin typeface="Calibri"/>
                  </a:rPr>
                  <a:t>                                     200 KN/m2. </a:t>
                </a:r>
                <a:endParaRPr lang="en-US" sz="2200" dirty="0">
                  <a:solidFill>
                    <a:prstClr val="black"/>
                  </a:solidFill>
                  <a:latin typeface="Calibri"/>
                </a:endParaRPr>
              </a:p>
              <a:p>
                <a:pPr rtl="1"/>
                <a:r>
                  <a:rPr lang="en-US" sz="2200" dirty="0">
                    <a:solidFill>
                      <a:prstClr val="black"/>
                    </a:solidFill>
                    <a:latin typeface="Calibri"/>
                  </a:rPr>
                  <a:t> -Weight per unit volume= </a:t>
                </a:r>
                <a:endParaRPr lang="en-US" sz="2200" dirty="0" smtClean="0">
                  <a:solidFill>
                    <a:prstClr val="black"/>
                  </a:solidFill>
                  <a:latin typeface="Calibri"/>
                </a:endParaRPr>
              </a:p>
              <a:p>
                <a:pPr rtl="1"/>
                <a:r>
                  <a:rPr lang="en-US" sz="2200" dirty="0">
                    <a:solidFill>
                      <a:prstClr val="black"/>
                    </a:solidFill>
                    <a:latin typeface="Calibri"/>
                  </a:rPr>
                  <a:t>  </a:t>
                </a:r>
                <a:r>
                  <a:rPr lang="en-US" sz="2200" dirty="0" smtClean="0">
                    <a:solidFill>
                      <a:prstClr val="black"/>
                    </a:solidFill>
                    <a:latin typeface="Calibri"/>
                  </a:rPr>
                  <a:t>                                       25 </a:t>
                </a:r>
                <a:r>
                  <a:rPr lang="en-US" sz="2200" dirty="0">
                    <a:solidFill>
                      <a:prstClr val="black"/>
                    </a:solidFill>
                    <a:latin typeface="Calibri"/>
                  </a:rPr>
                  <a:t>KN/m3.</a:t>
                </a:r>
              </a:p>
              <a:p>
                <a:r>
                  <a:rPr lang="en-US" sz="2200" dirty="0">
                    <a:solidFill>
                      <a:prstClr val="black"/>
                    </a:solidFill>
                    <a:latin typeface="Calibri"/>
                  </a:rPr>
                  <a:t> -Modulus of Elasticity, E</a:t>
                </a:r>
                <a:r>
                  <a:rPr lang="en-US" sz="2200" dirty="0" smtClean="0">
                    <a:solidFill>
                      <a:prstClr val="black"/>
                    </a:solidFill>
                    <a:latin typeface="Calibri"/>
                  </a:rPr>
                  <a:t>=</a:t>
                </a:r>
              </a:p>
              <a:p>
                <a:r>
                  <a:rPr lang="en-US" sz="2200" dirty="0">
                    <a:solidFill>
                      <a:prstClr val="black"/>
                    </a:solidFill>
                    <a:latin typeface="Calibri"/>
                  </a:rPr>
                  <a:t> </a:t>
                </a:r>
                <a:r>
                  <a:rPr lang="en-US" sz="2200" dirty="0" smtClean="0">
                    <a:solidFill>
                      <a:prstClr val="black"/>
                    </a:solidFill>
                    <a:latin typeface="Calibri"/>
                  </a:rPr>
                  <a:t>                                        4700</a:t>
                </a:r>
                <a14:m>
                  <m:oMath xmlns:m="http://schemas.openxmlformats.org/officeDocument/2006/math">
                    <m:rad>
                      <m:radPr>
                        <m:degHide m:val="on"/>
                        <m:ctrlPr>
                          <a:rPr lang="en-US" sz="2200" i="1">
                            <a:solidFill>
                              <a:prstClr val="black"/>
                            </a:solidFill>
                            <a:latin typeface="Cambria Math"/>
                          </a:rPr>
                        </m:ctrlPr>
                      </m:radPr>
                      <m:deg/>
                      <m:e>
                        <m:sSup>
                          <m:sSupPr>
                            <m:ctrlPr>
                              <a:rPr lang="en-US" sz="2200" i="1">
                                <a:solidFill>
                                  <a:prstClr val="black"/>
                                </a:solidFill>
                                <a:latin typeface="Cambria Math"/>
                              </a:rPr>
                            </m:ctrlPr>
                          </m:sSupPr>
                          <m:e>
                            <m:r>
                              <a:rPr lang="en-US" sz="2200">
                                <a:solidFill>
                                  <a:prstClr val="black"/>
                                </a:solidFill>
                                <a:latin typeface="Cambria Math"/>
                              </a:rPr>
                              <m:t>𝐹</m:t>
                            </m:r>
                          </m:e>
                          <m:sup>
                            <m:r>
                              <a:rPr lang="en-US" sz="2200">
                                <a:solidFill>
                                  <a:prstClr val="black"/>
                                </a:solidFill>
                                <a:latin typeface="Cambria Math"/>
                              </a:rPr>
                              <m:t>′</m:t>
                            </m:r>
                          </m:sup>
                        </m:sSup>
                        <m:r>
                          <a:rPr lang="en-US" sz="2200">
                            <a:solidFill>
                              <a:prstClr val="black"/>
                            </a:solidFill>
                            <a:latin typeface="Cambria Math"/>
                          </a:rPr>
                          <m:t>𝑐</m:t>
                        </m:r>
                        <m:r>
                          <a:rPr lang="en-US" sz="2200">
                            <a:solidFill>
                              <a:prstClr val="black"/>
                            </a:solidFill>
                            <a:latin typeface="Cambria Math"/>
                          </a:rPr>
                          <m:t> </m:t>
                        </m:r>
                      </m:e>
                    </m:rad>
                  </m:oMath>
                </a14:m>
                <a:r>
                  <a:rPr lang="en-US" sz="2200" dirty="0" smtClean="0">
                    <a:solidFill>
                      <a:prstClr val="black"/>
                    </a:solidFill>
                    <a:latin typeface="Calibri"/>
                  </a:rPr>
                  <a:t> </a:t>
                </a:r>
                <a:endParaRPr lang="en-US" sz="2200" dirty="0">
                  <a:solidFill>
                    <a:prstClr val="black"/>
                  </a:solidFill>
                  <a:latin typeface="Calibri"/>
                </a:endParaRPr>
              </a:p>
            </p:txBody>
          </p:sp>
        </mc:Choice>
        <mc:Fallback>
          <p:sp>
            <p:nvSpPr>
              <p:cNvPr id="6" name="TextBox 5"/>
              <p:cNvSpPr txBox="1">
                <a:spLocks noRot="1" noChangeAspect="1" noMove="1" noResize="1" noEditPoints="1" noAdjustHandles="1" noChangeArrowheads="1" noChangeShapeType="1" noTextEdit="1"/>
              </p:cNvSpPr>
              <p:nvPr/>
            </p:nvSpPr>
            <p:spPr>
              <a:xfrm>
                <a:off x="4648200" y="2058959"/>
                <a:ext cx="4038600" cy="3171702"/>
              </a:xfrm>
              <a:prstGeom prst="rect">
                <a:avLst/>
              </a:prstGeom>
              <a:blipFill rotWithShape="1">
                <a:blip r:embed="rId4"/>
                <a:stretch>
                  <a:fillRect l="-3474" t="-1154" r="-4230" b="-3077"/>
                </a:stretch>
              </a:blipFill>
            </p:spPr>
            <p:txBody>
              <a:bodyPr/>
              <a:lstStyle/>
              <a:p>
                <a:r>
                  <a:rPr lang="en-US">
                    <a:noFill/>
                  </a:rPr>
                  <a:t> </a:t>
                </a:r>
              </a:p>
            </p:txBody>
          </p:sp>
        </mc:Fallback>
      </mc:AlternateContent>
      <p:sp>
        <p:nvSpPr>
          <p:cNvPr id="7" name="TextBox 6"/>
          <p:cNvSpPr txBox="1"/>
          <p:nvPr/>
        </p:nvSpPr>
        <p:spPr>
          <a:xfrm>
            <a:off x="4693692" y="1689627"/>
            <a:ext cx="2850107" cy="430887"/>
          </a:xfrm>
          <a:prstGeom prst="rect">
            <a:avLst/>
          </a:prstGeom>
          <a:noFill/>
        </p:spPr>
        <p:txBody>
          <a:bodyPr wrap="square" rtlCol="0">
            <a:spAutoFit/>
          </a:bodyPr>
          <a:lstStyle/>
          <a:p>
            <a:r>
              <a:rPr lang="en-US" sz="2200" dirty="0">
                <a:solidFill>
                  <a:prstClr val="black"/>
                </a:solidFill>
                <a:latin typeface="Calibri"/>
              </a:rPr>
              <a:t>Information needed:</a:t>
            </a:r>
          </a:p>
        </p:txBody>
      </p:sp>
    </p:spTree>
    <p:extLst>
      <p:ext uri="{BB962C8B-B14F-4D97-AF65-F5344CB8AC3E}">
        <p14:creationId xmlns:p14="http://schemas.microsoft.com/office/powerpoint/2010/main" xmlns="" val="43250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82637"/>
            <a:ext cx="2537909" cy="496336"/>
          </a:xfrm>
        </p:spPr>
        <p:txBody>
          <a:bodyPr>
            <a:normAutofit/>
          </a:bodyPr>
          <a:lstStyle/>
          <a:p>
            <a:r>
              <a:rPr lang="en-US" sz="2200" dirty="0">
                <a:solidFill>
                  <a:prstClr val="black"/>
                </a:solidFill>
                <a:latin typeface="Calibri"/>
                <a:ea typeface="+mn-ea"/>
                <a:cs typeface="+mn-cs"/>
              </a:rPr>
              <a:t>Results:</a:t>
            </a:r>
          </a:p>
        </p:txBody>
      </p:sp>
      <p:pic>
        <p:nvPicPr>
          <p:cNvPr id="6" name="Picture 5"/>
          <p:cNvPicPr/>
          <p:nvPr/>
        </p:nvPicPr>
        <p:blipFill>
          <a:blip r:embed="rId3">
            <a:extLst>
              <a:ext uri="{28A0092B-C50C-407E-A947-70E740481C1C}">
                <a14:useLocalDpi xmlns:a14="http://schemas.microsoft.com/office/drawing/2010/main" xmlns="" val="0"/>
              </a:ext>
            </a:extLst>
          </a:blip>
          <a:stretch>
            <a:fillRect/>
          </a:stretch>
        </p:blipFill>
        <p:spPr>
          <a:xfrm>
            <a:off x="2438400" y="1295400"/>
            <a:ext cx="3681484" cy="4267200"/>
          </a:xfrm>
          <a:prstGeom prst="rect">
            <a:avLst/>
          </a:prstGeom>
        </p:spPr>
      </p:pic>
      <p:sp>
        <p:nvSpPr>
          <p:cNvPr id="5" name="TextBox 4"/>
          <p:cNvSpPr txBox="1"/>
          <p:nvPr/>
        </p:nvSpPr>
        <p:spPr>
          <a:xfrm>
            <a:off x="609600" y="5715000"/>
            <a:ext cx="8915400" cy="1046440"/>
          </a:xfrm>
          <a:prstGeom prst="rect">
            <a:avLst/>
          </a:prstGeom>
          <a:noFill/>
        </p:spPr>
        <p:txBody>
          <a:bodyPr wrap="square" rtlCol="0">
            <a:spAutoFit/>
          </a:bodyPr>
          <a:lstStyle/>
          <a:p>
            <a:r>
              <a:rPr lang="en-US" sz="2200" dirty="0">
                <a:solidFill>
                  <a:prstClr val="black"/>
                </a:solidFill>
                <a:latin typeface="Calibri"/>
              </a:rPr>
              <a:t>The maximum deflection was 6.3 mm which less than the allowable deflection 10 mm =&gt; ok</a:t>
            </a:r>
          </a:p>
          <a:p>
            <a:endParaRPr lang="en-US" dirty="0"/>
          </a:p>
        </p:txBody>
      </p:sp>
      <p:sp>
        <p:nvSpPr>
          <p:cNvPr id="7" name="TextBox 6"/>
          <p:cNvSpPr txBox="1"/>
          <p:nvPr/>
        </p:nvSpPr>
        <p:spPr>
          <a:xfrm>
            <a:off x="609600" y="1295400"/>
            <a:ext cx="2057400" cy="430887"/>
          </a:xfrm>
          <a:prstGeom prst="rect">
            <a:avLst/>
          </a:prstGeom>
          <a:noFill/>
        </p:spPr>
        <p:txBody>
          <a:bodyPr wrap="square" rtlCol="0">
            <a:spAutoFit/>
          </a:bodyPr>
          <a:lstStyle/>
          <a:p>
            <a:pPr marL="342900" indent="-342900">
              <a:spcBef>
                <a:spcPct val="0"/>
              </a:spcBef>
              <a:buClr>
                <a:schemeClr val="accent1">
                  <a:lumMod val="75000"/>
                </a:schemeClr>
              </a:buClr>
              <a:buFont typeface="Wingdings" pitchFamily="2" charset="2"/>
              <a:buChar char="Ø"/>
            </a:pPr>
            <a:r>
              <a:rPr lang="en-US" sz="2200" dirty="0">
                <a:solidFill>
                  <a:prstClr val="black"/>
                </a:solidFill>
                <a:latin typeface="Calibri"/>
              </a:rPr>
              <a:t>Deflection:</a:t>
            </a:r>
          </a:p>
        </p:txBody>
      </p:sp>
      <p:sp>
        <p:nvSpPr>
          <p:cNvPr id="9" name="TextBox 8"/>
          <p:cNvSpPr txBox="1"/>
          <p:nvPr/>
        </p:nvSpPr>
        <p:spPr>
          <a:xfrm>
            <a:off x="4494663" y="-1"/>
            <a:ext cx="3886200" cy="584775"/>
          </a:xfrm>
          <a:prstGeom prst="rect">
            <a:avLst/>
          </a:prstGeom>
          <a:noFill/>
        </p:spPr>
        <p:txBody>
          <a:bodyPr wrap="square" rtlCol="0">
            <a:spAutoFit/>
          </a:bodyPr>
          <a:lstStyle/>
          <a:p>
            <a:pPr algn="ctr"/>
            <a:r>
              <a:rPr lang="en-US" sz="3200" dirty="0" smtClean="0">
                <a:latin typeface="Algerian" pitchFamily="82" charset="0"/>
              </a:rPr>
              <a:t>Mat Design</a:t>
            </a:r>
            <a:endParaRPr lang="en-US" sz="3200" dirty="0">
              <a:latin typeface="Algerian" pitchFamily="82" charset="0"/>
            </a:endParaRPr>
          </a:p>
        </p:txBody>
      </p:sp>
    </p:spTree>
    <p:extLst>
      <p:ext uri="{BB962C8B-B14F-4D97-AF65-F5344CB8AC3E}">
        <p14:creationId xmlns:p14="http://schemas.microsoft.com/office/powerpoint/2010/main" xmlns="" val="2359869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30000" sy="30000" flip="none" algn="tl"/>
        </a:blip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1861782"/>
            <a:ext cx="4800600" cy="4343400"/>
          </a:xfrm>
          <a:prstGeom prst="rect">
            <a:avLst/>
          </a:prstGeom>
        </p:spPr>
      </p:pic>
      <p:sp>
        <p:nvSpPr>
          <p:cNvPr id="6" name="TextBox 5"/>
          <p:cNvSpPr txBox="1"/>
          <p:nvPr/>
        </p:nvSpPr>
        <p:spPr>
          <a:xfrm>
            <a:off x="609600" y="1295400"/>
            <a:ext cx="2057400" cy="430887"/>
          </a:xfrm>
          <a:prstGeom prst="rect">
            <a:avLst/>
          </a:prstGeom>
          <a:noFill/>
        </p:spPr>
        <p:txBody>
          <a:bodyPr wrap="square" rtlCol="0">
            <a:spAutoFit/>
          </a:bodyPr>
          <a:lstStyle/>
          <a:p>
            <a:pPr marL="342900" indent="-342900">
              <a:spcBef>
                <a:spcPct val="0"/>
              </a:spcBef>
              <a:buClr>
                <a:schemeClr val="accent1">
                  <a:lumMod val="75000"/>
                </a:schemeClr>
              </a:buClr>
              <a:buFont typeface="Wingdings" pitchFamily="2" charset="2"/>
              <a:buChar char="Ø"/>
            </a:pPr>
            <a:r>
              <a:rPr lang="en-US" sz="2200" dirty="0" smtClean="0">
                <a:solidFill>
                  <a:prstClr val="black"/>
                </a:solidFill>
                <a:latin typeface="Calibri"/>
              </a:rPr>
              <a:t>Moment:</a:t>
            </a:r>
            <a:endParaRPr lang="en-US" sz="2200" dirty="0">
              <a:solidFill>
                <a:prstClr val="black"/>
              </a:solidFill>
              <a:latin typeface="Calibri"/>
            </a:endParaRPr>
          </a:p>
        </p:txBody>
      </p:sp>
      <p:pic>
        <p:nvPicPr>
          <p:cNvPr id="4098" name="Picture 2" descr="C:\Users\Eng.Israa Labadi\Desktop\ytutyyu.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8800" y="2133600"/>
            <a:ext cx="2576513" cy="3886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5444319" y="1646338"/>
            <a:ext cx="2967252" cy="430887"/>
          </a:xfrm>
          <a:prstGeom prst="rect">
            <a:avLst/>
          </a:prstGeom>
          <a:noFill/>
        </p:spPr>
        <p:txBody>
          <a:bodyPr wrap="square" rtlCol="0">
            <a:spAutoFit/>
          </a:bodyPr>
          <a:lstStyle/>
          <a:p>
            <a:pPr algn="ctr">
              <a:spcBef>
                <a:spcPct val="0"/>
              </a:spcBef>
              <a:buClr>
                <a:schemeClr val="accent1">
                  <a:lumMod val="75000"/>
                </a:schemeClr>
              </a:buClr>
            </a:pPr>
            <a:r>
              <a:rPr lang="en-US" sz="2200" dirty="0">
                <a:solidFill>
                  <a:prstClr val="black"/>
                </a:solidFill>
                <a:latin typeface="Calibri"/>
              </a:rPr>
              <a:t>Designed strip location</a:t>
            </a:r>
          </a:p>
        </p:txBody>
      </p:sp>
      <p:sp>
        <p:nvSpPr>
          <p:cNvPr id="11" name="TextBox 10"/>
          <p:cNvSpPr txBox="1"/>
          <p:nvPr/>
        </p:nvSpPr>
        <p:spPr>
          <a:xfrm>
            <a:off x="4494663" y="-1"/>
            <a:ext cx="3886200" cy="584775"/>
          </a:xfrm>
          <a:prstGeom prst="rect">
            <a:avLst/>
          </a:prstGeom>
          <a:noFill/>
        </p:spPr>
        <p:txBody>
          <a:bodyPr wrap="square" rtlCol="0">
            <a:spAutoFit/>
          </a:bodyPr>
          <a:lstStyle/>
          <a:p>
            <a:pPr algn="ctr"/>
            <a:r>
              <a:rPr lang="en-US" sz="3200" dirty="0" smtClean="0">
                <a:latin typeface="Algerian" pitchFamily="82" charset="0"/>
              </a:rPr>
              <a:t>Mat Design</a:t>
            </a:r>
            <a:endParaRPr lang="en-US" sz="3200" dirty="0">
              <a:latin typeface="Algerian" pitchFamily="82" charset="0"/>
            </a:endParaRPr>
          </a:p>
        </p:txBody>
      </p:sp>
    </p:spTree>
    <p:extLst>
      <p:ext uri="{BB962C8B-B14F-4D97-AF65-F5344CB8AC3E}">
        <p14:creationId xmlns:p14="http://schemas.microsoft.com/office/powerpoint/2010/main" xmlns="" val="1968502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717</TotalTime>
  <Words>709</Words>
  <Application>Microsoft Office PowerPoint</Application>
  <PresentationFormat>On-screen Show (4:3)</PresentationFormat>
  <Paragraphs>331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Preberd by: Azza Yahya Israa Labadi Nedaa Bouzia Raghad Melhem</vt:lpstr>
      <vt:lpstr>Slide 2</vt:lpstr>
      <vt:lpstr>Slide 3</vt:lpstr>
      <vt:lpstr>Slide 4</vt:lpstr>
      <vt:lpstr>Slide 5</vt:lpstr>
      <vt:lpstr>Slide 6</vt:lpstr>
      <vt:lpstr>Slide 7</vt:lpstr>
      <vt:lpstr>Results:</vt:lpstr>
      <vt:lpstr>Slide 9</vt:lpstr>
      <vt:lpstr>Slide 10</vt:lpstr>
      <vt:lpstr> Determination of allowable pile capacity :     Qulti =Qs+Qp Qs : frictional resistance = ∑∆Lρfavg Qp: Load carrying capacity of the pile point = 9CuAp  Qall  = Qulti/F.S = 399.5 KN , Where F.S = 3 here  No. of needed piles= service load/ Qall  Estimate of pile cap dimensions  L g = (n1-1)d + 2(D\2) Bg = (n2-1)d + 2(D\2) The following table shows the relation between(L,D) and the corresponding values of allowable bearing capacity . </vt:lpstr>
      <vt:lpstr>Slide 12</vt:lpstr>
      <vt:lpstr>Slide 13</vt:lpstr>
      <vt:lpstr>Mat Foundation Cost  Analysis:</vt:lpstr>
      <vt:lpstr>Slide 15</vt:lpstr>
      <vt:lpstr>Slide 16</vt:lpstr>
      <vt:lpstr>Slide 17</vt:lpstr>
      <vt:lpstr>Slide 18</vt:lpstr>
      <vt:lpstr>Slide 19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Eng.Israa Labadi</dc:creator>
  <cp:lastModifiedBy>alamia</cp:lastModifiedBy>
  <cp:revision>47</cp:revision>
  <dcterms:created xsi:type="dcterms:W3CDTF">2013-05-19T16:22:40Z</dcterms:created>
  <dcterms:modified xsi:type="dcterms:W3CDTF">2013-06-03T05:39:51Z</dcterms:modified>
</cp:coreProperties>
</file>